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8" d="100"/>
          <a:sy n="78" d="100"/>
        </p:scale>
        <p:origin x="7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AC9-79F2-42F8-9631-8E73944D493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3734-1336-4952-9FF6-C79A6F8EE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AC9-79F2-42F8-9631-8E73944D493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3734-1336-4952-9FF6-C79A6F8EE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0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AC9-79F2-42F8-9631-8E73944D493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3734-1336-4952-9FF6-C79A6F8EE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8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AC9-79F2-42F8-9631-8E73944D493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3734-1336-4952-9FF6-C79A6F8EE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3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AC9-79F2-42F8-9631-8E73944D493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3734-1336-4952-9FF6-C79A6F8EE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6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AC9-79F2-42F8-9631-8E73944D493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3734-1336-4952-9FF6-C79A6F8EE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7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AC9-79F2-42F8-9631-8E73944D493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3734-1336-4952-9FF6-C79A6F8EE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2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AC9-79F2-42F8-9631-8E73944D493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3734-1336-4952-9FF6-C79A6F8EE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21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AC9-79F2-42F8-9631-8E73944D493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3734-1336-4952-9FF6-C79A6F8EE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9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AC9-79F2-42F8-9631-8E73944D493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3734-1336-4952-9FF6-C79A6F8EE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45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AC9-79F2-42F8-9631-8E73944D493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3734-1336-4952-9FF6-C79A6F8EE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3DAC9-79F2-42F8-9631-8E73944D493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63734-1336-4952-9FF6-C79A6F8EE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61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7279"/>
          </a:xfrm>
        </p:spPr>
        <p:txBody>
          <a:bodyPr/>
          <a:lstStyle/>
          <a:p>
            <a:pPr algn="ctr"/>
            <a:r>
              <a:rPr lang="en-US" dirty="0" smtClean="0"/>
              <a:t>System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952" y="1380797"/>
            <a:ext cx="8726297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Full page system diagram of </a:t>
            </a:r>
            <a:r>
              <a:rPr lang="en-US" sz="2400" dirty="0" smtClean="0"/>
              <a:t>closed-loop system configurations</a:t>
            </a:r>
            <a:endParaRPr lang="en-US" sz="2400" dirty="0" smtClean="0"/>
          </a:p>
          <a:p>
            <a:r>
              <a:rPr lang="en-US" sz="2400" dirty="0" smtClean="0"/>
              <a:t>Annotate equipment capacities (MBH, tons, GPM, </a:t>
            </a:r>
            <a:r>
              <a:rPr lang="en-US" sz="2400" dirty="0" err="1" smtClean="0"/>
              <a:t>etc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Represent controls inputs and outputs (sensors </a:t>
            </a:r>
            <a:r>
              <a:rPr lang="en-US" sz="2400" dirty="0" smtClean="0"/>
              <a:t>and actuators)</a:t>
            </a:r>
          </a:p>
          <a:p>
            <a:r>
              <a:rPr lang="en-US" sz="2400" dirty="0" smtClean="0"/>
              <a:t>When complex, differentiate with line type, weight, or color </a:t>
            </a:r>
            <a:endParaRPr lang="en-US" sz="2400" dirty="0" smtClean="0"/>
          </a:p>
          <a:p>
            <a:r>
              <a:rPr lang="en-US" sz="2400" dirty="0" smtClean="0"/>
              <a:t>Use the below (or comparable) diagram </a:t>
            </a:r>
            <a:r>
              <a:rPr lang="en-US" sz="2400" dirty="0" smtClean="0"/>
              <a:t>components:</a:t>
            </a: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383226" y="4378419"/>
            <a:ext cx="576981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Mixing Valve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81821" y="4378418"/>
            <a:ext cx="614519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Manual Isolation Valve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11521" y="4378418"/>
            <a:ext cx="581101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Control Valve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72663" y="4378418"/>
            <a:ext cx="694222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Diverting Valve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3530" y="4378418"/>
            <a:ext cx="796905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Temperature or Pressure Gauge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6536" y="4378415"/>
            <a:ext cx="812952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Centrifugal Pump (w/ or w/o VFD)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1713" y="4378418"/>
            <a:ext cx="728159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Networked Temp or Pressure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3168" y="4378417"/>
            <a:ext cx="720697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Centrifugal Fan (w/ or w/o VFD)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51143" y="4378415"/>
            <a:ext cx="834952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Axial Fan (w/ or w/o Guide Vanes)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4294" y="5342353"/>
            <a:ext cx="748694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Differential Pressure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35403" y="4378418"/>
            <a:ext cx="606473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Strap-on Sensor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0657" y="5342353"/>
            <a:ext cx="722652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Averaging Sensor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5605" y="5342353"/>
            <a:ext cx="920377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Duct Static Sensor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66345" y="4378416"/>
            <a:ext cx="491626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Fluid </a:t>
            </a:r>
          </a:p>
          <a:p>
            <a:pPr algn="ctr"/>
            <a:r>
              <a:rPr lang="en-US" sz="920" dirty="0">
                <a:latin typeface="Garamond" panose="02020404030301010803" pitchFamily="18" charset="0"/>
              </a:rPr>
              <a:t>Flow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37814" y="6224722"/>
            <a:ext cx="748694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Fire Damper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5589" y="6224722"/>
            <a:ext cx="732791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Parallel Blade Damper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74466" y="6224723"/>
            <a:ext cx="722652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Opposed Blade Damper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78453" y="6224722"/>
            <a:ext cx="920377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Balancing Damper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63716" y="5342354"/>
            <a:ext cx="496883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Air Flow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97370" y="5342351"/>
            <a:ext cx="748694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Pressure Reducing Valve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38977" y="5342350"/>
            <a:ext cx="900207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Balancing</a:t>
            </a:r>
          </a:p>
          <a:p>
            <a:pPr algn="ctr"/>
            <a:r>
              <a:rPr lang="en-US" sz="920" dirty="0">
                <a:latin typeface="Garamond" panose="02020404030301010803" pitchFamily="18" charset="0"/>
              </a:rPr>
              <a:t>Valve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63588" y="5344894"/>
            <a:ext cx="722652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Triple Duty Valve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42141" y="5342352"/>
            <a:ext cx="920377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Check</a:t>
            </a:r>
          </a:p>
          <a:p>
            <a:pPr algn="ctr"/>
            <a:r>
              <a:rPr lang="en-US" sz="920" dirty="0">
                <a:latin typeface="Garamond" panose="02020404030301010803" pitchFamily="18" charset="0"/>
              </a:rPr>
              <a:t>Valve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01810" y="5342351"/>
            <a:ext cx="665057" cy="23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Strainer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97370" y="6224724"/>
            <a:ext cx="748694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Automatic Air Vent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722685" y="6224721"/>
            <a:ext cx="732791" cy="23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Steam Trap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14063" y="6224723"/>
            <a:ext cx="722652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Pressure Relief Valve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59587" y="6224721"/>
            <a:ext cx="920377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Manual Air Vent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085894" y="6224722"/>
            <a:ext cx="496883" cy="37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Bleed Valve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45943" y="5342352"/>
            <a:ext cx="1003187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Preheat, Cooling, Heating, or Reheat Coil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246376" y="4378418"/>
            <a:ext cx="679021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Pre or Final Filter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20222" y="4378420"/>
            <a:ext cx="828234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Thermostatic</a:t>
            </a:r>
          </a:p>
          <a:p>
            <a:pPr algn="ctr"/>
            <a:r>
              <a:rPr lang="en-US" sz="920" dirty="0">
                <a:latin typeface="Garamond" panose="02020404030301010803" pitchFamily="18" charset="0"/>
              </a:rPr>
              <a:t>Mixing</a:t>
            </a:r>
          </a:p>
          <a:p>
            <a:pPr algn="ctr"/>
            <a:r>
              <a:rPr lang="en-US" sz="920" dirty="0">
                <a:latin typeface="Garamond" panose="02020404030301010803" pitchFamily="18" charset="0"/>
              </a:rPr>
              <a:t>Valve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40596" y="5342351"/>
            <a:ext cx="1024406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Plate &amp; Frame or Shell &amp; Tube Heat Exchangers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883284" y="6224720"/>
            <a:ext cx="881547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Thermostat, Humidistat or CO2 Detector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27531" y="6224722"/>
            <a:ext cx="2335960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Misc Equipment (Boiler, Chiller, Domestic Hot Water, Bypass Feeder, Air/Water Separator, Expansion Tank, Buffer Tank, etc)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83403" y="5342353"/>
            <a:ext cx="917106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0" dirty="0">
                <a:latin typeface="Garamond" panose="02020404030301010803" pitchFamily="18" charset="0"/>
              </a:rPr>
              <a:t>Supply,</a:t>
            </a:r>
          </a:p>
          <a:p>
            <a:pPr algn="ctr"/>
            <a:r>
              <a:rPr lang="en-US" sz="920" dirty="0">
                <a:latin typeface="Garamond" panose="02020404030301010803" pitchFamily="18" charset="0"/>
              </a:rPr>
              <a:t>Return, or Exhaust Grills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236362" y="5993167"/>
            <a:ext cx="162071" cy="24105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20" dirty="0">
                <a:solidFill>
                  <a:schemeClr val="tx1"/>
                </a:solidFill>
                <a:latin typeface="Garamond" panose="02020404030301010803" pitchFamily="18" charset="0"/>
              </a:rPr>
              <a:t>Ch</a:t>
            </a:r>
          </a:p>
        </p:txBody>
      </p:sp>
      <p:sp>
        <p:nvSpPr>
          <p:cNvPr id="41" name="Can 40"/>
          <p:cNvSpPr/>
          <p:nvPr/>
        </p:nvSpPr>
        <p:spPr>
          <a:xfrm>
            <a:off x="7476640" y="5993846"/>
            <a:ext cx="239006" cy="247444"/>
          </a:xfrm>
          <a:prstGeom prst="can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91" dirty="0">
                <a:solidFill>
                  <a:schemeClr val="tx1"/>
                </a:solidFill>
                <a:latin typeface="Garamond" panose="02020404030301010803" pitchFamily="18" charset="0"/>
              </a:rPr>
              <a:t>DHW</a:t>
            </a:r>
          </a:p>
        </p:txBody>
      </p:sp>
      <p:sp>
        <p:nvSpPr>
          <p:cNvPr id="42" name="Can 41"/>
          <p:cNvSpPr/>
          <p:nvPr/>
        </p:nvSpPr>
        <p:spPr>
          <a:xfrm>
            <a:off x="7763874" y="5993846"/>
            <a:ext cx="139405" cy="247444"/>
          </a:xfrm>
          <a:prstGeom prst="can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91" dirty="0">
                <a:solidFill>
                  <a:schemeClr val="tx1"/>
                </a:solidFill>
                <a:latin typeface="Garamond" panose="02020404030301010803" pitchFamily="18" charset="0"/>
              </a:rPr>
              <a:t>BF</a:t>
            </a:r>
          </a:p>
        </p:txBody>
      </p:sp>
      <p:sp>
        <p:nvSpPr>
          <p:cNvPr id="43" name="Can 42"/>
          <p:cNvSpPr/>
          <p:nvPr/>
        </p:nvSpPr>
        <p:spPr>
          <a:xfrm>
            <a:off x="7956180" y="5993846"/>
            <a:ext cx="190324" cy="247444"/>
          </a:xfrm>
          <a:prstGeom prst="can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91" dirty="0">
                <a:solidFill>
                  <a:schemeClr val="tx1"/>
                </a:solidFill>
                <a:latin typeface="Garamond" panose="02020404030301010803" pitchFamily="18" charset="0"/>
              </a:rPr>
              <a:t>AWS</a:t>
            </a:r>
          </a:p>
        </p:txBody>
      </p:sp>
      <p:sp>
        <p:nvSpPr>
          <p:cNvPr id="44" name="Can 43"/>
          <p:cNvSpPr/>
          <p:nvPr/>
        </p:nvSpPr>
        <p:spPr>
          <a:xfrm>
            <a:off x="8195733" y="5993846"/>
            <a:ext cx="190324" cy="247444"/>
          </a:xfrm>
          <a:prstGeom prst="can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91" dirty="0">
                <a:solidFill>
                  <a:schemeClr val="tx1"/>
                </a:solidFill>
                <a:latin typeface="Garamond" panose="02020404030301010803" pitchFamily="18" charset="0"/>
              </a:rPr>
              <a:t>EXP</a:t>
            </a:r>
          </a:p>
        </p:txBody>
      </p:sp>
      <p:sp>
        <p:nvSpPr>
          <p:cNvPr id="45" name="Can 44"/>
          <p:cNvSpPr/>
          <p:nvPr/>
        </p:nvSpPr>
        <p:spPr>
          <a:xfrm>
            <a:off x="8439380" y="5993846"/>
            <a:ext cx="190324" cy="247444"/>
          </a:xfrm>
          <a:prstGeom prst="can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91" dirty="0">
                <a:solidFill>
                  <a:schemeClr val="tx1"/>
                </a:solidFill>
                <a:latin typeface="Garamond" panose="02020404030301010803" pitchFamily="18" charset="0"/>
              </a:rPr>
              <a:t>BT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986793" y="6061159"/>
            <a:ext cx="190117" cy="173742"/>
            <a:chOff x="5315059" y="9126668"/>
            <a:chExt cx="190117" cy="173742"/>
          </a:xfrm>
        </p:grpSpPr>
        <p:sp>
          <p:nvSpPr>
            <p:cNvPr id="47" name="Rectangle 46"/>
            <p:cNvSpPr/>
            <p:nvPr/>
          </p:nvSpPr>
          <p:spPr>
            <a:xfrm>
              <a:off x="5315059" y="9126670"/>
              <a:ext cx="190117" cy="17374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20" dirty="0">
                  <a:solidFill>
                    <a:schemeClr val="tx1"/>
                  </a:solidFill>
                  <a:latin typeface="Garamond" panose="02020404030301010803" pitchFamily="18" charset="0"/>
                </a:rPr>
                <a:t>T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5315059" y="9126668"/>
              <a:ext cx="190117" cy="171481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24363" y="6058901"/>
            <a:ext cx="194149" cy="173740"/>
            <a:chOff x="5552629" y="9124410"/>
            <a:chExt cx="194149" cy="173740"/>
          </a:xfrm>
        </p:grpSpPr>
        <p:sp>
          <p:nvSpPr>
            <p:cNvPr id="50" name="Rectangle 49"/>
            <p:cNvSpPr/>
            <p:nvPr/>
          </p:nvSpPr>
          <p:spPr>
            <a:xfrm>
              <a:off x="5556661" y="9124410"/>
              <a:ext cx="190117" cy="17374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20" dirty="0">
                  <a:solidFill>
                    <a:schemeClr val="tx1"/>
                  </a:solidFill>
                  <a:latin typeface="Garamond" panose="02020404030301010803" pitchFamily="18" charset="0"/>
                </a:rPr>
                <a:t>H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5552629" y="9126668"/>
              <a:ext cx="190117" cy="171481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6476417" y="6058901"/>
            <a:ext cx="190117" cy="173740"/>
            <a:chOff x="5804683" y="9124410"/>
            <a:chExt cx="190117" cy="173740"/>
          </a:xfrm>
        </p:grpSpPr>
        <p:sp>
          <p:nvSpPr>
            <p:cNvPr id="53" name="Rectangle 52"/>
            <p:cNvSpPr/>
            <p:nvPr/>
          </p:nvSpPr>
          <p:spPr>
            <a:xfrm>
              <a:off x="5804683" y="9124410"/>
              <a:ext cx="190117" cy="17374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91" dirty="0">
                  <a:solidFill>
                    <a:schemeClr val="tx1"/>
                  </a:solidFill>
                  <a:latin typeface="Garamond" panose="02020404030301010803" pitchFamily="18" charset="0"/>
                </a:rPr>
                <a:t>CO2</a:t>
              </a:r>
            </a:p>
          </p:txBody>
        </p:sp>
        <p:sp>
          <p:nvSpPr>
            <p:cNvPr id="54" name="Oval 53"/>
            <p:cNvSpPr/>
            <p:nvPr/>
          </p:nvSpPr>
          <p:spPr>
            <a:xfrm>
              <a:off x="5804683" y="9124410"/>
              <a:ext cx="190117" cy="171481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26094" y="4087601"/>
            <a:ext cx="196403" cy="287002"/>
            <a:chOff x="-345640" y="7153110"/>
            <a:chExt cx="196403" cy="287002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-247443" y="7323429"/>
              <a:ext cx="0" cy="11668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-345640" y="7153110"/>
              <a:ext cx="196403" cy="177148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20" dirty="0">
                  <a:solidFill>
                    <a:schemeClr val="tx1"/>
                  </a:solidFill>
                  <a:latin typeface="Garamond" panose="02020404030301010803" pitchFamily="18" charset="0"/>
                </a:rPr>
                <a:t>T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20695" y="4087601"/>
            <a:ext cx="196403" cy="287002"/>
            <a:chOff x="-51039" y="7153110"/>
            <a:chExt cx="196403" cy="287002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47160" y="7323429"/>
              <a:ext cx="0" cy="11668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-51039" y="7153110"/>
              <a:ext cx="196403" cy="177148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20" dirty="0">
                  <a:solidFill>
                    <a:schemeClr val="tx1"/>
                  </a:solidFill>
                  <a:latin typeface="Garamond" panose="02020404030301010803" pitchFamily="18" charset="0"/>
                </a:rPr>
                <a:t>P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016512" y="4087601"/>
            <a:ext cx="196403" cy="287002"/>
            <a:chOff x="344778" y="7153110"/>
            <a:chExt cx="196403" cy="287002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442979" y="7323429"/>
              <a:ext cx="0" cy="11668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344778" y="7153110"/>
              <a:ext cx="196403" cy="1771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20" dirty="0">
                  <a:solidFill>
                    <a:schemeClr val="tx1"/>
                  </a:solidFill>
                  <a:latin typeface="Garamond" panose="02020404030301010803" pitchFamily="18" charset="0"/>
                </a:rPr>
                <a:t>T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1311115" y="4087601"/>
            <a:ext cx="196403" cy="287002"/>
            <a:chOff x="639381" y="7153110"/>
            <a:chExt cx="196403" cy="287002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737579" y="7323429"/>
              <a:ext cx="0" cy="11668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639381" y="7153110"/>
              <a:ext cx="196403" cy="1771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20" dirty="0">
                  <a:solidFill>
                    <a:schemeClr val="tx1"/>
                  </a:solidFill>
                  <a:latin typeface="Garamond" panose="02020404030301010803" pitchFamily="18" charset="0"/>
                </a:rPr>
                <a:t>P</a:t>
              </a: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1774655" y="4093471"/>
            <a:ext cx="196403" cy="296570"/>
            <a:chOff x="1069679" y="7146280"/>
            <a:chExt cx="196403" cy="296570"/>
          </a:xfrm>
        </p:grpSpPr>
        <p:cxnSp>
          <p:nvCxnSpPr>
            <p:cNvPr id="68" name="Straight Connector 67"/>
            <p:cNvCxnSpPr/>
            <p:nvPr/>
          </p:nvCxnSpPr>
          <p:spPr>
            <a:xfrm flipH="1">
              <a:off x="1170636" y="7312026"/>
              <a:ext cx="971" cy="12733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9" name="Group 68"/>
            <p:cNvGrpSpPr/>
            <p:nvPr/>
          </p:nvGrpSpPr>
          <p:grpSpPr>
            <a:xfrm>
              <a:off x="1069679" y="7146280"/>
              <a:ext cx="196403" cy="296570"/>
              <a:chOff x="1069679" y="7146280"/>
              <a:chExt cx="196403" cy="296570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1069679" y="7146280"/>
                <a:ext cx="196403" cy="1771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92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T</a:t>
                </a:r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 rot="5400000">
                <a:off x="1167875" y="7384508"/>
                <a:ext cx="0" cy="116683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2" name="Group 71"/>
          <p:cNvGrpSpPr/>
          <p:nvPr/>
        </p:nvGrpSpPr>
        <p:grpSpPr>
          <a:xfrm>
            <a:off x="2141875" y="4136048"/>
            <a:ext cx="339426" cy="177148"/>
            <a:chOff x="1470141" y="7201557"/>
            <a:chExt cx="339426" cy="177148"/>
          </a:xfrm>
        </p:grpSpPr>
        <p:cxnSp>
          <p:nvCxnSpPr>
            <p:cNvPr id="73" name="Straight Connector 72"/>
            <p:cNvCxnSpPr/>
            <p:nvPr/>
          </p:nvCxnSpPr>
          <p:spPr>
            <a:xfrm flipH="1">
              <a:off x="1470141" y="7290127"/>
              <a:ext cx="339426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>
            <a:xfrm>
              <a:off x="1541254" y="7201557"/>
              <a:ext cx="196403" cy="177148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50" i="1" dirty="0">
                  <a:solidFill>
                    <a:schemeClr val="tx1"/>
                  </a:solidFill>
                  <a:latin typeface="Garamond" panose="02020404030301010803" pitchFamily="18" charset="0"/>
                </a:rPr>
                <a:t>~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624200" y="5078746"/>
            <a:ext cx="170302" cy="290682"/>
            <a:chOff x="5952466" y="8144255"/>
            <a:chExt cx="170302" cy="290682"/>
          </a:xfrm>
        </p:grpSpPr>
        <p:sp>
          <p:nvSpPr>
            <p:cNvPr id="76" name="Rectangle 75"/>
            <p:cNvSpPr/>
            <p:nvPr/>
          </p:nvSpPr>
          <p:spPr>
            <a:xfrm>
              <a:off x="5952468" y="8144260"/>
              <a:ext cx="170200" cy="29026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sz="920" dirty="0">
                  <a:solidFill>
                    <a:schemeClr val="tx1"/>
                  </a:solidFill>
                  <a:latin typeface="Garamond" panose="02020404030301010803" pitchFamily="18" charset="0"/>
                </a:rPr>
                <a:t> </a:t>
              </a:r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R      </a:t>
              </a:r>
            </a:p>
            <a:p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   H</a:t>
              </a:r>
            </a:p>
          </p:txBody>
        </p:sp>
        <p:cxnSp>
          <p:nvCxnSpPr>
            <p:cNvPr id="77" name="Straight Connector 76"/>
            <p:cNvCxnSpPr/>
            <p:nvPr/>
          </p:nvCxnSpPr>
          <p:spPr>
            <a:xfrm flipV="1">
              <a:off x="5952466" y="8144255"/>
              <a:ext cx="170302" cy="2906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6390163" y="5078746"/>
            <a:ext cx="170302" cy="290682"/>
            <a:chOff x="5718429" y="8144255"/>
            <a:chExt cx="170302" cy="290682"/>
          </a:xfrm>
        </p:grpSpPr>
        <p:sp>
          <p:nvSpPr>
            <p:cNvPr id="79" name="Rectangle 78"/>
            <p:cNvSpPr/>
            <p:nvPr/>
          </p:nvSpPr>
          <p:spPr>
            <a:xfrm>
              <a:off x="5718429" y="8144260"/>
              <a:ext cx="170200" cy="29026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sz="920" dirty="0">
                  <a:solidFill>
                    <a:schemeClr val="tx1"/>
                  </a:solidFill>
                  <a:latin typeface="Garamond" panose="02020404030301010803" pitchFamily="18" charset="0"/>
                </a:rPr>
                <a:t> </a:t>
              </a:r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C      </a:t>
              </a:r>
            </a:p>
            <a:p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   C</a:t>
              </a:r>
            </a:p>
          </p:txBody>
        </p:sp>
        <p:cxnSp>
          <p:nvCxnSpPr>
            <p:cNvPr id="80" name="Straight Connector 79"/>
            <p:cNvCxnSpPr/>
            <p:nvPr/>
          </p:nvCxnSpPr>
          <p:spPr>
            <a:xfrm flipV="1">
              <a:off x="5718429" y="8144255"/>
              <a:ext cx="170302" cy="2906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6147014" y="5078746"/>
            <a:ext cx="170302" cy="290682"/>
            <a:chOff x="5475280" y="8144255"/>
            <a:chExt cx="170302" cy="290682"/>
          </a:xfrm>
        </p:grpSpPr>
        <p:sp>
          <p:nvSpPr>
            <p:cNvPr id="82" name="Rectangle 81"/>
            <p:cNvSpPr/>
            <p:nvPr/>
          </p:nvSpPr>
          <p:spPr>
            <a:xfrm>
              <a:off x="5475281" y="8144260"/>
              <a:ext cx="170200" cy="29026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sz="920" dirty="0">
                  <a:solidFill>
                    <a:schemeClr val="tx1"/>
                  </a:solidFill>
                  <a:latin typeface="Garamond" panose="02020404030301010803" pitchFamily="18" charset="0"/>
                </a:rPr>
                <a:t> </a:t>
              </a:r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H      </a:t>
              </a:r>
            </a:p>
            <a:p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   C</a:t>
              </a:r>
            </a:p>
          </p:txBody>
        </p:sp>
        <p:cxnSp>
          <p:nvCxnSpPr>
            <p:cNvPr id="83" name="Straight Connector 82"/>
            <p:cNvCxnSpPr/>
            <p:nvPr/>
          </p:nvCxnSpPr>
          <p:spPr>
            <a:xfrm flipV="1">
              <a:off x="5475280" y="8144255"/>
              <a:ext cx="170302" cy="2906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5903863" y="5078746"/>
            <a:ext cx="170302" cy="290682"/>
            <a:chOff x="5232129" y="8144255"/>
            <a:chExt cx="170302" cy="290682"/>
          </a:xfrm>
        </p:grpSpPr>
        <p:sp>
          <p:nvSpPr>
            <p:cNvPr id="85" name="Rectangle 84"/>
            <p:cNvSpPr/>
            <p:nvPr/>
          </p:nvSpPr>
          <p:spPr>
            <a:xfrm>
              <a:off x="5232130" y="8144260"/>
              <a:ext cx="170200" cy="29026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sz="920" dirty="0">
                  <a:solidFill>
                    <a:schemeClr val="tx1"/>
                  </a:solidFill>
                  <a:latin typeface="Garamond" panose="02020404030301010803" pitchFamily="18" charset="0"/>
                </a:rPr>
                <a:t> </a:t>
              </a:r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P      </a:t>
              </a:r>
            </a:p>
            <a:p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   H</a:t>
              </a:r>
            </a:p>
          </p:txBody>
        </p:sp>
        <p:cxnSp>
          <p:nvCxnSpPr>
            <p:cNvPr id="86" name="Straight Connector 85"/>
            <p:cNvCxnSpPr/>
            <p:nvPr/>
          </p:nvCxnSpPr>
          <p:spPr>
            <a:xfrm flipV="1">
              <a:off x="5232129" y="8144255"/>
              <a:ext cx="170302" cy="29068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>
            <a:off x="5202778" y="3990473"/>
            <a:ext cx="242032" cy="340945"/>
            <a:chOff x="4531044" y="7055982"/>
            <a:chExt cx="242032" cy="340945"/>
          </a:xfrm>
        </p:grpSpPr>
        <p:sp>
          <p:nvSpPr>
            <p:cNvPr id="88" name="Isosceles Triangle 87"/>
            <p:cNvSpPr/>
            <p:nvPr/>
          </p:nvSpPr>
          <p:spPr>
            <a:xfrm rot="5400000">
              <a:off x="4517198" y="7215403"/>
              <a:ext cx="148707" cy="121015"/>
            </a:xfrm>
            <a:prstGeom prst="triangl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89" name="Isosceles Triangle 88"/>
            <p:cNvSpPr/>
            <p:nvPr/>
          </p:nvSpPr>
          <p:spPr>
            <a:xfrm rot="16200000">
              <a:off x="4638215" y="7215403"/>
              <a:ext cx="148707" cy="121015"/>
            </a:xfrm>
            <a:prstGeom prst="triangl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90" name="Isosceles Triangle 89"/>
            <p:cNvSpPr/>
            <p:nvPr/>
          </p:nvSpPr>
          <p:spPr>
            <a:xfrm>
              <a:off x="4578038" y="7275912"/>
              <a:ext cx="148707" cy="121015"/>
            </a:xfrm>
            <a:prstGeom prst="triangl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601047" y="7055982"/>
              <a:ext cx="107503" cy="1063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691" dirty="0">
                  <a:latin typeface="Garamond" panose="02020404030301010803" pitchFamily="18" charset="0"/>
                </a:rPr>
                <a:t>TS</a:t>
              </a:r>
            </a:p>
          </p:txBody>
        </p:sp>
        <p:cxnSp>
          <p:nvCxnSpPr>
            <p:cNvPr id="92" name="Straight Connector 91"/>
            <p:cNvCxnSpPr/>
            <p:nvPr/>
          </p:nvCxnSpPr>
          <p:spPr>
            <a:xfrm>
              <a:off x="4652390" y="7166421"/>
              <a:ext cx="0" cy="11668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4654795" y="7106454"/>
              <a:ext cx="0" cy="11668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4441133" y="3990474"/>
            <a:ext cx="515352" cy="455947"/>
            <a:chOff x="3769399" y="7055983"/>
            <a:chExt cx="515352" cy="455947"/>
          </a:xfrm>
        </p:grpSpPr>
        <p:sp>
          <p:nvSpPr>
            <p:cNvPr id="95" name="TextBox 94"/>
            <p:cNvSpPr txBox="1"/>
            <p:nvPr/>
          </p:nvSpPr>
          <p:spPr>
            <a:xfrm>
              <a:off x="3994559" y="7405619"/>
              <a:ext cx="115323" cy="1063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691" dirty="0">
                  <a:latin typeface="Garamond" panose="02020404030301010803" pitchFamily="18" charset="0"/>
                </a:rPr>
                <a:t>B</a:t>
              </a:r>
            </a:p>
          </p:txBody>
        </p:sp>
        <p:cxnSp>
          <p:nvCxnSpPr>
            <p:cNvPr id="96" name="Straight Connector 95"/>
            <p:cNvCxnSpPr/>
            <p:nvPr/>
          </p:nvCxnSpPr>
          <p:spPr>
            <a:xfrm>
              <a:off x="4005003" y="7170642"/>
              <a:ext cx="0" cy="26672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3830266" y="7284909"/>
              <a:ext cx="339426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Isosceles Triangle 97"/>
            <p:cNvSpPr/>
            <p:nvPr/>
          </p:nvSpPr>
          <p:spPr>
            <a:xfrm rot="5400000">
              <a:off x="3869815" y="7219625"/>
              <a:ext cx="148707" cy="121015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99" name="Isosceles Triangle 98"/>
            <p:cNvSpPr/>
            <p:nvPr/>
          </p:nvSpPr>
          <p:spPr>
            <a:xfrm rot="16200000">
              <a:off x="3990829" y="7219625"/>
              <a:ext cx="148707" cy="121015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100" name="Isosceles Triangle 99"/>
            <p:cNvSpPr/>
            <p:nvPr/>
          </p:nvSpPr>
          <p:spPr>
            <a:xfrm>
              <a:off x="3930652" y="7280132"/>
              <a:ext cx="148707" cy="121015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3769399" y="7183700"/>
              <a:ext cx="107503" cy="1063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691" dirty="0">
                  <a:latin typeface="Garamond" panose="02020404030301010803" pitchFamily="18" charset="0"/>
                </a:rPr>
                <a:t>A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169428" y="7182986"/>
              <a:ext cx="115323" cy="1063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691" dirty="0">
                  <a:latin typeface="Garamond" panose="02020404030301010803" pitchFamily="18" charset="0"/>
                </a:rPr>
                <a:t>AB</a:t>
              </a: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3925874" y="7055983"/>
              <a:ext cx="157993" cy="14250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V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837106" y="3989232"/>
            <a:ext cx="527540" cy="452713"/>
            <a:chOff x="3165372" y="7054741"/>
            <a:chExt cx="527540" cy="452713"/>
          </a:xfrm>
        </p:grpSpPr>
        <p:cxnSp>
          <p:nvCxnSpPr>
            <p:cNvPr id="105" name="Straight Connector 104"/>
            <p:cNvCxnSpPr/>
            <p:nvPr/>
          </p:nvCxnSpPr>
          <p:spPr>
            <a:xfrm>
              <a:off x="3446092" y="7169401"/>
              <a:ext cx="0" cy="11668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6" name="Group 105"/>
            <p:cNvGrpSpPr/>
            <p:nvPr/>
          </p:nvGrpSpPr>
          <p:grpSpPr>
            <a:xfrm>
              <a:off x="3165372" y="7054741"/>
              <a:ext cx="527540" cy="452713"/>
              <a:chOff x="3165372" y="7054741"/>
              <a:chExt cx="527540" cy="452713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3421015" y="7401143"/>
                <a:ext cx="115323" cy="1063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691" dirty="0">
                    <a:latin typeface="Garamond" panose="02020404030301010803" pitchFamily="18" charset="0"/>
                  </a:rPr>
                  <a:t>A</a:t>
                </a:r>
              </a:p>
            </p:txBody>
          </p:sp>
          <p:cxnSp>
            <p:nvCxnSpPr>
              <p:cNvPr id="108" name="Straight Connector 107"/>
              <p:cNvCxnSpPr/>
              <p:nvPr/>
            </p:nvCxnSpPr>
            <p:spPr>
              <a:xfrm>
                <a:off x="3445685" y="7289578"/>
                <a:ext cx="0" cy="147789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flipH="1">
                <a:off x="3276718" y="7284909"/>
                <a:ext cx="33942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Isosceles Triangle 109"/>
              <p:cNvSpPr/>
              <p:nvPr/>
            </p:nvSpPr>
            <p:spPr>
              <a:xfrm rot="5400000">
                <a:off x="3310901" y="7218382"/>
                <a:ext cx="148707" cy="121015"/>
              </a:xfrm>
              <a:prstGeom prst="triangl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105"/>
              </a:p>
            </p:txBody>
          </p:sp>
          <p:sp>
            <p:nvSpPr>
              <p:cNvPr id="111" name="Isosceles Triangle 110"/>
              <p:cNvSpPr/>
              <p:nvPr/>
            </p:nvSpPr>
            <p:spPr>
              <a:xfrm rot="16200000">
                <a:off x="3431917" y="7218382"/>
                <a:ext cx="148707" cy="121015"/>
              </a:xfrm>
              <a:prstGeom prst="triangl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105"/>
              </a:p>
            </p:txBody>
          </p:sp>
          <p:sp>
            <p:nvSpPr>
              <p:cNvPr id="112" name="Isosceles Triangle 111"/>
              <p:cNvSpPr/>
              <p:nvPr/>
            </p:nvSpPr>
            <p:spPr>
              <a:xfrm>
                <a:off x="3371740" y="7278891"/>
                <a:ext cx="148707" cy="121015"/>
              </a:xfrm>
              <a:prstGeom prst="triangl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105"/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3165372" y="7183914"/>
                <a:ext cx="152615" cy="1063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691" dirty="0">
                    <a:latin typeface="Garamond" panose="02020404030301010803" pitchFamily="18" charset="0"/>
                  </a:rPr>
                  <a:t>AB</a:t>
                </a:r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3577589" y="7183914"/>
                <a:ext cx="115323" cy="1063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691" dirty="0">
                    <a:latin typeface="Garamond" panose="02020404030301010803" pitchFamily="18" charset="0"/>
                  </a:rPr>
                  <a:t>B</a:t>
                </a: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3366960" y="7054741"/>
                <a:ext cx="157993" cy="142505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5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V</a:t>
                </a:r>
              </a:p>
            </p:txBody>
          </p:sp>
        </p:grpSp>
      </p:grpSp>
      <p:grpSp>
        <p:nvGrpSpPr>
          <p:cNvPr id="116" name="Group 115"/>
          <p:cNvGrpSpPr/>
          <p:nvPr/>
        </p:nvGrpSpPr>
        <p:grpSpPr>
          <a:xfrm>
            <a:off x="3433237" y="3993443"/>
            <a:ext cx="339426" cy="298503"/>
            <a:chOff x="2761503" y="7058952"/>
            <a:chExt cx="339426" cy="298503"/>
          </a:xfrm>
        </p:grpSpPr>
        <p:cxnSp>
          <p:nvCxnSpPr>
            <p:cNvPr id="117" name="Straight Connector 116"/>
            <p:cNvCxnSpPr/>
            <p:nvPr/>
          </p:nvCxnSpPr>
          <p:spPr>
            <a:xfrm flipH="1">
              <a:off x="2761503" y="7284909"/>
              <a:ext cx="339426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Isosceles Triangle 117"/>
            <p:cNvSpPr/>
            <p:nvPr/>
          </p:nvSpPr>
          <p:spPr>
            <a:xfrm rot="5400000">
              <a:off x="2788966" y="7222594"/>
              <a:ext cx="148707" cy="121015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119" name="Isosceles Triangle 118"/>
            <p:cNvSpPr/>
            <p:nvPr/>
          </p:nvSpPr>
          <p:spPr>
            <a:xfrm rot="16200000">
              <a:off x="2909981" y="7222594"/>
              <a:ext cx="148707" cy="121015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cxnSp>
          <p:nvCxnSpPr>
            <p:cNvPr id="120" name="Straight Connector 119"/>
            <p:cNvCxnSpPr/>
            <p:nvPr/>
          </p:nvCxnSpPr>
          <p:spPr>
            <a:xfrm>
              <a:off x="2924157" y="7170874"/>
              <a:ext cx="0" cy="11668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Rectangle 120"/>
            <p:cNvSpPr/>
            <p:nvPr/>
          </p:nvSpPr>
          <p:spPr>
            <a:xfrm>
              <a:off x="2845027" y="7058952"/>
              <a:ext cx="157993" cy="14250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V</a:t>
              </a: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2922713" y="4102266"/>
            <a:ext cx="339426" cy="194573"/>
            <a:chOff x="2250979" y="7167775"/>
            <a:chExt cx="339426" cy="194573"/>
          </a:xfrm>
        </p:grpSpPr>
        <p:cxnSp>
          <p:nvCxnSpPr>
            <p:cNvPr id="123" name="Straight Connector 122"/>
            <p:cNvCxnSpPr/>
            <p:nvPr/>
          </p:nvCxnSpPr>
          <p:spPr>
            <a:xfrm>
              <a:off x="2422806" y="7169401"/>
              <a:ext cx="0" cy="11668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4" name="Group 123"/>
            <p:cNvGrpSpPr/>
            <p:nvPr/>
          </p:nvGrpSpPr>
          <p:grpSpPr>
            <a:xfrm>
              <a:off x="2250979" y="7167775"/>
              <a:ext cx="339426" cy="194573"/>
              <a:chOff x="2250979" y="7167775"/>
              <a:chExt cx="339426" cy="194573"/>
            </a:xfrm>
          </p:grpSpPr>
          <p:cxnSp>
            <p:nvCxnSpPr>
              <p:cNvPr id="125" name="Straight Connector 124"/>
              <p:cNvCxnSpPr/>
              <p:nvPr/>
            </p:nvCxnSpPr>
            <p:spPr>
              <a:xfrm flipH="1">
                <a:off x="2250979" y="7290127"/>
                <a:ext cx="33942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Isosceles Triangle 125"/>
              <p:cNvSpPr/>
              <p:nvPr/>
            </p:nvSpPr>
            <p:spPr>
              <a:xfrm rot="5400000">
                <a:off x="2287949" y="7227487"/>
                <a:ext cx="148707" cy="121015"/>
              </a:xfrm>
              <a:prstGeom prst="triangl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105"/>
              </a:p>
            </p:txBody>
          </p:sp>
          <p:sp>
            <p:nvSpPr>
              <p:cNvPr id="127" name="Isosceles Triangle 126"/>
              <p:cNvSpPr/>
              <p:nvPr/>
            </p:nvSpPr>
            <p:spPr>
              <a:xfrm rot="16200000">
                <a:off x="2408964" y="7227487"/>
                <a:ext cx="148707" cy="121015"/>
              </a:xfrm>
              <a:prstGeom prst="triangl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105"/>
              </a:p>
            </p:txBody>
          </p:sp>
          <p:cxnSp>
            <p:nvCxnSpPr>
              <p:cNvPr id="128" name="Straight Connector 127"/>
              <p:cNvCxnSpPr/>
              <p:nvPr/>
            </p:nvCxnSpPr>
            <p:spPr>
              <a:xfrm rot="5400000">
                <a:off x="2425212" y="7109433"/>
                <a:ext cx="0" cy="116683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9" name="Group 128"/>
          <p:cNvGrpSpPr/>
          <p:nvPr/>
        </p:nvGrpSpPr>
        <p:grpSpPr>
          <a:xfrm>
            <a:off x="502090" y="4935038"/>
            <a:ext cx="166946" cy="445783"/>
            <a:chOff x="-169644" y="8000547"/>
            <a:chExt cx="166946" cy="445783"/>
          </a:xfrm>
        </p:grpSpPr>
        <p:sp>
          <p:nvSpPr>
            <p:cNvPr id="130" name="Arc 129"/>
            <p:cNvSpPr/>
            <p:nvPr/>
          </p:nvSpPr>
          <p:spPr>
            <a:xfrm>
              <a:off x="-130319" y="8183423"/>
              <a:ext cx="84017" cy="91428"/>
            </a:xfrm>
            <a:prstGeom prst="arc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131" name="Arc 130"/>
            <p:cNvSpPr/>
            <p:nvPr/>
          </p:nvSpPr>
          <p:spPr>
            <a:xfrm rot="5400000">
              <a:off x="-134023" y="8183549"/>
              <a:ext cx="84017" cy="91428"/>
            </a:xfrm>
            <a:prstGeom prst="arc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132" name="Arc 131"/>
            <p:cNvSpPr/>
            <p:nvPr/>
          </p:nvSpPr>
          <p:spPr>
            <a:xfrm rot="16200000">
              <a:off x="-123873" y="8267566"/>
              <a:ext cx="84017" cy="91428"/>
            </a:xfrm>
            <a:prstGeom prst="arc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133" name="Arc 132"/>
            <p:cNvSpPr/>
            <p:nvPr/>
          </p:nvSpPr>
          <p:spPr>
            <a:xfrm rot="10800000">
              <a:off x="-126841" y="8263860"/>
              <a:ext cx="84017" cy="91428"/>
            </a:xfrm>
            <a:prstGeom prst="arc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134" name="Arc 133"/>
            <p:cNvSpPr/>
            <p:nvPr/>
          </p:nvSpPr>
          <p:spPr>
            <a:xfrm>
              <a:off x="-125748" y="8354902"/>
              <a:ext cx="84017" cy="91428"/>
            </a:xfrm>
            <a:prstGeom prst="arc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135" name="Arc 134"/>
            <p:cNvSpPr/>
            <p:nvPr/>
          </p:nvSpPr>
          <p:spPr>
            <a:xfrm rot="5400000">
              <a:off x="-129451" y="8355028"/>
              <a:ext cx="84017" cy="91428"/>
            </a:xfrm>
            <a:prstGeom prst="arc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cxnSp>
          <p:nvCxnSpPr>
            <p:cNvPr id="136" name="Straight Connector 135"/>
            <p:cNvCxnSpPr/>
            <p:nvPr/>
          </p:nvCxnSpPr>
          <p:spPr>
            <a:xfrm>
              <a:off x="-86172" y="8147186"/>
              <a:ext cx="0" cy="36395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Oval 136"/>
            <p:cNvSpPr/>
            <p:nvPr/>
          </p:nvSpPr>
          <p:spPr>
            <a:xfrm>
              <a:off x="-169644" y="8000547"/>
              <a:ext cx="166946" cy="14558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T</a:t>
              </a: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1121646" y="4973091"/>
            <a:ext cx="213642" cy="395919"/>
            <a:chOff x="449912" y="8038600"/>
            <a:chExt cx="213642" cy="395919"/>
          </a:xfrm>
        </p:grpSpPr>
        <p:cxnSp>
          <p:nvCxnSpPr>
            <p:cNvPr id="139" name="Straight Connector 138"/>
            <p:cNvCxnSpPr/>
            <p:nvPr/>
          </p:nvCxnSpPr>
          <p:spPr>
            <a:xfrm>
              <a:off x="556508" y="8205518"/>
              <a:ext cx="0" cy="6933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Rectangle 139"/>
            <p:cNvSpPr/>
            <p:nvPr/>
          </p:nvSpPr>
          <p:spPr>
            <a:xfrm>
              <a:off x="449912" y="8038600"/>
              <a:ext cx="213642" cy="16421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DSP</a:t>
              </a:r>
            </a:p>
          </p:txBody>
        </p:sp>
        <p:cxnSp>
          <p:nvCxnSpPr>
            <p:cNvPr id="141" name="Straight Connector 140"/>
            <p:cNvCxnSpPr/>
            <p:nvPr/>
          </p:nvCxnSpPr>
          <p:spPr>
            <a:xfrm flipH="1">
              <a:off x="457588" y="8274847"/>
              <a:ext cx="18135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638937" y="8274923"/>
              <a:ext cx="0" cy="6933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457587" y="8274907"/>
              <a:ext cx="0" cy="15961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/>
          <p:cNvGrpSpPr/>
          <p:nvPr/>
        </p:nvGrpSpPr>
        <p:grpSpPr>
          <a:xfrm>
            <a:off x="1742561" y="4993963"/>
            <a:ext cx="182379" cy="333938"/>
            <a:chOff x="1070827" y="8059472"/>
            <a:chExt cx="182379" cy="333938"/>
          </a:xfrm>
        </p:grpSpPr>
        <p:sp>
          <p:nvSpPr>
            <p:cNvPr id="145" name="Rectangle 144"/>
            <p:cNvSpPr/>
            <p:nvPr/>
          </p:nvSpPr>
          <p:spPr>
            <a:xfrm>
              <a:off x="1073968" y="8059472"/>
              <a:ext cx="179238" cy="14333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DP</a:t>
              </a:r>
            </a:p>
          </p:txBody>
        </p:sp>
        <p:cxnSp>
          <p:nvCxnSpPr>
            <p:cNvPr id="146" name="Straight Connector 145"/>
            <p:cNvCxnSpPr/>
            <p:nvPr/>
          </p:nvCxnSpPr>
          <p:spPr>
            <a:xfrm flipH="1">
              <a:off x="1070827" y="8274847"/>
              <a:ext cx="18135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1252177" y="8274922"/>
              <a:ext cx="0" cy="10764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1070827" y="8274909"/>
              <a:ext cx="0" cy="11850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1164225" y="8201092"/>
              <a:ext cx="0" cy="6933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oup 149"/>
          <p:cNvGrpSpPr/>
          <p:nvPr/>
        </p:nvGrpSpPr>
        <p:grpSpPr>
          <a:xfrm>
            <a:off x="2242914" y="4937094"/>
            <a:ext cx="187130" cy="437854"/>
            <a:chOff x="1544662" y="8009138"/>
            <a:chExt cx="187130" cy="437854"/>
          </a:xfrm>
        </p:grpSpPr>
        <p:cxnSp>
          <p:nvCxnSpPr>
            <p:cNvPr id="151" name="Straight Connector 150"/>
            <p:cNvCxnSpPr/>
            <p:nvPr/>
          </p:nvCxnSpPr>
          <p:spPr>
            <a:xfrm>
              <a:off x="1647174" y="8173645"/>
              <a:ext cx="3411" cy="273347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Rectangle 151"/>
            <p:cNvSpPr/>
            <p:nvPr/>
          </p:nvSpPr>
          <p:spPr>
            <a:xfrm>
              <a:off x="1544664" y="8009138"/>
              <a:ext cx="187128" cy="1322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F</a:t>
              </a:r>
            </a:p>
          </p:txBody>
        </p:sp>
        <p:cxnSp>
          <p:nvCxnSpPr>
            <p:cNvPr id="153" name="Straight Connector 152"/>
            <p:cNvCxnSpPr/>
            <p:nvPr/>
          </p:nvCxnSpPr>
          <p:spPr>
            <a:xfrm flipH="1">
              <a:off x="1544662" y="8232096"/>
              <a:ext cx="95759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flipH="1">
              <a:off x="1544662" y="8275472"/>
              <a:ext cx="95759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flipH="1">
              <a:off x="1544662" y="8318844"/>
              <a:ext cx="95759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H="1">
              <a:off x="1544662" y="8362218"/>
              <a:ext cx="95759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flipH="1">
              <a:off x="1544662" y="8405594"/>
              <a:ext cx="95759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8" name="Group 157"/>
          <p:cNvGrpSpPr/>
          <p:nvPr/>
        </p:nvGrpSpPr>
        <p:grpSpPr>
          <a:xfrm>
            <a:off x="3418339" y="5130866"/>
            <a:ext cx="375845" cy="170192"/>
            <a:chOff x="2746605" y="8196375"/>
            <a:chExt cx="375845" cy="170192"/>
          </a:xfrm>
        </p:grpSpPr>
        <p:cxnSp>
          <p:nvCxnSpPr>
            <p:cNvPr id="159" name="Straight Connector 158"/>
            <p:cNvCxnSpPr/>
            <p:nvPr/>
          </p:nvCxnSpPr>
          <p:spPr>
            <a:xfrm>
              <a:off x="2816749" y="8214307"/>
              <a:ext cx="0" cy="15226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3058780" y="8214307"/>
              <a:ext cx="0" cy="15226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flipH="1" flipV="1">
              <a:off x="2816749" y="8220385"/>
              <a:ext cx="242031" cy="142630"/>
            </a:xfrm>
            <a:prstGeom prst="line">
              <a:avLst/>
            </a:prstGeom>
            <a:ln w="3175">
              <a:solidFill>
                <a:schemeClr val="tx1"/>
              </a:solidFill>
              <a:head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Oval 161"/>
            <p:cNvSpPr/>
            <p:nvPr/>
          </p:nvSpPr>
          <p:spPr>
            <a:xfrm>
              <a:off x="2774817" y="8196375"/>
              <a:ext cx="78627" cy="65519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920" dirty="0">
                <a:solidFill>
                  <a:schemeClr val="tx1"/>
                </a:solidFill>
                <a:latin typeface="Garamond" panose="02020404030301010803" pitchFamily="18" charset="0"/>
              </a:endParaRPr>
            </a:p>
          </p:txBody>
        </p:sp>
        <p:cxnSp>
          <p:nvCxnSpPr>
            <p:cNvPr id="163" name="Straight Connector 162"/>
            <p:cNvCxnSpPr/>
            <p:nvPr/>
          </p:nvCxnSpPr>
          <p:spPr>
            <a:xfrm flipH="1">
              <a:off x="2746605" y="8304238"/>
              <a:ext cx="70146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>
              <a:off x="3058642" y="8304238"/>
              <a:ext cx="63808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oup 164"/>
          <p:cNvGrpSpPr/>
          <p:nvPr/>
        </p:nvGrpSpPr>
        <p:grpSpPr>
          <a:xfrm>
            <a:off x="2885600" y="5143488"/>
            <a:ext cx="387499" cy="187996"/>
            <a:chOff x="2213866" y="8208997"/>
            <a:chExt cx="387499" cy="187996"/>
          </a:xfrm>
        </p:grpSpPr>
        <p:cxnSp>
          <p:nvCxnSpPr>
            <p:cNvPr id="166" name="Straight Connector 165"/>
            <p:cNvCxnSpPr/>
            <p:nvPr/>
          </p:nvCxnSpPr>
          <p:spPr>
            <a:xfrm flipH="1">
              <a:off x="2213866" y="8304238"/>
              <a:ext cx="387499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Isosceles Triangle 166"/>
            <p:cNvSpPr>
              <a:spLocks noChangeAspect="1"/>
            </p:cNvSpPr>
            <p:nvPr/>
          </p:nvSpPr>
          <p:spPr>
            <a:xfrm rot="16200000">
              <a:off x="2391945" y="8226504"/>
              <a:ext cx="187993" cy="152985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168" name="Isosceles Triangle 167"/>
            <p:cNvSpPr>
              <a:spLocks noChangeAspect="1"/>
            </p:cNvSpPr>
            <p:nvPr/>
          </p:nvSpPr>
          <p:spPr>
            <a:xfrm rot="5400000">
              <a:off x="2238956" y="8226504"/>
              <a:ext cx="187991" cy="152985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169" name="Oval 168"/>
            <p:cNvSpPr/>
            <p:nvPr/>
          </p:nvSpPr>
          <p:spPr>
            <a:xfrm>
              <a:off x="2311244" y="8208997"/>
              <a:ext cx="196403" cy="177148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cxnSp>
          <p:nvCxnSpPr>
            <p:cNvPr id="170" name="Straight Arrow Connector 169"/>
            <p:cNvCxnSpPr>
              <a:cxnSpLocks/>
            </p:cNvCxnSpPr>
            <p:nvPr/>
          </p:nvCxnSpPr>
          <p:spPr>
            <a:xfrm flipH="1" flipV="1">
              <a:off x="2363258" y="8235681"/>
              <a:ext cx="95044" cy="123658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none"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1" name="Rectangle 170"/>
          <p:cNvSpPr/>
          <p:nvPr/>
        </p:nvSpPr>
        <p:spPr>
          <a:xfrm>
            <a:off x="6996079" y="5993167"/>
            <a:ext cx="162071" cy="24105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20" dirty="0">
                <a:solidFill>
                  <a:schemeClr val="tx1"/>
                </a:solidFill>
                <a:latin typeface="Garamond" panose="02020404030301010803" pitchFamily="18" charset="0"/>
              </a:rPr>
              <a:t>B</a:t>
            </a:r>
          </a:p>
        </p:txBody>
      </p:sp>
      <p:grpSp>
        <p:nvGrpSpPr>
          <p:cNvPr id="172" name="Group 171"/>
          <p:cNvGrpSpPr/>
          <p:nvPr/>
        </p:nvGrpSpPr>
        <p:grpSpPr>
          <a:xfrm>
            <a:off x="4482243" y="5038554"/>
            <a:ext cx="387499" cy="321441"/>
            <a:chOff x="3810509" y="8104063"/>
            <a:chExt cx="387499" cy="321441"/>
          </a:xfrm>
        </p:grpSpPr>
        <p:sp>
          <p:nvSpPr>
            <p:cNvPr id="173" name="Isosceles Triangle 172"/>
            <p:cNvSpPr/>
            <p:nvPr/>
          </p:nvSpPr>
          <p:spPr>
            <a:xfrm>
              <a:off x="3920208" y="8304489"/>
              <a:ext cx="148707" cy="121015"/>
            </a:xfrm>
            <a:prstGeom prst="triangl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cxnSp>
          <p:nvCxnSpPr>
            <p:cNvPr id="174" name="Straight Connector 173"/>
            <p:cNvCxnSpPr/>
            <p:nvPr/>
          </p:nvCxnSpPr>
          <p:spPr>
            <a:xfrm>
              <a:off x="3994561" y="8104063"/>
              <a:ext cx="0" cy="207614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Chord 174"/>
            <p:cNvSpPr/>
            <p:nvPr/>
          </p:nvSpPr>
          <p:spPr>
            <a:xfrm rot="6770238">
              <a:off x="3936229" y="8166896"/>
              <a:ext cx="121015" cy="119604"/>
            </a:xfrm>
            <a:prstGeom prst="chord">
              <a:avLst>
                <a:gd name="adj1" fmla="val 4615325"/>
                <a:gd name="adj2" fmla="val 14252965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cxnSp>
          <p:nvCxnSpPr>
            <p:cNvPr id="176" name="Straight Connector 175"/>
            <p:cNvCxnSpPr/>
            <p:nvPr/>
          </p:nvCxnSpPr>
          <p:spPr>
            <a:xfrm flipH="1">
              <a:off x="3810509" y="8304238"/>
              <a:ext cx="387499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Isosceles Triangle 176"/>
            <p:cNvSpPr/>
            <p:nvPr/>
          </p:nvSpPr>
          <p:spPr>
            <a:xfrm rot="5400000">
              <a:off x="3859370" y="8243980"/>
              <a:ext cx="148707" cy="121015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178" name="Isosceles Triangle 177"/>
            <p:cNvSpPr/>
            <p:nvPr/>
          </p:nvSpPr>
          <p:spPr>
            <a:xfrm rot="16200000">
              <a:off x="3980383" y="8243980"/>
              <a:ext cx="148707" cy="121015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cxnSp>
          <p:nvCxnSpPr>
            <p:cNvPr id="179" name="Straight Connector 178"/>
            <p:cNvCxnSpPr/>
            <p:nvPr/>
          </p:nvCxnSpPr>
          <p:spPr>
            <a:xfrm flipH="1">
              <a:off x="3994233" y="8104063"/>
              <a:ext cx="158582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>
              <a:off x="4152810" y="8104065"/>
              <a:ext cx="0" cy="200175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1" name="Group 180"/>
          <p:cNvGrpSpPr/>
          <p:nvPr/>
        </p:nvGrpSpPr>
        <p:grpSpPr>
          <a:xfrm>
            <a:off x="5160362" y="5238729"/>
            <a:ext cx="334850" cy="138513"/>
            <a:chOff x="4488628" y="8304238"/>
            <a:chExt cx="334850" cy="138513"/>
          </a:xfrm>
        </p:grpSpPr>
        <p:cxnSp>
          <p:nvCxnSpPr>
            <p:cNvPr id="182" name="Straight Connector 181"/>
            <p:cNvCxnSpPr/>
            <p:nvPr/>
          </p:nvCxnSpPr>
          <p:spPr>
            <a:xfrm flipH="1">
              <a:off x="4488628" y="8304238"/>
              <a:ext cx="33485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flipH="1" flipV="1">
              <a:off x="4626000" y="8305672"/>
              <a:ext cx="156675" cy="92332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flipH="1">
              <a:off x="4755238" y="8359345"/>
              <a:ext cx="49151" cy="83406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 184"/>
          <p:cNvGrpSpPr/>
          <p:nvPr/>
        </p:nvGrpSpPr>
        <p:grpSpPr>
          <a:xfrm>
            <a:off x="3917424" y="5061787"/>
            <a:ext cx="387499" cy="268654"/>
            <a:chOff x="3245690" y="8127296"/>
            <a:chExt cx="387499" cy="268654"/>
          </a:xfrm>
        </p:grpSpPr>
        <p:cxnSp>
          <p:nvCxnSpPr>
            <p:cNvPr id="186" name="Straight Connector 185"/>
            <p:cNvCxnSpPr/>
            <p:nvPr/>
          </p:nvCxnSpPr>
          <p:spPr>
            <a:xfrm>
              <a:off x="3439261" y="8128922"/>
              <a:ext cx="0" cy="11668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5400000">
              <a:off x="3441667" y="8068954"/>
              <a:ext cx="0" cy="11668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flipH="1">
              <a:off x="3245690" y="8306776"/>
              <a:ext cx="387499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Isosceles Triangle 188"/>
            <p:cNvSpPr>
              <a:spLocks noChangeAspect="1"/>
            </p:cNvSpPr>
            <p:nvPr/>
          </p:nvSpPr>
          <p:spPr>
            <a:xfrm rot="16200000">
              <a:off x="3423017" y="8225461"/>
              <a:ext cx="187993" cy="152985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190" name="Isosceles Triangle 189"/>
            <p:cNvSpPr>
              <a:spLocks noChangeAspect="1"/>
            </p:cNvSpPr>
            <p:nvPr/>
          </p:nvSpPr>
          <p:spPr>
            <a:xfrm rot="5400000">
              <a:off x="3270032" y="8225461"/>
              <a:ext cx="187991" cy="152985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191" name="Oval 190"/>
            <p:cNvSpPr/>
            <p:nvPr/>
          </p:nvSpPr>
          <p:spPr>
            <a:xfrm>
              <a:off x="3342317" y="8207955"/>
              <a:ext cx="196403" cy="177148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cxnSp>
          <p:nvCxnSpPr>
            <p:cNvPr id="192" name="Straight Arrow Connector 191"/>
            <p:cNvCxnSpPr>
              <a:cxnSpLocks/>
            </p:cNvCxnSpPr>
            <p:nvPr/>
          </p:nvCxnSpPr>
          <p:spPr>
            <a:xfrm flipH="1" flipV="1">
              <a:off x="3394330" y="8234641"/>
              <a:ext cx="95044" cy="123658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none"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Oval 192"/>
            <p:cNvSpPr/>
            <p:nvPr/>
          </p:nvSpPr>
          <p:spPr>
            <a:xfrm>
              <a:off x="3248360" y="8191847"/>
              <a:ext cx="78627" cy="65519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920" dirty="0">
                <a:solidFill>
                  <a:schemeClr val="tx1"/>
                </a:solidFill>
                <a:latin typeface="Garamond" panose="02020404030301010803" pitchFamily="18" charset="0"/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500822" y="5811426"/>
            <a:ext cx="187128" cy="449335"/>
            <a:chOff x="-170912" y="8876935"/>
            <a:chExt cx="187128" cy="449335"/>
          </a:xfrm>
        </p:grpSpPr>
        <p:cxnSp>
          <p:nvCxnSpPr>
            <p:cNvPr id="195" name="Straight Connector 194"/>
            <p:cNvCxnSpPr>
              <a:stCxn id="196" idx="2"/>
            </p:cNvCxnSpPr>
            <p:nvPr/>
          </p:nvCxnSpPr>
          <p:spPr>
            <a:xfrm>
              <a:off x="-77348" y="9009145"/>
              <a:ext cx="0" cy="317125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Rectangle 195"/>
            <p:cNvSpPr/>
            <p:nvPr/>
          </p:nvSpPr>
          <p:spPr>
            <a:xfrm>
              <a:off x="-170912" y="8876935"/>
              <a:ext cx="187128" cy="1322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D</a:t>
              </a:r>
            </a:p>
          </p:txBody>
        </p:sp>
        <p:cxnSp>
          <p:nvCxnSpPr>
            <p:cNvPr id="197" name="Straight Connector 196"/>
            <p:cNvCxnSpPr/>
            <p:nvPr/>
          </p:nvCxnSpPr>
          <p:spPr>
            <a:xfrm flipH="1">
              <a:off x="-125750" y="9035204"/>
              <a:ext cx="102498" cy="8670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flipH="1">
              <a:off x="-129964" y="9107848"/>
              <a:ext cx="102498" cy="8670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flipH="1">
              <a:off x="-129964" y="9177257"/>
              <a:ext cx="102498" cy="8670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 flipH="1">
              <a:off x="-129964" y="9235344"/>
              <a:ext cx="102498" cy="8670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oup 200"/>
          <p:cNvGrpSpPr/>
          <p:nvPr/>
        </p:nvGrpSpPr>
        <p:grpSpPr>
          <a:xfrm>
            <a:off x="1145588" y="5814771"/>
            <a:ext cx="187128" cy="448428"/>
            <a:chOff x="473854" y="8880280"/>
            <a:chExt cx="187128" cy="448428"/>
          </a:xfrm>
        </p:grpSpPr>
        <p:cxnSp>
          <p:nvCxnSpPr>
            <p:cNvPr id="202" name="Straight Connector 201"/>
            <p:cNvCxnSpPr>
              <a:stCxn id="203" idx="2"/>
            </p:cNvCxnSpPr>
            <p:nvPr/>
          </p:nvCxnSpPr>
          <p:spPr>
            <a:xfrm>
              <a:off x="567418" y="9012487"/>
              <a:ext cx="0" cy="31622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3" name="Rectangle 202"/>
            <p:cNvSpPr/>
            <p:nvPr/>
          </p:nvSpPr>
          <p:spPr>
            <a:xfrm>
              <a:off x="473854" y="8880280"/>
              <a:ext cx="187128" cy="1322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D</a:t>
              </a:r>
            </a:p>
          </p:txBody>
        </p:sp>
        <p:cxnSp>
          <p:nvCxnSpPr>
            <p:cNvPr id="204" name="Straight Connector 203"/>
            <p:cNvCxnSpPr/>
            <p:nvPr/>
          </p:nvCxnSpPr>
          <p:spPr>
            <a:xfrm>
              <a:off x="516169" y="9030089"/>
              <a:ext cx="102498" cy="5154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flipV="1">
              <a:off x="516169" y="9114074"/>
              <a:ext cx="102498" cy="5154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>
              <a:off x="514067" y="9190744"/>
              <a:ext cx="102498" cy="5154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flipV="1">
              <a:off x="514067" y="9274729"/>
              <a:ext cx="102498" cy="5154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Group 207"/>
          <p:cNvGrpSpPr/>
          <p:nvPr/>
        </p:nvGrpSpPr>
        <p:grpSpPr>
          <a:xfrm>
            <a:off x="1771525" y="5889397"/>
            <a:ext cx="225931" cy="362896"/>
            <a:chOff x="1099791" y="8954906"/>
            <a:chExt cx="225931" cy="362896"/>
          </a:xfrm>
        </p:grpSpPr>
        <p:cxnSp>
          <p:nvCxnSpPr>
            <p:cNvPr id="209" name="Straight Connector 208"/>
            <p:cNvCxnSpPr/>
            <p:nvPr/>
          </p:nvCxnSpPr>
          <p:spPr>
            <a:xfrm>
              <a:off x="1099791" y="9000677"/>
              <a:ext cx="0" cy="317125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flipH="1">
              <a:off x="1099791" y="9000673"/>
              <a:ext cx="982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1173107" y="8954906"/>
              <a:ext cx="152615" cy="1063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691" dirty="0">
                  <a:latin typeface="Garamond" panose="02020404030301010803" pitchFamily="18" charset="0"/>
                </a:rPr>
                <a:t>B</a:t>
              </a: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2241126" y="5888806"/>
            <a:ext cx="263226" cy="363487"/>
            <a:chOff x="1569392" y="8954315"/>
            <a:chExt cx="263226" cy="363487"/>
          </a:xfrm>
        </p:grpSpPr>
        <p:cxnSp>
          <p:nvCxnSpPr>
            <p:cNvPr id="213" name="Straight Connector 212"/>
            <p:cNvCxnSpPr/>
            <p:nvPr/>
          </p:nvCxnSpPr>
          <p:spPr>
            <a:xfrm>
              <a:off x="1569392" y="9000677"/>
              <a:ext cx="0" cy="317125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flipH="1">
              <a:off x="1569392" y="9000673"/>
              <a:ext cx="982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TextBox 214"/>
            <p:cNvSpPr txBox="1"/>
            <p:nvPr/>
          </p:nvSpPr>
          <p:spPr>
            <a:xfrm>
              <a:off x="1680003" y="8954315"/>
              <a:ext cx="152615" cy="1063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691" dirty="0">
                  <a:latin typeface="Garamond" panose="02020404030301010803" pitchFamily="18" charset="0"/>
                </a:rPr>
                <a:t>FD</a:t>
              </a: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2937044" y="6032071"/>
            <a:ext cx="311022" cy="177148"/>
            <a:chOff x="2265310" y="9097580"/>
            <a:chExt cx="311022" cy="177148"/>
          </a:xfrm>
        </p:grpSpPr>
        <p:cxnSp>
          <p:nvCxnSpPr>
            <p:cNvPr id="217" name="Straight Connector 216"/>
            <p:cNvCxnSpPr/>
            <p:nvPr/>
          </p:nvCxnSpPr>
          <p:spPr>
            <a:xfrm flipH="1">
              <a:off x="2265310" y="9190740"/>
              <a:ext cx="311022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8" name="Oval 217"/>
            <p:cNvSpPr/>
            <p:nvPr/>
          </p:nvSpPr>
          <p:spPr>
            <a:xfrm>
              <a:off x="2320720" y="9097580"/>
              <a:ext cx="196403" cy="177148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71" dirty="0">
                <a:solidFill>
                  <a:schemeClr val="tx1"/>
                </a:solidFill>
                <a:latin typeface="Garamond" panose="02020404030301010803" pitchFamily="18" charset="0"/>
              </a:endParaRPr>
            </a:p>
          </p:txBody>
        </p:sp>
        <p:cxnSp>
          <p:nvCxnSpPr>
            <p:cNvPr id="219" name="Straight Connector 218"/>
            <p:cNvCxnSpPr>
              <a:endCxn id="218" idx="1"/>
            </p:cNvCxnSpPr>
            <p:nvPr/>
          </p:nvCxnSpPr>
          <p:spPr>
            <a:xfrm flipH="1" flipV="1">
              <a:off x="2349481" y="9123521"/>
              <a:ext cx="141293" cy="12807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5400000" flipH="1" flipV="1">
              <a:off x="2349643" y="9122314"/>
              <a:ext cx="141293" cy="12807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1" name="Group 220"/>
          <p:cNvGrpSpPr/>
          <p:nvPr/>
        </p:nvGrpSpPr>
        <p:grpSpPr>
          <a:xfrm>
            <a:off x="3462881" y="5903615"/>
            <a:ext cx="344074" cy="373801"/>
            <a:chOff x="2791147" y="8969124"/>
            <a:chExt cx="344074" cy="373801"/>
          </a:xfrm>
        </p:grpSpPr>
        <p:cxnSp>
          <p:nvCxnSpPr>
            <p:cNvPr id="222" name="Straight Connector 221"/>
            <p:cNvCxnSpPr/>
            <p:nvPr/>
          </p:nvCxnSpPr>
          <p:spPr>
            <a:xfrm flipH="1">
              <a:off x="2904852" y="9143651"/>
              <a:ext cx="230369" cy="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3" name="Isosceles Triangle 222"/>
            <p:cNvSpPr/>
            <p:nvPr/>
          </p:nvSpPr>
          <p:spPr>
            <a:xfrm rot="16200000">
              <a:off x="2865500" y="9083143"/>
              <a:ext cx="148707" cy="121015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cxnSp>
          <p:nvCxnSpPr>
            <p:cNvPr id="224" name="Straight Connector 223"/>
            <p:cNvCxnSpPr/>
            <p:nvPr/>
          </p:nvCxnSpPr>
          <p:spPr>
            <a:xfrm>
              <a:off x="2868714" y="8969124"/>
              <a:ext cx="0" cy="373801"/>
            </a:xfrm>
            <a:prstGeom prst="line">
              <a:avLst/>
            </a:prstGeom>
            <a:ln w="3175">
              <a:solidFill>
                <a:schemeClr val="tx1"/>
              </a:solidFill>
              <a:head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8100000">
              <a:off x="2869916" y="9035519"/>
              <a:ext cx="0" cy="7363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Isosceles Triangle 225"/>
            <p:cNvSpPr/>
            <p:nvPr/>
          </p:nvSpPr>
          <p:spPr>
            <a:xfrm>
              <a:off x="2791147" y="9142136"/>
              <a:ext cx="148707" cy="121015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3962517" y="6008668"/>
            <a:ext cx="334850" cy="177232"/>
            <a:chOff x="3290783" y="9074177"/>
            <a:chExt cx="334850" cy="177232"/>
          </a:xfrm>
        </p:grpSpPr>
        <p:cxnSp>
          <p:nvCxnSpPr>
            <p:cNvPr id="228" name="Straight Connector 227"/>
            <p:cNvCxnSpPr/>
            <p:nvPr/>
          </p:nvCxnSpPr>
          <p:spPr>
            <a:xfrm flipH="1">
              <a:off x="3290783" y="9251409"/>
              <a:ext cx="33485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>
              <a:off x="3453143" y="9074177"/>
              <a:ext cx="0" cy="177232"/>
            </a:xfrm>
            <a:prstGeom prst="line">
              <a:avLst/>
            </a:prstGeom>
            <a:ln w="3175">
              <a:solidFill>
                <a:schemeClr val="tx1"/>
              </a:solidFill>
              <a:head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0" name="Group 229"/>
          <p:cNvGrpSpPr/>
          <p:nvPr/>
        </p:nvGrpSpPr>
        <p:grpSpPr>
          <a:xfrm>
            <a:off x="4511283" y="6008668"/>
            <a:ext cx="334850" cy="177232"/>
            <a:chOff x="3839549" y="9074177"/>
            <a:chExt cx="334850" cy="177232"/>
          </a:xfrm>
        </p:grpSpPr>
        <p:cxnSp>
          <p:nvCxnSpPr>
            <p:cNvPr id="231" name="Straight Connector 230"/>
            <p:cNvCxnSpPr/>
            <p:nvPr/>
          </p:nvCxnSpPr>
          <p:spPr>
            <a:xfrm flipH="1">
              <a:off x="3839549" y="9251409"/>
              <a:ext cx="33485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>
            <a:xfrm>
              <a:off x="4001910" y="9074177"/>
              <a:ext cx="0" cy="177232"/>
            </a:xfrm>
            <a:prstGeom prst="line">
              <a:avLst/>
            </a:prstGeom>
            <a:ln w="3175">
              <a:solidFill>
                <a:schemeClr val="tx1"/>
              </a:solidFill>
              <a:head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/>
          </p:nvCxnSpPr>
          <p:spPr>
            <a:xfrm>
              <a:off x="4100732" y="9156597"/>
              <a:ext cx="0" cy="6311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 rot="5400000">
              <a:off x="4055397" y="9139902"/>
              <a:ext cx="0" cy="94666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5172611" y="5949729"/>
            <a:ext cx="334850" cy="251087"/>
            <a:chOff x="4500877" y="9015238"/>
            <a:chExt cx="334850" cy="251087"/>
          </a:xfrm>
        </p:grpSpPr>
        <p:cxnSp>
          <p:nvCxnSpPr>
            <p:cNvPr id="236" name="Straight Connector 235"/>
            <p:cNvCxnSpPr/>
            <p:nvPr/>
          </p:nvCxnSpPr>
          <p:spPr>
            <a:xfrm flipH="1">
              <a:off x="4500877" y="9015238"/>
              <a:ext cx="334850" cy="0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>
              <a:off x="4663239" y="9018175"/>
              <a:ext cx="0" cy="177232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Isosceles Triangle 237"/>
            <p:cNvSpPr>
              <a:spLocks noChangeAspect="1"/>
            </p:cNvSpPr>
            <p:nvPr/>
          </p:nvSpPr>
          <p:spPr>
            <a:xfrm rot="10800000">
              <a:off x="4611539" y="9101553"/>
              <a:ext cx="103404" cy="84150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239" name="Isosceles Triangle 238"/>
            <p:cNvSpPr>
              <a:spLocks noChangeAspect="1"/>
            </p:cNvSpPr>
            <p:nvPr/>
          </p:nvSpPr>
          <p:spPr>
            <a:xfrm>
              <a:off x="4611539" y="9182175"/>
              <a:ext cx="103404" cy="84150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8112630" y="5143664"/>
            <a:ext cx="170022" cy="170465"/>
            <a:chOff x="7440896" y="8209173"/>
            <a:chExt cx="170022" cy="170465"/>
          </a:xfrm>
        </p:grpSpPr>
        <p:sp>
          <p:nvSpPr>
            <p:cNvPr id="241" name="Rectangle 240"/>
            <p:cNvSpPr/>
            <p:nvPr/>
          </p:nvSpPr>
          <p:spPr>
            <a:xfrm rot="5400000">
              <a:off x="7441408" y="8210131"/>
              <a:ext cx="170200" cy="16829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sz="920" dirty="0">
                  <a:solidFill>
                    <a:schemeClr val="tx1"/>
                  </a:solidFill>
                  <a:latin typeface="Garamond" panose="02020404030301010803" pitchFamily="18" charset="0"/>
                </a:rPr>
                <a:t> </a:t>
              </a:r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      </a:t>
              </a:r>
            </a:p>
            <a:p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 </a:t>
              </a:r>
            </a:p>
          </p:txBody>
        </p:sp>
        <p:cxnSp>
          <p:nvCxnSpPr>
            <p:cNvPr id="242" name="Straight Connector 241"/>
            <p:cNvCxnSpPr/>
            <p:nvPr/>
          </p:nvCxnSpPr>
          <p:spPr>
            <a:xfrm>
              <a:off x="7445179" y="8214311"/>
              <a:ext cx="165739" cy="165327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flipV="1">
              <a:off x="7440896" y="8209173"/>
              <a:ext cx="167298" cy="168057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4" name="Group 243"/>
          <p:cNvGrpSpPr/>
          <p:nvPr/>
        </p:nvGrpSpPr>
        <p:grpSpPr>
          <a:xfrm>
            <a:off x="8357662" y="5143671"/>
            <a:ext cx="168559" cy="170458"/>
            <a:chOff x="7685928" y="8209180"/>
            <a:chExt cx="168559" cy="170458"/>
          </a:xfrm>
        </p:grpSpPr>
        <p:sp>
          <p:nvSpPr>
            <p:cNvPr id="245" name="Rectangle 244"/>
            <p:cNvSpPr/>
            <p:nvPr/>
          </p:nvSpPr>
          <p:spPr>
            <a:xfrm rot="5400000">
              <a:off x="7684977" y="8210131"/>
              <a:ext cx="170200" cy="16829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sz="920" dirty="0">
                  <a:solidFill>
                    <a:schemeClr val="tx1"/>
                  </a:solidFill>
                  <a:latin typeface="Garamond" panose="02020404030301010803" pitchFamily="18" charset="0"/>
                </a:rPr>
                <a:t> </a:t>
              </a:r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      </a:t>
              </a:r>
            </a:p>
            <a:p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 </a:t>
              </a:r>
            </a:p>
          </p:txBody>
        </p:sp>
        <p:cxnSp>
          <p:nvCxnSpPr>
            <p:cNvPr id="246" name="Straight Connector 245"/>
            <p:cNvCxnSpPr/>
            <p:nvPr/>
          </p:nvCxnSpPr>
          <p:spPr>
            <a:xfrm>
              <a:off x="7688748" y="8214311"/>
              <a:ext cx="165739" cy="165327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7" name="Group 246"/>
          <p:cNvGrpSpPr/>
          <p:nvPr/>
        </p:nvGrpSpPr>
        <p:grpSpPr>
          <a:xfrm>
            <a:off x="8593891" y="5143671"/>
            <a:ext cx="171914" cy="170200"/>
            <a:chOff x="7922157" y="8209180"/>
            <a:chExt cx="171914" cy="170200"/>
          </a:xfrm>
        </p:grpSpPr>
        <p:sp>
          <p:nvSpPr>
            <p:cNvPr id="248" name="Rectangle 247"/>
            <p:cNvSpPr/>
            <p:nvPr/>
          </p:nvSpPr>
          <p:spPr>
            <a:xfrm rot="5400000">
              <a:off x="7922665" y="8210131"/>
              <a:ext cx="170200" cy="16829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sz="920" dirty="0">
                  <a:solidFill>
                    <a:schemeClr val="tx1"/>
                  </a:solidFill>
                  <a:latin typeface="Garamond" panose="02020404030301010803" pitchFamily="18" charset="0"/>
                </a:rPr>
                <a:t> </a:t>
              </a:r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      </a:t>
              </a:r>
            </a:p>
            <a:p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 </a:t>
              </a:r>
            </a:p>
          </p:txBody>
        </p:sp>
        <p:cxnSp>
          <p:nvCxnSpPr>
            <p:cNvPr id="249" name="Straight Connector 248"/>
            <p:cNvCxnSpPr/>
            <p:nvPr/>
          </p:nvCxnSpPr>
          <p:spPr>
            <a:xfrm>
              <a:off x="8009921" y="8291063"/>
              <a:ext cx="84150" cy="84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flipV="1">
              <a:off x="7922157" y="8214310"/>
              <a:ext cx="162188" cy="16292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1" name="Group 250"/>
          <p:cNvGrpSpPr/>
          <p:nvPr/>
        </p:nvGrpSpPr>
        <p:grpSpPr>
          <a:xfrm>
            <a:off x="7454649" y="5148134"/>
            <a:ext cx="398431" cy="182303"/>
            <a:chOff x="6782915" y="8213643"/>
            <a:chExt cx="398431" cy="182303"/>
          </a:xfrm>
        </p:grpSpPr>
        <p:sp>
          <p:nvSpPr>
            <p:cNvPr id="252" name="Can 251"/>
            <p:cNvSpPr/>
            <p:nvPr/>
          </p:nvSpPr>
          <p:spPr>
            <a:xfrm rot="5400000">
              <a:off x="6861638" y="8134920"/>
              <a:ext cx="182303" cy="339750"/>
            </a:xfrm>
            <a:prstGeom prst="can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691" dirty="0">
                <a:solidFill>
                  <a:schemeClr val="tx1"/>
                </a:solidFill>
                <a:latin typeface="Garamond" panose="02020404030301010803" pitchFamily="18" charset="0"/>
              </a:endParaRPr>
            </a:p>
          </p:txBody>
        </p:sp>
        <p:grpSp>
          <p:nvGrpSpPr>
            <p:cNvPr id="253" name="Group 252"/>
            <p:cNvGrpSpPr/>
            <p:nvPr/>
          </p:nvGrpSpPr>
          <p:grpSpPr>
            <a:xfrm>
              <a:off x="6894273" y="8291945"/>
              <a:ext cx="283526" cy="22254"/>
              <a:chOff x="6379415" y="4976316"/>
              <a:chExt cx="246475" cy="19346"/>
            </a:xfrm>
          </p:grpSpPr>
          <p:cxnSp>
            <p:nvCxnSpPr>
              <p:cNvPr id="264" name="Straight Connector 263"/>
              <p:cNvCxnSpPr/>
              <p:nvPr/>
            </p:nvCxnSpPr>
            <p:spPr>
              <a:xfrm>
                <a:off x="6540694" y="4992291"/>
                <a:ext cx="8519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5" name="Group 264"/>
              <p:cNvGrpSpPr/>
              <p:nvPr/>
            </p:nvGrpSpPr>
            <p:grpSpPr>
              <a:xfrm rot="16200000">
                <a:off x="6478746" y="4931332"/>
                <a:ext cx="19346" cy="109313"/>
                <a:chOff x="6282163" y="5095641"/>
                <a:chExt cx="19346" cy="109313"/>
              </a:xfrm>
            </p:grpSpPr>
            <p:cxnSp>
              <p:nvCxnSpPr>
                <p:cNvPr id="268" name="Straight Connector 267"/>
                <p:cNvCxnSpPr>
                  <a:cxnSpLocks noChangeAspect="1"/>
                </p:cNvCxnSpPr>
                <p:nvPr/>
              </p:nvCxnSpPr>
              <p:spPr>
                <a:xfrm flipH="1" flipV="1">
                  <a:off x="6285437" y="5095641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/>
                <p:cNvCxnSpPr>
                  <a:cxnSpLocks noChangeAspect="1"/>
                </p:cNvCxnSpPr>
                <p:nvPr/>
              </p:nvCxnSpPr>
              <p:spPr>
                <a:xfrm flipV="1">
                  <a:off x="6284949" y="5122078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269"/>
                <p:cNvCxnSpPr>
                  <a:cxnSpLocks noChangeAspect="1"/>
                </p:cNvCxnSpPr>
                <p:nvPr/>
              </p:nvCxnSpPr>
              <p:spPr>
                <a:xfrm flipH="1" flipV="1">
                  <a:off x="6282163" y="5150710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Straight Connector 270"/>
                <p:cNvCxnSpPr>
                  <a:cxnSpLocks noChangeAspect="1"/>
                </p:cNvCxnSpPr>
                <p:nvPr/>
              </p:nvCxnSpPr>
              <p:spPr>
                <a:xfrm flipV="1">
                  <a:off x="6282565" y="5177522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6" name="Straight Connector 265"/>
              <p:cNvCxnSpPr>
                <a:cxnSpLocks noChangeAspect="1"/>
              </p:cNvCxnSpPr>
              <p:nvPr/>
            </p:nvCxnSpPr>
            <p:spPr>
              <a:xfrm rot="16200000" flipH="1" flipV="1">
                <a:off x="6385095" y="4971527"/>
                <a:ext cx="16072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>
                <a:cxnSpLocks noChangeAspect="1"/>
              </p:cNvCxnSpPr>
              <p:nvPr/>
            </p:nvCxnSpPr>
            <p:spPr>
              <a:xfrm rot="16200000" flipV="1">
                <a:off x="6411908" y="4971125"/>
                <a:ext cx="16072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4" name="Group 253"/>
            <p:cNvGrpSpPr/>
            <p:nvPr/>
          </p:nvGrpSpPr>
          <p:grpSpPr>
            <a:xfrm>
              <a:off x="6897820" y="8330475"/>
              <a:ext cx="283526" cy="22254"/>
              <a:chOff x="6379415" y="4976316"/>
              <a:chExt cx="246475" cy="19346"/>
            </a:xfrm>
          </p:grpSpPr>
          <p:cxnSp>
            <p:nvCxnSpPr>
              <p:cNvPr id="256" name="Straight Connector 255"/>
              <p:cNvCxnSpPr/>
              <p:nvPr/>
            </p:nvCxnSpPr>
            <p:spPr>
              <a:xfrm>
                <a:off x="6540694" y="4992291"/>
                <a:ext cx="8519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7" name="Group 256"/>
              <p:cNvGrpSpPr/>
              <p:nvPr/>
            </p:nvGrpSpPr>
            <p:grpSpPr>
              <a:xfrm rot="16200000">
                <a:off x="6477555" y="4930141"/>
                <a:ext cx="19346" cy="111695"/>
                <a:chOff x="6282163" y="5093259"/>
                <a:chExt cx="19346" cy="111695"/>
              </a:xfrm>
            </p:grpSpPr>
            <p:cxnSp>
              <p:nvCxnSpPr>
                <p:cNvPr id="260" name="Straight Connector 259"/>
                <p:cNvCxnSpPr>
                  <a:cxnSpLocks noChangeAspect="1"/>
                </p:cNvCxnSpPr>
                <p:nvPr/>
              </p:nvCxnSpPr>
              <p:spPr>
                <a:xfrm flipH="1" flipV="1">
                  <a:off x="6285437" y="5093259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Straight Connector 260"/>
                <p:cNvCxnSpPr>
                  <a:cxnSpLocks noChangeAspect="1"/>
                </p:cNvCxnSpPr>
                <p:nvPr/>
              </p:nvCxnSpPr>
              <p:spPr>
                <a:xfrm flipV="1">
                  <a:off x="6284949" y="5122078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Straight Connector 261"/>
                <p:cNvCxnSpPr>
                  <a:cxnSpLocks noChangeAspect="1"/>
                </p:cNvCxnSpPr>
                <p:nvPr/>
              </p:nvCxnSpPr>
              <p:spPr>
                <a:xfrm flipH="1" flipV="1">
                  <a:off x="6282163" y="5148134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262"/>
                <p:cNvCxnSpPr>
                  <a:cxnSpLocks noChangeAspect="1"/>
                </p:cNvCxnSpPr>
                <p:nvPr/>
              </p:nvCxnSpPr>
              <p:spPr>
                <a:xfrm flipV="1">
                  <a:off x="6282565" y="5177522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8" name="Straight Connector 257"/>
              <p:cNvCxnSpPr>
                <a:cxnSpLocks noChangeAspect="1"/>
              </p:cNvCxnSpPr>
              <p:nvPr/>
            </p:nvCxnSpPr>
            <p:spPr>
              <a:xfrm rot="16200000" flipH="1" flipV="1">
                <a:off x="6385095" y="4971527"/>
                <a:ext cx="16072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>
                <a:cxnSpLocks noChangeAspect="1"/>
              </p:cNvCxnSpPr>
              <p:nvPr/>
            </p:nvCxnSpPr>
            <p:spPr>
              <a:xfrm rot="16200000" flipV="1">
                <a:off x="6411908" y="4971125"/>
                <a:ext cx="16072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5" name="Straight Connector 254"/>
            <p:cNvCxnSpPr/>
            <p:nvPr/>
          </p:nvCxnSpPr>
          <p:spPr>
            <a:xfrm>
              <a:off x="6897006" y="8308762"/>
              <a:ext cx="0" cy="41229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2" name="Group 271"/>
          <p:cNvGrpSpPr/>
          <p:nvPr/>
        </p:nvGrpSpPr>
        <p:grpSpPr>
          <a:xfrm>
            <a:off x="7083725" y="5099228"/>
            <a:ext cx="283865" cy="243436"/>
            <a:chOff x="6411991" y="8164737"/>
            <a:chExt cx="283865" cy="243436"/>
          </a:xfrm>
        </p:grpSpPr>
        <p:sp>
          <p:nvSpPr>
            <p:cNvPr id="273" name="Rectangle 272"/>
            <p:cNvSpPr/>
            <p:nvPr/>
          </p:nvSpPr>
          <p:spPr>
            <a:xfrm>
              <a:off x="6481117" y="8164737"/>
              <a:ext cx="145869" cy="24343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sz="920" dirty="0">
                  <a:solidFill>
                    <a:schemeClr val="tx1"/>
                  </a:solidFill>
                  <a:latin typeface="Garamond" panose="02020404030301010803" pitchFamily="18" charset="0"/>
                </a:rPr>
                <a:t> </a:t>
              </a:r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      </a:t>
              </a:r>
            </a:p>
            <a:p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   </a:t>
              </a:r>
            </a:p>
          </p:txBody>
        </p:sp>
        <p:grpSp>
          <p:nvGrpSpPr>
            <p:cNvPr id="274" name="Group 273"/>
            <p:cNvGrpSpPr/>
            <p:nvPr/>
          </p:nvGrpSpPr>
          <p:grpSpPr>
            <a:xfrm>
              <a:off x="6411991" y="8190495"/>
              <a:ext cx="126139" cy="194625"/>
              <a:chOff x="6069846" y="4885744"/>
              <a:chExt cx="109655" cy="169191"/>
            </a:xfrm>
          </p:grpSpPr>
          <p:grpSp>
            <p:nvGrpSpPr>
              <p:cNvPr id="285" name="Group 284"/>
              <p:cNvGrpSpPr/>
              <p:nvPr/>
            </p:nvGrpSpPr>
            <p:grpSpPr>
              <a:xfrm>
                <a:off x="6074568" y="4943240"/>
                <a:ext cx="104933" cy="111695"/>
                <a:chOff x="6074568" y="4943240"/>
                <a:chExt cx="104933" cy="111695"/>
              </a:xfrm>
            </p:grpSpPr>
            <p:cxnSp>
              <p:nvCxnSpPr>
                <p:cNvPr id="289" name="Straight Connector 288"/>
                <p:cNvCxnSpPr/>
                <p:nvPr/>
              </p:nvCxnSpPr>
              <p:spPr>
                <a:xfrm flipH="1">
                  <a:off x="6074568" y="5054157"/>
                  <a:ext cx="102395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Straight Connector 289"/>
                <p:cNvCxnSpPr>
                  <a:cxnSpLocks noChangeAspect="1"/>
                </p:cNvCxnSpPr>
                <p:nvPr/>
              </p:nvCxnSpPr>
              <p:spPr>
                <a:xfrm flipV="1">
                  <a:off x="6157774" y="4943240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Straight Connector 290"/>
                <p:cNvCxnSpPr>
                  <a:cxnSpLocks noChangeAspect="1"/>
                </p:cNvCxnSpPr>
                <p:nvPr/>
              </p:nvCxnSpPr>
              <p:spPr>
                <a:xfrm flipH="1" flipV="1">
                  <a:off x="6160643" y="4972059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Straight Connector 291"/>
                <p:cNvCxnSpPr>
                  <a:cxnSpLocks noChangeAspect="1"/>
                </p:cNvCxnSpPr>
                <p:nvPr/>
              </p:nvCxnSpPr>
              <p:spPr>
                <a:xfrm flipV="1">
                  <a:off x="6163429" y="5000690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Straight Connector 292"/>
                <p:cNvCxnSpPr>
                  <a:cxnSpLocks noChangeAspect="1"/>
                </p:cNvCxnSpPr>
                <p:nvPr/>
              </p:nvCxnSpPr>
              <p:spPr>
                <a:xfrm flipH="1" flipV="1">
                  <a:off x="6163027" y="5027503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86" name="Straight Connector 285"/>
              <p:cNvCxnSpPr/>
              <p:nvPr/>
            </p:nvCxnSpPr>
            <p:spPr>
              <a:xfrm flipH="1" flipV="1">
                <a:off x="6069846" y="4885744"/>
                <a:ext cx="10239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>
                <a:cxnSpLocks noChangeAspect="1"/>
              </p:cNvCxnSpPr>
              <p:nvPr/>
            </p:nvCxnSpPr>
            <p:spPr>
              <a:xfrm>
                <a:off x="6158707" y="4914160"/>
                <a:ext cx="16072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/>
              <p:cNvCxnSpPr>
                <a:cxnSpLocks noChangeAspect="1"/>
              </p:cNvCxnSpPr>
              <p:nvPr/>
            </p:nvCxnSpPr>
            <p:spPr>
              <a:xfrm flipH="1">
                <a:off x="6158305" y="4887347"/>
                <a:ext cx="16072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5" name="Group 274"/>
            <p:cNvGrpSpPr/>
            <p:nvPr/>
          </p:nvGrpSpPr>
          <p:grpSpPr>
            <a:xfrm flipH="1">
              <a:off x="6569717" y="8190495"/>
              <a:ext cx="126139" cy="194625"/>
              <a:chOff x="6069846" y="4885744"/>
              <a:chExt cx="109655" cy="169191"/>
            </a:xfrm>
          </p:grpSpPr>
          <p:grpSp>
            <p:nvGrpSpPr>
              <p:cNvPr id="276" name="Group 275"/>
              <p:cNvGrpSpPr/>
              <p:nvPr/>
            </p:nvGrpSpPr>
            <p:grpSpPr>
              <a:xfrm>
                <a:off x="6074568" y="4943240"/>
                <a:ext cx="104933" cy="111695"/>
                <a:chOff x="6074568" y="4943240"/>
                <a:chExt cx="104933" cy="111695"/>
              </a:xfrm>
            </p:grpSpPr>
            <p:cxnSp>
              <p:nvCxnSpPr>
                <p:cNvPr id="280" name="Straight Connector 279"/>
                <p:cNvCxnSpPr/>
                <p:nvPr/>
              </p:nvCxnSpPr>
              <p:spPr>
                <a:xfrm flipH="1">
                  <a:off x="6074568" y="5054157"/>
                  <a:ext cx="102395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Straight Connector 280"/>
                <p:cNvCxnSpPr>
                  <a:cxnSpLocks noChangeAspect="1"/>
                </p:cNvCxnSpPr>
                <p:nvPr/>
              </p:nvCxnSpPr>
              <p:spPr>
                <a:xfrm flipV="1">
                  <a:off x="6157774" y="4943240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Straight Connector 281"/>
                <p:cNvCxnSpPr>
                  <a:cxnSpLocks noChangeAspect="1"/>
                </p:cNvCxnSpPr>
                <p:nvPr/>
              </p:nvCxnSpPr>
              <p:spPr>
                <a:xfrm flipH="1" flipV="1">
                  <a:off x="6160643" y="4972059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Straight Connector 282"/>
                <p:cNvCxnSpPr>
                  <a:cxnSpLocks noChangeAspect="1"/>
                </p:cNvCxnSpPr>
                <p:nvPr/>
              </p:nvCxnSpPr>
              <p:spPr>
                <a:xfrm flipV="1">
                  <a:off x="6163429" y="5000690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283"/>
                <p:cNvCxnSpPr>
                  <a:cxnSpLocks noChangeAspect="1"/>
                </p:cNvCxnSpPr>
                <p:nvPr/>
              </p:nvCxnSpPr>
              <p:spPr>
                <a:xfrm flipH="1" flipV="1">
                  <a:off x="6163027" y="5027503"/>
                  <a:ext cx="16072" cy="2743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7" name="Straight Connector 276"/>
              <p:cNvCxnSpPr/>
              <p:nvPr/>
            </p:nvCxnSpPr>
            <p:spPr>
              <a:xfrm flipH="1" flipV="1">
                <a:off x="6069846" y="4885744"/>
                <a:ext cx="10239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>
                <a:cxnSpLocks noChangeAspect="1"/>
              </p:cNvCxnSpPr>
              <p:nvPr/>
            </p:nvCxnSpPr>
            <p:spPr>
              <a:xfrm>
                <a:off x="6158707" y="4914160"/>
                <a:ext cx="16072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>
                <a:cxnSpLocks noChangeAspect="1"/>
              </p:cNvCxnSpPr>
              <p:nvPr/>
            </p:nvCxnSpPr>
            <p:spPr>
              <a:xfrm flipH="1">
                <a:off x="6158305" y="4887347"/>
                <a:ext cx="16072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4" name="Group 293"/>
          <p:cNvGrpSpPr/>
          <p:nvPr/>
        </p:nvGrpSpPr>
        <p:grpSpPr>
          <a:xfrm>
            <a:off x="5968890" y="4175347"/>
            <a:ext cx="277607" cy="194420"/>
            <a:chOff x="5297156" y="7240856"/>
            <a:chExt cx="277607" cy="194420"/>
          </a:xfrm>
        </p:grpSpPr>
        <p:grpSp>
          <p:nvGrpSpPr>
            <p:cNvPr id="295" name="Group 294"/>
            <p:cNvGrpSpPr/>
            <p:nvPr/>
          </p:nvGrpSpPr>
          <p:grpSpPr>
            <a:xfrm>
              <a:off x="5297156" y="7240856"/>
              <a:ext cx="277607" cy="194420"/>
              <a:chOff x="5297156" y="7240856"/>
              <a:chExt cx="277607" cy="194420"/>
            </a:xfrm>
          </p:grpSpPr>
          <p:cxnSp>
            <p:nvCxnSpPr>
              <p:cNvPr id="297" name="Straight Connector 296"/>
              <p:cNvCxnSpPr/>
              <p:nvPr/>
            </p:nvCxnSpPr>
            <p:spPr>
              <a:xfrm flipH="1">
                <a:off x="5297156" y="7339271"/>
                <a:ext cx="277607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8" name="Isosceles Triangle 297"/>
              <p:cNvSpPr/>
              <p:nvPr/>
            </p:nvSpPr>
            <p:spPr>
              <a:xfrm rot="5400000">
                <a:off x="5338209" y="7253049"/>
                <a:ext cx="194420" cy="170034"/>
              </a:xfrm>
              <a:prstGeom prst="triangl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0" rtlCol="0" anchor="ctr"/>
              <a:lstStyle/>
              <a:p>
                <a:pPr algn="ctr"/>
                <a:r>
                  <a:rPr lang="en-US" sz="92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</a:t>
                </a:r>
              </a:p>
            </p:txBody>
          </p:sp>
        </p:grpSp>
        <p:sp>
          <p:nvSpPr>
            <p:cNvPr id="296" name="TextBox 295"/>
            <p:cNvSpPr txBox="1"/>
            <p:nvPr/>
          </p:nvSpPr>
          <p:spPr>
            <a:xfrm>
              <a:off x="5323695" y="7272934"/>
              <a:ext cx="172744" cy="1415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920" dirty="0">
                  <a:latin typeface="Garamond" panose="02020404030301010803" pitchFamily="18" charset="0"/>
                </a:rPr>
                <a:t>P</a:t>
              </a:r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6309114" y="4178325"/>
            <a:ext cx="483502" cy="194420"/>
            <a:chOff x="5637380" y="7243834"/>
            <a:chExt cx="483502" cy="194420"/>
          </a:xfrm>
        </p:grpSpPr>
        <p:grpSp>
          <p:nvGrpSpPr>
            <p:cNvPr id="300" name="Group 299"/>
            <p:cNvGrpSpPr/>
            <p:nvPr/>
          </p:nvGrpSpPr>
          <p:grpSpPr>
            <a:xfrm>
              <a:off x="5637380" y="7243834"/>
              <a:ext cx="483502" cy="194420"/>
              <a:chOff x="5637380" y="7243834"/>
              <a:chExt cx="483502" cy="194420"/>
            </a:xfrm>
          </p:grpSpPr>
          <p:cxnSp>
            <p:nvCxnSpPr>
              <p:cNvPr id="302" name="Straight Connector 301"/>
              <p:cNvCxnSpPr/>
              <p:nvPr/>
            </p:nvCxnSpPr>
            <p:spPr>
              <a:xfrm flipH="1">
                <a:off x="5637380" y="7339944"/>
                <a:ext cx="483502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3" name="Rectangle 302"/>
              <p:cNvSpPr/>
              <p:nvPr/>
            </p:nvSpPr>
            <p:spPr>
              <a:xfrm>
                <a:off x="5689806" y="7280408"/>
                <a:ext cx="212135" cy="123165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r>
                  <a:rPr lang="en-US" sz="805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VFD</a:t>
                </a:r>
              </a:p>
            </p:txBody>
          </p:sp>
          <p:sp>
            <p:nvSpPr>
              <p:cNvPr id="304" name="Isosceles Triangle 303"/>
              <p:cNvSpPr/>
              <p:nvPr/>
            </p:nvSpPr>
            <p:spPr>
              <a:xfrm rot="5400000">
                <a:off x="5890196" y="7256027"/>
                <a:ext cx="194420" cy="170034"/>
              </a:xfrm>
              <a:prstGeom prst="triangl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0" rtlCol="0" anchor="ctr"/>
              <a:lstStyle/>
              <a:p>
                <a:pPr algn="ctr"/>
                <a:r>
                  <a:rPr lang="en-US" sz="92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</a:t>
                </a:r>
              </a:p>
            </p:txBody>
          </p:sp>
        </p:grpSp>
        <p:sp>
          <p:nvSpPr>
            <p:cNvPr id="301" name="TextBox 300"/>
            <p:cNvSpPr txBox="1"/>
            <p:nvPr/>
          </p:nvSpPr>
          <p:spPr>
            <a:xfrm>
              <a:off x="5875682" y="7275913"/>
              <a:ext cx="172744" cy="1415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920" dirty="0">
                  <a:latin typeface="Garamond" panose="02020404030301010803" pitchFamily="18" charset="0"/>
                </a:rPr>
                <a:t>P</a:t>
              </a:r>
            </a:p>
          </p:txBody>
        </p:sp>
      </p:grpSp>
      <p:sp>
        <p:nvSpPr>
          <p:cNvPr id="305" name="Rectangle 304"/>
          <p:cNvSpPr/>
          <p:nvPr/>
        </p:nvSpPr>
        <p:spPr>
          <a:xfrm>
            <a:off x="7375278" y="4177761"/>
            <a:ext cx="107094" cy="70408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805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grpSp>
        <p:nvGrpSpPr>
          <p:cNvPr id="306" name="Group 305"/>
          <p:cNvGrpSpPr/>
          <p:nvPr/>
        </p:nvGrpSpPr>
        <p:grpSpPr>
          <a:xfrm>
            <a:off x="6882816" y="4172391"/>
            <a:ext cx="659760" cy="199307"/>
            <a:chOff x="6211082" y="7237900"/>
            <a:chExt cx="659760" cy="199307"/>
          </a:xfrm>
        </p:grpSpPr>
        <p:sp>
          <p:nvSpPr>
            <p:cNvPr id="307" name="Rectangle 306"/>
            <p:cNvSpPr/>
            <p:nvPr/>
          </p:nvSpPr>
          <p:spPr>
            <a:xfrm>
              <a:off x="6663907" y="7238972"/>
              <a:ext cx="151153" cy="7667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805" dirty="0">
                <a:solidFill>
                  <a:schemeClr val="tx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308" name="Oval 307"/>
            <p:cNvSpPr/>
            <p:nvPr/>
          </p:nvSpPr>
          <p:spPr>
            <a:xfrm>
              <a:off x="6549276" y="7237900"/>
              <a:ext cx="227113" cy="199307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20" dirty="0">
                  <a:solidFill>
                    <a:schemeClr val="tx1"/>
                  </a:solidFill>
                  <a:latin typeface="Garamond" panose="02020404030301010803" pitchFamily="18" charset="0"/>
                </a:rPr>
                <a:t>F</a:t>
              </a:r>
            </a:p>
          </p:txBody>
        </p:sp>
        <p:cxnSp>
          <p:nvCxnSpPr>
            <p:cNvPr id="309" name="Straight Connector 308"/>
            <p:cNvCxnSpPr/>
            <p:nvPr/>
          </p:nvCxnSpPr>
          <p:spPr>
            <a:xfrm flipH="1">
              <a:off x="6211082" y="7340125"/>
              <a:ext cx="33819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 flipH="1">
              <a:off x="6815062" y="7273787"/>
              <a:ext cx="5578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1" name="Rectangle 310"/>
            <p:cNvSpPr/>
            <p:nvPr/>
          </p:nvSpPr>
          <p:spPr>
            <a:xfrm>
              <a:off x="6331324" y="7277305"/>
              <a:ext cx="212135" cy="12316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sz="805" dirty="0">
                  <a:solidFill>
                    <a:schemeClr val="tx1"/>
                  </a:solidFill>
                  <a:latin typeface="Garamond" panose="02020404030301010803" pitchFamily="18" charset="0"/>
                </a:rPr>
                <a:t>VFD</a:t>
              </a:r>
            </a:p>
          </p:txBody>
        </p:sp>
      </p:grpSp>
      <p:sp>
        <p:nvSpPr>
          <p:cNvPr id="312" name="Rectangle 311"/>
          <p:cNvSpPr/>
          <p:nvPr/>
        </p:nvSpPr>
        <p:spPr>
          <a:xfrm>
            <a:off x="7323781" y="4179520"/>
            <a:ext cx="109828" cy="31557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805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grpSp>
        <p:nvGrpSpPr>
          <p:cNvPr id="313" name="Group 312"/>
          <p:cNvGrpSpPr/>
          <p:nvPr/>
        </p:nvGrpSpPr>
        <p:grpSpPr>
          <a:xfrm>
            <a:off x="7720536" y="4132589"/>
            <a:ext cx="190905" cy="250607"/>
            <a:chOff x="7048802" y="7198098"/>
            <a:chExt cx="190905" cy="250607"/>
          </a:xfrm>
        </p:grpSpPr>
        <p:cxnSp>
          <p:nvCxnSpPr>
            <p:cNvPr id="314" name="Straight Connector 313"/>
            <p:cNvCxnSpPr/>
            <p:nvPr/>
          </p:nvCxnSpPr>
          <p:spPr>
            <a:xfrm flipH="1">
              <a:off x="7048802" y="7324598"/>
              <a:ext cx="19090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5" name="Oval 314"/>
            <p:cNvSpPr/>
            <p:nvPr/>
          </p:nvSpPr>
          <p:spPr>
            <a:xfrm>
              <a:off x="7104446" y="7198098"/>
              <a:ext cx="52708" cy="112169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316" name="Oval 315"/>
            <p:cNvSpPr/>
            <p:nvPr/>
          </p:nvSpPr>
          <p:spPr>
            <a:xfrm>
              <a:off x="7104583" y="7336536"/>
              <a:ext cx="52708" cy="112169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  <p:sp>
          <p:nvSpPr>
            <p:cNvPr id="317" name="Oval 316"/>
            <p:cNvSpPr/>
            <p:nvPr/>
          </p:nvSpPr>
          <p:spPr>
            <a:xfrm>
              <a:off x="7115540" y="7308824"/>
              <a:ext cx="31557" cy="31557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</p:grpSp>
      <p:grpSp>
        <p:nvGrpSpPr>
          <p:cNvPr id="318" name="Group 317"/>
          <p:cNvGrpSpPr/>
          <p:nvPr/>
        </p:nvGrpSpPr>
        <p:grpSpPr>
          <a:xfrm>
            <a:off x="8007725" y="4101716"/>
            <a:ext cx="221994" cy="318500"/>
            <a:chOff x="7335991" y="7167225"/>
            <a:chExt cx="221994" cy="318500"/>
          </a:xfrm>
        </p:grpSpPr>
        <p:cxnSp>
          <p:nvCxnSpPr>
            <p:cNvPr id="319" name="Straight Connector 318"/>
            <p:cNvCxnSpPr/>
            <p:nvPr/>
          </p:nvCxnSpPr>
          <p:spPr>
            <a:xfrm flipV="1">
              <a:off x="7442684" y="7173830"/>
              <a:ext cx="0" cy="311894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0" name="Group 319"/>
            <p:cNvGrpSpPr/>
            <p:nvPr/>
          </p:nvGrpSpPr>
          <p:grpSpPr>
            <a:xfrm>
              <a:off x="7335991" y="7167225"/>
              <a:ext cx="221994" cy="318500"/>
              <a:chOff x="7335991" y="7167225"/>
              <a:chExt cx="221994" cy="318500"/>
            </a:xfrm>
          </p:grpSpPr>
          <p:sp>
            <p:nvSpPr>
              <p:cNvPr id="322" name="Oval 321"/>
              <p:cNvSpPr/>
              <p:nvPr/>
            </p:nvSpPr>
            <p:spPr>
              <a:xfrm>
                <a:off x="7416471" y="7337795"/>
                <a:ext cx="52708" cy="11216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105"/>
              </a:p>
            </p:txBody>
          </p:sp>
          <p:grpSp>
            <p:nvGrpSpPr>
              <p:cNvPr id="323" name="Group 322"/>
              <p:cNvGrpSpPr/>
              <p:nvPr/>
            </p:nvGrpSpPr>
            <p:grpSpPr>
              <a:xfrm>
                <a:off x="7335991" y="7167225"/>
                <a:ext cx="221994" cy="318500"/>
                <a:chOff x="7335991" y="7167225"/>
                <a:chExt cx="221994" cy="318500"/>
              </a:xfrm>
            </p:grpSpPr>
            <p:cxnSp>
              <p:nvCxnSpPr>
                <p:cNvPr id="324" name="Straight Connector 323"/>
                <p:cNvCxnSpPr/>
                <p:nvPr/>
              </p:nvCxnSpPr>
              <p:spPr>
                <a:xfrm flipV="1">
                  <a:off x="7385964" y="7258853"/>
                  <a:ext cx="106279" cy="142294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Straight Connector 324"/>
                <p:cNvCxnSpPr/>
                <p:nvPr/>
              </p:nvCxnSpPr>
              <p:spPr>
                <a:xfrm flipH="1">
                  <a:off x="7335991" y="7325857"/>
                  <a:ext cx="221994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6" name="Oval 325"/>
                <p:cNvSpPr/>
                <p:nvPr/>
              </p:nvSpPr>
              <p:spPr>
                <a:xfrm>
                  <a:off x="7416334" y="7199357"/>
                  <a:ext cx="52708" cy="112169"/>
                </a:xfrm>
                <a:prstGeom prst="ellipse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105"/>
                </a:p>
              </p:txBody>
            </p:sp>
            <p:sp>
              <p:nvSpPr>
                <p:cNvPr id="327" name="Oval 326"/>
                <p:cNvSpPr/>
                <p:nvPr/>
              </p:nvSpPr>
              <p:spPr>
                <a:xfrm>
                  <a:off x="7385178" y="7167225"/>
                  <a:ext cx="116937" cy="3185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105"/>
                </a:p>
              </p:txBody>
            </p:sp>
            <p:cxnSp>
              <p:nvCxnSpPr>
                <p:cNvPr id="328" name="Straight Connector 327"/>
                <p:cNvCxnSpPr/>
                <p:nvPr/>
              </p:nvCxnSpPr>
              <p:spPr>
                <a:xfrm flipH="1" flipV="1">
                  <a:off x="7391372" y="7256266"/>
                  <a:ext cx="106279" cy="142294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1" name="Oval 320"/>
            <p:cNvSpPr/>
            <p:nvPr/>
          </p:nvSpPr>
          <p:spPr>
            <a:xfrm>
              <a:off x="7427426" y="7310083"/>
              <a:ext cx="31557" cy="31557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5"/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8399755" y="4099279"/>
            <a:ext cx="152615" cy="310034"/>
            <a:chOff x="7728021" y="7164788"/>
            <a:chExt cx="152615" cy="310034"/>
          </a:xfrm>
        </p:grpSpPr>
        <p:grpSp>
          <p:nvGrpSpPr>
            <p:cNvPr id="330" name="Group 329"/>
            <p:cNvGrpSpPr/>
            <p:nvPr/>
          </p:nvGrpSpPr>
          <p:grpSpPr>
            <a:xfrm>
              <a:off x="7773229" y="7272314"/>
              <a:ext cx="57261" cy="202508"/>
              <a:chOff x="7293566" y="4086476"/>
              <a:chExt cx="49777" cy="176044"/>
            </a:xfrm>
          </p:grpSpPr>
          <p:sp>
            <p:nvSpPr>
              <p:cNvPr id="332" name="Rectangle 331"/>
              <p:cNvSpPr/>
              <p:nvPr/>
            </p:nvSpPr>
            <p:spPr>
              <a:xfrm>
                <a:off x="7294684" y="4086476"/>
                <a:ext cx="45719" cy="17604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r>
                  <a:rPr lang="en-US" sz="92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</a:t>
                </a:r>
                <a:r>
                  <a:rPr lang="en-US" sz="805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     </a:t>
                </a:r>
              </a:p>
              <a:p>
                <a:r>
                  <a:rPr lang="en-US" sz="805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  </a:t>
                </a:r>
              </a:p>
            </p:txBody>
          </p:sp>
          <p:cxnSp>
            <p:nvCxnSpPr>
              <p:cNvPr id="333" name="Straight Connector 332"/>
              <p:cNvCxnSpPr>
                <a:cxnSpLocks noChangeAspect="1"/>
              </p:cNvCxnSpPr>
              <p:nvPr/>
            </p:nvCxnSpPr>
            <p:spPr>
              <a:xfrm flipV="1">
                <a:off x="7294138" y="4146768"/>
                <a:ext cx="46265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>
                <a:cxnSpLocks noChangeAspect="1"/>
              </p:cNvCxnSpPr>
              <p:nvPr/>
            </p:nvCxnSpPr>
            <p:spPr>
              <a:xfrm flipH="1" flipV="1">
                <a:off x="7295240" y="4174631"/>
                <a:ext cx="46265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5" name="Straight Connector 334"/>
              <p:cNvCxnSpPr>
                <a:cxnSpLocks noChangeAspect="1"/>
              </p:cNvCxnSpPr>
              <p:nvPr/>
            </p:nvCxnSpPr>
            <p:spPr>
              <a:xfrm flipV="1">
                <a:off x="7294125" y="4203673"/>
                <a:ext cx="46265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Straight Connector 335"/>
              <p:cNvCxnSpPr>
                <a:cxnSpLocks noChangeAspect="1"/>
              </p:cNvCxnSpPr>
              <p:nvPr/>
            </p:nvCxnSpPr>
            <p:spPr>
              <a:xfrm flipH="1" flipV="1">
                <a:off x="7293566" y="4228264"/>
                <a:ext cx="46265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7" name="Straight Connector 336"/>
              <p:cNvCxnSpPr>
                <a:cxnSpLocks noChangeAspect="1"/>
              </p:cNvCxnSpPr>
              <p:nvPr/>
            </p:nvCxnSpPr>
            <p:spPr>
              <a:xfrm>
                <a:off x="7294684" y="4114239"/>
                <a:ext cx="46265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>
                <a:cxnSpLocks noChangeAspect="1"/>
              </p:cNvCxnSpPr>
              <p:nvPr/>
            </p:nvCxnSpPr>
            <p:spPr>
              <a:xfrm flipH="1">
                <a:off x="7297078" y="4087270"/>
                <a:ext cx="46265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1" name="TextBox 330"/>
            <p:cNvSpPr txBox="1"/>
            <p:nvPr/>
          </p:nvSpPr>
          <p:spPr>
            <a:xfrm>
              <a:off x="7728021" y="7164788"/>
              <a:ext cx="152615" cy="1063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691" dirty="0">
                  <a:latin typeface="Garamond" panose="02020404030301010803" pitchFamily="18" charset="0"/>
                </a:rPr>
                <a:t>PF</a:t>
              </a: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8621687" y="4101976"/>
            <a:ext cx="152615" cy="306994"/>
            <a:chOff x="7949953" y="7167485"/>
            <a:chExt cx="152615" cy="306994"/>
          </a:xfrm>
        </p:grpSpPr>
        <p:grpSp>
          <p:nvGrpSpPr>
            <p:cNvPr id="340" name="Group 339"/>
            <p:cNvGrpSpPr/>
            <p:nvPr/>
          </p:nvGrpSpPr>
          <p:grpSpPr>
            <a:xfrm>
              <a:off x="7994931" y="7271971"/>
              <a:ext cx="57261" cy="202508"/>
              <a:chOff x="7293566" y="4086476"/>
              <a:chExt cx="49777" cy="176044"/>
            </a:xfrm>
          </p:grpSpPr>
          <p:sp>
            <p:nvSpPr>
              <p:cNvPr id="342" name="Rectangle 341"/>
              <p:cNvSpPr/>
              <p:nvPr/>
            </p:nvSpPr>
            <p:spPr>
              <a:xfrm>
                <a:off x="7294684" y="4086476"/>
                <a:ext cx="45719" cy="17604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r>
                  <a:rPr lang="en-US" sz="92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</a:t>
                </a:r>
                <a:r>
                  <a:rPr lang="en-US" sz="805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     </a:t>
                </a:r>
              </a:p>
              <a:p>
                <a:r>
                  <a:rPr lang="en-US" sz="805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  </a:t>
                </a:r>
              </a:p>
            </p:txBody>
          </p:sp>
          <p:cxnSp>
            <p:nvCxnSpPr>
              <p:cNvPr id="343" name="Straight Connector 342"/>
              <p:cNvCxnSpPr>
                <a:cxnSpLocks noChangeAspect="1"/>
              </p:cNvCxnSpPr>
              <p:nvPr/>
            </p:nvCxnSpPr>
            <p:spPr>
              <a:xfrm flipV="1">
                <a:off x="7294138" y="4146768"/>
                <a:ext cx="46265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>
                <a:cxnSpLocks noChangeAspect="1"/>
              </p:cNvCxnSpPr>
              <p:nvPr/>
            </p:nvCxnSpPr>
            <p:spPr>
              <a:xfrm flipH="1" flipV="1">
                <a:off x="7295240" y="4174631"/>
                <a:ext cx="46265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>
                <a:cxnSpLocks noChangeAspect="1"/>
              </p:cNvCxnSpPr>
              <p:nvPr/>
            </p:nvCxnSpPr>
            <p:spPr>
              <a:xfrm flipV="1">
                <a:off x="7294125" y="4203673"/>
                <a:ext cx="46265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>
                <a:cxnSpLocks noChangeAspect="1"/>
              </p:cNvCxnSpPr>
              <p:nvPr/>
            </p:nvCxnSpPr>
            <p:spPr>
              <a:xfrm flipH="1" flipV="1">
                <a:off x="7293566" y="4228264"/>
                <a:ext cx="46265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Straight Connector 346"/>
              <p:cNvCxnSpPr>
                <a:cxnSpLocks noChangeAspect="1"/>
              </p:cNvCxnSpPr>
              <p:nvPr/>
            </p:nvCxnSpPr>
            <p:spPr>
              <a:xfrm>
                <a:off x="7294684" y="4114239"/>
                <a:ext cx="46265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8" name="Straight Connector 347"/>
              <p:cNvCxnSpPr>
                <a:cxnSpLocks noChangeAspect="1"/>
              </p:cNvCxnSpPr>
              <p:nvPr/>
            </p:nvCxnSpPr>
            <p:spPr>
              <a:xfrm flipH="1">
                <a:off x="7297078" y="4087270"/>
                <a:ext cx="46265" cy="2743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1" name="TextBox 340"/>
            <p:cNvSpPr txBox="1"/>
            <p:nvPr/>
          </p:nvSpPr>
          <p:spPr>
            <a:xfrm>
              <a:off x="7949953" y="7167485"/>
              <a:ext cx="152615" cy="1063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691" dirty="0">
                  <a:latin typeface="Garamond" panose="02020404030301010803" pitchFamily="18" charset="0"/>
                </a:rPr>
                <a:t>FF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19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528868" cy="109727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Building: (</a:t>
            </a:r>
            <a:r>
              <a:rPr lang="en-US" sz="3200" dirty="0" smtClean="0"/>
              <a:t>#/Name)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15132" y="0"/>
            <a:ext cx="4528868" cy="1097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System: (Name)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4207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290</Words>
  <Application>Microsoft Office PowerPoint</Application>
  <PresentationFormat>On-screen Show (4:3)</PresentationFormat>
  <Paragraphs>113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Garamond</vt:lpstr>
      <vt:lpstr>Office Theme</vt:lpstr>
      <vt:lpstr>System Diagram</vt:lpstr>
      <vt:lpstr>Building: (#/Name)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Team/System Name</dc:title>
  <dc:creator>BC</dc:creator>
  <cp:lastModifiedBy>Clark, Brian C CIV USARMY CEERD-CERL (US)</cp:lastModifiedBy>
  <cp:revision>20</cp:revision>
  <dcterms:created xsi:type="dcterms:W3CDTF">2017-08-04T21:28:35Z</dcterms:created>
  <dcterms:modified xsi:type="dcterms:W3CDTF">2019-01-29T03:33:46Z</dcterms:modified>
</cp:coreProperties>
</file>