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311" r:id="rId2"/>
    <p:sldMasterId id="2147484325" r:id="rId3"/>
    <p:sldMasterId id="2147484333" r:id="rId4"/>
    <p:sldMasterId id="2147484348" r:id="rId5"/>
    <p:sldMasterId id="2147484360" r:id="rId6"/>
    <p:sldMasterId id="2147484372" r:id="rId7"/>
  </p:sldMasterIdLst>
  <p:notesMasterIdLst>
    <p:notesMasterId r:id="rId53"/>
  </p:notesMasterIdLst>
  <p:handoutMasterIdLst>
    <p:handoutMasterId r:id="rId54"/>
  </p:handoutMasterIdLst>
  <p:sldIdLst>
    <p:sldId id="256" r:id="rId8"/>
    <p:sldId id="472" r:id="rId9"/>
    <p:sldId id="473" r:id="rId10"/>
    <p:sldId id="362" r:id="rId11"/>
    <p:sldId id="421" r:id="rId12"/>
    <p:sldId id="462" r:id="rId13"/>
    <p:sldId id="463" r:id="rId14"/>
    <p:sldId id="464" r:id="rId15"/>
    <p:sldId id="465" r:id="rId16"/>
    <p:sldId id="466" r:id="rId17"/>
    <p:sldId id="467" r:id="rId18"/>
    <p:sldId id="373" r:id="rId19"/>
    <p:sldId id="449" r:id="rId20"/>
    <p:sldId id="406" r:id="rId21"/>
    <p:sldId id="477" r:id="rId22"/>
    <p:sldId id="475" r:id="rId23"/>
    <p:sldId id="474" r:id="rId24"/>
    <p:sldId id="459" r:id="rId25"/>
    <p:sldId id="460" r:id="rId26"/>
    <p:sldId id="429" r:id="rId27"/>
    <p:sldId id="438" r:id="rId28"/>
    <p:sldId id="430" r:id="rId29"/>
    <p:sldId id="440" r:id="rId30"/>
    <p:sldId id="441" r:id="rId31"/>
    <p:sldId id="443" r:id="rId32"/>
    <p:sldId id="444" r:id="rId33"/>
    <p:sldId id="450" r:id="rId34"/>
    <p:sldId id="479" r:id="rId35"/>
    <p:sldId id="483" r:id="rId36"/>
    <p:sldId id="468" r:id="rId37"/>
    <p:sldId id="484" r:id="rId38"/>
    <p:sldId id="478" r:id="rId39"/>
    <p:sldId id="481" r:id="rId40"/>
    <p:sldId id="482" r:id="rId41"/>
    <p:sldId id="431" r:id="rId42"/>
    <p:sldId id="469" r:id="rId43"/>
    <p:sldId id="423" r:id="rId44"/>
    <p:sldId id="470" r:id="rId45"/>
    <p:sldId id="471" r:id="rId46"/>
    <p:sldId id="451" r:id="rId47"/>
    <p:sldId id="452" r:id="rId48"/>
    <p:sldId id="454" r:id="rId49"/>
    <p:sldId id="375" r:id="rId50"/>
    <p:sldId id="448" r:id="rId51"/>
    <p:sldId id="364" r:id="rId52"/>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FF9966"/>
    <a:srgbClr val="AAE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3" autoAdjust="0"/>
    <p:restoredTop sz="95194" autoAdjust="0"/>
  </p:normalViewPr>
  <p:slideViewPr>
    <p:cSldViewPr>
      <p:cViewPr varScale="1">
        <p:scale>
          <a:sx n="75" d="100"/>
          <a:sy n="75" d="100"/>
        </p:scale>
        <p:origin x="66" y="288"/>
      </p:cViewPr>
      <p:guideLst>
        <p:guide orient="horz" pos="2160"/>
        <p:guide pos="2880"/>
      </p:guideLst>
    </p:cSldViewPr>
  </p:slideViewPr>
  <p:outlineViewPr>
    <p:cViewPr>
      <p:scale>
        <a:sx n="33" d="100"/>
        <a:sy n="33" d="100"/>
      </p:scale>
      <p:origin x="0" y="-4662"/>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7" d="100"/>
          <a:sy n="67" d="100"/>
        </p:scale>
        <p:origin x="1578" y="6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41.xml"/><Relationship Id="rId3" Type="http://schemas.openxmlformats.org/officeDocument/2006/relationships/slide" Target="slides/slide13.xml"/><Relationship Id="rId7" Type="http://schemas.openxmlformats.org/officeDocument/2006/relationships/slide" Target="slides/slide40.xml"/><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slide" Target="slides/slide16.xml"/><Relationship Id="rId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6725"/>
          </a:xfrm>
          <a:prstGeom prst="rect">
            <a:avLst/>
          </a:prstGeom>
        </p:spPr>
        <p:txBody>
          <a:bodyPr vert="horz" lIns="91440" tIns="45720" rIns="91440" bIns="45720" rtlCol="0"/>
          <a:lstStyle>
            <a:lvl1pPr algn="r">
              <a:defRPr sz="1200"/>
            </a:lvl1pPr>
          </a:lstStyle>
          <a:p>
            <a:fld id="{D80E78E3-C0F9-41AE-A40A-194830E9D71A}" type="datetimeFigureOut">
              <a:rPr lang="en-US" smtClean="0"/>
              <a:t>10/9/2018</a:t>
            </a:fld>
            <a:endParaRPr lang="en-US"/>
          </a:p>
        </p:txBody>
      </p:sp>
      <p:sp>
        <p:nvSpPr>
          <p:cNvPr id="4" name="Footer Placeholder 3"/>
          <p:cNvSpPr>
            <a:spLocks noGrp="1"/>
          </p:cNvSpPr>
          <p:nvPr>
            <p:ph type="ftr" sz="quarter" idx="2"/>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6725"/>
          </a:xfrm>
          <a:prstGeom prst="rect">
            <a:avLst/>
          </a:prstGeom>
        </p:spPr>
        <p:txBody>
          <a:bodyPr vert="horz" lIns="91440" tIns="45720" rIns="91440" bIns="45720" rtlCol="0" anchor="b"/>
          <a:lstStyle>
            <a:lvl1pPr algn="r">
              <a:defRPr sz="1200"/>
            </a:lvl1pPr>
          </a:lstStyle>
          <a:p>
            <a:fld id="{C5843644-2DAF-4A42-ABA0-3E795AE4F439}" type="slidenum">
              <a:rPr lang="en-US" smtClean="0"/>
              <a:t>‹#›</a:t>
            </a:fld>
            <a:endParaRPr lang="en-US"/>
          </a:p>
        </p:txBody>
      </p:sp>
    </p:spTree>
    <p:extLst>
      <p:ext uri="{BB962C8B-B14F-4D97-AF65-F5344CB8AC3E}">
        <p14:creationId xmlns:p14="http://schemas.microsoft.com/office/powerpoint/2010/main" val="1446953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19" tIns="46657" rIns="93319" bIns="46657"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19" tIns="46657" rIns="93319" bIns="46657"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4275" y="700088"/>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19" tIns="46657" rIns="93319" bIns="466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19" tIns="46657" rIns="93319" bIns="46657"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19" tIns="46657" rIns="93319" bIns="46657" numCol="1" anchor="b" anchorCtr="0" compatLnSpc="1">
            <a:prstTxWarp prst="textNoShape">
              <a:avLst/>
            </a:prstTxWarp>
          </a:bodyPr>
          <a:lstStyle>
            <a:lvl1pPr algn="r">
              <a:defRPr sz="1200"/>
            </a:lvl1pPr>
          </a:lstStyle>
          <a:p>
            <a:pPr>
              <a:defRPr/>
            </a:pPr>
            <a:fld id="{0C7E047E-DE99-4A1C-B844-840F9097E646}" type="slidenum">
              <a:rPr lang="en-US"/>
              <a:pPr>
                <a:defRPr/>
              </a:pPr>
              <a:t>‹#›</a:t>
            </a:fld>
            <a:endParaRPr lang="en-US" dirty="0"/>
          </a:p>
        </p:txBody>
      </p:sp>
    </p:spTree>
    <p:extLst>
      <p:ext uri="{BB962C8B-B14F-4D97-AF65-F5344CB8AC3E}">
        <p14:creationId xmlns:p14="http://schemas.microsoft.com/office/powerpoint/2010/main" val="2835304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034" indent="-229034">
              <a:buFontTx/>
              <a:buChar char="•"/>
            </a:pPr>
            <a:r>
              <a:rPr lang="en-US" altLang="en-US" dirty="0" smtClean="0"/>
              <a:t>Welcome to the Design-Build Processes Training Module which is the third a training </a:t>
            </a:r>
            <a:r>
              <a:rPr lang="en-US" altLang="en-US" dirty="0" err="1" smtClean="0"/>
              <a:t>sessionmodule</a:t>
            </a:r>
            <a:r>
              <a:rPr lang="en-US" altLang="en-US" dirty="0" smtClean="0"/>
              <a:t>  within the NAVFAC Design-Build (DB) Training Series. </a:t>
            </a:r>
          </a:p>
          <a:p>
            <a:pPr marL="229034" indent="-229034">
              <a:buFontTx/>
              <a:buChar char="•"/>
            </a:pPr>
            <a:endParaRPr lang="en-US" altLang="en-US" dirty="0" smtClean="0"/>
          </a:p>
          <a:p>
            <a:pPr marL="229034" indent="-229034">
              <a:buFontTx/>
              <a:buChar char="•"/>
            </a:pPr>
            <a:r>
              <a:rPr lang="en-US" altLang="en-US" dirty="0" smtClean="0"/>
              <a:t>This Design-Build training series consists of training modules that provide an understanding of the latest Design-Build policies and processes and an explanation of the tools and documents available to help our NAVFAC personnel and Design-Build Teams accomplish their jobs.</a:t>
            </a:r>
          </a:p>
          <a:p>
            <a:endParaRPr lang="en-US" altLang="en-US" dirty="0"/>
          </a:p>
          <a:p>
            <a:endParaRPr lang="en-US" altLang="en-US" dirty="0"/>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772" indent="-284703" eaLnBrk="0" hangingPunct="0">
              <a:spcBef>
                <a:spcPct val="30000"/>
              </a:spcBef>
              <a:defRPr sz="1200">
                <a:solidFill>
                  <a:schemeClr val="tx1"/>
                </a:solidFill>
                <a:latin typeface="Arial" charset="0"/>
              </a:defRPr>
            </a:lvl2pPr>
            <a:lvl3pPr marL="1143582" indent="-227444" eaLnBrk="0" hangingPunct="0">
              <a:spcBef>
                <a:spcPct val="30000"/>
              </a:spcBef>
              <a:defRPr sz="1200">
                <a:solidFill>
                  <a:schemeClr val="tx1"/>
                </a:solidFill>
                <a:latin typeface="Arial" charset="0"/>
              </a:defRPr>
            </a:lvl3pPr>
            <a:lvl4pPr marL="1601650" indent="-227444" eaLnBrk="0" hangingPunct="0">
              <a:spcBef>
                <a:spcPct val="30000"/>
              </a:spcBef>
              <a:defRPr sz="1200">
                <a:solidFill>
                  <a:schemeClr val="tx1"/>
                </a:solidFill>
                <a:latin typeface="Arial" charset="0"/>
              </a:defRPr>
            </a:lvl4pPr>
            <a:lvl5pPr marL="2059719" indent="-227444" eaLnBrk="0" hangingPunct="0">
              <a:spcBef>
                <a:spcPct val="30000"/>
              </a:spcBef>
              <a:defRPr sz="1200">
                <a:solidFill>
                  <a:schemeClr val="tx1"/>
                </a:solidFill>
                <a:latin typeface="Arial" charset="0"/>
              </a:defRPr>
            </a:lvl5pPr>
            <a:lvl6pPr marL="2517788" indent="-227444" eaLnBrk="0" fontAlgn="base" hangingPunct="0">
              <a:spcBef>
                <a:spcPct val="30000"/>
              </a:spcBef>
              <a:spcAft>
                <a:spcPct val="0"/>
              </a:spcAft>
              <a:defRPr sz="1200">
                <a:solidFill>
                  <a:schemeClr val="tx1"/>
                </a:solidFill>
                <a:latin typeface="Arial" charset="0"/>
              </a:defRPr>
            </a:lvl6pPr>
            <a:lvl7pPr marL="2975856" indent="-227444" eaLnBrk="0" fontAlgn="base" hangingPunct="0">
              <a:spcBef>
                <a:spcPct val="30000"/>
              </a:spcBef>
              <a:spcAft>
                <a:spcPct val="0"/>
              </a:spcAft>
              <a:defRPr sz="1200">
                <a:solidFill>
                  <a:schemeClr val="tx1"/>
                </a:solidFill>
                <a:latin typeface="Arial" charset="0"/>
              </a:defRPr>
            </a:lvl7pPr>
            <a:lvl8pPr marL="3433925" indent="-227444" eaLnBrk="0" fontAlgn="base" hangingPunct="0">
              <a:spcBef>
                <a:spcPct val="30000"/>
              </a:spcBef>
              <a:spcAft>
                <a:spcPct val="0"/>
              </a:spcAft>
              <a:defRPr sz="1200">
                <a:solidFill>
                  <a:schemeClr val="tx1"/>
                </a:solidFill>
                <a:latin typeface="Arial" charset="0"/>
              </a:defRPr>
            </a:lvl8pPr>
            <a:lvl9pPr marL="3891994" indent="-2274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58448D-523F-4F63-8EA3-6F5BC78B9C66}" type="slidenum">
              <a:rPr lang="en-US" altLang="en-US" smtClean="0"/>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BMS also includes a matrix presentation of the roles and responsibilities of NAVFAC personnel in these processes.  NAVFAC personnel, in their project roles as Project Manager, Design Manager, Construction Manager or Engineering Technicians may be shown as “Leading” a task, indicated with an “L”; “Supporting” a Task, indicated with an “S”, or providing “Input”, which is indicated with an “I”.</a:t>
            </a:r>
          </a:p>
          <a:p>
            <a:endParaRPr lang="en-US" dirty="0"/>
          </a:p>
          <a:p>
            <a:r>
              <a:rPr lang="en-US" dirty="0"/>
              <a:t>As seen in the matrix here, the project team includes the PM, CM, Contract Specialist (CS), DM, Project Technical Team, Supported Command, and others as appropriate.  </a:t>
            </a:r>
          </a:p>
          <a:p>
            <a:endParaRPr lang="en-US" dirty="0"/>
          </a:p>
          <a:p>
            <a:r>
              <a:rPr lang="en-US" dirty="0"/>
              <a:t>The Roles and Responsibilities (R&amp;R) Matrix is provided as a companion to assist in the project delivery process.  It should not be used independently of the fully developed processes as outlined in the BMS’s.</a:t>
            </a:r>
            <a:endParaRPr lang="en-US" dirty="0"/>
          </a:p>
          <a:p>
            <a:endParaRPr lang="en-US" dirty="0"/>
          </a:p>
          <a:p>
            <a:r>
              <a:rPr lang="en-US" dirty="0"/>
              <a:t>These processes and associated roles and responsibilities have been developed to ensure successful project delivery and all NAVFAC personnel should be familiar with their expected responsibilities for each process in the Design-Build project approach.</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10</a:t>
            </a:fld>
            <a:endParaRPr lang="en-US" dirty="0"/>
          </a:p>
        </p:txBody>
      </p:sp>
      <p:sp>
        <p:nvSpPr>
          <p:cNvPr id="5" name="Footer Placeholder 4">
            <a:extLst>
              <a:ext uri="{FF2B5EF4-FFF2-40B4-BE49-F238E27FC236}">
                <a16:creationId xmlns:a16="http://schemas.microsoft.com/office/drawing/2014/main" id="{8075C2F3-283B-4079-9E32-3ECA0D71C3F6}"/>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338261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general roles of NAVFAC personnel in the Design-Build project delivery process.  </a:t>
            </a:r>
          </a:p>
          <a:p>
            <a:pPr marL="171776" indent="-171776">
              <a:buFont typeface="Arial" panose="020B0604020202020204" pitchFamily="34" charset="0"/>
              <a:buChar char="•"/>
            </a:pPr>
            <a:r>
              <a:rPr lang="en-US" dirty="0"/>
              <a:t>The Project Manager is the one with overall responsibility for management of the project all the way through closeout, although for some of the project sub-tasks one of the other NAVFAC team positions takes the “Lead” role in support of the PM.</a:t>
            </a:r>
          </a:p>
          <a:p>
            <a:pPr marL="171776" indent="-171776">
              <a:buFont typeface="Arial" panose="020B0604020202020204" pitchFamily="34" charset="0"/>
              <a:buChar char="•"/>
            </a:pPr>
            <a:r>
              <a:rPr lang="en-US" dirty="0"/>
              <a:t>The Design Manager, or DM, manages development of the RFP, whether through an in-house team or by an A/E Contract.  The DM also coordinates or leads the review effort of the Design-Build Contractor Team’s design.</a:t>
            </a:r>
          </a:p>
          <a:p>
            <a:pPr marL="171776" indent="-171776">
              <a:buFont typeface="Arial" panose="020B0604020202020204" pitchFamily="34" charset="0"/>
              <a:buChar char="•"/>
            </a:pPr>
            <a:r>
              <a:rPr lang="en-US" dirty="0"/>
              <a:t>The Construction Manager, or CM, shifts into the “Lead” role in support of the PM beginning at contract award through project close-out.</a:t>
            </a:r>
          </a:p>
          <a:p>
            <a:pPr marL="171776" indent="-171776">
              <a:buFont typeface="Arial" panose="020B0604020202020204" pitchFamily="34" charset="0"/>
              <a:buChar char="•"/>
            </a:pPr>
            <a:r>
              <a:rPr lang="en-US" dirty="0"/>
              <a:t>NAVFAC Engineering Technicians, or ET’s, provide quality assurance during construction by performing periodic reviews.</a:t>
            </a:r>
            <a:endParaRPr lang="en-US" dirty="0"/>
          </a:p>
          <a:p>
            <a:endParaRPr lang="en-US" dirty="0"/>
          </a:p>
          <a:p>
            <a:r>
              <a:rPr lang="en-US" dirty="0"/>
              <a:t>Good communication and cooperation between the PM, DM, CM, and all project team members throughout the lifecycle of the project is critical to a Design-Build project’s success.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11</a:t>
            </a:fld>
            <a:endParaRPr lang="en-US" dirty="0"/>
          </a:p>
        </p:txBody>
      </p:sp>
      <p:sp>
        <p:nvSpPr>
          <p:cNvPr id="5" name="Footer Placeholder 4">
            <a:extLst>
              <a:ext uri="{FF2B5EF4-FFF2-40B4-BE49-F238E27FC236}">
                <a16:creationId xmlns:a16="http://schemas.microsoft.com/office/drawing/2014/main" id="{F269514F-0803-474E-B3BE-E4E4FBC67FB0}"/>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245468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6338" y="687388"/>
            <a:ext cx="4691062" cy="3517900"/>
          </a:xfrm>
          <a:ln/>
        </p:spPr>
      </p:sp>
      <p:sp>
        <p:nvSpPr>
          <p:cNvPr id="203779"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dirty="0"/>
              <a:t>Let’s answer a couple of questions on the material we’ve learned so far…</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6338" y="687388"/>
            <a:ext cx="4691062" cy="3517900"/>
          </a:xfrm>
          <a:ln/>
        </p:spPr>
      </p:sp>
      <p:sp>
        <p:nvSpPr>
          <p:cNvPr id="204803"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b="1" i="1" dirty="0"/>
              <a:t>[Answer lines will be revealed using animation when audio-video versions are created]</a:t>
            </a:r>
          </a:p>
          <a:p>
            <a:pPr defTabSz="916137" eaLnBrk="1" hangingPunct="1">
              <a:defRPr/>
            </a:pPr>
            <a:endParaRPr lang="en-US" sz="1100" b="1" i="1" dirty="0"/>
          </a:p>
          <a:p>
            <a:pPr defTabSz="916137" eaLnBrk="1" hangingPunct="1">
              <a:defRPr/>
            </a:pPr>
            <a:r>
              <a:rPr lang="en-US" sz="1100" dirty="0"/>
              <a:t>Question number 1:  The NAVFAC Business Management System processes can be accessed from which of the following locations.  “a”, the Whole Building Design Guide website, “b”, the NAVFAC Portal, “c”, the NAVFAC Atlantic website, or “d”, the NAVFAC Pacific website</a:t>
            </a:r>
          </a:p>
          <a:p>
            <a:pPr defTabSz="916137" eaLnBrk="1" hangingPunct="1">
              <a:defRPr/>
            </a:pPr>
            <a:endParaRPr lang="en-US" sz="1100" dirty="0"/>
          </a:p>
          <a:p>
            <a:pPr marL="171776" indent="-171776" defTabSz="916137" eaLnBrk="1" hangingPunct="1">
              <a:buFont typeface="Arial" panose="020B0604020202020204" pitchFamily="34" charset="0"/>
              <a:buChar char="•"/>
              <a:defRPr/>
            </a:pPr>
            <a:r>
              <a:rPr lang="en-US" sz="1100" dirty="0"/>
              <a:t>The answer is “b”, </a:t>
            </a:r>
            <a:r>
              <a:rPr lang="en-US" sz="1100" dirty="0">
                <a:effectLst>
                  <a:outerShdw blurRad="38100" dist="38100" dir="2700000" algn="tl">
                    <a:srgbClr val="FFFFFF"/>
                  </a:outerShdw>
                </a:effectLst>
                <a:cs typeface="Arial" charset="0"/>
              </a:rPr>
              <a:t>NAVFAC employees access BMS from the NAVFAC Portal Intranet</a:t>
            </a:r>
          </a:p>
          <a:p>
            <a:pPr marL="171776" indent="-171776">
              <a:buFont typeface="Arial" panose="020B0604020202020204" pitchFamily="34" charset="0"/>
              <a:buChar char="•"/>
            </a:pPr>
            <a:endParaRPr lang="en-US" altLang="en-US" sz="1100" dirty="0"/>
          </a:p>
          <a:p>
            <a:pPr defTabSz="916137">
              <a:defRPr/>
            </a:pPr>
            <a:r>
              <a:rPr lang="en-US" sz="1100" dirty="0"/>
              <a:t>Question number 2, True or False:  </a:t>
            </a:r>
            <a:r>
              <a:rPr lang="en-US" altLang="en-US" sz="1100" dirty="0"/>
              <a:t>NAVFAC’s Project Manager is only responsible for management of the project from design authorization until award to the Design-Build Contractor, when the Construction Manager takes over</a:t>
            </a:r>
            <a:r>
              <a:rPr lang="en-US" sz="1100" dirty="0"/>
              <a:t>…</a:t>
            </a:r>
          </a:p>
          <a:p>
            <a:pPr marL="171776" indent="-171776" defTabSz="916137">
              <a:buFont typeface="Arial" panose="020B0604020202020204" pitchFamily="34" charset="0"/>
              <a:buChar char="•"/>
              <a:defRPr/>
            </a:pPr>
            <a:r>
              <a:rPr lang="en-US" sz="1100" dirty="0"/>
              <a:t>The answer is “False”.  Even though the CM takes the lead role from the point of award through construction closeout, the PM maintains responsibility for management, which includes project scope, cost and schedule.</a:t>
            </a:r>
          </a:p>
          <a:p>
            <a:pPr marL="171776" indent="-171776">
              <a:buFont typeface="Arial" panose="020B0604020202020204" pitchFamily="34" charset="0"/>
              <a:buChar char="•"/>
            </a:pPr>
            <a:endParaRPr lang="en-US" altLang="en-US" sz="1100" dirty="0"/>
          </a:p>
          <a:p>
            <a:pPr defTabSz="916137" eaLnBrk="1" hangingPunct="1">
              <a:defRPr/>
            </a:pPr>
            <a:endParaRPr lang="en-US" sz="110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9867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With regard to format…</a:t>
            </a:r>
          </a:p>
          <a:p>
            <a:pPr marL="171776" indent="-171776">
              <a:buFont typeface="Arial" panose="020B0604020202020204" pitchFamily="34" charset="0"/>
              <a:buChar char="•"/>
            </a:pPr>
            <a:r>
              <a:rPr lang="en-US" altLang="en-US" dirty="0"/>
              <a:t>All of these processes use the NAVFAC standard 6-part RFP format</a:t>
            </a:r>
          </a:p>
          <a:p>
            <a:pPr marL="171776" indent="-171776">
              <a:buFont typeface="Arial" panose="020B0604020202020204" pitchFamily="34" charset="0"/>
              <a:buChar char="•"/>
            </a:pPr>
            <a:r>
              <a:rPr lang="en-US" altLang="en-US" dirty="0"/>
              <a:t>All of the RFP’s used should be as performance-based as possible, and any unnecessary requirements may hinder the delivery of a design-build project</a:t>
            </a:r>
          </a:p>
          <a:p>
            <a:pPr marL="171776" indent="-171776">
              <a:buFont typeface="Arial" panose="020B0604020202020204" pitchFamily="34" charset="0"/>
              <a:buChar char="•"/>
            </a:pPr>
            <a:r>
              <a:rPr lang="en-US" altLang="en-US" dirty="0"/>
              <a:t>Many Architects and Engineers are accustomed to converting requirements to real solutions so RFP writers often like to go ahead and make all the choices; however, in design-build it is a little different approach.  Remember that the Contractor’s Designer of Record is the designer on the project, and the Designer of Record has the advantage of being able to collaborate with the entire Contractor team.  Thus, in order to get the benefits of the Design-Build collaborative team, the RFP writer needs to tell the Contractor </a:t>
            </a:r>
            <a:r>
              <a:rPr lang="en-US" altLang="en-US" u="sng" dirty="0"/>
              <a:t>what</a:t>
            </a:r>
            <a:r>
              <a:rPr lang="en-US" altLang="en-US" dirty="0"/>
              <a:t> is needed but not </a:t>
            </a:r>
            <a:r>
              <a:rPr lang="en-US" altLang="en-US" u="sng" dirty="0"/>
              <a:t>how</a:t>
            </a:r>
            <a:r>
              <a:rPr lang="en-US" altLang="en-US" dirty="0"/>
              <a:t> to accomplish it.  The RFP should not unnecessarily restrict the Contractor by specifying the exact way to construct the project.  By limiting the RFP parameters to WHAT is needed, this should open up the Contractor to proposing innovative solutions.</a:t>
            </a:r>
          </a:p>
          <a:p>
            <a:pPr marL="171776" indent="-171776">
              <a:buFont typeface="Arial" panose="020B0604020202020204" pitchFamily="34" charset="0"/>
              <a:buChar char="•"/>
            </a:pPr>
            <a:r>
              <a:rPr lang="en-US" altLang="en-US" dirty="0"/>
              <a:t>A final commonality for all NAVFAC Design-Build processes is that RFP Parts 3 and 4 utilize the Uniformat Work Breakdown Structure to define the systems and materials for a design-build project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62" eaLnBrk="0" hangingPunct="0">
              <a:defRPr sz="3100" b="1">
                <a:solidFill>
                  <a:srgbClr val="000099"/>
                </a:solidFill>
                <a:latin typeface="Arial" pitchFamily="34" charset="0"/>
              </a:defRPr>
            </a:lvl1pPr>
            <a:lvl2pPr marL="717469" indent="-275950" defTabSz="939762" eaLnBrk="0" hangingPunct="0">
              <a:defRPr sz="3100" b="1">
                <a:solidFill>
                  <a:srgbClr val="000099"/>
                </a:solidFill>
                <a:latin typeface="Arial" pitchFamily="34" charset="0"/>
              </a:defRPr>
            </a:lvl2pPr>
            <a:lvl3pPr marL="1103799" indent="-220760" defTabSz="939762" eaLnBrk="0" hangingPunct="0">
              <a:defRPr sz="3100" b="1">
                <a:solidFill>
                  <a:srgbClr val="000099"/>
                </a:solidFill>
                <a:latin typeface="Arial" pitchFamily="34" charset="0"/>
              </a:defRPr>
            </a:lvl3pPr>
            <a:lvl4pPr marL="1545319" indent="-220760" defTabSz="939762" eaLnBrk="0" hangingPunct="0">
              <a:defRPr sz="3100" b="1">
                <a:solidFill>
                  <a:srgbClr val="000099"/>
                </a:solidFill>
                <a:latin typeface="Arial" pitchFamily="34" charset="0"/>
              </a:defRPr>
            </a:lvl4pPr>
            <a:lvl5pPr marL="1986839" indent="-220760" defTabSz="939762" eaLnBrk="0" hangingPunct="0">
              <a:defRPr sz="3100" b="1">
                <a:solidFill>
                  <a:srgbClr val="000099"/>
                </a:solidFill>
                <a:latin typeface="Arial" pitchFamily="34" charset="0"/>
              </a:defRPr>
            </a:lvl5pPr>
            <a:lvl6pPr marL="2428358" indent="-220760" defTabSz="939762" eaLnBrk="0" fontAlgn="base" hangingPunct="0">
              <a:spcBef>
                <a:spcPct val="50000"/>
              </a:spcBef>
              <a:spcAft>
                <a:spcPct val="0"/>
              </a:spcAft>
              <a:buChar char="•"/>
              <a:defRPr sz="3100" b="1">
                <a:solidFill>
                  <a:srgbClr val="000099"/>
                </a:solidFill>
                <a:latin typeface="Arial" pitchFamily="34" charset="0"/>
              </a:defRPr>
            </a:lvl6pPr>
            <a:lvl7pPr marL="2869877" indent="-220760" defTabSz="939762" eaLnBrk="0" fontAlgn="base" hangingPunct="0">
              <a:spcBef>
                <a:spcPct val="50000"/>
              </a:spcBef>
              <a:spcAft>
                <a:spcPct val="0"/>
              </a:spcAft>
              <a:buChar char="•"/>
              <a:defRPr sz="3100" b="1">
                <a:solidFill>
                  <a:srgbClr val="000099"/>
                </a:solidFill>
                <a:latin typeface="Arial" pitchFamily="34" charset="0"/>
              </a:defRPr>
            </a:lvl7pPr>
            <a:lvl8pPr marL="3311397" indent="-220760" defTabSz="939762" eaLnBrk="0" fontAlgn="base" hangingPunct="0">
              <a:spcBef>
                <a:spcPct val="50000"/>
              </a:spcBef>
              <a:spcAft>
                <a:spcPct val="0"/>
              </a:spcAft>
              <a:buChar char="•"/>
              <a:defRPr sz="3100" b="1">
                <a:solidFill>
                  <a:srgbClr val="000099"/>
                </a:solidFill>
                <a:latin typeface="Arial" pitchFamily="34" charset="0"/>
              </a:defRPr>
            </a:lvl8pPr>
            <a:lvl9pPr marL="3752917" indent="-220760" defTabSz="939762"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14</a:t>
            </a:fld>
            <a:endParaRPr lang="en-US" altLang="en-US" sz="1100" b="0">
              <a:solidFill>
                <a:schemeClr val="bg1"/>
              </a:solidFill>
            </a:endParaRPr>
          </a:p>
        </p:txBody>
      </p:sp>
    </p:spTree>
    <p:extLst>
      <p:ext uri="{BB962C8B-B14F-4D97-AF65-F5344CB8AC3E}">
        <p14:creationId xmlns:p14="http://schemas.microsoft.com/office/powerpoint/2010/main" val="359361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776" indent="-171776">
              <a:buFont typeface="Arial" panose="020B0604020202020204" pitchFamily="34" charset="0"/>
              <a:buChar char="•"/>
            </a:pP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62" eaLnBrk="0" hangingPunct="0">
              <a:defRPr sz="3100" b="1">
                <a:solidFill>
                  <a:srgbClr val="000099"/>
                </a:solidFill>
                <a:latin typeface="Arial" pitchFamily="34" charset="0"/>
              </a:defRPr>
            </a:lvl1pPr>
            <a:lvl2pPr marL="717469" indent="-275950" defTabSz="939762" eaLnBrk="0" hangingPunct="0">
              <a:defRPr sz="3100" b="1">
                <a:solidFill>
                  <a:srgbClr val="000099"/>
                </a:solidFill>
                <a:latin typeface="Arial" pitchFamily="34" charset="0"/>
              </a:defRPr>
            </a:lvl2pPr>
            <a:lvl3pPr marL="1103799" indent="-220760" defTabSz="939762" eaLnBrk="0" hangingPunct="0">
              <a:defRPr sz="3100" b="1">
                <a:solidFill>
                  <a:srgbClr val="000099"/>
                </a:solidFill>
                <a:latin typeface="Arial" pitchFamily="34" charset="0"/>
              </a:defRPr>
            </a:lvl3pPr>
            <a:lvl4pPr marL="1545319" indent="-220760" defTabSz="939762" eaLnBrk="0" hangingPunct="0">
              <a:defRPr sz="3100" b="1">
                <a:solidFill>
                  <a:srgbClr val="000099"/>
                </a:solidFill>
                <a:latin typeface="Arial" pitchFamily="34" charset="0"/>
              </a:defRPr>
            </a:lvl4pPr>
            <a:lvl5pPr marL="1986839" indent="-220760" defTabSz="939762" eaLnBrk="0" hangingPunct="0">
              <a:defRPr sz="3100" b="1">
                <a:solidFill>
                  <a:srgbClr val="000099"/>
                </a:solidFill>
                <a:latin typeface="Arial" pitchFamily="34" charset="0"/>
              </a:defRPr>
            </a:lvl5pPr>
            <a:lvl6pPr marL="2428358" indent="-220760" defTabSz="939762" eaLnBrk="0" fontAlgn="base" hangingPunct="0">
              <a:spcBef>
                <a:spcPct val="50000"/>
              </a:spcBef>
              <a:spcAft>
                <a:spcPct val="0"/>
              </a:spcAft>
              <a:buChar char="•"/>
              <a:defRPr sz="3100" b="1">
                <a:solidFill>
                  <a:srgbClr val="000099"/>
                </a:solidFill>
                <a:latin typeface="Arial" pitchFamily="34" charset="0"/>
              </a:defRPr>
            </a:lvl6pPr>
            <a:lvl7pPr marL="2869877" indent="-220760" defTabSz="939762" eaLnBrk="0" fontAlgn="base" hangingPunct="0">
              <a:spcBef>
                <a:spcPct val="50000"/>
              </a:spcBef>
              <a:spcAft>
                <a:spcPct val="0"/>
              </a:spcAft>
              <a:buChar char="•"/>
              <a:defRPr sz="3100" b="1">
                <a:solidFill>
                  <a:srgbClr val="000099"/>
                </a:solidFill>
                <a:latin typeface="Arial" pitchFamily="34" charset="0"/>
              </a:defRPr>
            </a:lvl7pPr>
            <a:lvl8pPr marL="3311397" indent="-220760" defTabSz="939762" eaLnBrk="0" fontAlgn="base" hangingPunct="0">
              <a:spcBef>
                <a:spcPct val="50000"/>
              </a:spcBef>
              <a:spcAft>
                <a:spcPct val="0"/>
              </a:spcAft>
              <a:buChar char="•"/>
              <a:defRPr sz="3100" b="1">
                <a:solidFill>
                  <a:srgbClr val="000099"/>
                </a:solidFill>
                <a:latin typeface="Arial" pitchFamily="34" charset="0"/>
              </a:defRPr>
            </a:lvl8pPr>
            <a:lvl9pPr marL="3752917" indent="-220760" defTabSz="939762"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15</a:t>
            </a:fld>
            <a:endParaRPr lang="en-US" altLang="en-US" sz="1100" b="0">
              <a:solidFill>
                <a:schemeClr val="bg1"/>
              </a:solidFill>
            </a:endParaRPr>
          </a:p>
        </p:txBody>
      </p:sp>
    </p:spTree>
    <p:extLst>
      <p:ext uri="{BB962C8B-B14F-4D97-AF65-F5344CB8AC3E}">
        <p14:creationId xmlns:p14="http://schemas.microsoft.com/office/powerpoint/2010/main" val="424561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43177">
              <a:defRPr/>
            </a:pPr>
            <a:fld id="{D8CEB757-E974-4A5B-98D5-398A2E4B6ED8}" type="slidenum">
              <a:rPr lang="en-US" altLang="en-US">
                <a:solidFill>
                  <a:srgbClr val="FFFFFF"/>
                </a:solidFill>
                <a:latin typeface="Arial" panose="020B0604020202020204" pitchFamily="34" charset="0"/>
              </a:rPr>
              <a:pPr defTabSz="943177">
                <a:defRPr/>
              </a:pPr>
              <a:t>16</a:t>
            </a:fld>
            <a:endParaRPr lang="en-US" altLang="en-US">
              <a:solidFill>
                <a:srgbClr val="FFFFFF"/>
              </a:solidFill>
              <a:latin typeface="Arial" panose="020B0604020202020204" pitchFamily="34" charset="0"/>
            </a:endParaRPr>
          </a:p>
        </p:txBody>
      </p:sp>
      <p:sp>
        <p:nvSpPr>
          <p:cNvPr id="3971074" name="Rectangle 2"/>
          <p:cNvSpPr>
            <a:spLocks noGrp="1" noRot="1" noChangeAspect="1" noChangeArrowheads="1" noTextEdit="1"/>
          </p:cNvSpPr>
          <p:nvPr>
            <p:ph type="sldImg"/>
          </p:nvPr>
        </p:nvSpPr>
        <p:spPr>
          <a:xfrm>
            <a:off x="1177925" y="153988"/>
            <a:ext cx="4703763" cy="3527425"/>
          </a:xfrm>
          <a:ln/>
        </p:spPr>
      </p:sp>
      <p:sp>
        <p:nvSpPr>
          <p:cNvPr id="3971075" name="Rectangle 3"/>
          <p:cNvSpPr>
            <a:spLocks noGrp="1" noChangeArrowheads="1"/>
          </p:cNvSpPr>
          <p:nvPr>
            <p:ph type="body" idx="1"/>
          </p:nvPr>
        </p:nvSpPr>
        <p:spPr>
          <a:xfrm>
            <a:off x="232300" y="3876934"/>
            <a:ext cx="6711238" cy="4217239"/>
          </a:xfrm>
        </p:spPr>
        <p:txBody>
          <a:bodyPr/>
          <a:lstStyle/>
          <a:p>
            <a:pPr marL="229034" indent="-229034">
              <a:buFontTx/>
              <a:buChar char="•"/>
            </a:pPr>
            <a:endParaRPr lang="en-US" altLang="en-US" sz="1100" dirty="0"/>
          </a:p>
        </p:txBody>
      </p:sp>
    </p:spTree>
    <p:extLst>
      <p:ext uri="{BB962C8B-B14F-4D97-AF65-F5344CB8AC3E}">
        <p14:creationId xmlns:p14="http://schemas.microsoft.com/office/powerpoint/2010/main" val="333564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EB07B-F836-4142-BFA4-71D63CF21B90}" type="slidenum">
              <a:rPr lang="en-US" altLang="en-US"/>
              <a:pPr/>
              <a:t>17</a:t>
            </a:fld>
            <a:endParaRPr lang="en-US" altLang="en-US"/>
          </a:p>
        </p:txBody>
      </p:sp>
      <p:sp>
        <p:nvSpPr>
          <p:cNvPr id="3366914" name="Rectangle 2"/>
          <p:cNvSpPr>
            <a:spLocks noGrp="1" noRot="1" noChangeAspect="1" noChangeArrowheads="1" noTextEdit="1"/>
          </p:cNvSpPr>
          <p:nvPr>
            <p:ph type="sldImg"/>
          </p:nvPr>
        </p:nvSpPr>
        <p:spPr>
          <a:xfrm>
            <a:off x="1165225" y="704850"/>
            <a:ext cx="4694238" cy="3521075"/>
          </a:xfrm>
          <a:ln/>
        </p:spPr>
      </p:sp>
      <p:sp>
        <p:nvSpPr>
          <p:cNvPr id="3366915" name="Rectangle 3"/>
          <p:cNvSpPr>
            <a:spLocks noGrp="1" noChangeArrowheads="1"/>
          </p:cNvSpPr>
          <p:nvPr>
            <p:ph type="body" idx="1"/>
          </p:nvPr>
        </p:nvSpPr>
        <p:spPr>
          <a:xfrm>
            <a:off x="939801" y="4459028"/>
            <a:ext cx="5146675" cy="4225352"/>
          </a:xfrm>
        </p:spPr>
        <p:txBody>
          <a:bodyPr/>
          <a:lstStyle/>
          <a:p>
            <a:endParaRPr lang="en-US" altLang="en-US" sz="1100" dirty="0"/>
          </a:p>
        </p:txBody>
      </p:sp>
    </p:spTree>
    <p:extLst>
      <p:ext uri="{BB962C8B-B14F-4D97-AF65-F5344CB8AC3E}">
        <p14:creationId xmlns:p14="http://schemas.microsoft.com/office/powerpoint/2010/main" val="252249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2043">
              <a:spcBef>
                <a:spcPct val="30000"/>
              </a:spcBef>
              <a:defRPr sz="1200">
                <a:solidFill>
                  <a:schemeClr val="tx1"/>
                </a:solidFill>
                <a:latin typeface="Times New Roman" panose="02020603050405020304" pitchFamily="18" charset="0"/>
              </a:defRPr>
            </a:lvl1pPr>
            <a:lvl2pPr marL="736410" indent="-283112" defTabSz="932043">
              <a:spcBef>
                <a:spcPct val="30000"/>
              </a:spcBef>
              <a:defRPr sz="1200">
                <a:solidFill>
                  <a:schemeClr val="tx1"/>
                </a:solidFill>
                <a:latin typeface="Times New Roman" panose="02020603050405020304" pitchFamily="18" charset="0"/>
              </a:defRPr>
            </a:lvl2pPr>
            <a:lvl3pPr marL="1132448" indent="-225853" defTabSz="932043">
              <a:spcBef>
                <a:spcPct val="30000"/>
              </a:spcBef>
              <a:defRPr sz="1200">
                <a:solidFill>
                  <a:schemeClr val="tx1"/>
                </a:solidFill>
                <a:latin typeface="Times New Roman" panose="02020603050405020304" pitchFamily="18" charset="0"/>
              </a:defRPr>
            </a:lvl3pPr>
            <a:lvl4pPr marL="1585745" indent="-227444" defTabSz="932043">
              <a:spcBef>
                <a:spcPct val="30000"/>
              </a:spcBef>
              <a:defRPr sz="1200">
                <a:solidFill>
                  <a:schemeClr val="tx1"/>
                </a:solidFill>
                <a:latin typeface="Times New Roman" panose="02020603050405020304" pitchFamily="18" charset="0"/>
              </a:defRPr>
            </a:lvl4pPr>
            <a:lvl5pPr marL="2037452" indent="-225853" defTabSz="932043">
              <a:spcBef>
                <a:spcPct val="30000"/>
              </a:spcBef>
              <a:defRPr sz="1200">
                <a:solidFill>
                  <a:schemeClr val="tx1"/>
                </a:solidFill>
                <a:latin typeface="Times New Roman" panose="02020603050405020304" pitchFamily="18" charset="0"/>
              </a:defRPr>
            </a:lvl5pPr>
            <a:lvl6pPr marL="2495520" indent="-225853" defTabSz="932043" eaLnBrk="0" fontAlgn="base" hangingPunct="0">
              <a:spcBef>
                <a:spcPct val="30000"/>
              </a:spcBef>
              <a:spcAft>
                <a:spcPct val="0"/>
              </a:spcAft>
              <a:defRPr sz="1200">
                <a:solidFill>
                  <a:schemeClr val="tx1"/>
                </a:solidFill>
                <a:latin typeface="Times New Roman" panose="02020603050405020304" pitchFamily="18" charset="0"/>
              </a:defRPr>
            </a:lvl6pPr>
            <a:lvl7pPr marL="2953589" indent="-225853" defTabSz="932043" eaLnBrk="0" fontAlgn="base" hangingPunct="0">
              <a:spcBef>
                <a:spcPct val="30000"/>
              </a:spcBef>
              <a:spcAft>
                <a:spcPct val="0"/>
              </a:spcAft>
              <a:defRPr sz="1200">
                <a:solidFill>
                  <a:schemeClr val="tx1"/>
                </a:solidFill>
                <a:latin typeface="Times New Roman" panose="02020603050405020304" pitchFamily="18" charset="0"/>
              </a:defRPr>
            </a:lvl7pPr>
            <a:lvl8pPr marL="3411658" indent="-225853" defTabSz="932043" eaLnBrk="0" fontAlgn="base" hangingPunct="0">
              <a:spcBef>
                <a:spcPct val="30000"/>
              </a:spcBef>
              <a:spcAft>
                <a:spcPct val="0"/>
              </a:spcAft>
              <a:defRPr sz="1200">
                <a:solidFill>
                  <a:schemeClr val="tx1"/>
                </a:solidFill>
                <a:latin typeface="Times New Roman" panose="02020603050405020304" pitchFamily="18" charset="0"/>
              </a:defRPr>
            </a:lvl8pPr>
            <a:lvl9pPr marL="3869727" indent="-225853" defTabSz="9320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0AB133-F078-4817-94C3-4B6A5BF38DCD}" type="slidenum">
              <a:rPr lang="en-US" altLang="en-US">
                <a:solidFill>
                  <a:schemeClr val="bg1"/>
                </a:solidFill>
                <a:latin typeface="Arial" panose="020B0604020202020204" pitchFamily="34" charset="0"/>
              </a:rPr>
              <a:pPr>
                <a:spcBef>
                  <a:spcPct val="0"/>
                </a:spcBef>
              </a:pPr>
              <a:t>18</a:t>
            </a:fld>
            <a:endParaRPr lang="en-US" altLang="en-US">
              <a:solidFill>
                <a:schemeClr val="bg1"/>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1157288" y="684213"/>
            <a:ext cx="4654550" cy="3490912"/>
          </a:xfrm>
          <a:ln/>
        </p:spPr>
      </p:sp>
      <p:sp>
        <p:nvSpPr>
          <p:cNvPr id="14340" name="Rectangle 3"/>
          <p:cNvSpPr>
            <a:spLocks noGrp="1" noChangeArrowheads="1"/>
          </p:cNvSpPr>
          <p:nvPr>
            <p:ph type="body" idx="1"/>
          </p:nvPr>
        </p:nvSpPr>
        <p:spPr>
          <a:xfrm>
            <a:off x="911698" y="4403295"/>
            <a:ext cx="5142419" cy="4175894"/>
          </a:xfrm>
          <a:noFill/>
        </p:spPr>
        <p:txBody>
          <a:bodyPr/>
          <a:lstStyle/>
          <a:p>
            <a:pPr eaLnBrk="1" hangingPunct="1">
              <a:buFontTx/>
              <a:buChar char="•"/>
            </a:pPr>
            <a:r>
              <a:rPr lang="en-US" altLang="en-US" dirty="0" smtClean="0"/>
              <a:t>.  </a:t>
            </a:r>
            <a:endParaRPr lang="en-US" altLang="en-US" dirty="0"/>
          </a:p>
        </p:txBody>
      </p:sp>
      <p:sp>
        <p:nvSpPr>
          <p:cNvPr id="2" name="Footer Placeholder 1">
            <a:extLst>
              <a:ext uri="{FF2B5EF4-FFF2-40B4-BE49-F238E27FC236}">
                <a16:creationId xmlns:a16="http://schemas.microsoft.com/office/drawing/2014/main" id="{6892BDDD-CB6E-4669-BE5C-14528980383C}"/>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250150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2043">
              <a:spcBef>
                <a:spcPct val="30000"/>
              </a:spcBef>
              <a:defRPr sz="1200">
                <a:solidFill>
                  <a:schemeClr val="tx1"/>
                </a:solidFill>
                <a:latin typeface="Times New Roman" panose="02020603050405020304" pitchFamily="18" charset="0"/>
              </a:defRPr>
            </a:lvl1pPr>
            <a:lvl2pPr marL="736410" indent="-283112" defTabSz="932043">
              <a:spcBef>
                <a:spcPct val="30000"/>
              </a:spcBef>
              <a:defRPr sz="1200">
                <a:solidFill>
                  <a:schemeClr val="tx1"/>
                </a:solidFill>
                <a:latin typeface="Times New Roman" panose="02020603050405020304" pitchFamily="18" charset="0"/>
              </a:defRPr>
            </a:lvl2pPr>
            <a:lvl3pPr marL="1132448" indent="-225853" defTabSz="932043">
              <a:spcBef>
                <a:spcPct val="30000"/>
              </a:spcBef>
              <a:defRPr sz="1200">
                <a:solidFill>
                  <a:schemeClr val="tx1"/>
                </a:solidFill>
                <a:latin typeface="Times New Roman" panose="02020603050405020304" pitchFamily="18" charset="0"/>
              </a:defRPr>
            </a:lvl3pPr>
            <a:lvl4pPr marL="1585745" indent="-227444" defTabSz="932043">
              <a:spcBef>
                <a:spcPct val="30000"/>
              </a:spcBef>
              <a:defRPr sz="1200">
                <a:solidFill>
                  <a:schemeClr val="tx1"/>
                </a:solidFill>
                <a:latin typeface="Times New Roman" panose="02020603050405020304" pitchFamily="18" charset="0"/>
              </a:defRPr>
            </a:lvl4pPr>
            <a:lvl5pPr marL="2037452" indent="-225853" defTabSz="932043">
              <a:spcBef>
                <a:spcPct val="30000"/>
              </a:spcBef>
              <a:defRPr sz="1200">
                <a:solidFill>
                  <a:schemeClr val="tx1"/>
                </a:solidFill>
                <a:latin typeface="Times New Roman" panose="02020603050405020304" pitchFamily="18" charset="0"/>
              </a:defRPr>
            </a:lvl5pPr>
            <a:lvl6pPr marL="2495520" indent="-225853" defTabSz="932043" eaLnBrk="0" fontAlgn="base" hangingPunct="0">
              <a:spcBef>
                <a:spcPct val="30000"/>
              </a:spcBef>
              <a:spcAft>
                <a:spcPct val="0"/>
              </a:spcAft>
              <a:defRPr sz="1200">
                <a:solidFill>
                  <a:schemeClr val="tx1"/>
                </a:solidFill>
                <a:latin typeface="Times New Roman" panose="02020603050405020304" pitchFamily="18" charset="0"/>
              </a:defRPr>
            </a:lvl6pPr>
            <a:lvl7pPr marL="2953589" indent="-225853" defTabSz="932043" eaLnBrk="0" fontAlgn="base" hangingPunct="0">
              <a:spcBef>
                <a:spcPct val="30000"/>
              </a:spcBef>
              <a:spcAft>
                <a:spcPct val="0"/>
              </a:spcAft>
              <a:defRPr sz="1200">
                <a:solidFill>
                  <a:schemeClr val="tx1"/>
                </a:solidFill>
                <a:latin typeface="Times New Roman" panose="02020603050405020304" pitchFamily="18" charset="0"/>
              </a:defRPr>
            </a:lvl7pPr>
            <a:lvl8pPr marL="3411658" indent="-225853" defTabSz="932043" eaLnBrk="0" fontAlgn="base" hangingPunct="0">
              <a:spcBef>
                <a:spcPct val="30000"/>
              </a:spcBef>
              <a:spcAft>
                <a:spcPct val="0"/>
              </a:spcAft>
              <a:defRPr sz="1200">
                <a:solidFill>
                  <a:schemeClr val="tx1"/>
                </a:solidFill>
                <a:latin typeface="Times New Roman" panose="02020603050405020304" pitchFamily="18" charset="0"/>
              </a:defRPr>
            </a:lvl8pPr>
            <a:lvl9pPr marL="3869727" indent="-225853" defTabSz="9320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0AB133-F078-4817-94C3-4B6A5BF38DCD}" type="slidenum">
              <a:rPr lang="en-US" altLang="en-US">
                <a:solidFill>
                  <a:schemeClr val="bg1"/>
                </a:solidFill>
                <a:latin typeface="Arial" panose="020B0604020202020204" pitchFamily="34" charset="0"/>
              </a:rPr>
              <a:pPr>
                <a:spcBef>
                  <a:spcPct val="0"/>
                </a:spcBef>
              </a:pPr>
              <a:t>19</a:t>
            </a:fld>
            <a:endParaRPr lang="en-US" altLang="en-US">
              <a:solidFill>
                <a:schemeClr val="bg1"/>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1157288" y="684213"/>
            <a:ext cx="4654550" cy="3490912"/>
          </a:xfrm>
          <a:ln/>
        </p:spPr>
      </p:sp>
      <p:sp>
        <p:nvSpPr>
          <p:cNvPr id="14340" name="Rectangle 3"/>
          <p:cNvSpPr>
            <a:spLocks noGrp="1" noChangeArrowheads="1"/>
          </p:cNvSpPr>
          <p:nvPr>
            <p:ph type="body" idx="1"/>
          </p:nvPr>
        </p:nvSpPr>
        <p:spPr>
          <a:xfrm>
            <a:off x="911698" y="4403295"/>
            <a:ext cx="5142419" cy="4175894"/>
          </a:xfrm>
          <a:noFill/>
        </p:spPr>
        <p:txBody>
          <a:bodyPr/>
          <a:lstStyle/>
          <a:p>
            <a:pPr eaLnBrk="1" hangingPunct="1">
              <a:buFontTx/>
              <a:buChar char="•"/>
            </a:pPr>
            <a:endParaRPr lang="en-US" altLang="en-US" dirty="0"/>
          </a:p>
        </p:txBody>
      </p:sp>
      <p:sp>
        <p:nvSpPr>
          <p:cNvPr id="2" name="Footer Placeholder 1">
            <a:extLst>
              <a:ext uri="{FF2B5EF4-FFF2-40B4-BE49-F238E27FC236}">
                <a16:creationId xmlns:a16="http://schemas.microsoft.com/office/drawing/2014/main" id="{43F4E863-4BC3-4C4F-8590-2A30DAA0662B}"/>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331175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(inserted new slide)</a:t>
            </a:r>
          </a:p>
          <a:p>
            <a:endParaRPr lang="en-US" dirty="0" smtClean="0"/>
          </a:p>
          <a:p>
            <a:r>
              <a:rPr lang="en-US" dirty="0" smtClean="0"/>
              <a:t>The training modules provide Project Manager and Designers with the details for the DB processes, explanation of the level of design required, the unique post-award processes as well as roles and responsibilities. The goal of the training series is to prepare you to leverage DB to its fullest advantage.  </a:t>
            </a:r>
          </a:p>
          <a:p>
            <a:endParaRPr lang="en-US" dirty="0" smtClean="0"/>
          </a:p>
          <a:p>
            <a:r>
              <a:rPr lang="en-US" dirty="0" smtClean="0"/>
              <a:t>There are five modules:</a:t>
            </a:r>
          </a:p>
          <a:p>
            <a:r>
              <a:rPr lang="en-US" dirty="0" smtClean="0"/>
              <a:t>•	Introduction to Design-Build</a:t>
            </a:r>
          </a:p>
          <a:p>
            <a:r>
              <a:rPr lang="en-US" dirty="0" smtClean="0"/>
              <a:t>•	Standard RFP Template  </a:t>
            </a:r>
          </a:p>
          <a:p>
            <a:r>
              <a:rPr lang="en-US" dirty="0" smtClean="0"/>
              <a:t>•	Design-Build Processes  </a:t>
            </a:r>
          </a:p>
          <a:p>
            <a:r>
              <a:rPr lang="en-US" dirty="0" smtClean="0"/>
              <a:t>•	Small Project Template  </a:t>
            </a:r>
          </a:p>
          <a:p>
            <a:r>
              <a:rPr lang="en-US" dirty="0" smtClean="0"/>
              <a:t>•	D-B Master Management Training for Criteria Managers</a:t>
            </a:r>
          </a:p>
          <a:p>
            <a:endParaRPr lang="en-US" dirty="0" smtClean="0"/>
          </a:p>
          <a:p>
            <a:r>
              <a:rPr lang="en-US" dirty="0" smtClean="0"/>
              <a:t>A training series to provide NAVFAC Construction Managers with basic and fundamental information required to effectively manage NAVFAC Construction Contracts is available.  These training modules can be found in the Total Workforce Management System (TWMS). Select Online Training &amp; Notices then Available Training. Scroll down to the course titles that begin with NAVFAC CI. The modules that deal specifically with DB are the Design-Build Post Award Process and Post Award Kickoff Meeting (PAK) modules. </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Introduction to Design-Build</a:t>
            </a:r>
            <a:endParaRPr lang="en-US" dirty="0"/>
          </a:p>
        </p:txBody>
      </p:sp>
      <p:sp>
        <p:nvSpPr>
          <p:cNvPr id="5" name="Slide Number Placeholder 4"/>
          <p:cNvSpPr>
            <a:spLocks noGrp="1"/>
          </p:cNvSpPr>
          <p:nvPr>
            <p:ph type="sldNum" sz="quarter" idx="11"/>
          </p:nvPr>
        </p:nvSpPr>
        <p:spPr/>
        <p:txBody>
          <a:bodyPr/>
          <a:lstStyle/>
          <a:p>
            <a:pPr>
              <a:defRPr/>
            </a:pPr>
            <a:fld id="{0C7E047E-DE99-4A1C-B844-840F9097E646}" type="slidenum">
              <a:rPr lang="en-US" smtClean="0"/>
              <a:pPr>
                <a:defRPr/>
              </a:pPr>
              <a:t>2</a:t>
            </a:fld>
            <a:endParaRPr lang="en-US" dirty="0"/>
          </a:p>
        </p:txBody>
      </p:sp>
    </p:spTree>
    <p:extLst>
      <p:ext uri="{BB962C8B-B14F-4D97-AF65-F5344CB8AC3E}">
        <p14:creationId xmlns:p14="http://schemas.microsoft.com/office/powerpoint/2010/main" val="51709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or Standalone, Design-Build Processes are covered in BMS Sections B-1.4.1 and B-1.4.2, depending on whether the RFP is developed in-house or through use of an outside A/E firm.</a:t>
            </a:r>
          </a:p>
          <a:p>
            <a:r>
              <a:rPr lang="en-US" dirty="0"/>
              <a:t>The Standard Design-Build Procurement Method:</a:t>
            </a:r>
          </a:p>
          <a:p>
            <a:pPr marL="171776" indent="-171776">
              <a:buFont typeface="Arial" panose="020B0604020202020204" pitchFamily="34" charset="0"/>
              <a:buChar char="•"/>
            </a:pPr>
            <a:r>
              <a:rPr lang="en-US" dirty="0"/>
              <a:t>First, it utilizes a standalone Contract, and is not a task order within an IDIQ Contract or a MACC Contract</a:t>
            </a:r>
          </a:p>
          <a:p>
            <a:pPr marL="171776" indent="-171776">
              <a:buFont typeface="Arial" panose="020B0604020202020204" pitchFamily="34" charset="0"/>
              <a:buChar char="•"/>
            </a:pPr>
            <a:r>
              <a:rPr lang="en-US" dirty="0"/>
              <a:t>Second, it is a very versatile and flexible process, and can be used on any type of project and with any procurement method</a:t>
            </a:r>
          </a:p>
          <a:p>
            <a:pPr marL="171776" indent="-171776">
              <a:buFont typeface="Arial" panose="020B0604020202020204" pitchFamily="34" charset="0"/>
              <a:buChar char="•"/>
            </a:pPr>
            <a:r>
              <a:rPr lang="en-US" dirty="0"/>
              <a:t>It uses the standard 6-part format from the NAVFAC Design-Build Master RFP website; and utilizes either the standard template or one of the Model RFP’s</a:t>
            </a:r>
          </a:p>
          <a:p>
            <a:pPr marL="171776" indent="-171776">
              <a:buFont typeface="Arial" panose="020B0604020202020204" pitchFamily="34" charset="0"/>
              <a:buChar char="•"/>
            </a:pPr>
            <a:r>
              <a:rPr lang="en-US" dirty="0"/>
              <a:t>The RFP is “scalable”; for example, extra information may be needed in the Part 3 Project Program if it is a large complex project with many features; likewise, the RFP can be scaled down for very straightforward projects with fewer disciplines or trades involved</a:t>
            </a:r>
          </a:p>
          <a:p>
            <a:pPr marL="171776" indent="-171776">
              <a:buFont typeface="Arial" panose="020B0604020202020204" pitchFamily="34" charset="0"/>
              <a:buChar char="•"/>
            </a:pPr>
            <a:r>
              <a:rPr lang="en-US" dirty="0"/>
              <a:t>The standard RFP relies heavily on the Unified Facilities Criteria, or UFC, documents for the project design requirements</a:t>
            </a:r>
          </a:p>
          <a:p>
            <a:pPr marL="171776" indent="-171776">
              <a:buFont typeface="Arial" panose="020B0604020202020204" pitchFamily="34" charset="0"/>
              <a:buChar char="•"/>
            </a:pPr>
            <a:r>
              <a:rPr lang="en-US" dirty="0"/>
              <a:t>The “Contract to budget” or estimated construction cost amount may be provided in the RFP on the proposal form in Part 1.  If the RFP is in-depth with well-defined requirements, and the project type is repetitive, including the project budget amount may not be necessary.  However, with a unique project with requirements that are more performance-based and where the teams have some leeway in their designs, it may make sense to include the project budget amount so that proposals are received within an amount that can be awarded.  The decision to list the Contract to budget amount should be based on the project requirements and the MACC Contractor pool that is available; if the MACC Contractors have prior experience with the same type and size of project then the budget information is not as critical a piece of information.</a:t>
            </a:r>
          </a:p>
          <a:p>
            <a:pPr marL="171776" indent="-171776">
              <a:buFont typeface="Arial" panose="020B0604020202020204" pitchFamily="34" charset="0"/>
              <a:buChar char="•"/>
            </a:pPr>
            <a:r>
              <a:rPr lang="en-US" dirty="0"/>
              <a:t>And the standard processes utilize a 2-phase source selection process, with price and non-price technical factors used in evaluation and selection</a:t>
            </a:r>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20</a:t>
            </a:fld>
            <a:endParaRPr lang="en-US"/>
          </a:p>
        </p:txBody>
      </p:sp>
    </p:spTree>
    <p:extLst>
      <p:ext uri="{BB962C8B-B14F-4D97-AF65-F5344CB8AC3E}">
        <p14:creationId xmlns:p14="http://schemas.microsoft.com/office/powerpoint/2010/main" val="345355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MACC Design-Build Processes are covered in BMS Section B-1.4.3.  There is both a regular MACC RFP approach as well as one for projects deemed as “low risk”.</a:t>
            </a:r>
          </a:p>
          <a:p>
            <a:r>
              <a:rPr lang="en-US" dirty="0"/>
              <a:t>The MACC Processes are very similar to the standard processes, although it uses the MACC Contracts for source selection.</a:t>
            </a:r>
          </a:p>
          <a:p>
            <a:pPr marL="171776" indent="-171776">
              <a:buFont typeface="Arial" panose="020B0604020202020204" pitchFamily="34" charset="0"/>
              <a:buChar char="•"/>
            </a:pPr>
            <a:r>
              <a:rPr lang="en-US" dirty="0"/>
              <a:t>The MACC processes are only used where there is a suitable MACC in place, for example there may be a MACC for Bachelors Quarters or Dining Halls, and this may be the type of facility you need completed through Design-Build.  You cannot use a Design-Build project using these processes to set up a new MACC, because this process does not use 2-phase source selection; it only uses 1-phase.</a:t>
            </a:r>
          </a:p>
          <a:p>
            <a:pPr marL="171776" indent="-171776">
              <a:buFont typeface="Arial" panose="020B0604020202020204" pitchFamily="34" charset="0"/>
              <a:buChar char="•"/>
            </a:pPr>
            <a:r>
              <a:rPr lang="en-US" dirty="0"/>
              <a:t>MACC uses the same 6-part format from the NAVFAC Design-Build Master RFP</a:t>
            </a:r>
          </a:p>
          <a:p>
            <a:pPr marL="171776" indent="-171776">
              <a:buFont typeface="Arial" panose="020B0604020202020204" pitchFamily="34" charset="0"/>
              <a:buChar char="•"/>
            </a:pPr>
            <a:r>
              <a:rPr lang="en-US" dirty="0"/>
              <a:t>Because the MACC Contract will be based on certain facility types, the RFP used will have a well-defined Project Program with in-depth scope requirements for that facility type.  This will be well-defined because you will be instructing Contractors that have been selected to construct these types of facilities.</a:t>
            </a:r>
          </a:p>
          <a:p>
            <a:pPr marL="171776" indent="-171776">
              <a:buFont typeface="Arial" panose="020B0604020202020204" pitchFamily="34" charset="0"/>
              <a:buChar char="•"/>
            </a:pPr>
            <a:r>
              <a:rPr lang="en-US" dirty="0"/>
              <a:t>RFP’s may be developed using in-house teams within NAVFAC or through use of an outside A/E firm</a:t>
            </a:r>
          </a:p>
          <a:p>
            <a:pPr marL="171776" indent="-171776">
              <a:buFont typeface="Arial" panose="020B0604020202020204" pitchFamily="34" charset="0"/>
              <a:buChar char="•"/>
            </a:pPr>
            <a:r>
              <a:rPr lang="en-US" dirty="0"/>
              <a:t>With these MACC Contracts, the “Base” contract will include Parts 1 and 2, which are the Division 0 and Division 1 sections of the RFP.  Then, for follow-on task orders, only the portions of Parts 1 and 2 that are unique to the location or project requirements are included in the task order RFP.</a:t>
            </a:r>
          </a:p>
          <a:p>
            <a:pPr marL="171776" indent="-171776">
              <a:buFont typeface="Arial" panose="020B0604020202020204" pitchFamily="34" charset="0"/>
              <a:buChar char="•"/>
            </a:pPr>
            <a:r>
              <a:rPr lang="en-US" dirty="0"/>
              <a:t>As described for the standard RFP processes, the “Contract to budget” amount or estimated cost of construction may be included in the RFP</a:t>
            </a:r>
          </a:p>
          <a:p>
            <a:pPr marL="171776" indent="-171776">
              <a:buFont typeface="Arial" panose="020B0604020202020204" pitchFamily="34" charset="0"/>
              <a:buChar char="•"/>
            </a:pPr>
            <a:r>
              <a:rPr lang="en-US" dirty="0"/>
              <a:t>And finally, for a traditional MACC (not a low risk MACC) a concept design will be developed by the Design-Build teams and these will be evaluated for selection</a:t>
            </a:r>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21</a:t>
            </a:fld>
            <a:endParaRPr lang="en-US"/>
          </a:p>
        </p:txBody>
      </p:sp>
    </p:spTree>
    <p:extLst>
      <p:ext uri="{BB962C8B-B14F-4D97-AF65-F5344CB8AC3E}">
        <p14:creationId xmlns:p14="http://schemas.microsoft.com/office/powerpoint/2010/main" val="132076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1" i="1" dirty="0"/>
              <a:t>[Graphic to be upgraded during development of upcoming audio-video version]</a:t>
            </a:r>
          </a:p>
          <a:p>
            <a:endParaRPr lang="en-US" dirty="0"/>
          </a:p>
          <a:p>
            <a:endParaRPr lang="en-US" dirty="0"/>
          </a:p>
          <a:p>
            <a:pPr defTabSz="916137">
              <a:defRPr/>
            </a:pPr>
            <a:r>
              <a:rPr lang="en-US" dirty="0"/>
              <a:t>As mentioned in the previous slides, the MACC RFP Package is typically a scaled-down version of the standard RFP:</a:t>
            </a:r>
          </a:p>
          <a:p>
            <a:pPr marL="171776" indent="-171776" defTabSz="916137">
              <a:buFont typeface="Arial" panose="020B0604020202020204" pitchFamily="34" charset="0"/>
              <a:buChar char="•"/>
              <a:defRPr/>
            </a:pPr>
            <a:r>
              <a:rPr lang="en-US" dirty="0"/>
              <a:t>First, as described previously, Parts 1 and 2 are issued with the MACC Base Contract, so the Parts 1 and 2 of the project task order RFP would only include those requirements specific to the location or project unique requirements</a:t>
            </a:r>
          </a:p>
          <a:p>
            <a:pPr marL="171776" indent="-171776" defTabSz="916137">
              <a:buFont typeface="Arial" panose="020B0604020202020204" pitchFamily="34" charset="0"/>
              <a:buChar char="•"/>
              <a:defRPr/>
            </a:pPr>
            <a:r>
              <a:rPr lang="en-US" dirty="0"/>
              <a:t>Part 3 may be scaled back from a standard RFP if the project is a type that the entire MACC Contractor pool has experience with constructing.</a:t>
            </a:r>
          </a:p>
          <a:p>
            <a:pPr marL="171776" indent="-171776" defTabSz="916137">
              <a:buFont typeface="Arial" panose="020B0604020202020204" pitchFamily="34" charset="0"/>
              <a:buChar char="•"/>
              <a:defRPr/>
            </a:pPr>
            <a:r>
              <a:rPr lang="en-US" dirty="0"/>
              <a:t>Also, if the project is a common facility type then Part 4 for this project type may also have been included in the Base Contract.  This would obviously need to be confirmed before Part 4 is omitted.</a:t>
            </a:r>
          </a:p>
          <a:p>
            <a:pPr marL="171776" indent="-171776" defTabSz="916137">
              <a:buFont typeface="Arial" panose="020B0604020202020204" pitchFamily="34" charset="0"/>
              <a:buChar char="•"/>
              <a:defRPr/>
            </a:pPr>
            <a:r>
              <a:rPr lang="en-US" dirty="0"/>
              <a:t>It is important to remember that most project types included within MACC contracts have well-established criteria documents such as UFC’s.  If this is the case, the RFP can be scaled back from the typical amount of information in an RFP.</a:t>
            </a:r>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22</a:t>
            </a:fld>
            <a:endParaRPr lang="en-US"/>
          </a:p>
        </p:txBody>
      </p:sp>
    </p:spTree>
    <p:extLst>
      <p:ext uri="{BB962C8B-B14F-4D97-AF65-F5344CB8AC3E}">
        <p14:creationId xmlns:p14="http://schemas.microsoft.com/office/powerpoint/2010/main" val="132354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1" i="1" dirty="0"/>
              <a:t>[Graphic to be upgraded during development of upcoming audio-video version]</a:t>
            </a:r>
          </a:p>
          <a:p>
            <a:endParaRPr lang="en-US" dirty="0"/>
          </a:p>
          <a:p>
            <a:endParaRPr lang="en-US" dirty="0"/>
          </a:p>
          <a:p>
            <a:pPr defTabSz="916137">
              <a:defRPr/>
            </a:pPr>
            <a:r>
              <a:rPr lang="en-US" dirty="0"/>
              <a:t>As mentioned in the prior slides, Part 1 for a MACC Contract is typically scaled back because many of the standard Division 0 sections are included in the MACC’s Base Contract.  This will need to be checked to determine what will need to be added for the task order RFP.</a:t>
            </a:r>
          </a:p>
          <a:p>
            <a:pPr defTabSz="916137">
              <a:defRPr/>
            </a:pPr>
            <a:endParaRPr lang="en-US" dirty="0"/>
          </a:p>
          <a:p>
            <a:pPr defTabSz="916137">
              <a:defRPr/>
            </a:pPr>
            <a:r>
              <a:rPr lang="en-US" dirty="0"/>
              <a:t>Information does not need to be repeated in each MACC task order.</a:t>
            </a:r>
          </a:p>
          <a:p>
            <a:pPr defTabSz="916137">
              <a:defRPr/>
            </a:pPr>
            <a:endParaRPr lang="en-US" dirty="0"/>
          </a:p>
          <a:p>
            <a:pPr defTabSz="916137">
              <a:defRPr/>
            </a:pPr>
            <a:r>
              <a:rPr lang="en-US" dirty="0"/>
              <a:t>This slide shows the typical layout of a Part 1 section for a MACC RFP.  The sections in yellow are typically in the Base Contract and those in blue will typically be customized for each project task order.</a:t>
            </a:r>
          </a:p>
          <a:p>
            <a:pPr defTabSz="916137">
              <a:defRPr/>
            </a:pPr>
            <a:endParaRPr lang="en-US" dirty="0"/>
          </a:p>
          <a:p>
            <a:pPr defTabSz="916137">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23</a:t>
            </a:fld>
            <a:endParaRPr lang="en-US"/>
          </a:p>
        </p:txBody>
      </p:sp>
    </p:spTree>
    <p:extLst>
      <p:ext uri="{BB962C8B-B14F-4D97-AF65-F5344CB8AC3E}">
        <p14:creationId xmlns:p14="http://schemas.microsoft.com/office/powerpoint/2010/main" val="4118741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1" i="1" dirty="0"/>
              <a:t>[Graphic to be upgraded during development of upcoming audio-video version]</a:t>
            </a:r>
          </a:p>
          <a:p>
            <a:endParaRPr lang="en-US" dirty="0"/>
          </a:p>
          <a:p>
            <a:endParaRPr lang="en-US" dirty="0"/>
          </a:p>
          <a:p>
            <a:pPr defTabSz="916137">
              <a:defRPr/>
            </a:pPr>
            <a:r>
              <a:rPr lang="en-US" dirty="0"/>
              <a:t>This slide shows the sections in Part 2 of a MACC RFP.  Again, the Base Contract will need to be reviewed to determine what needs to be included in each task order RFP.  All of these may need to be included in the task order, or most of these sections may be included in the Base Contract and Part 2 of the task order would only need to include edits to the Sections specific to the task order, such as access road or gate requirements, security access information, etcetera.</a:t>
            </a:r>
          </a:p>
          <a:p>
            <a:pPr defTabSz="916137">
              <a:defRPr/>
            </a:pPr>
            <a:endParaRPr lang="en-US" dirty="0"/>
          </a:p>
          <a:p>
            <a:pPr defTabSz="916137">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24</a:t>
            </a:fld>
            <a:endParaRPr lang="en-US"/>
          </a:p>
        </p:txBody>
      </p:sp>
    </p:spTree>
    <p:extLst>
      <p:ext uri="{BB962C8B-B14F-4D97-AF65-F5344CB8AC3E}">
        <p14:creationId xmlns:p14="http://schemas.microsoft.com/office/powerpoint/2010/main" val="2073105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Sole Source Design-Build Processes are covered in BMS Section B-1.4.4.  </a:t>
            </a:r>
          </a:p>
          <a:p>
            <a:pPr marL="171776" indent="-171776">
              <a:buFont typeface="Arial" panose="020B0604020202020204" pitchFamily="34" charset="0"/>
              <a:buChar char="•"/>
            </a:pPr>
            <a:r>
              <a:rPr lang="en-US" dirty="0"/>
              <a:t>The Sole Source processes are used with 8(a) Contractors and on projects less than $3.5 Million.  BMS section S-17.2.17 outlines the acquisition procedures for Sole Source; these thresholds change periodically so this BMS should be reviewed for the latest project value threshold</a:t>
            </a:r>
          </a:p>
          <a:p>
            <a:pPr marL="171776" indent="-171776">
              <a:buFont typeface="Arial" panose="020B0604020202020204" pitchFamily="34" charset="0"/>
              <a:buChar char="•"/>
            </a:pPr>
            <a:r>
              <a:rPr lang="en-US" dirty="0"/>
              <a:t>When selecting the Contractor, make sure their skills and past experience are appropriate for the project</a:t>
            </a:r>
          </a:p>
          <a:p>
            <a:pPr marL="171776" indent="-171776">
              <a:buFont typeface="Arial" panose="020B0604020202020204" pitchFamily="34" charset="0"/>
              <a:buChar char="•"/>
            </a:pPr>
            <a:r>
              <a:rPr lang="en-US" dirty="0"/>
              <a:t>This method allows for open and unlimited discussions with the Contractor prior to award; this is very different from the other Contracting methods in Design-Build</a:t>
            </a:r>
          </a:p>
          <a:p>
            <a:pPr marL="171776" indent="-171776">
              <a:buFont typeface="Arial" panose="020B0604020202020204" pitchFamily="34" charset="0"/>
              <a:buChar char="•"/>
            </a:pPr>
            <a:r>
              <a:rPr lang="en-US" dirty="0"/>
              <a:t>The RFP uses the traditional NAVFAC 6-part format; however, the Project Program in Part 3 can be scaled-down, because discussions are held to confirm the scope, and…</a:t>
            </a:r>
          </a:p>
          <a:p>
            <a:pPr marL="171776" indent="-171776">
              <a:buFont typeface="Arial" panose="020B0604020202020204" pitchFamily="34" charset="0"/>
              <a:buChar char="•"/>
            </a:pPr>
            <a:r>
              <a:rPr lang="en-US" dirty="0"/>
              <a:t>If a concept design is not included in Part 6 of the RFP, then the Contractor will submit a concept design in which the proposed scope can be confirmed.</a:t>
            </a:r>
          </a:p>
          <a:p>
            <a:pPr marL="171776" indent="-171776">
              <a:buFont typeface="Arial" panose="020B0604020202020204" pitchFamily="34" charset="0"/>
              <a:buChar char="•"/>
            </a:pPr>
            <a:r>
              <a:rPr lang="en-US" dirty="0"/>
              <a:t>One important distinction in the Sole Source process is that existing site and project information is collected and provided in the RFP; but for this process, the Government typically does not perform any additional testing. </a:t>
            </a:r>
            <a:r>
              <a:rPr lang="en-US" dirty="0"/>
              <a:t>The Contractor, during the proposal phase, will be allowed to further collect information such as topographic survey or geotechnical evaluations required as necessary to develop proposal costs.  After award, the Contractor will then perform testing necessary to comply with Unified Facilities Criteria (UFC) requirements.</a:t>
            </a: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25</a:t>
            </a:fld>
            <a:endParaRPr lang="en-US"/>
          </a:p>
        </p:txBody>
      </p:sp>
    </p:spTree>
    <p:extLst>
      <p:ext uri="{BB962C8B-B14F-4D97-AF65-F5344CB8AC3E}">
        <p14:creationId xmlns:p14="http://schemas.microsoft.com/office/powerpoint/2010/main" val="567172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additional characteristics of the Sole Source Negotiated processes…  </a:t>
            </a:r>
          </a:p>
          <a:p>
            <a:pPr marL="171776" indent="-171776">
              <a:buFont typeface="Arial" panose="020B0604020202020204" pitchFamily="34" charset="0"/>
              <a:buChar char="•"/>
            </a:pPr>
            <a:r>
              <a:rPr lang="en-US" dirty="0"/>
              <a:t>Through the open discussions and meetings that take place between the client and Contractor in the Sole Source Process, the project scope becomes more refined</a:t>
            </a:r>
          </a:p>
          <a:p>
            <a:pPr marL="171776" indent="-171776">
              <a:buFont typeface="Arial" panose="020B0604020202020204" pitchFamily="34" charset="0"/>
              <a:buChar char="•"/>
            </a:pPr>
            <a:r>
              <a:rPr lang="en-US" dirty="0"/>
              <a:t>Similar to other methods, the “Contract to budget” amount or estimated cost of construction may be included in the RFP</a:t>
            </a:r>
          </a:p>
          <a:p>
            <a:pPr marL="171776" indent="-171776">
              <a:buFont typeface="Arial" panose="020B0604020202020204" pitchFamily="34" charset="0"/>
              <a:buChar char="•"/>
            </a:pPr>
            <a:r>
              <a:rPr lang="en-US" dirty="0"/>
              <a:t>The Contractor’s proposal will include a concept design, typically to about 15% completion of design, as well as a proposed price.  These will be evaluated before award.  Any features in the concept design can be discussed during negotiations prior to making any award.  Much of the discussions during negotiations will center on confirmation of the scope as required by the Government and the client.</a:t>
            </a:r>
          </a:p>
          <a:p>
            <a:pPr marL="171776" indent="-171776">
              <a:buFont typeface="Arial" panose="020B0604020202020204" pitchFamily="34" charset="0"/>
              <a:buChar char="•"/>
            </a:pPr>
            <a:r>
              <a:rPr lang="en-US" dirty="0"/>
              <a:t>Part of the process involves the Government developing a Cost Estimate independent of the Contractor.  This will serve as a means of identifying those areas during negotiations that may be causing the differential in the pricing.</a:t>
            </a:r>
          </a:p>
          <a:p>
            <a:pPr marL="171776" indent="-171776">
              <a:buFont typeface="Arial" panose="020B0604020202020204" pitchFamily="34" charset="0"/>
              <a:buChar char="•"/>
            </a:pPr>
            <a:r>
              <a:rPr lang="en-US" dirty="0"/>
              <a:t>Remember that the design concept, and the resulting contract award, was based on approximately a 15% design completion.  Thus, after the award, the parties continue discussions to work through many of the details involved in refining the project specifics</a:t>
            </a:r>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26</a:t>
            </a:fld>
            <a:endParaRPr lang="en-US"/>
          </a:p>
        </p:txBody>
      </p:sp>
    </p:spTree>
    <p:extLst>
      <p:ext uri="{BB962C8B-B14F-4D97-AF65-F5344CB8AC3E}">
        <p14:creationId xmlns:p14="http://schemas.microsoft.com/office/powerpoint/2010/main" val="266704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6338" y="687388"/>
            <a:ext cx="4691062" cy="3517900"/>
          </a:xfrm>
          <a:ln/>
        </p:spPr>
      </p:sp>
      <p:sp>
        <p:nvSpPr>
          <p:cNvPr id="203779"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dirty="0"/>
              <a:t>Let’s answer a few more questions on the material we’ve learned so far…</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846901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6338" y="687388"/>
            <a:ext cx="4691062" cy="3517900"/>
          </a:xfrm>
          <a:ln/>
        </p:spPr>
      </p:sp>
      <p:sp>
        <p:nvSpPr>
          <p:cNvPr id="204803"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b="1" i="1" dirty="0"/>
              <a:t>[Answer lines will be revealed using animation when audio-video versions are created]</a:t>
            </a:r>
          </a:p>
          <a:p>
            <a:pPr defTabSz="916137" eaLnBrk="1" hangingPunct="1">
              <a:defRPr/>
            </a:pPr>
            <a:endParaRPr lang="en-US" sz="1100" b="1" i="1" dirty="0"/>
          </a:p>
          <a:p>
            <a:pPr defTabSz="916137" eaLnBrk="1" hangingPunct="1">
              <a:defRPr/>
            </a:pPr>
            <a:r>
              <a:rPr lang="en-US" sz="1100" dirty="0"/>
              <a:t>Question number 1:  The Design-Build RFP should be which of the following.  “a”, as performance-based as possible, or “b”, prescriptive-based, telling the Contractor how to accomplish the project…</a:t>
            </a:r>
          </a:p>
          <a:p>
            <a:pPr marL="171776" indent="-171776">
              <a:buFont typeface="Arial" panose="020B0604020202020204" pitchFamily="34" charset="0"/>
              <a:buChar char="•"/>
            </a:pPr>
            <a:r>
              <a:rPr lang="en-US" sz="1100" dirty="0"/>
              <a:t>The answer is “a”, as performance-based as possible. </a:t>
            </a:r>
            <a:r>
              <a:rPr lang="en-US" altLang="en-US" sz="1100" dirty="0"/>
              <a:t>Remember that in Design-Build the Contractor’s Designer of Record is the designer on the project, and they have the advantage of being able to collaborate with the entire Contractor team.  Thus, in order to get the benefits of the Design-Build collaborative team, the RFP needs to tell the Contractor </a:t>
            </a:r>
            <a:r>
              <a:rPr lang="en-US" altLang="en-US" sz="1100" u="sng" dirty="0"/>
              <a:t>what</a:t>
            </a:r>
            <a:r>
              <a:rPr lang="en-US" altLang="en-US" sz="1100" dirty="0"/>
              <a:t> we need, in a performance-based manner, but not </a:t>
            </a:r>
            <a:r>
              <a:rPr lang="en-US" altLang="en-US" sz="1100" u="sng" dirty="0"/>
              <a:t>how</a:t>
            </a:r>
            <a:r>
              <a:rPr lang="en-US" altLang="en-US" sz="1100" dirty="0"/>
              <a:t> to accomplish it.  We don’t want to unnecessarily restrict the Contractor in specifying the exact way to construct the project.  This allows the Contractor to propose innovative solutions.</a:t>
            </a:r>
          </a:p>
          <a:p>
            <a:pPr marL="171776" indent="-171776">
              <a:buFont typeface="Arial" panose="020B0604020202020204" pitchFamily="34" charset="0"/>
              <a:buChar char="•"/>
            </a:pPr>
            <a:endParaRPr lang="en-US" altLang="en-US" sz="1100" dirty="0"/>
          </a:p>
          <a:p>
            <a:pPr defTabSz="916137">
              <a:defRPr/>
            </a:pPr>
            <a:r>
              <a:rPr lang="en-US" sz="1100" dirty="0"/>
              <a:t>Question number 2, True or False:  The Government’s Technical Team should be comparing the design to the last successful project they worked on for this same facility type…</a:t>
            </a:r>
          </a:p>
          <a:p>
            <a:pPr marL="171776" indent="-171776" defTabSz="916137">
              <a:buFont typeface="Arial" panose="020B0604020202020204" pitchFamily="34" charset="0"/>
              <a:buChar char="•"/>
              <a:defRPr/>
            </a:pPr>
            <a:r>
              <a:rPr lang="en-US" sz="1100" dirty="0"/>
              <a:t>The answer is “False”.  There may be good reasons for the project requirements to be different from other similar projects; thus, the Technical Team must be comparing the Contractor’s design to the requirements stipulated in the project RFP and also to the Contractor’s proposal that was used as the basis for award.</a:t>
            </a:r>
          </a:p>
          <a:p>
            <a:pPr marL="171776" indent="-171776">
              <a:buFont typeface="Arial" panose="020B0604020202020204" pitchFamily="34" charset="0"/>
              <a:buChar char="•"/>
            </a:pPr>
            <a:endParaRPr lang="en-US" altLang="en-US" sz="1100" dirty="0"/>
          </a:p>
          <a:p>
            <a:pPr defTabSz="916137" eaLnBrk="1" hangingPunct="1">
              <a:defRPr/>
            </a:pPr>
            <a:endParaRPr lang="en-US" sz="110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6335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43177">
              <a:defRPr/>
            </a:pPr>
            <a:fld id="{3B1DED1A-6F32-4BBC-8CDB-DE3FB943B4A2}" type="slidenum">
              <a:rPr lang="en-US" altLang="en-US">
                <a:solidFill>
                  <a:srgbClr val="FFFFFF"/>
                </a:solidFill>
                <a:latin typeface="Arial" panose="020B0604020202020204" pitchFamily="34" charset="0"/>
              </a:rPr>
              <a:pPr defTabSz="943177">
                <a:defRPr/>
              </a:pPr>
              <a:t>29</a:t>
            </a:fld>
            <a:endParaRPr lang="en-US" altLang="en-US">
              <a:solidFill>
                <a:srgbClr val="FFFFFF"/>
              </a:solidFill>
              <a:latin typeface="Arial" panose="020B0604020202020204" pitchFamily="34" charset="0"/>
            </a:endParaRPr>
          </a:p>
        </p:txBody>
      </p:sp>
      <p:sp>
        <p:nvSpPr>
          <p:cNvPr id="2912258" name="Rectangle 2"/>
          <p:cNvSpPr>
            <a:spLocks noGrp="1" noRot="1" noChangeAspect="1" noChangeArrowheads="1" noTextEdit="1"/>
          </p:cNvSpPr>
          <p:nvPr>
            <p:ph type="sldImg"/>
          </p:nvPr>
        </p:nvSpPr>
        <p:spPr>
          <a:ln/>
        </p:spPr>
      </p:sp>
      <p:sp>
        <p:nvSpPr>
          <p:cNvPr id="2912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5976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84250" y="234950"/>
            <a:ext cx="5108575" cy="3830638"/>
          </a:xfrm>
          <a:ln/>
        </p:spPr>
      </p:sp>
      <p:sp>
        <p:nvSpPr>
          <p:cNvPr id="132100"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a:defRPr/>
            </a:pPr>
            <a:r>
              <a:rPr lang="en-US" altLang="en-US" dirty="0" smtClean="0">
                <a:latin typeface="Times New Roman" pitchFamily="18" charset="0"/>
              </a:rPr>
              <a:t>This course is approximately 50 minutes long.</a:t>
            </a:r>
          </a:p>
          <a:p>
            <a:pPr defTabSz="916137">
              <a:defRPr/>
            </a:pPr>
            <a:r>
              <a:rPr lang="en-US" altLang="en-US" dirty="0" smtClean="0">
                <a:latin typeface="Times New Roman" pitchFamily="18" charset="0"/>
              </a:rPr>
              <a:t>There are Knowledge Checks throughout the course to test your comprehension.</a:t>
            </a:r>
          </a:p>
          <a:p>
            <a:pPr defTabSz="916137">
              <a:defRPr/>
            </a:pPr>
            <a:endParaRPr lang="en-US" altLang="en-US" dirty="0" smtClean="0">
              <a:latin typeface="Times New Roman" pitchFamily="18" charset="0"/>
            </a:endParaRPr>
          </a:p>
          <a:p>
            <a:pPr defTabSz="916137">
              <a:defRPr/>
            </a:pPr>
            <a:r>
              <a:rPr lang="en-US" altLang="en-US" dirty="0" smtClean="0">
                <a:latin typeface="Times New Roman" pitchFamily="18" charset="0"/>
              </a:rPr>
              <a:t>(Added a screen shot to slide to better illustrate the navigation)</a:t>
            </a:r>
          </a:p>
          <a:p>
            <a:pPr defTabSz="916137">
              <a:defRPr/>
            </a:pPr>
            <a:endParaRPr lang="en-US" altLang="en-US" dirty="0" smtClean="0">
              <a:latin typeface="Times New Roman" pitchFamily="18" charset="0"/>
            </a:endParaRPr>
          </a:p>
          <a:p>
            <a:pPr defTabSz="916137">
              <a:defRPr/>
            </a:pPr>
            <a:r>
              <a:rPr lang="en-US" altLang="en-US" dirty="0" smtClean="0">
                <a:latin typeface="Times New Roman" pitchFamily="18" charset="0"/>
              </a:rPr>
              <a:t>Each page of this course contains a navigation bar across the bottom.</a:t>
            </a:r>
          </a:p>
          <a:p>
            <a:pPr defTabSz="916137">
              <a:defRPr/>
            </a:pPr>
            <a:r>
              <a:rPr lang="en-US" altLang="en-US" dirty="0" smtClean="0">
                <a:latin typeface="Times New Roman" pitchFamily="18" charset="0"/>
              </a:rPr>
              <a:t>The course will not move to the next page automatically – Use these buttons to move within the course.</a:t>
            </a:r>
          </a:p>
          <a:p>
            <a:pPr defTabSz="916137">
              <a:defRPr/>
            </a:pPr>
            <a:r>
              <a:rPr lang="en-US" altLang="en-US" dirty="0" smtClean="0">
                <a:latin typeface="Times New Roman" pitchFamily="18" charset="0"/>
              </a:rPr>
              <a:t>Click the play or pause button to play or pause the course.</a:t>
            </a:r>
          </a:p>
          <a:p>
            <a:pPr defTabSz="916137">
              <a:defRPr/>
            </a:pPr>
            <a:r>
              <a:rPr lang="en-US" altLang="en-US" dirty="0" smtClean="0">
                <a:latin typeface="Times New Roman" pitchFamily="18" charset="0"/>
              </a:rPr>
              <a:t>Click the back button to review the previous page</a:t>
            </a:r>
          </a:p>
          <a:p>
            <a:pPr defTabSz="916137">
              <a:defRPr/>
            </a:pPr>
            <a:r>
              <a:rPr lang="en-US" altLang="en-US" dirty="0" smtClean="0">
                <a:latin typeface="Times New Roman" pitchFamily="18" charset="0"/>
              </a:rPr>
              <a:t>Click the forward button to go to the next page</a:t>
            </a:r>
          </a:p>
          <a:p>
            <a:pPr defTabSz="916137">
              <a:defRPr/>
            </a:pPr>
            <a:r>
              <a:rPr lang="en-US" altLang="en-US" dirty="0" smtClean="0">
                <a:latin typeface="Times New Roman" pitchFamily="18" charset="0"/>
              </a:rPr>
              <a:t>Click and drag the progress indicator to move the course forward or backward</a:t>
            </a:r>
          </a:p>
          <a:p>
            <a:pPr defTabSz="916137">
              <a:defRPr/>
            </a:pPr>
            <a:r>
              <a:rPr lang="en-US" altLang="en-US" dirty="0" smtClean="0">
                <a:latin typeface="Times New Roman" pitchFamily="18" charset="0"/>
              </a:rPr>
              <a:t>Click the audio button to turn the audio on or off</a:t>
            </a:r>
          </a:p>
          <a:p>
            <a:pPr defTabSz="916137">
              <a:defRPr/>
            </a:pPr>
            <a:r>
              <a:rPr lang="en-US" altLang="en-US" dirty="0" smtClean="0">
                <a:latin typeface="Times New Roman" pitchFamily="18" charset="0"/>
              </a:rPr>
              <a:t>Click the exit button to close the course window</a:t>
            </a:r>
          </a:p>
          <a:p>
            <a:pPr defTabSz="916137">
              <a:defRPr/>
            </a:pPr>
            <a:r>
              <a:rPr lang="en-US" altLang="en-US" dirty="0" smtClean="0">
                <a:latin typeface="Times New Roman" pitchFamily="18" charset="0"/>
              </a:rPr>
              <a:t>Click the arrows at the top left corner to pen or close the table of contents.  </a:t>
            </a:r>
          </a:p>
          <a:p>
            <a:pPr defTabSz="916137">
              <a:defRPr/>
            </a:pPr>
            <a:endParaRPr lang="en-US" altLang="en-US" dirty="0" smtClean="0">
              <a:latin typeface="Times New Roman" pitchFamily="18" charset="0"/>
            </a:endParaRPr>
          </a:p>
          <a:p>
            <a:pPr defTabSz="916137">
              <a:defRPr/>
            </a:pPr>
            <a:endParaRPr lang="en-US" altLang="en-US" dirty="0">
              <a:latin typeface="Times New Roman" pitchFamily="18" charset="0"/>
            </a:endParaRPr>
          </a:p>
        </p:txBody>
      </p:sp>
    </p:spTree>
    <p:extLst>
      <p:ext uri="{BB962C8B-B14F-4D97-AF65-F5344CB8AC3E}">
        <p14:creationId xmlns:p14="http://schemas.microsoft.com/office/powerpoint/2010/main" val="234466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62" eaLnBrk="0" hangingPunct="0">
              <a:defRPr sz="3100" b="1">
                <a:solidFill>
                  <a:srgbClr val="000099"/>
                </a:solidFill>
                <a:latin typeface="Arial" pitchFamily="34" charset="0"/>
              </a:defRPr>
            </a:lvl1pPr>
            <a:lvl2pPr marL="717469" indent="-275950" defTabSz="939762" eaLnBrk="0" hangingPunct="0">
              <a:defRPr sz="3100" b="1">
                <a:solidFill>
                  <a:srgbClr val="000099"/>
                </a:solidFill>
                <a:latin typeface="Arial" pitchFamily="34" charset="0"/>
              </a:defRPr>
            </a:lvl2pPr>
            <a:lvl3pPr marL="1103799" indent="-220760" defTabSz="939762" eaLnBrk="0" hangingPunct="0">
              <a:defRPr sz="3100" b="1">
                <a:solidFill>
                  <a:srgbClr val="000099"/>
                </a:solidFill>
                <a:latin typeface="Arial" pitchFamily="34" charset="0"/>
              </a:defRPr>
            </a:lvl3pPr>
            <a:lvl4pPr marL="1545319" indent="-220760" defTabSz="939762" eaLnBrk="0" hangingPunct="0">
              <a:defRPr sz="3100" b="1">
                <a:solidFill>
                  <a:srgbClr val="000099"/>
                </a:solidFill>
                <a:latin typeface="Arial" pitchFamily="34" charset="0"/>
              </a:defRPr>
            </a:lvl4pPr>
            <a:lvl5pPr marL="1986839" indent="-220760" defTabSz="939762" eaLnBrk="0" hangingPunct="0">
              <a:defRPr sz="3100" b="1">
                <a:solidFill>
                  <a:srgbClr val="000099"/>
                </a:solidFill>
                <a:latin typeface="Arial" pitchFamily="34" charset="0"/>
              </a:defRPr>
            </a:lvl5pPr>
            <a:lvl6pPr marL="2428358" indent="-220760" defTabSz="939762" eaLnBrk="0" fontAlgn="base" hangingPunct="0">
              <a:spcBef>
                <a:spcPct val="50000"/>
              </a:spcBef>
              <a:spcAft>
                <a:spcPct val="0"/>
              </a:spcAft>
              <a:buChar char="•"/>
              <a:defRPr sz="3100" b="1">
                <a:solidFill>
                  <a:srgbClr val="000099"/>
                </a:solidFill>
                <a:latin typeface="Arial" pitchFamily="34" charset="0"/>
              </a:defRPr>
            </a:lvl6pPr>
            <a:lvl7pPr marL="2869877" indent="-220760" defTabSz="939762" eaLnBrk="0" fontAlgn="base" hangingPunct="0">
              <a:spcBef>
                <a:spcPct val="50000"/>
              </a:spcBef>
              <a:spcAft>
                <a:spcPct val="0"/>
              </a:spcAft>
              <a:buChar char="•"/>
              <a:defRPr sz="3100" b="1">
                <a:solidFill>
                  <a:srgbClr val="000099"/>
                </a:solidFill>
                <a:latin typeface="Arial" pitchFamily="34" charset="0"/>
              </a:defRPr>
            </a:lvl7pPr>
            <a:lvl8pPr marL="3311397" indent="-220760" defTabSz="939762" eaLnBrk="0" fontAlgn="base" hangingPunct="0">
              <a:spcBef>
                <a:spcPct val="50000"/>
              </a:spcBef>
              <a:spcAft>
                <a:spcPct val="0"/>
              </a:spcAft>
              <a:buChar char="•"/>
              <a:defRPr sz="3100" b="1">
                <a:solidFill>
                  <a:srgbClr val="000099"/>
                </a:solidFill>
                <a:latin typeface="Arial" pitchFamily="34" charset="0"/>
              </a:defRPr>
            </a:lvl8pPr>
            <a:lvl9pPr marL="3752917" indent="-220760" defTabSz="939762"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4C244AC0-6774-49A7-B9EC-DD389A710562}" type="slidenum">
              <a:rPr lang="en-US" altLang="en-US" sz="1100" b="0">
                <a:solidFill>
                  <a:schemeClr val="bg1"/>
                </a:solidFill>
              </a:rPr>
              <a:pPr eaLnBrk="1" hangingPunct="1"/>
              <a:t>30</a:t>
            </a:fld>
            <a:endParaRPr lang="en-US" altLang="en-US" sz="1100" b="0">
              <a:solidFill>
                <a:schemeClr val="bg1"/>
              </a:solidFill>
            </a:endParaRPr>
          </a:p>
        </p:txBody>
      </p:sp>
      <p:sp>
        <p:nvSpPr>
          <p:cNvPr id="2" name="Footer Placeholder 1">
            <a:extLst>
              <a:ext uri="{FF2B5EF4-FFF2-40B4-BE49-F238E27FC236}">
                <a16:creationId xmlns:a16="http://schemas.microsoft.com/office/drawing/2014/main" id="{6FB80482-F510-4F57-9D8E-81858DA3A79B}"/>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482882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6137">
              <a:defRPr/>
            </a:pPr>
            <a:fld id="{2A5C3026-EC50-4B58-93A3-90C159F00A21}" type="slidenum">
              <a:rPr lang="en-US" altLang="en-US">
                <a:solidFill>
                  <a:srgbClr val="000000"/>
                </a:solidFill>
              </a:rPr>
              <a:pPr defTabSz="916137">
                <a:defRPr/>
              </a:pPr>
              <a:t>31</a:t>
            </a:fld>
            <a:endParaRPr lang="en-US" altLang="en-US">
              <a:solidFill>
                <a:srgbClr val="000000"/>
              </a:solidFill>
            </a:endParaRPr>
          </a:p>
        </p:txBody>
      </p:sp>
      <p:sp>
        <p:nvSpPr>
          <p:cNvPr id="4117506" name="Rectangle 2"/>
          <p:cNvSpPr>
            <a:spLocks noGrp="1" noRot="1" noChangeAspect="1" noChangeArrowheads="1" noTextEdit="1"/>
          </p:cNvSpPr>
          <p:nvPr>
            <p:ph type="sldImg"/>
          </p:nvPr>
        </p:nvSpPr>
        <p:spPr>
          <a:xfrm>
            <a:off x="1187450" y="698500"/>
            <a:ext cx="4668838" cy="3500438"/>
          </a:xfrm>
          <a:ln/>
        </p:spPr>
      </p:sp>
      <p:sp>
        <p:nvSpPr>
          <p:cNvPr id="4117507" name="Rectangle 3"/>
          <p:cNvSpPr>
            <a:spLocks noGrp="1" noChangeArrowheads="1"/>
          </p:cNvSpPr>
          <p:nvPr>
            <p:ph type="body" idx="1"/>
          </p:nvPr>
        </p:nvSpPr>
        <p:spPr>
          <a:xfrm>
            <a:off x="313446" y="4392163"/>
            <a:ext cx="6474165" cy="4823110"/>
          </a:xfrm>
        </p:spPr>
        <p:txBody>
          <a:bodyPr/>
          <a:lstStyle/>
          <a:p>
            <a:pPr>
              <a:spcBef>
                <a:spcPct val="0"/>
              </a:spcBef>
              <a:tabLst>
                <a:tab pos="171776" algn="l"/>
                <a:tab pos="572586" algn="l"/>
              </a:tabLst>
            </a:pPr>
            <a:r>
              <a:rPr lang="en-US" altLang="en-US" dirty="0"/>
              <a:t>Two-Phase Design-Build Selection procedures:</a:t>
            </a:r>
          </a:p>
          <a:p>
            <a:pPr>
              <a:spcAft>
                <a:spcPct val="30000"/>
              </a:spcAft>
              <a:tabLst>
                <a:tab pos="171776" algn="l"/>
                <a:tab pos="572586" algn="l"/>
              </a:tabLst>
            </a:pPr>
            <a:r>
              <a:rPr lang="en-US" altLang="en-US" dirty="0"/>
              <a:t>	a.  Are performed IAW FAR 36.3.</a:t>
            </a:r>
          </a:p>
          <a:p>
            <a:pPr>
              <a:spcAft>
                <a:spcPct val="30000"/>
              </a:spcAft>
              <a:tabLst>
                <a:tab pos="171776" algn="l"/>
                <a:tab pos="572586" algn="l"/>
              </a:tabLst>
            </a:pPr>
            <a:r>
              <a:rPr lang="en-US" altLang="en-US" dirty="0"/>
              <a:t>	b.  Are used:</a:t>
            </a:r>
          </a:p>
          <a:p>
            <a:pPr>
              <a:spcAft>
                <a:spcPct val="30000"/>
              </a:spcAft>
              <a:tabLst>
                <a:tab pos="171776" algn="l"/>
                <a:tab pos="572586" algn="l"/>
              </a:tabLst>
            </a:pPr>
            <a:r>
              <a:rPr lang="en-US" altLang="en-US" dirty="0"/>
              <a:t>	    (1)  As we stated earlier, these procedures are used when your contract tool is a competed new stand alone contract or basic IDIQ (both MAC and other IDIQs) (including competitive 8(a) acquisitions); </a:t>
            </a:r>
            <a:r>
              <a:rPr lang="en-US" altLang="en-US" u="sng" dirty="0"/>
              <a:t>and</a:t>
            </a:r>
          </a:p>
          <a:p>
            <a:pPr>
              <a:spcAft>
                <a:spcPct val="30000"/>
              </a:spcAft>
              <a:tabLst>
                <a:tab pos="171776" algn="l"/>
                <a:tab pos="572586" algn="l"/>
              </a:tabLst>
            </a:pPr>
            <a:r>
              <a:rPr lang="en-US" altLang="en-US" dirty="0"/>
              <a:t>	    (2)  When determined appropriate per FAR 36.301(b).</a:t>
            </a:r>
          </a:p>
          <a:p>
            <a:pPr>
              <a:spcAft>
                <a:spcPct val="30000"/>
              </a:spcAft>
              <a:tabLst>
                <a:tab pos="171776" algn="l"/>
                <a:tab pos="572586" algn="l"/>
              </a:tabLst>
            </a:pPr>
            <a:r>
              <a:rPr lang="en-US" altLang="en-US" dirty="0"/>
              <a:t>So let’s see when it is appropriate: </a:t>
            </a:r>
          </a:p>
          <a:p>
            <a:pPr>
              <a:spcAft>
                <a:spcPct val="30000"/>
              </a:spcAft>
              <a:tabLst>
                <a:tab pos="171776" algn="l"/>
                <a:tab pos="572586" algn="l"/>
              </a:tabLst>
            </a:pPr>
            <a:r>
              <a:rPr lang="en-US" altLang="en-US" dirty="0"/>
              <a:t>FAR 36.301(b) says:  </a:t>
            </a:r>
          </a:p>
          <a:p>
            <a:pPr>
              <a:spcBef>
                <a:spcPct val="0"/>
              </a:spcBef>
              <a:tabLst>
                <a:tab pos="171776" algn="l"/>
                <a:tab pos="572586" algn="l"/>
              </a:tabLst>
            </a:pPr>
            <a:r>
              <a:rPr lang="en-US" altLang="en-US" dirty="0"/>
              <a:t>		Three or more offers are anticipated;</a:t>
            </a:r>
          </a:p>
          <a:p>
            <a:pPr marL="572586" lvl="2">
              <a:spcAft>
                <a:spcPct val="30000"/>
              </a:spcAft>
              <a:tabLst>
                <a:tab pos="171776" algn="l"/>
                <a:tab pos="572586" algn="l"/>
              </a:tabLst>
            </a:pPr>
            <a:r>
              <a:rPr lang="en-US" altLang="en-US" dirty="0"/>
              <a:t>Design work must be performed by </a:t>
            </a:r>
            <a:r>
              <a:rPr lang="en-US" altLang="en-US" dirty="0" err="1"/>
              <a:t>offerors</a:t>
            </a:r>
            <a:r>
              <a:rPr lang="en-US" altLang="en-US" dirty="0"/>
              <a:t> before developing price or cost proposals and </a:t>
            </a:r>
            <a:r>
              <a:rPr lang="en-US" altLang="en-US" dirty="0" err="1"/>
              <a:t>offerors</a:t>
            </a:r>
            <a:r>
              <a:rPr lang="en-US" altLang="en-US" dirty="0"/>
              <a:t> will incur a substantial amount of expense in preparing offers; and </a:t>
            </a:r>
          </a:p>
          <a:p>
            <a:pPr marL="572586" lvl="2">
              <a:spcAft>
                <a:spcPct val="30000"/>
              </a:spcAft>
              <a:tabLst>
                <a:tab pos="171776" algn="l"/>
                <a:tab pos="572586" algn="l"/>
              </a:tabLst>
            </a:pPr>
            <a:r>
              <a:rPr lang="en-US" altLang="en-US" dirty="0"/>
              <a:t>The criteria in FAR 36.301(b)(3) have been considered.  </a:t>
            </a:r>
          </a:p>
          <a:p>
            <a:pPr marL="572586" lvl="2">
              <a:spcAft>
                <a:spcPct val="30000"/>
              </a:spcAft>
              <a:tabLst>
                <a:tab pos="171776" algn="l"/>
                <a:tab pos="572586" algn="l"/>
              </a:tabLst>
            </a:pPr>
            <a:r>
              <a:rPr lang="en-US" altLang="en-US" dirty="0"/>
              <a:t>Let’s take a look at what this criteria is.</a:t>
            </a:r>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a:spcBef>
                <a:spcPct val="0"/>
              </a:spcBef>
              <a:tabLst>
                <a:tab pos="171776" algn="l"/>
                <a:tab pos="572586" algn="l"/>
              </a:tabLst>
            </a:pPr>
            <a:endParaRPr lang="en-US" altLang="en-US" dirty="0"/>
          </a:p>
        </p:txBody>
      </p:sp>
    </p:spTree>
    <p:extLst>
      <p:ext uri="{BB962C8B-B14F-4D97-AF65-F5344CB8AC3E}">
        <p14:creationId xmlns:p14="http://schemas.microsoft.com/office/powerpoint/2010/main" val="197675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C3026-EC50-4B58-93A3-90C159F00A21}" type="slidenum">
              <a:rPr lang="en-US" altLang="en-US"/>
              <a:pPr/>
              <a:t>32</a:t>
            </a:fld>
            <a:endParaRPr lang="en-US" altLang="en-US"/>
          </a:p>
        </p:txBody>
      </p:sp>
      <p:sp>
        <p:nvSpPr>
          <p:cNvPr id="4117506" name="Rectangle 2"/>
          <p:cNvSpPr>
            <a:spLocks noGrp="1" noRot="1" noChangeAspect="1" noChangeArrowheads="1" noTextEdit="1"/>
          </p:cNvSpPr>
          <p:nvPr>
            <p:ph type="sldImg"/>
          </p:nvPr>
        </p:nvSpPr>
        <p:spPr>
          <a:xfrm>
            <a:off x="1187450" y="698500"/>
            <a:ext cx="4668838" cy="3500438"/>
          </a:xfrm>
          <a:ln/>
        </p:spPr>
      </p:sp>
      <p:sp>
        <p:nvSpPr>
          <p:cNvPr id="4117507" name="Rectangle 3"/>
          <p:cNvSpPr>
            <a:spLocks noGrp="1" noChangeArrowheads="1"/>
          </p:cNvSpPr>
          <p:nvPr>
            <p:ph type="body" idx="1"/>
          </p:nvPr>
        </p:nvSpPr>
        <p:spPr>
          <a:xfrm>
            <a:off x="313446" y="4392163"/>
            <a:ext cx="6474165" cy="4823110"/>
          </a:xfrm>
        </p:spPr>
        <p:txBody>
          <a:bodyPr/>
          <a:lstStyle/>
          <a:p>
            <a:pPr>
              <a:spcBef>
                <a:spcPct val="0"/>
              </a:spcBef>
              <a:tabLst>
                <a:tab pos="171776" algn="l"/>
                <a:tab pos="572586" algn="l"/>
              </a:tabLst>
            </a:pPr>
            <a:r>
              <a:rPr lang="en-US" altLang="en-US" dirty="0"/>
              <a:t>Two-Phase Design-Build Selection procedures:</a:t>
            </a:r>
          </a:p>
          <a:p>
            <a:pPr>
              <a:spcAft>
                <a:spcPct val="30000"/>
              </a:spcAft>
              <a:tabLst>
                <a:tab pos="171776" algn="l"/>
                <a:tab pos="572586" algn="l"/>
              </a:tabLst>
            </a:pPr>
            <a:r>
              <a:rPr lang="en-US" altLang="en-US" dirty="0"/>
              <a:t>	a.  Are performed IAW FAR 36.3.</a:t>
            </a:r>
          </a:p>
          <a:p>
            <a:pPr>
              <a:spcAft>
                <a:spcPct val="30000"/>
              </a:spcAft>
              <a:tabLst>
                <a:tab pos="171776" algn="l"/>
                <a:tab pos="572586" algn="l"/>
              </a:tabLst>
            </a:pPr>
            <a:r>
              <a:rPr lang="en-US" altLang="en-US" dirty="0"/>
              <a:t>	b.  Are used:</a:t>
            </a:r>
          </a:p>
          <a:p>
            <a:pPr>
              <a:spcAft>
                <a:spcPct val="30000"/>
              </a:spcAft>
              <a:tabLst>
                <a:tab pos="171776" algn="l"/>
                <a:tab pos="572586" algn="l"/>
              </a:tabLst>
            </a:pPr>
            <a:r>
              <a:rPr lang="en-US" altLang="en-US" dirty="0"/>
              <a:t>	    (1)  As we stated earlier, these procedures are used when your contract tool is a competed new stand alone contract or basic IDIQ (both MAC and other IDIQs) (including competitive 8(a) acquisitions); </a:t>
            </a:r>
            <a:r>
              <a:rPr lang="en-US" altLang="en-US" u="sng" dirty="0"/>
              <a:t>and</a:t>
            </a:r>
          </a:p>
          <a:p>
            <a:pPr>
              <a:spcAft>
                <a:spcPct val="30000"/>
              </a:spcAft>
              <a:tabLst>
                <a:tab pos="171776" algn="l"/>
                <a:tab pos="572586" algn="l"/>
              </a:tabLst>
            </a:pPr>
            <a:r>
              <a:rPr lang="en-US" altLang="en-US" dirty="0"/>
              <a:t>	    (2)  When determined appropriate per FAR 36.301(b).</a:t>
            </a:r>
          </a:p>
          <a:p>
            <a:pPr>
              <a:spcAft>
                <a:spcPct val="30000"/>
              </a:spcAft>
              <a:tabLst>
                <a:tab pos="171776" algn="l"/>
                <a:tab pos="572586" algn="l"/>
              </a:tabLst>
            </a:pPr>
            <a:r>
              <a:rPr lang="en-US" altLang="en-US" dirty="0"/>
              <a:t>So let’s see when it is appropriate: </a:t>
            </a:r>
          </a:p>
          <a:p>
            <a:pPr>
              <a:spcAft>
                <a:spcPct val="30000"/>
              </a:spcAft>
              <a:tabLst>
                <a:tab pos="171776" algn="l"/>
                <a:tab pos="572586" algn="l"/>
              </a:tabLst>
            </a:pPr>
            <a:r>
              <a:rPr lang="en-US" altLang="en-US" dirty="0"/>
              <a:t>FAR 36.301(b) says:  </a:t>
            </a:r>
          </a:p>
          <a:p>
            <a:pPr>
              <a:spcBef>
                <a:spcPct val="0"/>
              </a:spcBef>
              <a:tabLst>
                <a:tab pos="171776" algn="l"/>
                <a:tab pos="572586" algn="l"/>
              </a:tabLst>
            </a:pPr>
            <a:r>
              <a:rPr lang="en-US" altLang="en-US" dirty="0"/>
              <a:t>		Three or more offers are anticipated;</a:t>
            </a:r>
          </a:p>
          <a:p>
            <a:pPr marL="572586" lvl="2">
              <a:spcAft>
                <a:spcPct val="30000"/>
              </a:spcAft>
              <a:tabLst>
                <a:tab pos="171776" algn="l"/>
                <a:tab pos="572586" algn="l"/>
              </a:tabLst>
            </a:pPr>
            <a:r>
              <a:rPr lang="en-US" altLang="en-US" dirty="0"/>
              <a:t>Design work must be performed by </a:t>
            </a:r>
            <a:r>
              <a:rPr lang="en-US" altLang="en-US" dirty="0" err="1"/>
              <a:t>offerors</a:t>
            </a:r>
            <a:r>
              <a:rPr lang="en-US" altLang="en-US" dirty="0"/>
              <a:t> before developing price or cost proposals and </a:t>
            </a:r>
            <a:r>
              <a:rPr lang="en-US" altLang="en-US" dirty="0" err="1"/>
              <a:t>offerors</a:t>
            </a:r>
            <a:r>
              <a:rPr lang="en-US" altLang="en-US" dirty="0"/>
              <a:t> will incur a substantial amount of expense in preparing offers; and </a:t>
            </a:r>
          </a:p>
          <a:p>
            <a:pPr marL="572586" lvl="2">
              <a:spcAft>
                <a:spcPct val="30000"/>
              </a:spcAft>
              <a:tabLst>
                <a:tab pos="171776" algn="l"/>
                <a:tab pos="572586" algn="l"/>
              </a:tabLst>
            </a:pPr>
            <a:r>
              <a:rPr lang="en-US" altLang="en-US" dirty="0"/>
              <a:t>The criteria in FAR 36.301(b)(3) have been considered.  </a:t>
            </a:r>
          </a:p>
          <a:p>
            <a:pPr marL="572586" lvl="2">
              <a:spcAft>
                <a:spcPct val="30000"/>
              </a:spcAft>
              <a:tabLst>
                <a:tab pos="171776" algn="l"/>
                <a:tab pos="572586" algn="l"/>
              </a:tabLst>
            </a:pPr>
            <a:r>
              <a:rPr lang="en-US" altLang="en-US" dirty="0"/>
              <a:t>Let’s take a look at what this criteria is.</a:t>
            </a:r>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a:spcBef>
                <a:spcPct val="0"/>
              </a:spcBef>
              <a:tabLst>
                <a:tab pos="171776" algn="l"/>
                <a:tab pos="572586" algn="l"/>
              </a:tabLst>
            </a:pPr>
            <a:endParaRPr lang="en-US" altLang="en-US" dirty="0"/>
          </a:p>
        </p:txBody>
      </p:sp>
    </p:spTree>
    <p:extLst>
      <p:ext uri="{BB962C8B-B14F-4D97-AF65-F5344CB8AC3E}">
        <p14:creationId xmlns:p14="http://schemas.microsoft.com/office/powerpoint/2010/main" val="1232272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C3026-EC50-4B58-93A3-90C159F00A21}" type="slidenum">
              <a:rPr lang="en-US" altLang="en-US"/>
              <a:pPr/>
              <a:t>33</a:t>
            </a:fld>
            <a:endParaRPr lang="en-US" altLang="en-US"/>
          </a:p>
        </p:txBody>
      </p:sp>
      <p:sp>
        <p:nvSpPr>
          <p:cNvPr id="4117506" name="Rectangle 2"/>
          <p:cNvSpPr>
            <a:spLocks noGrp="1" noRot="1" noChangeAspect="1" noChangeArrowheads="1" noTextEdit="1"/>
          </p:cNvSpPr>
          <p:nvPr>
            <p:ph type="sldImg"/>
          </p:nvPr>
        </p:nvSpPr>
        <p:spPr>
          <a:xfrm>
            <a:off x="1187450" y="698500"/>
            <a:ext cx="4668838" cy="3500438"/>
          </a:xfrm>
          <a:ln/>
        </p:spPr>
      </p:sp>
      <p:sp>
        <p:nvSpPr>
          <p:cNvPr id="4117507" name="Rectangle 3"/>
          <p:cNvSpPr>
            <a:spLocks noGrp="1" noChangeArrowheads="1"/>
          </p:cNvSpPr>
          <p:nvPr>
            <p:ph type="body" idx="1"/>
          </p:nvPr>
        </p:nvSpPr>
        <p:spPr>
          <a:xfrm>
            <a:off x="313446" y="4392163"/>
            <a:ext cx="6474165" cy="4823110"/>
          </a:xfrm>
        </p:spPr>
        <p:txBody>
          <a:bodyPr/>
          <a:lstStyle/>
          <a:p>
            <a:pPr>
              <a:spcBef>
                <a:spcPct val="0"/>
              </a:spcBef>
              <a:tabLst>
                <a:tab pos="171776" algn="l"/>
                <a:tab pos="572586" algn="l"/>
              </a:tabLst>
            </a:pPr>
            <a:r>
              <a:rPr lang="en-US" altLang="en-US" dirty="0"/>
              <a:t>Two-Phase Design-Build Selection procedures:</a:t>
            </a:r>
          </a:p>
          <a:p>
            <a:pPr>
              <a:spcAft>
                <a:spcPct val="30000"/>
              </a:spcAft>
              <a:tabLst>
                <a:tab pos="171776" algn="l"/>
                <a:tab pos="572586" algn="l"/>
              </a:tabLst>
            </a:pPr>
            <a:r>
              <a:rPr lang="en-US" altLang="en-US" dirty="0"/>
              <a:t>	a.  Are performed IAW FAR 36.3.</a:t>
            </a:r>
          </a:p>
          <a:p>
            <a:pPr>
              <a:spcAft>
                <a:spcPct val="30000"/>
              </a:spcAft>
              <a:tabLst>
                <a:tab pos="171776" algn="l"/>
                <a:tab pos="572586" algn="l"/>
              </a:tabLst>
            </a:pPr>
            <a:r>
              <a:rPr lang="en-US" altLang="en-US" dirty="0"/>
              <a:t>	b.  Are used:</a:t>
            </a:r>
          </a:p>
          <a:p>
            <a:pPr>
              <a:spcAft>
                <a:spcPct val="30000"/>
              </a:spcAft>
              <a:tabLst>
                <a:tab pos="171776" algn="l"/>
                <a:tab pos="572586" algn="l"/>
              </a:tabLst>
            </a:pPr>
            <a:r>
              <a:rPr lang="en-US" altLang="en-US" dirty="0"/>
              <a:t>	    (1)  As we stated earlier, these procedures are used when your contract tool is a competed new stand alone contract or basic IDIQ (both MAC and other IDIQs) (including competitive 8(a) acquisitions); </a:t>
            </a:r>
            <a:r>
              <a:rPr lang="en-US" altLang="en-US" u="sng" dirty="0"/>
              <a:t>and</a:t>
            </a:r>
          </a:p>
          <a:p>
            <a:pPr>
              <a:spcAft>
                <a:spcPct val="30000"/>
              </a:spcAft>
              <a:tabLst>
                <a:tab pos="171776" algn="l"/>
                <a:tab pos="572586" algn="l"/>
              </a:tabLst>
            </a:pPr>
            <a:r>
              <a:rPr lang="en-US" altLang="en-US" dirty="0"/>
              <a:t>	    (2)  When determined appropriate per FAR 36.301(b).</a:t>
            </a:r>
          </a:p>
          <a:p>
            <a:pPr>
              <a:spcAft>
                <a:spcPct val="30000"/>
              </a:spcAft>
              <a:tabLst>
                <a:tab pos="171776" algn="l"/>
                <a:tab pos="572586" algn="l"/>
              </a:tabLst>
            </a:pPr>
            <a:r>
              <a:rPr lang="en-US" altLang="en-US" dirty="0"/>
              <a:t>So let’s see when it is appropriate: </a:t>
            </a:r>
          </a:p>
          <a:p>
            <a:pPr>
              <a:spcAft>
                <a:spcPct val="30000"/>
              </a:spcAft>
              <a:tabLst>
                <a:tab pos="171776" algn="l"/>
                <a:tab pos="572586" algn="l"/>
              </a:tabLst>
            </a:pPr>
            <a:r>
              <a:rPr lang="en-US" altLang="en-US" dirty="0"/>
              <a:t>FAR 36.301(b) says:  </a:t>
            </a:r>
          </a:p>
          <a:p>
            <a:pPr>
              <a:spcBef>
                <a:spcPct val="0"/>
              </a:spcBef>
              <a:tabLst>
                <a:tab pos="171776" algn="l"/>
                <a:tab pos="572586" algn="l"/>
              </a:tabLst>
            </a:pPr>
            <a:r>
              <a:rPr lang="en-US" altLang="en-US" dirty="0"/>
              <a:t>		Three or more offers are anticipated;</a:t>
            </a:r>
          </a:p>
          <a:p>
            <a:pPr marL="572586" lvl="2">
              <a:spcAft>
                <a:spcPct val="30000"/>
              </a:spcAft>
              <a:tabLst>
                <a:tab pos="171776" algn="l"/>
                <a:tab pos="572586" algn="l"/>
              </a:tabLst>
            </a:pPr>
            <a:r>
              <a:rPr lang="en-US" altLang="en-US" dirty="0"/>
              <a:t>Design work must be performed by </a:t>
            </a:r>
            <a:r>
              <a:rPr lang="en-US" altLang="en-US" dirty="0" err="1"/>
              <a:t>offerors</a:t>
            </a:r>
            <a:r>
              <a:rPr lang="en-US" altLang="en-US" dirty="0"/>
              <a:t> before developing price or cost proposals and </a:t>
            </a:r>
            <a:r>
              <a:rPr lang="en-US" altLang="en-US" dirty="0" err="1"/>
              <a:t>offerors</a:t>
            </a:r>
            <a:r>
              <a:rPr lang="en-US" altLang="en-US" dirty="0"/>
              <a:t> will incur a substantial amount of expense in preparing offers; and </a:t>
            </a:r>
          </a:p>
          <a:p>
            <a:pPr marL="572586" lvl="2">
              <a:spcAft>
                <a:spcPct val="30000"/>
              </a:spcAft>
              <a:tabLst>
                <a:tab pos="171776" algn="l"/>
                <a:tab pos="572586" algn="l"/>
              </a:tabLst>
            </a:pPr>
            <a:r>
              <a:rPr lang="en-US" altLang="en-US" dirty="0"/>
              <a:t>The criteria in FAR 36.301(b)(3) have been considered.  </a:t>
            </a:r>
          </a:p>
          <a:p>
            <a:pPr marL="572586" lvl="2">
              <a:spcAft>
                <a:spcPct val="30000"/>
              </a:spcAft>
              <a:tabLst>
                <a:tab pos="171776" algn="l"/>
                <a:tab pos="572586" algn="l"/>
              </a:tabLst>
            </a:pPr>
            <a:r>
              <a:rPr lang="en-US" altLang="en-US" dirty="0"/>
              <a:t>Let’s take a look at what this criteria is.</a:t>
            </a:r>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marL="572586" lvl="2">
              <a:spcAft>
                <a:spcPct val="30000"/>
              </a:spcAft>
              <a:tabLst>
                <a:tab pos="171776" algn="l"/>
                <a:tab pos="572586" algn="l"/>
              </a:tabLst>
            </a:pPr>
            <a:endParaRPr lang="en-US" altLang="en-US" dirty="0"/>
          </a:p>
          <a:p>
            <a:pPr>
              <a:spcBef>
                <a:spcPct val="0"/>
              </a:spcBef>
              <a:tabLst>
                <a:tab pos="171776" algn="l"/>
                <a:tab pos="572586" algn="l"/>
              </a:tabLst>
            </a:pPr>
            <a:endParaRPr lang="en-US" altLang="en-US" dirty="0"/>
          </a:p>
        </p:txBody>
      </p:sp>
    </p:spTree>
    <p:extLst>
      <p:ext uri="{BB962C8B-B14F-4D97-AF65-F5344CB8AC3E}">
        <p14:creationId xmlns:p14="http://schemas.microsoft.com/office/powerpoint/2010/main" val="2304049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43177">
              <a:defRPr/>
            </a:pPr>
            <a:fld id="{38E8E19D-31D6-41AD-8B51-8D527BF9C09A}" type="slidenum">
              <a:rPr lang="en-US" altLang="en-US">
                <a:solidFill>
                  <a:srgbClr val="FFFFFF"/>
                </a:solidFill>
                <a:latin typeface="Arial" panose="020B0604020202020204" pitchFamily="34" charset="0"/>
              </a:rPr>
              <a:pPr defTabSz="943177">
                <a:defRPr/>
              </a:pPr>
              <a:t>34</a:t>
            </a:fld>
            <a:endParaRPr lang="en-US" altLang="en-US">
              <a:solidFill>
                <a:srgbClr val="FFFFFF"/>
              </a:solidFill>
              <a:latin typeface="Arial" panose="020B0604020202020204" pitchFamily="34" charset="0"/>
            </a:endParaRPr>
          </a:p>
        </p:txBody>
      </p:sp>
      <p:sp>
        <p:nvSpPr>
          <p:cNvPr id="4137986" name="Rectangle 2"/>
          <p:cNvSpPr>
            <a:spLocks noGrp="1" noRot="1" noChangeAspect="1" noChangeArrowheads="1" noTextEdit="1"/>
          </p:cNvSpPr>
          <p:nvPr>
            <p:ph type="sldImg"/>
          </p:nvPr>
        </p:nvSpPr>
        <p:spPr>
          <a:xfrm>
            <a:off x="1196975" y="698500"/>
            <a:ext cx="4668838" cy="3500438"/>
          </a:xfrm>
          <a:ln/>
        </p:spPr>
      </p:sp>
      <p:sp>
        <p:nvSpPr>
          <p:cNvPr id="4137987" name="Rectangle 3"/>
          <p:cNvSpPr>
            <a:spLocks noGrp="1" noChangeArrowheads="1"/>
          </p:cNvSpPr>
          <p:nvPr>
            <p:ph type="body" idx="1"/>
          </p:nvPr>
        </p:nvSpPr>
        <p:spPr>
          <a:xfrm>
            <a:off x="703265" y="4544823"/>
            <a:ext cx="5826589" cy="4473264"/>
          </a:xfrm>
        </p:spPr>
        <p:txBody>
          <a:bodyPr/>
          <a:lstStyle/>
          <a:p>
            <a:pPr>
              <a:spcBef>
                <a:spcPct val="0"/>
              </a:spcBef>
              <a:tabLst>
                <a:tab pos="400810" algn="l"/>
              </a:tabLst>
            </a:pPr>
            <a:r>
              <a:rPr lang="en-US" altLang="en-US"/>
              <a:t>As we discussed earlier in the acquisition planning process, MAC task order selection procedures outlined in FAR 16.505 are to be used for selecting the successful offeror when awarding a task order against an existing MAC.  These procedures allow for a much less formal and time consuming selection process than the Two-Phase Selection procedures. </a:t>
            </a:r>
          </a:p>
          <a:p>
            <a:pPr>
              <a:spcBef>
                <a:spcPct val="0"/>
              </a:spcBef>
              <a:tabLst>
                <a:tab pos="400810" algn="l"/>
              </a:tabLst>
            </a:pPr>
            <a:endParaRPr lang="en-US" altLang="en-US"/>
          </a:p>
          <a:p>
            <a:pPr>
              <a:spcBef>
                <a:spcPct val="0"/>
              </a:spcBef>
              <a:tabLst>
                <a:tab pos="400810" algn="l"/>
              </a:tabLst>
            </a:pPr>
            <a:r>
              <a:rPr lang="en-US" altLang="en-US"/>
              <a:t>A formal evaluation plan or scoring of offers is not required.  Evaluation methodology can be included in the RFP rather than by a separate document or plan.</a:t>
            </a:r>
          </a:p>
          <a:p>
            <a:pPr>
              <a:spcBef>
                <a:spcPct val="0"/>
              </a:spcBef>
              <a:tabLst>
                <a:tab pos="400810" algn="l"/>
              </a:tabLst>
            </a:pPr>
            <a:endParaRPr lang="en-US" altLang="en-US"/>
          </a:p>
          <a:p>
            <a:pPr>
              <a:spcBef>
                <a:spcPct val="0"/>
              </a:spcBef>
              <a:tabLst>
                <a:tab pos="400810" algn="l"/>
              </a:tabLst>
            </a:pPr>
            <a:r>
              <a:rPr lang="en-US" altLang="en-US"/>
              <a:t>You do still need to identify</a:t>
            </a:r>
          </a:p>
          <a:p>
            <a:pPr>
              <a:spcBef>
                <a:spcPct val="0"/>
              </a:spcBef>
              <a:tabLst>
                <a:tab pos="400810" algn="l"/>
              </a:tabLst>
            </a:pPr>
            <a:endParaRPr lang="en-US" altLang="en-US"/>
          </a:p>
          <a:p>
            <a:pPr>
              <a:spcBef>
                <a:spcPct val="0"/>
              </a:spcBef>
              <a:tabLst>
                <a:tab pos="400810" algn="l"/>
              </a:tabLst>
            </a:pPr>
            <a:r>
              <a:rPr lang="en-US" altLang="en-US"/>
              <a:t>	The evaluation method you are going to use to select the successful offeror (i.e., tradeoff process or low price technically acceptable process)</a:t>
            </a:r>
          </a:p>
          <a:p>
            <a:pPr>
              <a:spcBef>
                <a:spcPct val="0"/>
              </a:spcBef>
              <a:tabLst>
                <a:tab pos="400810" algn="l"/>
              </a:tabLst>
            </a:pPr>
            <a:endParaRPr lang="en-US" altLang="en-US"/>
          </a:p>
          <a:p>
            <a:pPr>
              <a:spcBef>
                <a:spcPct val="0"/>
              </a:spcBef>
              <a:tabLst>
                <a:tab pos="400810" algn="l"/>
              </a:tabLst>
            </a:pPr>
            <a:r>
              <a:rPr lang="en-US" altLang="en-US"/>
              <a:t>	The criteria you will use for evaluating offers – remember to keep submission requirements to a minimum</a:t>
            </a:r>
          </a:p>
          <a:p>
            <a:pPr>
              <a:spcBef>
                <a:spcPct val="0"/>
              </a:spcBef>
              <a:tabLst>
                <a:tab pos="400810" algn="l"/>
              </a:tabLst>
            </a:pPr>
            <a:endParaRPr lang="en-US" altLang="en-US"/>
          </a:p>
          <a:p>
            <a:pPr>
              <a:spcBef>
                <a:spcPct val="0"/>
              </a:spcBef>
              <a:tabLst>
                <a:tab pos="400810" algn="l"/>
              </a:tabLst>
            </a:pPr>
            <a:r>
              <a:rPr lang="en-US" altLang="en-US"/>
              <a:t>	And, you need to identify the process which you will use to determine the most advantageous offer – should be streamlined.  Should not be the formal process identified in FAR 15.3. </a:t>
            </a:r>
          </a:p>
          <a:p>
            <a:pPr>
              <a:spcBef>
                <a:spcPct val="0"/>
              </a:spcBef>
              <a:tabLst>
                <a:tab pos="400810" algn="l"/>
              </a:tabLst>
            </a:pPr>
            <a:endParaRPr lang="en-US" altLang="en-US"/>
          </a:p>
          <a:p>
            <a:pPr>
              <a:spcBef>
                <a:spcPct val="0"/>
              </a:spcBef>
              <a:tabLst>
                <a:tab pos="400810" algn="l"/>
              </a:tabLst>
            </a:pPr>
            <a:r>
              <a:rPr lang="en-US" altLang="en-US"/>
              <a:t>		- Should use minimal personnel to evaluate proposals</a:t>
            </a:r>
          </a:p>
          <a:p>
            <a:pPr>
              <a:spcBef>
                <a:spcPct val="0"/>
              </a:spcBef>
              <a:tabLst>
                <a:tab pos="400810" algn="l"/>
              </a:tabLst>
            </a:pPr>
            <a:r>
              <a:rPr lang="en-US" altLang="en-US"/>
              <a:t>		- Should use simplified rating/ranking process</a:t>
            </a:r>
          </a:p>
          <a:p>
            <a:pPr>
              <a:spcBef>
                <a:spcPct val="0"/>
              </a:spcBef>
              <a:tabLst>
                <a:tab pos="400810" algn="l"/>
              </a:tabLst>
            </a:pPr>
            <a:r>
              <a:rPr lang="en-US" altLang="en-US"/>
              <a:t>		- Not confined to formal discussion/competitive range process </a:t>
            </a:r>
          </a:p>
          <a:p>
            <a:pPr>
              <a:spcBef>
                <a:spcPct val="0"/>
              </a:spcBef>
              <a:tabLst>
                <a:tab pos="400810" algn="l"/>
              </a:tabLst>
            </a:pPr>
            <a:endParaRPr lang="en-US" altLang="en-US"/>
          </a:p>
          <a:p>
            <a:pPr>
              <a:spcBef>
                <a:spcPct val="0"/>
              </a:spcBef>
              <a:tabLst>
                <a:tab pos="400810" algn="l"/>
              </a:tabLst>
            </a:pPr>
            <a:endParaRPr lang="en-US" altLang="en-US"/>
          </a:p>
          <a:p>
            <a:pPr>
              <a:spcBef>
                <a:spcPct val="0"/>
              </a:spcBef>
              <a:tabLst>
                <a:tab pos="400810" algn="l"/>
              </a:tabLst>
            </a:pPr>
            <a:endParaRPr lang="en-US" altLang="en-US"/>
          </a:p>
          <a:p>
            <a:pPr>
              <a:spcBef>
                <a:spcPct val="0"/>
              </a:spcBef>
              <a:tabLst>
                <a:tab pos="400810" algn="l"/>
              </a:tabLst>
            </a:pPr>
            <a:endParaRPr lang="en-US" altLang="en-US"/>
          </a:p>
          <a:p>
            <a:pPr>
              <a:spcBef>
                <a:spcPct val="0"/>
              </a:spcBef>
              <a:tabLst>
                <a:tab pos="400810" algn="l"/>
              </a:tabLst>
            </a:pPr>
            <a:endParaRPr lang="en-US" altLang="en-US"/>
          </a:p>
        </p:txBody>
      </p:sp>
    </p:spTree>
    <p:extLst>
      <p:ext uri="{BB962C8B-B14F-4D97-AF65-F5344CB8AC3E}">
        <p14:creationId xmlns:p14="http://schemas.microsoft.com/office/powerpoint/2010/main" val="149235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anose="020B0604020202020204" pitchFamily="34" charset="0"/>
              <a:buChar char="•"/>
            </a:pPr>
            <a:r>
              <a:rPr lang="en-US" dirty="0"/>
              <a:t>BMS section S-17.2.17 outlines the acquisition procedures for Sole Source </a:t>
            </a:r>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r>
              <a:rPr lang="en-US" dirty="0"/>
              <a:t>The Selection Process is more informal than other processes, however selecting the right Contractor is still critical in order to have a successful design-build project</a:t>
            </a:r>
          </a:p>
          <a:p>
            <a:pPr marL="171776" indent="-171776">
              <a:buFont typeface="Arial" panose="020B0604020202020204" pitchFamily="34" charset="0"/>
              <a:buChar char="•"/>
            </a:pPr>
            <a:r>
              <a:rPr lang="en-US" dirty="0"/>
              <a:t>The first thing to do is to coordinate with the Small Business Specialist</a:t>
            </a:r>
          </a:p>
          <a:p>
            <a:pPr marL="171776" indent="-171776">
              <a:buFont typeface="Arial" panose="020B0604020202020204" pitchFamily="34" charset="0"/>
              <a:buChar char="•"/>
            </a:pPr>
            <a:r>
              <a:rPr lang="en-US" dirty="0"/>
              <a:t>One of the sources for information to identify potential Contractors is the Construction Contractor Register, or the “CCR”; this is a Small Business Administration web-enabled tool that can be searched to locate the Contractors in a particular area; another good source of information is the ROICC office at the Bases in the area – they typically know who the good Contractors are that have worked on their projects; this list of potential Contractors should be maintained somewhere so that it can be referenced for future projects also</a:t>
            </a:r>
          </a:p>
          <a:p>
            <a:pPr marL="171776" indent="-171776">
              <a:buFont typeface="Arial" panose="020B0604020202020204" pitchFamily="34" charset="0"/>
              <a:buChar char="•"/>
            </a:pPr>
            <a:r>
              <a:rPr lang="en-US" dirty="0"/>
              <a:t>To ensure project success it is critical to match the right Contractor with the project…</a:t>
            </a:r>
          </a:p>
          <a:p>
            <a:pPr marL="629844" lvl="1" indent="-171776">
              <a:buFont typeface="Symbol" panose="05050102010706020507" pitchFamily="18" charset="2"/>
              <a:buChar char="-"/>
            </a:pPr>
            <a:r>
              <a:rPr lang="en-US" dirty="0"/>
              <a:t>One of the ways to do that is with a capabilities presentation.  A Contractor can be brought in and asked what their experience is on design-build, what is their experience on a particular type of project, and who they might collaborate with on a particular type of project.  You need to be careful not to identify the specific project when having these discussions.  You are simply trying to get an understanding of their capabilities to determine if they are a good fit for the project.  This would involve them having the right people, right experience, and right subs to be able to deliver a successful project</a:t>
            </a:r>
          </a:p>
          <a:p>
            <a:pPr marL="629844" lvl="1" indent="-171776">
              <a:buFont typeface="Symbol" panose="05050102010706020507" pitchFamily="18" charset="2"/>
              <a:buChar char="-"/>
            </a:pPr>
            <a:r>
              <a:rPr lang="en-US" dirty="0"/>
              <a:t>The next thing is to validate past performance by first checking the CPARS system for Contractor evaluations.  The CPARS system may not have a lot of information on these smaller Contractors, but you also can talk to the ROICC Office where they might have performed projects for previously.  This is an informal process but enables NAVFAC to perform due diligence on identifying the right Contractor.</a:t>
            </a:r>
          </a:p>
          <a:p>
            <a:pPr marL="171776" indent="-171776">
              <a:buFont typeface="Arial" panose="020B0604020202020204" pitchFamily="34" charset="0"/>
              <a:buChar char="•"/>
            </a:pPr>
            <a:r>
              <a:rPr lang="en-US" dirty="0"/>
              <a:t>The </a:t>
            </a:r>
            <a:r>
              <a:rPr lang="en-US" u="sng" dirty="0"/>
              <a:t>typical considerations</a:t>
            </a:r>
            <a:r>
              <a:rPr lang="en-US" dirty="0"/>
              <a:t> on selecting the right Contractor include the past performance of the firm, past experience of their key personnel, and their management approach to projects – one thing to focus on here is that they emphasize working with an integrated and collaborative team, including the design team members.</a:t>
            </a:r>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pPr marL="171776" indent="-17177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35</a:t>
            </a:fld>
            <a:endParaRPr lang="en-US"/>
          </a:p>
        </p:txBody>
      </p:sp>
    </p:spTree>
    <p:extLst>
      <p:ext uri="{BB962C8B-B14F-4D97-AF65-F5344CB8AC3E}">
        <p14:creationId xmlns:p14="http://schemas.microsoft.com/office/powerpoint/2010/main" val="1244056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Post-award topics and the sub-sections of BMS section B-1.4.6 that cover these processes specifically for Design-Build.  These sections cover NAVFAC personnel’s roles and responsibilities during the post-award design phase, construction phase and all aspects for successful delivery of a Design-Build project.</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36</a:t>
            </a:fld>
            <a:endParaRPr lang="en-US" dirty="0"/>
          </a:p>
        </p:txBody>
      </p:sp>
      <p:sp>
        <p:nvSpPr>
          <p:cNvPr id="5" name="Footer Placeholder 4">
            <a:extLst>
              <a:ext uri="{FF2B5EF4-FFF2-40B4-BE49-F238E27FC236}">
                <a16:creationId xmlns:a16="http://schemas.microsoft.com/office/drawing/2014/main" id="{BA69798C-D50D-4BC0-B063-72EF9C924CF5}"/>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1359316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Project Kick-off, after award, sets the stage for project success…</a:t>
            </a:r>
          </a:p>
          <a:p>
            <a:pPr marL="171776" indent="-171776">
              <a:buFont typeface="Arial" panose="020B0604020202020204" pitchFamily="34" charset="0"/>
              <a:buChar char="•"/>
            </a:pPr>
            <a:r>
              <a:rPr lang="en-US" altLang="en-US" dirty="0"/>
              <a:t>The Post-award kick-off meeting is a critical component in that it sets the stage for a truly collaborative teaming arrangement and allows the project team to establish the overall schedule, as well as the design schedule, and also to identify all design submittal packages and the procedures that will be used during the post-award design phase</a:t>
            </a:r>
          </a:p>
          <a:p>
            <a:pPr marL="171776" indent="-171776">
              <a:buFont typeface="Arial" panose="020B0604020202020204" pitchFamily="34" charset="0"/>
              <a:buChar char="•"/>
            </a:pPr>
            <a:r>
              <a:rPr lang="en-US" altLang="en-US" dirty="0"/>
              <a:t>The Government Technical Team has several roles in the project…</a:t>
            </a:r>
          </a:p>
          <a:p>
            <a:pPr marL="629844" lvl="1" indent="-171776">
              <a:buFont typeface="Symbol" panose="05050102010706020507" pitchFamily="18" charset="2"/>
              <a:buChar char="-"/>
            </a:pPr>
            <a:r>
              <a:rPr lang="en-US" altLang="en-US" dirty="0"/>
              <a:t>First, they are the client’s technical representative and they provide input to the Contractor’s team.  The technical team members often have lessons learned on a particular facility type or for work in a certain region of the country, so they can bring this input to the Contractor team</a:t>
            </a:r>
          </a:p>
          <a:p>
            <a:pPr marL="629844" lvl="1" indent="-171776">
              <a:buFont typeface="Symbol" panose="05050102010706020507" pitchFamily="18" charset="2"/>
              <a:buChar char="-"/>
            </a:pPr>
            <a:r>
              <a:rPr lang="en-US" altLang="en-US" dirty="0"/>
              <a:t>Second, the Government’s technical team is confirming that the Contractor’s proposed design conforms with the contract; this means that the Government reviewers should be reviewing the design against both the requirements outlined in the Design-Build RFP and the Contractor’s proposal that was used as the basis for the Contract award.  They should not assume that this facility type has the same needs as the last project they worked on for this same facility type; again, they must review the Contractor’s design against the requirements spelled out in the RFP and the Contractor’s proposal that was the basis for award</a:t>
            </a:r>
          </a:p>
          <a:p>
            <a:pPr marL="629844" lvl="1" indent="-171776">
              <a:buFont typeface="Symbol" panose="05050102010706020507" pitchFamily="18" charset="2"/>
              <a:buChar char="-"/>
            </a:pPr>
            <a:r>
              <a:rPr lang="en-US" altLang="en-US" dirty="0"/>
              <a:t>Lastly, the technical team must ensure that any requirements included in the RFP with respect to the design process are being met.  Examples of these may include life cycle cost analysis of the building or MEP systems, and also BIM requirements.</a:t>
            </a:r>
          </a:p>
          <a:p>
            <a:pPr marL="171776" indent="-171776">
              <a:buFont typeface="Arial" panose="020B0604020202020204" pitchFamily="34" charset="0"/>
              <a:buChar char="•"/>
            </a:pP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62" eaLnBrk="0" hangingPunct="0">
              <a:defRPr sz="3100" b="1">
                <a:solidFill>
                  <a:srgbClr val="000099"/>
                </a:solidFill>
                <a:latin typeface="Arial" pitchFamily="34" charset="0"/>
              </a:defRPr>
            </a:lvl1pPr>
            <a:lvl2pPr marL="717469" indent="-275950" defTabSz="939762" eaLnBrk="0" hangingPunct="0">
              <a:defRPr sz="3100" b="1">
                <a:solidFill>
                  <a:srgbClr val="000099"/>
                </a:solidFill>
                <a:latin typeface="Arial" pitchFamily="34" charset="0"/>
              </a:defRPr>
            </a:lvl2pPr>
            <a:lvl3pPr marL="1103799" indent="-220760" defTabSz="939762" eaLnBrk="0" hangingPunct="0">
              <a:defRPr sz="3100" b="1">
                <a:solidFill>
                  <a:srgbClr val="000099"/>
                </a:solidFill>
                <a:latin typeface="Arial" pitchFamily="34" charset="0"/>
              </a:defRPr>
            </a:lvl3pPr>
            <a:lvl4pPr marL="1545319" indent="-220760" defTabSz="939762" eaLnBrk="0" hangingPunct="0">
              <a:defRPr sz="3100" b="1">
                <a:solidFill>
                  <a:srgbClr val="000099"/>
                </a:solidFill>
                <a:latin typeface="Arial" pitchFamily="34" charset="0"/>
              </a:defRPr>
            </a:lvl4pPr>
            <a:lvl5pPr marL="1986839" indent="-220760" defTabSz="939762" eaLnBrk="0" hangingPunct="0">
              <a:defRPr sz="3100" b="1">
                <a:solidFill>
                  <a:srgbClr val="000099"/>
                </a:solidFill>
                <a:latin typeface="Arial" pitchFamily="34" charset="0"/>
              </a:defRPr>
            </a:lvl5pPr>
            <a:lvl6pPr marL="2428358" indent="-220760" defTabSz="939762" eaLnBrk="0" fontAlgn="base" hangingPunct="0">
              <a:spcBef>
                <a:spcPct val="50000"/>
              </a:spcBef>
              <a:spcAft>
                <a:spcPct val="0"/>
              </a:spcAft>
              <a:buChar char="•"/>
              <a:defRPr sz="3100" b="1">
                <a:solidFill>
                  <a:srgbClr val="000099"/>
                </a:solidFill>
                <a:latin typeface="Arial" pitchFamily="34" charset="0"/>
              </a:defRPr>
            </a:lvl6pPr>
            <a:lvl7pPr marL="2869877" indent="-220760" defTabSz="939762" eaLnBrk="0" fontAlgn="base" hangingPunct="0">
              <a:spcBef>
                <a:spcPct val="50000"/>
              </a:spcBef>
              <a:spcAft>
                <a:spcPct val="0"/>
              </a:spcAft>
              <a:buChar char="•"/>
              <a:defRPr sz="3100" b="1">
                <a:solidFill>
                  <a:srgbClr val="000099"/>
                </a:solidFill>
                <a:latin typeface="Arial" pitchFamily="34" charset="0"/>
              </a:defRPr>
            </a:lvl7pPr>
            <a:lvl8pPr marL="3311397" indent="-220760" defTabSz="939762" eaLnBrk="0" fontAlgn="base" hangingPunct="0">
              <a:spcBef>
                <a:spcPct val="50000"/>
              </a:spcBef>
              <a:spcAft>
                <a:spcPct val="0"/>
              </a:spcAft>
              <a:buChar char="•"/>
              <a:defRPr sz="3100" b="1">
                <a:solidFill>
                  <a:srgbClr val="000099"/>
                </a:solidFill>
                <a:latin typeface="Arial" pitchFamily="34" charset="0"/>
              </a:defRPr>
            </a:lvl8pPr>
            <a:lvl9pPr marL="3752917" indent="-220760" defTabSz="939762"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37</a:t>
            </a:fld>
            <a:endParaRPr lang="en-US" altLang="en-US" sz="1100" b="0">
              <a:solidFill>
                <a:schemeClr val="bg1"/>
              </a:solidFill>
            </a:endParaRPr>
          </a:p>
        </p:txBody>
      </p:sp>
    </p:spTree>
    <p:extLst>
      <p:ext uri="{BB962C8B-B14F-4D97-AF65-F5344CB8AC3E}">
        <p14:creationId xmlns:p14="http://schemas.microsoft.com/office/powerpoint/2010/main" val="292107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list shows the general roles of key NAVFAC personnel in the post-award phase.  </a:t>
            </a:r>
          </a:p>
          <a:p>
            <a:r>
              <a:rPr lang="en-US" dirty="0"/>
              <a:t>As you can see, the roles of the CM and the PM shift after the Contract award to the Design-Build Contractor.  While the PM is still the one with overall responsibility for the project all the way through closeout, at project award, the CM shifts into the “Lead” role in support of the PM. </a:t>
            </a:r>
            <a:r>
              <a:rPr lang="en-US" dirty="0"/>
              <a:t>The post award design management is led by the Design Manager in support of the CM.</a:t>
            </a:r>
          </a:p>
          <a:p>
            <a:endParaRPr lang="en-US" dirty="0"/>
          </a:p>
          <a:p>
            <a:r>
              <a:rPr lang="en-US" dirty="0"/>
              <a:t>Good communication and cooperation between the Project Manager, Design Manager, Construction Manager, and all project team members throughout the lifecycle of the project is critical to a Design-Build project’s success.</a:t>
            </a:r>
            <a:endParaRPr lang="en-US" dirty="0"/>
          </a:p>
          <a:p>
            <a:endParaRPr lang="en-US" dirty="0"/>
          </a:p>
          <a:p>
            <a:r>
              <a:rPr lang="en-US" dirty="0"/>
              <a:t>The BMS sub-sections within section B-1.4.6, as listed on the prior slide, cover these post-award processes in great detail.</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38</a:t>
            </a:fld>
            <a:endParaRPr lang="en-US" dirty="0"/>
          </a:p>
        </p:txBody>
      </p:sp>
      <p:sp>
        <p:nvSpPr>
          <p:cNvPr id="5" name="Footer Placeholder 4">
            <a:extLst>
              <a:ext uri="{FF2B5EF4-FFF2-40B4-BE49-F238E27FC236}">
                <a16:creationId xmlns:a16="http://schemas.microsoft.com/office/drawing/2014/main" id="{19DE7E47-E951-437F-B29C-79D2D03C6BE8}"/>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4187517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Roles and Responsibilities Matrix for Pre-Award Processes, the matrix for BMS B-1.4.6 covers the roles and responsibilities of NAVFAC personnel in the Post-award processes that are outlined.  </a:t>
            </a:r>
          </a:p>
          <a:p>
            <a:endParaRPr lang="en-US" dirty="0"/>
          </a:p>
          <a:p>
            <a:r>
              <a:rPr lang="en-US" dirty="0"/>
              <a:t>As a reminder, these processes and associated roles and responsibilities have been developed to ensure successful project delivery and all NAVFAC personnel should be familiar with their expected responsibilities for each process in the Design-Build project approach.</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39</a:t>
            </a:fld>
            <a:endParaRPr lang="en-US" dirty="0"/>
          </a:p>
        </p:txBody>
      </p:sp>
      <p:sp>
        <p:nvSpPr>
          <p:cNvPr id="5" name="Footer Placeholder 4">
            <a:extLst>
              <a:ext uri="{FF2B5EF4-FFF2-40B4-BE49-F238E27FC236}">
                <a16:creationId xmlns:a16="http://schemas.microsoft.com/office/drawing/2014/main" id="{68021C18-220C-42B8-BA4C-689C6B1F4758}"/>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310935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034" indent="-229034">
              <a:spcBef>
                <a:spcPct val="50000"/>
              </a:spcBef>
            </a:pPr>
            <a:r>
              <a:rPr lang="en-US" altLang="en-US" dirty="0"/>
              <a:t> </a:t>
            </a:r>
          </a:p>
          <a:p>
            <a:pPr marL="229034" indent="-229034">
              <a:buFontTx/>
              <a:buChar char="•"/>
            </a:pPr>
            <a:r>
              <a:rPr lang="en-US" altLang="en-US" dirty="0"/>
              <a:t>These are the </a:t>
            </a:r>
            <a:r>
              <a:rPr lang="en-US" altLang="en-US" b="1" dirty="0"/>
              <a:t>topics</a:t>
            </a:r>
            <a:r>
              <a:rPr lang="en-US" altLang="en-US" dirty="0"/>
              <a:t> and learning objectives for this training module. </a:t>
            </a:r>
          </a:p>
          <a:p>
            <a:pPr marL="1145172" lvl="2" indent="-229034">
              <a:buFontTx/>
              <a:buAutoNum type="arabicPeriod"/>
            </a:pPr>
            <a:r>
              <a:rPr lang="en-US" altLang="en-US" u="none" dirty="0"/>
              <a:t>First, to know the </a:t>
            </a:r>
            <a:r>
              <a:rPr lang="en-US" altLang="en-US" u="sng" dirty="0"/>
              <a:t>Commonalities </a:t>
            </a:r>
            <a:r>
              <a:rPr lang="en-US" altLang="en-US" u="none" dirty="0"/>
              <a:t>and </a:t>
            </a:r>
            <a:r>
              <a:rPr lang="en-US" altLang="en-US" u="sng" dirty="0"/>
              <a:t>Common Objectives </a:t>
            </a:r>
            <a:r>
              <a:rPr lang="en-US" altLang="en-US" u="none" dirty="0"/>
              <a:t>of the 4 NAVFAC Design-Build Processes</a:t>
            </a:r>
          </a:p>
          <a:p>
            <a:pPr marL="1145172" lvl="2" indent="-229034">
              <a:buFontTx/>
              <a:buAutoNum type="arabicPeriod"/>
            </a:pPr>
            <a:r>
              <a:rPr lang="en-US" altLang="en-US" u="none" dirty="0"/>
              <a:t>Understand the </a:t>
            </a:r>
            <a:r>
              <a:rPr lang="en-US" altLang="en-US" u="sng" dirty="0"/>
              <a:t>Make-up </a:t>
            </a:r>
            <a:r>
              <a:rPr lang="en-US" altLang="en-US" u="none" dirty="0"/>
              <a:t>of the Design-Build Team on a NAVFAC project</a:t>
            </a:r>
          </a:p>
          <a:p>
            <a:pPr marL="1145172" lvl="2" indent="-229034">
              <a:buFontTx/>
              <a:buAutoNum type="arabicPeriod"/>
            </a:pPr>
            <a:r>
              <a:rPr lang="en-US" altLang="en-US" u="none" dirty="0"/>
              <a:t>Learn about the NAVFAC Business Management System, or BMS</a:t>
            </a:r>
            <a:endParaRPr lang="en-US" altLang="en-US" u="sng" dirty="0"/>
          </a:p>
          <a:p>
            <a:pPr marL="1145172" lvl="2" indent="-229034">
              <a:buFontTx/>
              <a:buAutoNum type="arabicPeriod"/>
            </a:pPr>
            <a:r>
              <a:rPr lang="en-US" altLang="en-US" u="none" dirty="0"/>
              <a:t>Understand the NAVFAC personnel </a:t>
            </a:r>
            <a:r>
              <a:rPr lang="en-US" altLang="en-US" u="sng" dirty="0"/>
              <a:t>Roles and Responsibilities </a:t>
            </a:r>
            <a:r>
              <a:rPr lang="en-US" altLang="en-US" u="none" dirty="0"/>
              <a:t>as outlined in the BMS</a:t>
            </a:r>
          </a:p>
          <a:p>
            <a:pPr marL="1145172" lvl="2" indent="-229034">
              <a:buFontTx/>
              <a:buAutoNum type="arabicPeriod"/>
            </a:pPr>
            <a:r>
              <a:rPr lang="en-US" altLang="en-US" dirty="0"/>
              <a:t>Get familiar with the Characteristics of the 4 NAVFAC Design-Build Processes</a:t>
            </a:r>
          </a:p>
          <a:p>
            <a:pPr marL="1145172" lvl="2" indent="-229034">
              <a:buFontTx/>
              <a:buAutoNum type="arabicPeriod"/>
            </a:pPr>
            <a:r>
              <a:rPr lang="en-US" altLang="en-US" u="none" dirty="0"/>
              <a:t>And finally, know the </a:t>
            </a:r>
            <a:r>
              <a:rPr lang="en-US" altLang="en-US" u="sng" dirty="0"/>
              <a:t>Post-award Processes</a:t>
            </a:r>
            <a:endParaRPr lang="en-US" altLang="en-US" dirty="0"/>
          </a:p>
        </p:txBody>
      </p:sp>
      <p:sp>
        <p:nvSpPr>
          <p:cNvPr id="3430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038" eaLnBrk="0" hangingPunct="0">
              <a:spcBef>
                <a:spcPct val="30000"/>
              </a:spcBef>
              <a:defRPr sz="1200">
                <a:solidFill>
                  <a:schemeClr val="tx1"/>
                </a:solidFill>
                <a:latin typeface="Times New Roman" pitchFamily="18" charset="0"/>
              </a:defRPr>
            </a:lvl1pPr>
            <a:lvl2pPr marL="742743" indent="-285547" defTabSz="932038" eaLnBrk="0" hangingPunct="0">
              <a:spcBef>
                <a:spcPct val="30000"/>
              </a:spcBef>
              <a:defRPr sz="1200">
                <a:solidFill>
                  <a:schemeClr val="tx1"/>
                </a:solidFill>
                <a:latin typeface="Times New Roman" pitchFamily="18" charset="0"/>
              </a:defRPr>
            </a:lvl2pPr>
            <a:lvl3pPr marL="1143791" indent="-227796" defTabSz="932038" eaLnBrk="0" hangingPunct="0">
              <a:spcBef>
                <a:spcPct val="30000"/>
              </a:spcBef>
              <a:defRPr sz="1200">
                <a:solidFill>
                  <a:schemeClr val="tx1"/>
                </a:solidFill>
                <a:latin typeface="Times New Roman" pitchFamily="18" charset="0"/>
              </a:defRPr>
            </a:lvl3pPr>
            <a:lvl4pPr marL="1602591" indent="-227796" defTabSz="932038" eaLnBrk="0" hangingPunct="0">
              <a:spcBef>
                <a:spcPct val="30000"/>
              </a:spcBef>
              <a:defRPr sz="1200">
                <a:solidFill>
                  <a:schemeClr val="tx1"/>
                </a:solidFill>
                <a:latin typeface="Times New Roman" pitchFamily="18" charset="0"/>
              </a:defRPr>
            </a:lvl4pPr>
            <a:lvl5pPr marL="2059786" indent="-227796" defTabSz="932038" eaLnBrk="0" hangingPunct="0">
              <a:spcBef>
                <a:spcPct val="30000"/>
              </a:spcBef>
              <a:defRPr sz="1200">
                <a:solidFill>
                  <a:schemeClr val="tx1"/>
                </a:solidFill>
                <a:latin typeface="Times New Roman" pitchFamily="18" charset="0"/>
              </a:defRPr>
            </a:lvl5pPr>
            <a:lvl6pPr marL="2521794" indent="-227796" defTabSz="932038" eaLnBrk="0" fontAlgn="base" hangingPunct="0">
              <a:spcBef>
                <a:spcPct val="30000"/>
              </a:spcBef>
              <a:spcAft>
                <a:spcPct val="0"/>
              </a:spcAft>
              <a:defRPr sz="1200">
                <a:solidFill>
                  <a:schemeClr val="tx1"/>
                </a:solidFill>
                <a:latin typeface="Times New Roman" pitchFamily="18" charset="0"/>
              </a:defRPr>
            </a:lvl6pPr>
            <a:lvl7pPr marL="2983802" indent="-227796" defTabSz="932038" eaLnBrk="0" fontAlgn="base" hangingPunct="0">
              <a:spcBef>
                <a:spcPct val="30000"/>
              </a:spcBef>
              <a:spcAft>
                <a:spcPct val="0"/>
              </a:spcAft>
              <a:defRPr sz="1200">
                <a:solidFill>
                  <a:schemeClr val="tx1"/>
                </a:solidFill>
                <a:latin typeface="Times New Roman" pitchFamily="18" charset="0"/>
              </a:defRPr>
            </a:lvl7pPr>
            <a:lvl8pPr marL="3445811" indent="-227796" defTabSz="932038" eaLnBrk="0" fontAlgn="base" hangingPunct="0">
              <a:spcBef>
                <a:spcPct val="30000"/>
              </a:spcBef>
              <a:spcAft>
                <a:spcPct val="0"/>
              </a:spcAft>
              <a:defRPr sz="1200">
                <a:solidFill>
                  <a:schemeClr val="tx1"/>
                </a:solidFill>
                <a:latin typeface="Times New Roman" pitchFamily="18" charset="0"/>
              </a:defRPr>
            </a:lvl8pPr>
            <a:lvl9pPr marL="3907818" indent="-227796" defTabSz="9320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solidFill>
                  <a:srgbClr val="FFFFFF"/>
                </a:solidFill>
                <a:latin typeface="Arial" pitchFamily="34" charset="0"/>
                <a:ea typeface="MS PGothic" pitchFamily="34" charset="-128"/>
              </a:rPr>
              <a:t>Installation/PWD 1391 Process Driven Training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6338" y="687388"/>
            <a:ext cx="4691062" cy="3517900"/>
          </a:xfrm>
          <a:ln/>
        </p:spPr>
      </p:sp>
      <p:sp>
        <p:nvSpPr>
          <p:cNvPr id="203779"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dirty="0"/>
              <a:t>Let’s answer a few final questions on the material we’ve learned in this module…</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8568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6338" y="687388"/>
            <a:ext cx="4691062" cy="3517900"/>
          </a:xfrm>
          <a:ln/>
        </p:spPr>
      </p:sp>
      <p:sp>
        <p:nvSpPr>
          <p:cNvPr id="204803"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b="1" i="1" dirty="0"/>
              <a:t>[Answer lines will be revealed using animation when audio-video versions are created]</a:t>
            </a:r>
          </a:p>
          <a:p>
            <a:pPr defTabSz="916137" eaLnBrk="1" hangingPunct="1">
              <a:defRPr/>
            </a:pPr>
            <a:endParaRPr lang="en-US" sz="1100" b="1" i="1" dirty="0"/>
          </a:p>
          <a:p>
            <a:pPr defTabSz="916137" eaLnBrk="1" hangingPunct="1">
              <a:defRPr/>
            </a:pPr>
            <a:r>
              <a:rPr lang="en-US" sz="1100" dirty="0"/>
              <a:t>Question number 1, True or False:  </a:t>
            </a:r>
            <a:r>
              <a:rPr lang="en-US" altLang="en-US" sz="1100" dirty="0"/>
              <a:t>There are separate Business Management System processes for Standard RFP’s developed In-house vs. those developed by A/E firms</a:t>
            </a:r>
            <a:r>
              <a:rPr lang="en-US" sz="1100" dirty="0"/>
              <a:t>…</a:t>
            </a:r>
          </a:p>
          <a:p>
            <a:pPr marL="171776" indent="-171776" defTabSz="916137" eaLnBrk="1" hangingPunct="1">
              <a:buFont typeface="Arial" panose="020B0604020202020204" pitchFamily="34" charset="0"/>
              <a:buChar char="•"/>
              <a:defRPr/>
            </a:pPr>
            <a:r>
              <a:rPr lang="en-US" sz="1100" dirty="0"/>
              <a:t>The answer is “True”, </a:t>
            </a:r>
            <a:r>
              <a:rPr lang="en-US" altLang="en-US" sz="1100" dirty="0">
                <a:solidFill>
                  <a:srgbClr val="FF0000"/>
                </a:solidFill>
              </a:rPr>
              <a:t>BMS B-1.4.1 covers processes when RFP’s are developed in-house and B-1.4.2 outlines processes when RFP’s are developed by A/E firms.</a:t>
            </a:r>
            <a:endParaRPr lang="en-US" sz="1100" dirty="0">
              <a:effectLst>
                <a:outerShdw blurRad="38100" dist="38100" dir="2700000" algn="tl">
                  <a:srgbClr val="FFFFFF"/>
                </a:outerShdw>
              </a:effectLst>
              <a:cs typeface="Arial" charset="0"/>
            </a:endParaRPr>
          </a:p>
          <a:p>
            <a:pPr marL="171776" indent="-171776">
              <a:buFont typeface="Arial" panose="020B0604020202020204" pitchFamily="34" charset="0"/>
              <a:buChar char="•"/>
            </a:pPr>
            <a:endParaRPr lang="en-US" altLang="en-US" sz="1100" dirty="0"/>
          </a:p>
          <a:p>
            <a:pPr defTabSz="916137">
              <a:defRPr/>
            </a:pPr>
            <a:r>
              <a:rPr lang="en-US" sz="1100" dirty="0"/>
              <a:t>Question number 2:  </a:t>
            </a:r>
            <a:r>
              <a:rPr lang="en-US" altLang="en-US" sz="1100" dirty="0"/>
              <a:t>NAVFAC has how many basic Design-Build processes?</a:t>
            </a:r>
          </a:p>
          <a:p>
            <a:pPr marL="171776" indent="-171776" defTabSz="916137">
              <a:buFont typeface="Arial" panose="020B0604020202020204" pitchFamily="34" charset="0"/>
              <a:buChar char="•"/>
              <a:defRPr/>
            </a:pPr>
            <a:r>
              <a:rPr lang="en-US" sz="1100" dirty="0"/>
              <a:t>The answer is “4”.  These include the Standard Design-Build process; the Multiple Award Construction Contract, or “MACC” process; the Sole Source Negotiated Design-Build process; and the Small Project Design-Build process.</a:t>
            </a:r>
          </a:p>
          <a:p>
            <a:pPr marL="171776" indent="-171776">
              <a:buFont typeface="Arial" panose="020B0604020202020204" pitchFamily="34" charset="0"/>
              <a:buChar char="•"/>
            </a:pPr>
            <a:endParaRPr lang="en-US" altLang="en-US" sz="1100" dirty="0"/>
          </a:p>
          <a:p>
            <a:pPr defTabSz="916137" eaLnBrk="1" hangingPunct="1">
              <a:defRPr/>
            </a:pPr>
            <a:endParaRPr lang="en-US" sz="110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170562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6338" y="687388"/>
            <a:ext cx="4691062" cy="3517900"/>
          </a:xfrm>
          <a:ln/>
        </p:spPr>
      </p:sp>
      <p:sp>
        <p:nvSpPr>
          <p:cNvPr id="204803" name="Rectangle 3"/>
          <p:cNvSpPr>
            <a:spLocks noGrp="1" noChangeArrowheads="1"/>
          </p:cNvSpPr>
          <p:nvPr>
            <p:ph type="body" idx="1"/>
          </p:nvPr>
        </p:nvSpPr>
        <p:spPr>
          <a:xfrm>
            <a:off x="918062" y="4436689"/>
            <a:ext cx="5206062" cy="4207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137" eaLnBrk="1" hangingPunct="1">
              <a:defRPr/>
            </a:pPr>
            <a:r>
              <a:rPr lang="en-US" sz="1100" b="1" i="1" dirty="0"/>
              <a:t>[Answer lines will be revealed using animation when audio-video versions are created]</a:t>
            </a:r>
          </a:p>
          <a:p>
            <a:pPr defTabSz="916137" eaLnBrk="1" hangingPunct="1">
              <a:defRPr/>
            </a:pPr>
            <a:endParaRPr lang="en-US" sz="1100" b="1" i="1" dirty="0"/>
          </a:p>
          <a:p>
            <a:pPr defTabSz="916137" eaLnBrk="1" hangingPunct="1">
              <a:defRPr/>
            </a:pPr>
            <a:r>
              <a:rPr lang="en-US" sz="1100" dirty="0"/>
              <a:t>Question number 3, True or False:  </a:t>
            </a:r>
            <a:r>
              <a:rPr lang="en-US" altLang="en-US" sz="1100" dirty="0"/>
              <a:t>All NAVFAC Design-Build RFP’s use a 6-Part format.</a:t>
            </a:r>
            <a:r>
              <a:rPr lang="en-US" sz="1100" dirty="0"/>
              <a:t>…</a:t>
            </a:r>
          </a:p>
          <a:p>
            <a:pPr marL="171776" indent="-171776" defTabSz="916137" eaLnBrk="1" hangingPunct="1">
              <a:buFont typeface="Arial" panose="020B0604020202020204" pitchFamily="34" charset="0"/>
              <a:buChar char="•"/>
              <a:defRPr/>
            </a:pPr>
            <a:r>
              <a:rPr lang="en-US" sz="1100" dirty="0"/>
              <a:t>The answer is “True”, </a:t>
            </a:r>
            <a:r>
              <a:rPr lang="en-US" altLang="en-US" sz="1100" dirty="0">
                <a:solidFill>
                  <a:srgbClr val="FF0000"/>
                </a:solidFill>
              </a:rPr>
              <a:t>Regardless of the Design-Build process being used, all NAVFAC RFP’s use a 6-Part format.</a:t>
            </a:r>
            <a:endParaRPr lang="en-US" sz="1100" dirty="0">
              <a:effectLst>
                <a:outerShdw blurRad="38100" dist="38100" dir="2700000" algn="tl">
                  <a:srgbClr val="FFFFFF"/>
                </a:outerShdw>
              </a:effectLst>
              <a:cs typeface="Arial" charset="0"/>
            </a:endParaRPr>
          </a:p>
          <a:p>
            <a:pPr marL="171776" indent="-171776">
              <a:buFont typeface="Arial" panose="020B0604020202020204" pitchFamily="34" charset="0"/>
              <a:buChar char="•"/>
            </a:pPr>
            <a:endParaRPr lang="en-US" altLang="en-US" sz="1100" dirty="0"/>
          </a:p>
          <a:p>
            <a:pPr defTabSz="916137">
              <a:defRPr/>
            </a:pPr>
            <a:r>
              <a:rPr lang="en-US" sz="1100" dirty="0"/>
              <a:t>Question number 4, True or False:  </a:t>
            </a:r>
            <a:r>
              <a:rPr lang="en-US" altLang="en-US" sz="1100" dirty="0"/>
              <a:t>The Small Project process and RFP template can be used for any project provided it is edited appropriately</a:t>
            </a:r>
          </a:p>
          <a:p>
            <a:pPr marL="171776" indent="-171776" defTabSz="916137">
              <a:buFont typeface="Arial" panose="020B0604020202020204" pitchFamily="34" charset="0"/>
              <a:buChar char="•"/>
              <a:defRPr/>
            </a:pPr>
            <a:r>
              <a:rPr lang="en-US" sz="1100" dirty="0"/>
              <a:t>The answer is “False”.  Use of the Small Project process and RFP template is only appropriate for projects that meet certain parameters, with the primary criteria being cost and complexity. </a:t>
            </a:r>
            <a:r>
              <a:rPr lang="en-US" altLang="en-US" sz="1100" dirty="0">
                <a:solidFill>
                  <a:srgbClr val="FF0000"/>
                </a:solidFill>
              </a:rPr>
              <a:t>There is decision guidance in Engineering and Construction Bulletin 2006-04 and BMS B-1.4.5 for when the Small Project process and RFP is appropriate for a project.</a:t>
            </a:r>
          </a:p>
          <a:p>
            <a:pPr marL="171776" indent="-171776" defTabSz="916137">
              <a:buFont typeface="Arial" panose="020B0604020202020204" pitchFamily="34" charset="0"/>
              <a:buChar char="•"/>
              <a:defRPr/>
            </a:pPr>
            <a:endParaRPr lang="en-US" sz="1100" dirty="0"/>
          </a:p>
          <a:p>
            <a:pPr marL="171776" indent="-171776">
              <a:buFont typeface="Arial" panose="020B0604020202020204" pitchFamily="34" charset="0"/>
              <a:buChar char="•"/>
            </a:pPr>
            <a:endParaRPr lang="en-US" altLang="en-US" sz="1100" dirty="0"/>
          </a:p>
          <a:p>
            <a:pPr defTabSz="916137" eaLnBrk="1" hangingPunct="1">
              <a:defRPr/>
            </a:pPr>
            <a:endParaRPr lang="en-US" sz="110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377741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900113" y="207963"/>
            <a:ext cx="5226050" cy="3919537"/>
          </a:xfrm>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034" indent="-229034">
              <a:buFontTx/>
              <a:buChar char="•"/>
            </a:pPr>
            <a:r>
              <a:rPr lang="en-US" altLang="en-US" dirty="0"/>
              <a:t>In this training module we learned about. </a:t>
            </a:r>
          </a:p>
          <a:p>
            <a:pPr marL="1145172" lvl="2" indent="-229034">
              <a:buFontTx/>
              <a:buAutoNum type="arabicPeriod"/>
            </a:pPr>
            <a:r>
              <a:rPr lang="en-US" altLang="en-US" u="none" dirty="0"/>
              <a:t>The </a:t>
            </a:r>
            <a:r>
              <a:rPr lang="en-US" altLang="en-US" u="sng" dirty="0"/>
              <a:t>Commonalities </a:t>
            </a:r>
            <a:r>
              <a:rPr lang="en-US" altLang="en-US" u="none" dirty="0"/>
              <a:t>and </a:t>
            </a:r>
            <a:r>
              <a:rPr lang="en-US" altLang="en-US" u="sng" dirty="0"/>
              <a:t>Common Objectives </a:t>
            </a:r>
            <a:r>
              <a:rPr lang="en-US" altLang="en-US" u="none" dirty="0"/>
              <a:t>of the 4 NAVFAC Design-Build Processes</a:t>
            </a:r>
          </a:p>
          <a:p>
            <a:pPr marL="1145172" lvl="2" indent="-229034">
              <a:buFontTx/>
              <a:buAutoNum type="arabicPeriod"/>
            </a:pPr>
            <a:r>
              <a:rPr lang="en-US" altLang="en-US" u="none" dirty="0"/>
              <a:t>The </a:t>
            </a:r>
            <a:r>
              <a:rPr lang="en-US" altLang="en-US" u="sng" dirty="0"/>
              <a:t>Make-up </a:t>
            </a:r>
            <a:r>
              <a:rPr lang="en-US" altLang="en-US" u="none" dirty="0"/>
              <a:t>of the Design-Build Team</a:t>
            </a:r>
          </a:p>
          <a:p>
            <a:pPr marL="1145172" lvl="2" indent="-229034">
              <a:buFontTx/>
              <a:buAutoNum type="arabicPeriod"/>
            </a:pPr>
            <a:r>
              <a:rPr lang="en-US" altLang="en-US" u="none" dirty="0"/>
              <a:t>The NAVFAC Business Management System</a:t>
            </a:r>
            <a:endParaRPr lang="en-US" altLang="en-US" u="sng" dirty="0"/>
          </a:p>
          <a:p>
            <a:pPr marL="1145172" lvl="2" indent="-229034">
              <a:buFontTx/>
              <a:buAutoNum type="arabicPeriod"/>
            </a:pPr>
            <a:r>
              <a:rPr lang="en-US" altLang="en-US" u="none" dirty="0"/>
              <a:t>The NAVFAC personnel </a:t>
            </a:r>
            <a:r>
              <a:rPr lang="en-US" altLang="en-US" u="sng" dirty="0"/>
              <a:t>Roles and Responsibilities </a:t>
            </a:r>
            <a:r>
              <a:rPr lang="en-US" altLang="en-US" u="none" dirty="0"/>
              <a:t>as outlined in the BMS</a:t>
            </a:r>
          </a:p>
          <a:p>
            <a:pPr marL="1145172" lvl="2" indent="-229034">
              <a:buFontTx/>
              <a:buAutoNum type="arabicPeriod"/>
            </a:pPr>
            <a:r>
              <a:rPr lang="en-US" altLang="en-US" dirty="0"/>
              <a:t>Characteristics of the 4 NAVFAC Design-Build Processes, and</a:t>
            </a:r>
          </a:p>
          <a:p>
            <a:pPr marL="1145172" lvl="2" indent="-229034">
              <a:buFontTx/>
              <a:buAutoNum type="arabicPeriod"/>
            </a:pPr>
            <a:r>
              <a:rPr lang="en-US" altLang="en-US" u="none" dirty="0"/>
              <a:t>The </a:t>
            </a:r>
            <a:r>
              <a:rPr lang="en-US" altLang="en-US" u="sng" dirty="0"/>
              <a:t>Post-award Processes</a:t>
            </a:r>
            <a:endParaRPr lang="en-US" altLang="en-US" dirty="0"/>
          </a:p>
          <a:p>
            <a:endParaRPr lang="en-US" altLang="en-US" sz="1100" dirty="0">
              <a:latin typeface="Arial" pitchFamily="34" charset="0"/>
              <a:cs typeface="Arial" pitchFamily="34" charset="0"/>
            </a:endParaRPr>
          </a:p>
          <a:p>
            <a:endParaRPr lang="en-US" altLang="en-US" sz="1100" dirty="0">
              <a:latin typeface="Arial" pitchFamily="34" charset="0"/>
              <a:cs typeface="Arial" pitchFamily="34" charset="0"/>
            </a:endParaRPr>
          </a:p>
          <a:p>
            <a:endParaRPr lang="en-US" altLang="en-US" sz="1100" dirty="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we wrap-up today, just a reminder that there are 5 Design-Build training modules in this series.  These include:</a:t>
            </a:r>
          </a:p>
          <a:p>
            <a:pPr marL="171776" indent="-171776">
              <a:buFont typeface="Arial" panose="020B0604020202020204" pitchFamily="34" charset="0"/>
              <a:buChar char="•"/>
            </a:pPr>
            <a:r>
              <a:rPr lang="en-US" altLang="en-US" dirty="0"/>
              <a:t>Introduction to Design-Build</a:t>
            </a:r>
          </a:p>
          <a:p>
            <a:pPr marL="171776" indent="-171776">
              <a:buFont typeface="Arial" panose="020B0604020202020204" pitchFamily="34" charset="0"/>
              <a:buChar char="•"/>
            </a:pPr>
            <a:r>
              <a:rPr lang="en-US" altLang="en-US" dirty="0"/>
              <a:t>Standard RFP Template</a:t>
            </a:r>
          </a:p>
          <a:p>
            <a:pPr marL="171776" indent="-171776">
              <a:buFont typeface="Arial" panose="020B0604020202020204" pitchFamily="34" charset="0"/>
              <a:buChar char="•"/>
            </a:pPr>
            <a:r>
              <a:rPr lang="en-US" altLang="en-US" dirty="0"/>
              <a:t>Design-Build Processes</a:t>
            </a:r>
          </a:p>
          <a:p>
            <a:pPr marL="171776" indent="-171776">
              <a:buFont typeface="Arial" panose="020B0604020202020204" pitchFamily="34" charset="0"/>
              <a:buChar char="•"/>
            </a:pPr>
            <a:r>
              <a:rPr lang="en-US" altLang="en-US" dirty="0"/>
              <a:t>Small Project Design-Build, and </a:t>
            </a:r>
          </a:p>
          <a:p>
            <a:pPr marL="171776" indent="-171776">
              <a:buFont typeface="Arial" panose="020B0604020202020204" pitchFamily="34" charset="0"/>
              <a:buChar char="•"/>
            </a:pPr>
            <a:r>
              <a:rPr lang="en-US" altLang="en-US" dirty="0"/>
              <a:t>Design-Build Master Management Training for Criteria Managers</a:t>
            </a:r>
          </a:p>
          <a:p>
            <a:pPr marL="171776" indent="-171776">
              <a:buFont typeface="Arial" panose="020B0604020202020204" pitchFamily="34" charset="0"/>
              <a:buChar char="•"/>
            </a:pPr>
            <a:endParaRPr lang="en-US" altLang="en-US" dirty="0"/>
          </a:p>
          <a:p>
            <a:r>
              <a:rPr lang="en-US" altLang="en-US" dirty="0"/>
              <a:t>I encourage you to view all of the modules. This will give you an in-depth understanding of the entire NAVFAC Design-Build Process.</a:t>
            </a:r>
          </a:p>
          <a:p>
            <a:pPr marL="171776" indent="-171776">
              <a:buFont typeface="Arial" panose="020B0604020202020204" pitchFamily="34" charset="0"/>
              <a:buChar char="•"/>
            </a:pPr>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772" indent="-284703" eaLnBrk="0" hangingPunct="0">
              <a:spcBef>
                <a:spcPct val="30000"/>
              </a:spcBef>
              <a:defRPr sz="1200">
                <a:solidFill>
                  <a:schemeClr val="tx1"/>
                </a:solidFill>
                <a:latin typeface="Arial" charset="0"/>
              </a:defRPr>
            </a:lvl2pPr>
            <a:lvl3pPr marL="1143582" indent="-227444" eaLnBrk="0" hangingPunct="0">
              <a:spcBef>
                <a:spcPct val="30000"/>
              </a:spcBef>
              <a:defRPr sz="1200">
                <a:solidFill>
                  <a:schemeClr val="tx1"/>
                </a:solidFill>
                <a:latin typeface="Arial" charset="0"/>
              </a:defRPr>
            </a:lvl3pPr>
            <a:lvl4pPr marL="1601650" indent="-227444" eaLnBrk="0" hangingPunct="0">
              <a:spcBef>
                <a:spcPct val="30000"/>
              </a:spcBef>
              <a:defRPr sz="1200">
                <a:solidFill>
                  <a:schemeClr val="tx1"/>
                </a:solidFill>
                <a:latin typeface="Arial" charset="0"/>
              </a:defRPr>
            </a:lvl4pPr>
            <a:lvl5pPr marL="2059719" indent="-227444" eaLnBrk="0" hangingPunct="0">
              <a:spcBef>
                <a:spcPct val="30000"/>
              </a:spcBef>
              <a:defRPr sz="1200">
                <a:solidFill>
                  <a:schemeClr val="tx1"/>
                </a:solidFill>
                <a:latin typeface="Arial" charset="0"/>
              </a:defRPr>
            </a:lvl5pPr>
            <a:lvl6pPr marL="2517788" indent="-227444" eaLnBrk="0" fontAlgn="base" hangingPunct="0">
              <a:spcBef>
                <a:spcPct val="30000"/>
              </a:spcBef>
              <a:spcAft>
                <a:spcPct val="0"/>
              </a:spcAft>
              <a:defRPr sz="1200">
                <a:solidFill>
                  <a:schemeClr val="tx1"/>
                </a:solidFill>
                <a:latin typeface="Arial" charset="0"/>
              </a:defRPr>
            </a:lvl6pPr>
            <a:lvl7pPr marL="2975856" indent="-227444" eaLnBrk="0" fontAlgn="base" hangingPunct="0">
              <a:spcBef>
                <a:spcPct val="30000"/>
              </a:spcBef>
              <a:spcAft>
                <a:spcPct val="0"/>
              </a:spcAft>
              <a:defRPr sz="1200">
                <a:solidFill>
                  <a:schemeClr val="tx1"/>
                </a:solidFill>
                <a:latin typeface="Arial" charset="0"/>
              </a:defRPr>
            </a:lvl7pPr>
            <a:lvl8pPr marL="3433925" indent="-227444" eaLnBrk="0" fontAlgn="base" hangingPunct="0">
              <a:spcBef>
                <a:spcPct val="30000"/>
              </a:spcBef>
              <a:spcAft>
                <a:spcPct val="0"/>
              </a:spcAft>
              <a:defRPr sz="1200">
                <a:solidFill>
                  <a:schemeClr val="tx1"/>
                </a:solidFill>
                <a:latin typeface="Arial" charset="0"/>
              </a:defRPr>
            </a:lvl8pPr>
            <a:lvl9pPr marL="3891994" indent="-22744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6A1066-BE5F-4FD1-88FB-02F5AFDA0964}" type="slidenum">
              <a:rPr lang="en-US" altLang="en-US" smtClean="0"/>
              <a:pPr eaLnBrk="1" hangingPunct="1">
                <a:spcBef>
                  <a:spcPct val="0"/>
                </a:spcBef>
              </a:pPr>
              <a:t>44</a:t>
            </a:fld>
            <a:endParaRPr lang="en-US" altLang="en-US"/>
          </a:p>
        </p:txBody>
      </p:sp>
    </p:spTree>
    <p:extLst>
      <p:ext uri="{BB962C8B-B14F-4D97-AF65-F5344CB8AC3E}">
        <p14:creationId xmlns:p14="http://schemas.microsoft.com/office/powerpoint/2010/main" val="220214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657">
              <a:defRPr/>
            </a:pPr>
            <a:r>
              <a:rPr lang="en-US" altLang="en-US" dirty="0"/>
              <a:t>I hope this training module provided you with a greater understanding of the NAVFAC Design-Build Processes.  NAVFAC employees can access the BMS processes from the NAVFAC Portal intranet system under the “</a:t>
            </a:r>
            <a:r>
              <a:rPr lang="en-US" altLang="en-US" dirty="0" err="1"/>
              <a:t>eTools</a:t>
            </a:r>
            <a:r>
              <a:rPr lang="en-US" altLang="en-US" dirty="0"/>
              <a:t>”. </a:t>
            </a:r>
          </a:p>
          <a:p>
            <a:pPr defTabSz="924657">
              <a:defRPr/>
            </a:pPr>
            <a:endParaRPr lang="en-US" altLang="en-US" dirty="0"/>
          </a:p>
          <a:p>
            <a:pPr defTabSz="924657">
              <a:defRPr/>
            </a:pPr>
            <a:r>
              <a:rPr lang="en-US" altLang="en-US" dirty="0"/>
              <a:t>Should you have any questions please contact the name shown on the screen.</a:t>
            </a:r>
          </a:p>
          <a:p>
            <a:pPr defTabSz="924657">
              <a:defRPr/>
            </a:pPr>
            <a:endParaRPr lang="en-US" altLang="en-US" dirty="0"/>
          </a:p>
          <a:p>
            <a:pPr defTabSz="924657">
              <a:defRPr/>
            </a:pPr>
            <a:r>
              <a:rPr lang="en-US" altLang="en-US" dirty="0"/>
              <a:t>Thank you for your time. </a:t>
            </a:r>
            <a:endParaRPr lang="en-US" altLang="en-US" sz="1300" b="1" dirty="0"/>
          </a:p>
          <a:p>
            <a:pPr defTabSz="924657">
              <a:defRPr/>
            </a:pPr>
            <a:endParaRPr lang="en-US" altLang="en-US" dirty="0">
              <a:latin typeface="Arial" pitchFamily="34" charset="0"/>
              <a:cs typeface="Arial" pitchFamily="34" charset="0"/>
            </a:endParaRPr>
          </a:p>
          <a:p>
            <a:pPr defTabSz="924657">
              <a:defRPr/>
            </a:pPr>
            <a:endParaRPr lang="en-US" altLang="en-US" dirty="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solidFill>
                  <a:prstClr val="white"/>
                </a:solidFill>
              </a:rPr>
              <a:t>Configuring MS Project Professional 2010 Process Driven Training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2043">
              <a:spcBef>
                <a:spcPct val="30000"/>
              </a:spcBef>
              <a:defRPr sz="1200">
                <a:solidFill>
                  <a:schemeClr val="tx1"/>
                </a:solidFill>
                <a:latin typeface="Times New Roman" panose="02020603050405020304" pitchFamily="18" charset="0"/>
              </a:defRPr>
            </a:lvl1pPr>
            <a:lvl2pPr marL="736410" indent="-283112" defTabSz="932043">
              <a:spcBef>
                <a:spcPct val="30000"/>
              </a:spcBef>
              <a:defRPr sz="1200">
                <a:solidFill>
                  <a:schemeClr val="tx1"/>
                </a:solidFill>
                <a:latin typeface="Times New Roman" panose="02020603050405020304" pitchFamily="18" charset="0"/>
              </a:defRPr>
            </a:lvl2pPr>
            <a:lvl3pPr marL="1132448" indent="-225853" defTabSz="932043">
              <a:spcBef>
                <a:spcPct val="30000"/>
              </a:spcBef>
              <a:defRPr sz="1200">
                <a:solidFill>
                  <a:schemeClr val="tx1"/>
                </a:solidFill>
                <a:latin typeface="Times New Roman" panose="02020603050405020304" pitchFamily="18" charset="0"/>
              </a:defRPr>
            </a:lvl3pPr>
            <a:lvl4pPr marL="1585745" indent="-227444" defTabSz="932043">
              <a:spcBef>
                <a:spcPct val="30000"/>
              </a:spcBef>
              <a:defRPr sz="1200">
                <a:solidFill>
                  <a:schemeClr val="tx1"/>
                </a:solidFill>
                <a:latin typeface="Times New Roman" panose="02020603050405020304" pitchFamily="18" charset="0"/>
              </a:defRPr>
            </a:lvl4pPr>
            <a:lvl5pPr marL="2037452" indent="-225853" defTabSz="932043">
              <a:spcBef>
                <a:spcPct val="30000"/>
              </a:spcBef>
              <a:defRPr sz="1200">
                <a:solidFill>
                  <a:schemeClr val="tx1"/>
                </a:solidFill>
                <a:latin typeface="Times New Roman" panose="02020603050405020304" pitchFamily="18" charset="0"/>
              </a:defRPr>
            </a:lvl5pPr>
            <a:lvl6pPr marL="2495520" indent="-225853" defTabSz="932043" eaLnBrk="0" fontAlgn="base" hangingPunct="0">
              <a:spcBef>
                <a:spcPct val="30000"/>
              </a:spcBef>
              <a:spcAft>
                <a:spcPct val="0"/>
              </a:spcAft>
              <a:defRPr sz="1200">
                <a:solidFill>
                  <a:schemeClr val="tx1"/>
                </a:solidFill>
                <a:latin typeface="Times New Roman" panose="02020603050405020304" pitchFamily="18" charset="0"/>
              </a:defRPr>
            </a:lvl6pPr>
            <a:lvl7pPr marL="2953589" indent="-225853" defTabSz="932043" eaLnBrk="0" fontAlgn="base" hangingPunct="0">
              <a:spcBef>
                <a:spcPct val="30000"/>
              </a:spcBef>
              <a:spcAft>
                <a:spcPct val="0"/>
              </a:spcAft>
              <a:defRPr sz="1200">
                <a:solidFill>
                  <a:schemeClr val="tx1"/>
                </a:solidFill>
                <a:latin typeface="Times New Roman" panose="02020603050405020304" pitchFamily="18" charset="0"/>
              </a:defRPr>
            </a:lvl7pPr>
            <a:lvl8pPr marL="3411658" indent="-225853" defTabSz="932043" eaLnBrk="0" fontAlgn="base" hangingPunct="0">
              <a:spcBef>
                <a:spcPct val="30000"/>
              </a:spcBef>
              <a:spcAft>
                <a:spcPct val="0"/>
              </a:spcAft>
              <a:defRPr sz="1200">
                <a:solidFill>
                  <a:schemeClr val="tx1"/>
                </a:solidFill>
                <a:latin typeface="Times New Roman" panose="02020603050405020304" pitchFamily="18" charset="0"/>
              </a:defRPr>
            </a:lvl8pPr>
            <a:lvl9pPr marL="3869727" indent="-225853" defTabSz="9320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466C08-0A7B-4FC8-AE4D-19D3CA330F34}" type="slidenum">
              <a:rPr lang="en-US" altLang="en-US">
                <a:solidFill>
                  <a:schemeClr val="bg1"/>
                </a:solidFill>
                <a:latin typeface="Arial" panose="020B0604020202020204" pitchFamily="34" charset="0"/>
              </a:rPr>
              <a:pPr>
                <a:spcBef>
                  <a:spcPct val="0"/>
                </a:spcBef>
              </a:pPr>
              <a:t>5</a:t>
            </a:fld>
            <a:endParaRPr lang="en-US" altLang="en-US">
              <a:solidFill>
                <a:schemeClr val="bg1"/>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1171575" y="693738"/>
            <a:ext cx="4616450" cy="3462337"/>
          </a:xfrm>
          <a:ln/>
        </p:spPr>
      </p:sp>
      <p:sp>
        <p:nvSpPr>
          <p:cNvPr id="26628" name="Rectangle 3"/>
          <p:cNvSpPr>
            <a:spLocks noGrp="1" noChangeArrowheads="1"/>
          </p:cNvSpPr>
          <p:nvPr>
            <p:ph type="body" idx="1"/>
          </p:nvPr>
        </p:nvSpPr>
        <p:spPr>
          <a:xfrm>
            <a:off x="929199" y="4385802"/>
            <a:ext cx="5091504" cy="4156811"/>
          </a:xfrm>
          <a:noFill/>
        </p:spPr>
        <p:txBody>
          <a:bodyPr/>
          <a:lstStyle/>
          <a:p>
            <a:pPr marL="114517" indent="-114517" eaLnBrk="1" hangingPunct="1">
              <a:lnSpc>
                <a:spcPct val="110000"/>
              </a:lnSpc>
              <a:spcBef>
                <a:spcPct val="0"/>
              </a:spcBef>
            </a:pPr>
            <a:r>
              <a:rPr lang="en-US" altLang="en-US" dirty="0"/>
              <a:t>NAVFAC has four basic Design-Build Processes. </a:t>
            </a:r>
            <a:r>
              <a:rPr lang="en-US" altLang="en-US" dirty="0">
                <a:cs typeface="Times New Roman" panose="02020603050405020304" pitchFamily="18" charset="0"/>
              </a:rPr>
              <a:t>All four have a specific purpose.  </a:t>
            </a:r>
            <a:r>
              <a:rPr lang="en-US" altLang="en-US" dirty="0"/>
              <a:t>Which of these processes are chosen to efficiently execute the project depends on the size and complexity of the project.  Risk and the associated acceptance level of that risk must also be considered when choosing a process.  </a:t>
            </a:r>
          </a:p>
          <a:p>
            <a:pPr marL="114517" indent="-114517" eaLnBrk="1" hangingPunct="1">
              <a:lnSpc>
                <a:spcPct val="110000"/>
              </a:lnSpc>
              <a:spcBef>
                <a:spcPct val="0"/>
              </a:spcBef>
            </a:pPr>
            <a:r>
              <a:rPr lang="en-US" altLang="en-US" dirty="0"/>
              <a:t>The four processes are:</a:t>
            </a:r>
          </a:p>
          <a:p>
            <a:pPr marL="572586" lvl="1" indent="-114517" eaLnBrk="1" hangingPunct="1">
              <a:lnSpc>
                <a:spcPct val="110000"/>
              </a:lnSpc>
              <a:spcBef>
                <a:spcPct val="0"/>
              </a:spcBef>
              <a:buFontTx/>
              <a:buChar char="•"/>
            </a:pPr>
            <a:r>
              <a:rPr lang="en-US" altLang="en-US" dirty="0">
                <a:cs typeface="Times New Roman" panose="02020603050405020304" pitchFamily="18" charset="0"/>
              </a:rPr>
              <a:t>The Standard Design-Build Process, which can be used for all NAVFAC projects although it is typically used in larger stand-alone contracts</a:t>
            </a:r>
            <a:r>
              <a:rPr lang="en-US" altLang="en-US" dirty="0" smtClean="0">
                <a:cs typeface="Times New Roman" panose="02020603050405020304" pitchFamily="18" charset="0"/>
              </a:rPr>
              <a:t>.  </a:t>
            </a:r>
            <a:endParaRPr lang="en-US" altLang="en-US" dirty="0">
              <a:cs typeface="Times New Roman" panose="02020603050405020304" pitchFamily="18" charset="0"/>
            </a:endParaRPr>
          </a:p>
          <a:p>
            <a:pPr marL="572586" lvl="1" indent="-114517" eaLnBrk="1" hangingPunct="1">
              <a:lnSpc>
                <a:spcPct val="110000"/>
              </a:lnSpc>
              <a:spcBef>
                <a:spcPct val="0"/>
              </a:spcBef>
              <a:buFontTx/>
              <a:buChar char="•"/>
            </a:pPr>
            <a:r>
              <a:rPr lang="en-US" altLang="en-US" dirty="0">
                <a:cs typeface="Times New Roman" panose="02020603050405020304" pitchFamily="18" charset="0"/>
              </a:rPr>
              <a:t>Multiple Award Construction Contract, or “MACC”, Design-Build Process which is used for task orders executed under a MACC Contract. </a:t>
            </a:r>
          </a:p>
          <a:p>
            <a:pPr marL="572586" lvl="1" indent="-114517" eaLnBrk="1" hangingPunct="1">
              <a:lnSpc>
                <a:spcPct val="110000"/>
              </a:lnSpc>
              <a:spcBef>
                <a:spcPct val="0"/>
              </a:spcBef>
              <a:buFontTx/>
              <a:buChar char="•"/>
            </a:pPr>
            <a:r>
              <a:rPr lang="en-US" altLang="en-US" dirty="0">
                <a:cs typeface="Times New Roman" panose="02020603050405020304" pitchFamily="18" charset="0"/>
              </a:rPr>
              <a:t>The Sole Source Negotiated Scope Design-Build Process which is used with non-competitive contracts, and</a:t>
            </a:r>
          </a:p>
          <a:p>
            <a:pPr marL="572586" lvl="1" indent="-114517" eaLnBrk="1" hangingPunct="1">
              <a:lnSpc>
                <a:spcPct val="110000"/>
              </a:lnSpc>
              <a:spcBef>
                <a:spcPct val="0"/>
              </a:spcBef>
              <a:buFontTx/>
              <a:buChar char="•"/>
            </a:pPr>
            <a:r>
              <a:rPr lang="en-US" altLang="en-US" dirty="0">
                <a:cs typeface="Times New Roman" panose="02020603050405020304" pitchFamily="18" charset="0"/>
              </a:rPr>
              <a:t>The Small Project Design-Build Process which is used for small, low complexity projects.</a:t>
            </a:r>
          </a:p>
          <a:p>
            <a:pPr marL="572586" lvl="1" indent="-114517" eaLnBrk="1" hangingPunct="1">
              <a:lnSpc>
                <a:spcPct val="110000"/>
              </a:lnSpc>
              <a:spcBef>
                <a:spcPct val="0"/>
              </a:spcBef>
              <a:buFontTx/>
              <a:buChar char="•"/>
            </a:pPr>
            <a:endParaRPr lang="en-US" altLang="en-US" dirty="0">
              <a:cs typeface="Times New Roman" panose="02020603050405020304" pitchFamily="18" charset="0"/>
            </a:endParaRPr>
          </a:p>
          <a:p>
            <a:pPr marL="114517" indent="-114517" eaLnBrk="1" hangingPunct="1">
              <a:lnSpc>
                <a:spcPct val="110000"/>
              </a:lnSpc>
              <a:spcBef>
                <a:spcPct val="0"/>
              </a:spcBef>
              <a:buFontTx/>
              <a:buChar char="•"/>
            </a:pPr>
            <a:r>
              <a:rPr lang="en-US" altLang="en-US" dirty="0">
                <a:cs typeface="Times New Roman" panose="02020603050405020304" pitchFamily="18" charset="0"/>
              </a:rPr>
              <a:t>It is important to note that these processes have been developed and refined in the last 20 years of NAVFAC performing Design-Build projects.  These processes have been shown to yield successful projects when followed by all parties and accompanied by open communication and collaboration among all parties.</a:t>
            </a:r>
          </a:p>
          <a:p>
            <a:pPr marL="114517" indent="-114517" eaLnBrk="1" hangingPunct="1">
              <a:lnSpc>
                <a:spcPct val="110000"/>
              </a:lnSpc>
              <a:spcBef>
                <a:spcPct val="0"/>
              </a:spcBef>
              <a:buFontTx/>
              <a:buChar char="•"/>
            </a:pPr>
            <a:endParaRPr lang="en-US" altLang="en-US" dirty="0">
              <a:cs typeface="Times New Roman" panose="02020603050405020304" pitchFamily="18" charset="0"/>
            </a:endParaRPr>
          </a:p>
          <a:p>
            <a:pPr marL="114517" indent="-114517" eaLnBrk="1" hangingPunct="1">
              <a:lnSpc>
                <a:spcPct val="110000"/>
              </a:lnSpc>
              <a:spcBef>
                <a:spcPct val="0"/>
              </a:spcBef>
              <a:buFontTx/>
              <a:buChar char="•"/>
            </a:pPr>
            <a:r>
              <a:rPr lang="en-US" altLang="en-US" dirty="0">
                <a:cs typeface="Times New Roman" panose="02020603050405020304" pitchFamily="18" charset="0"/>
              </a:rPr>
              <a:t>We are going to describe each of these design-build delivery processes, but before we do let’s talk about what they have in common…</a:t>
            </a:r>
          </a:p>
          <a:p>
            <a:pPr marL="572586" lvl="1" indent="-114517" eaLnBrk="1" hangingPunct="1">
              <a:lnSpc>
                <a:spcPct val="110000"/>
              </a:lnSpc>
              <a:spcBef>
                <a:spcPct val="0"/>
              </a:spcBef>
              <a:buFontTx/>
              <a:buChar char="•"/>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10079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40728" eaLnBrk="0" hangingPunct="0">
              <a:defRPr sz="2400" b="1">
                <a:solidFill>
                  <a:schemeClr val="tx1"/>
                </a:solidFill>
                <a:latin typeface="Times New Roman" pitchFamily="18" charset="0"/>
              </a:defRPr>
            </a:lvl1pPr>
            <a:lvl2pPr marL="743273" indent="-285751" defTabSz="940728" eaLnBrk="0" hangingPunct="0">
              <a:defRPr sz="2400" b="1">
                <a:solidFill>
                  <a:schemeClr val="tx1"/>
                </a:solidFill>
                <a:latin typeface="Times New Roman" pitchFamily="18" charset="0"/>
              </a:defRPr>
            </a:lvl2pPr>
            <a:lvl3pPr marL="1143002" indent="-227957" defTabSz="940728" eaLnBrk="0" hangingPunct="0">
              <a:defRPr sz="2400" b="1">
                <a:solidFill>
                  <a:schemeClr val="tx1"/>
                </a:solidFill>
                <a:latin typeface="Times New Roman" pitchFamily="18" charset="0"/>
              </a:defRPr>
            </a:lvl3pPr>
            <a:lvl4pPr marL="1600523" indent="-229563" defTabSz="940728" eaLnBrk="0" hangingPunct="0">
              <a:defRPr sz="2400" b="1">
                <a:solidFill>
                  <a:schemeClr val="tx1"/>
                </a:solidFill>
                <a:latin typeface="Times New Roman" pitchFamily="18" charset="0"/>
              </a:defRPr>
            </a:lvl4pPr>
            <a:lvl5pPr marL="2056440" indent="-227957" defTabSz="940728" eaLnBrk="0" hangingPunct="0">
              <a:defRPr sz="2400" b="1">
                <a:solidFill>
                  <a:schemeClr val="tx1"/>
                </a:solidFill>
                <a:latin typeface="Times New Roman" pitchFamily="18" charset="0"/>
              </a:defRPr>
            </a:lvl5pPr>
            <a:lvl6pPr marL="2518778" indent="-227957" defTabSz="940728" eaLnBrk="0" fontAlgn="base" hangingPunct="0">
              <a:spcBef>
                <a:spcPct val="50000"/>
              </a:spcBef>
              <a:spcAft>
                <a:spcPct val="0"/>
              </a:spcAft>
              <a:defRPr sz="2400" b="1">
                <a:solidFill>
                  <a:schemeClr val="tx1"/>
                </a:solidFill>
                <a:latin typeface="Times New Roman" pitchFamily="18" charset="0"/>
              </a:defRPr>
            </a:lvl6pPr>
            <a:lvl7pPr marL="2981115" indent="-227957" defTabSz="940728" eaLnBrk="0" fontAlgn="base" hangingPunct="0">
              <a:spcBef>
                <a:spcPct val="50000"/>
              </a:spcBef>
              <a:spcAft>
                <a:spcPct val="0"/>
              </a:spcAft>
              <a:defRPr sz="2400" b="1">
                <a:solidFill>
                  <a:schemeClr val="tx1"/>
                </a:solidFill>
                <a:latin typeface="Times New Roman" pitchFamily="18" charset="0"/>
              </a:defRPr>
            </a:lvl7pPr>
            <a:lvl8pPr marL="3443453" indent="-227957" defTabSz="940728" eaLnBrk="0" fontAlgn="base" hangingPunct="0">
              <a:spcBef>
                <a:spcPct val="50000"/>
              </a:spcBef>
              <a:spcAft>
                <a:spcPct val="0"/>
              </a:spcAft>
              <a:defRPr sz="2400" b="1">
                <a:solidFill>
                  <a:schemeClr val="tx1"/>
                </a:solidFill>
                <a:latin typeface="Times New Roman" pitchFamily="18" charset="0"/>
              </a:defRPr>
            </a:lvl8pPr>
            <a:lvl9pPr marL="3905790" indent="-227957" defTabSz="940728" eaLnBrk="0" fontAlgn="base" hangingPunct="0">
              <a:spcBef>
                <a:spcPct val="50000"/>
              </a:spcBef>
              <a:spcAft>
                <a:spcPct val="0"/>
              </a:spcAft>
              <a:defRPr sz="2400" b="1">
                <a:solidFill>
                  <a:schemeClr val="tx1"/>
                </a:solidFill>
                <a:latin typeface="Times New Roman" pitchFamily="18" charset="0"/>
              </a:defRPr>
            </a:lvl9pPr>
          </a:lstStyle>
          <a:p>
            <a:pPr eaLnBrk="1" hangingPunct="1"/>
            <a:fld id="{D26C9CD9-31E2-4FAF-BD78-260ECA1AD0EE}" type="slidenum">
              <a:rPr lang="en-US" altLang="en-US" sz="1200" b="0">
                <a:solidFill>
                  <a:schemeClr val="bg1"/>
                </a:solidFill>
                <a:latin typeface="Arial" charset="0"/>
              </a:rPr>
              <a:pPr eaLnBrk="1" hangingPunct="1"/>
              <a:t>6</a:t>
            </a:fld>
            <a:endParaRPr lang="en-US" altLang="en-US" sz="1200" b="0">
              <a:solidFill>
                <a:schemeClr val="bg1"/>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556569" y="4422048"/>
            <a:ext cx="6003219" cy="4192770"/>
          </a:xfrm>
        </p:spPr>
        <p:txBody>
          <a:bodyPr/>
          <a:lstStyle/>
          <a:p>
            <a:pPr marL="231168" indent="-231168"/>
            <a:r>
              <a:rPr lang="en-US" altLang="en-US" dirty="0"/>
              <a:t>You can find the steps to ensure successful project delivery and much more in NAVFAC’s Business Management System, or “BMS”.    </a:t>
            </a:r>
          </a:p>
          <a:p>
            <a:pPr marL="231168" indent="-231168"/>
            <a:endParaRPr lang="en-US" altLang="en-US" dirty="0"/>
          </a:p>
          <a:p>
            <a:pPr marL="231168" indent="-231168"/>
            <a:r>
              <a:rPr lang="en-US" altLang="en-US" dirty="0"/>
              <a:t>Most of you know that BMS is a system that outlines NAVFAC’s business processes and describes the work performed to deliver NAVFAC  products and services.  It includes associated resources and identifies roles and responsibilities for NAVFAC personnel.</a:t>
            </a:r>
          </a:p>
          <a:p>
            <a:pPr marL="693506" lvl="1" indent="-231168">
              <a:buFontTx/>
              <a:buAutoNum type="arabicPeriod"/>
            </a:pPr>
            <a:r>
              <a:rPr lang="en-US" altLang="en-US" dirty="0"/>
              <a:t>The BMS system is web-based and is accessible through the NAVFAC portal.  These processes are not accessible to non-NAVFAC personnel.</a:t>
            </a:r>
          </a:p>
          <a:p>
            <a:pPr marL="693506" lvl="1" indent="-231168">
              <a:buFontTx/>
              <a:buAutoNum type="arabicPeriod"/>
            </a:pPr>
            <a:r>
              <a:rPr lang="en-US" altLang="en-US" dirty="0"/>
              <a:t>The BMS processes are designed to be continually updated so they should be reviewed regularly to determine if any processes have been updated</a:t>
            </a:r>
          </a:p>
          <a:p>
            <a:pPr marL="693506" lvl="1" indent="-231168">
              <a:spcBef>
                <a:spcPct val="50000"/>
              </a:spcBef>
            </a:pPr>
            <a:endParaRPr lang="en-US" altLang="en-US" dirty="0"/>
          </a:p>
          <a:p>
            <a:pPr marL="231168" indent="-231168"/>
            <a:endParaRPr lang="en-US" altLang="en-US" dirty="0"/>
          </a:p>
        </p:txBody>
      </p:sp>
      <p:sp>
        <p:nvSpPr>
          <p:cNvPr id="2" name="Footer Placeholder 1">
            <a:extLst>
              <a:ext uri="{FF2B5EF4-FFF2-40B4-BE49-F238E27FC236}">
                <a16:creationId xmlns:a16="http://schemas.microsoft.com/office/drawing/2014/main" id="{2C007275-CC28-4EB1-B5B0-F0CD5D0B16DB}"/>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40279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40728" eaLnBrk="0" hangingPunct="0">
              <a:defRPr sz="2400" b="1">
                <a:solidFill>
                  <a:schemeClr val="tx1"/>
                </a:solidFill>
                <a:latin typeface="Times New Roman" pitchFamily="18" charset="0"/>
              </a:defRPr>
            </a:lvl1pPr>
            <a:lvl2pPr marL="743273" indent="-285751" defTabSz="940728" eaLnBrk="0" hangingPunct="0">
              <a:defRPr sz="2400" b="1">
                <a:solidFill>
                  <a:schemeClr val="tx1"/>
                </a:solidFill>
                <a:latin typeface="Times New Roman" pitchFamily="18" charset="0"/>
              </a:defRPr>
            </a:lvl2pPr>
            <a:lvl3pPr marL="1143002" indent="-227957" defTabSz="940728" eaLnBrk="0" hangingPunct="0">
              <a:defRPr sz="2400" b="1">
                <a:solidFill>
                  <a:schemeClr val="tx1"/>
                </a:solidFill>
                <a:latin typeface="Times New Roman" pitchFamily="18" charset="0"/>
              </a:defRPr>
            </a:lvl3pPr>
            <a:lvl4pPr marL="1600523" indent="-229563" defTabSz="940728" eaLnBrk="0" hangingPunct="0">
              <a:defRPr sz="2400" b="1">
                <a:solidFill>
                  <a:schemeClr val="tx1"/>
                </a:solidFill>
                <a:latin typeface="Times New Roman" pitchFamily="18" charset="0"/>
              </a:defRPr>
            </a:lvl4pPr>
            <a:lvl5pPr marL="2056440" indent="-227957" defTabSz="940728" eaLnBrk="0" hangingPunct="0">
              <a:defRPr sz="2400" b="1">
                <a:solidFill>
                  <a:schemeClr val="tx1"/>
                </a:solidFill>
                <a:latin typeface="Times New Roman" pitchFamily="18" charset="0"/>
              </a:defRPr>
            </a:lvl5pPr>
            <a:lvl6pPr marL="2518778" indent="-227957" defTabSz="940728" eaLnBrk="0" fontAlgn="base" hangingPunct="0">
              <a:spcBef>
                <a:spcPct val="50000"/>
              </a:spcBef>
              <a:spcAft>
                <a:spcPct val="0"/>
              </a:spcAft>
              <a:defRPr sz="2400" b="1">
                <a:solidFill>
                  <a:schemeClr val="tx1"/>
                </a:solidFill>
                <a:latin typeface="Times New Roman" pitchFamily="18" charset="0"/>
              </a:defRPr>
            </a:lvl6pPr>
            <a:lvl7pPr marL="2981115" indent="-227957" defTabSz="940728" eaLnBrk="0" fontAlgn="base" hangingPunct="0">
              <a:spcBef>
                <a:spcPct val="50000"/>
              </a:spcBef>
              <a:spcAft>
                <a:spcPct val="0"/>
              </a:spcAft>
              <a:defRPr sz="2400" b="1">
                <a:solidFill>
                  <a:schemeClr val="tx1"/>
                </a:solidFill>
                <a:latin typeface="Times New Roman" pitchFamily="18" charset="0"/>
              </a:defRPr>
            </a:lvl7pPr>
            <a:lvl8pPr marL="3443453" indent="-227957" defTabSz="940728" eaLnBrk="0" fontAlgn="base" hangingPunct="0">
              <a:spcBef>
                <a:spcPct val="50000"/>
              </a:spcBef>
              <a:spcAft>
                <a:spcPct val="0"/>
              </a:spcAft>
              <a:defRPr sz="2400" b="1">
                <a:solidFill>
                  <a:schemeClr val="tx1"/>
                </a:solidFill>
                <a:latin typeface="Times New Roman" pitchFamily="18" charset="0"/>
              </a:defRPr>
            </a:lvl8pPr>
            <a:lvl9pPr marL="3905790" indent="-227957" defTabSz="940728" eaLnBrk="0" fontAlgn="base" hangingPunct="0">
              <a:spcBef>
                <a:spcPct val="50000"/>
              </a:spcBef>
              <a:spcAft>
                <a:spcPct val="0"/>
              </a:spcAft>
              <a:defRPr sz="2400" b="1">
                <a:solidFill>
                  <a:schemeClr val="tx1"/>
                </a:solidFill>
                <a:latin typeface="Times New Roman" pitchFamily="18" charset="0"/>
              </a:defRPr>
            </a:lvl9pPr>
          </a:lstStyle>
          <a:p>
            <a:pPr eaLnBrk="1" hangingPunct="1"/>
            <a:fld id="{C967A647-EF46-474B-AF8E-18598967EC64}" type="slidenum">
              <a:rPr lang="en-US" altLang="en-US" sz="1200" b="0">
                <a:solidFill>
                  <a:schemeClr val="bg1"/>
                </a:solidFill>
                <a:latin typeface="Arial" charset="0"/>
              </a:rPr>
              <a:pPr eaLnBrk="1" hangingPunct="1"/>
              <a:t>7</a:t>
            </a:fld>
            <a:endParaRPr lang="en-US" altLang="en-US" sz="1200" b="0">
              <a:solidFill>
                <a:schemeClr val="bg1"/>
              </a:solidFill>
              <a:latin typeface="Arial" charset="0"/>
            </a:endParaRPr>
          </a:p>
        </p:txBody>
      </p:sp>
      <p:sp>
        <p:nvSpPr>
          <p:cNvPr id="37891" name="Rectangle 2"/>
          <p:cNvSpPr>
            <a:spLocks noGrp="1" noRot="1" noChangeAspect="1" noChangeArrowheads="1" noTextEdit="1"/>
          </p:cNvSpPr>
          <p:nvPr>
            <p:ph type="sldImg"/>
          </p:nvPr>
        </p:nvSpPr>
        <p:spPr>
          <a:xfrm>
            <a:off x="1190625" y="696913"/>
            <a:ext cx="4654550" cy="3490912"/>
          </a:xfrm>
          <a:ln/>
        </p:spPr>
      </p:sp>
      <p:sp>
        <p:nvSpPr>
          <p:cNvPr id="37892" name="Rectangle 3"/>
          <p:cNvSpPr>
            <a:spLocks noGrp="1" noChangeArrowheads="1"/>
          </p:cNvSpPr>
          <p:nvPr>
            <p:ph type="body" idx="1"/>
          </p:nvPr>
        </p:nvSpPr>
        <p:spPr>
          <a:xfrm>
            <a:off x="897588" y="4422048"/>
            <a:ext cx="5298661" cy="4192770"/>
          </a:xfrm>
        </p:spPr>
        <p:txBody>
          <a:bodyPr/>
          <a:lstStyle/>
          <a:p>
            <a:pPr marL="115584" indent="-115584">
              <a:buFontTx/>
              <a:buChar char="•"/>
            </a:pPr>
            <a:r>
              <a:rPr lang="en-US" altLang="en-US" dirty="0"/>
              <a:t>The BMS is accessed through the NAVFAC Portal Intranet.  Unlike the NAVFAC Design-Build Master RFP that is housed on the public Whole Building Design Guide website, BMS is internal and not accessible to the public. </a:t>
            </a:r>
          </a:p>
          <a:p>
            <a:pPr marL="115584" indent="-115584">
              <a:buFontTx/>
              <a:buChar char="•"/>
            </a:pPr>
            <a:r>
              <a:rPr lang="en-US" altLang="en-US" dirty="0"/>
              <a:t>The Capital Improvement Section of BMS addresses several processes.  B1 section of the BMS, titled “Design and Construction”, includes both Design-Bid-Build and Design-Build processes. Note that Capital Improvements has a specific page link.  </a:t>
            </a:r>
          </a:p>
          <a:p>
            <a:pPr marL="115584" indent="-115584">
              <a:buFontTx/>
              <a:buChar char="•"/>
            </a:pPr>
            <a:r>
              <a:rPr lang="en-US" altLang="en-US" dirty="0"/>
              <a:t>The Acquisition Section of BMS that addresses the planning, award and administration of design and construction contracts is in BMS Section S-17.</a:t>
            </a:r>
          </a:p>
          <a:p>
            <a:pPr marL="115584" indent="-115584"/>
            <a:endParaRPr lang="en-US" altLang="en-US" dirty="0"/>
          </a:p>
        </p:txBody>
      </p:sp>
      <p:sp>
        <p:nvSpPr>
          <p:cNvPr id="2" name="Footer Placeholder 1">
            <a:extLst>
              <a:ext uri="{FF2B5EF4-FFF2-40B4-BE49-F238E27FC236}">
                <a16:creationId xmlns:a16="http://schemas.microsoft.com/office/drawing/2014/main" id="{60399AE9-A7EB-495A-87C0-8F62E2799C16}"/>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71815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shows the sections of the BMS that cover the Design-Build processes.  These sections cover NAVFAC personnel’s roles and responsibilities for successful delivery of a Design-Build project, based on each procurement method.</a:t>
            </a:r>
          </a:p>
          <a:p>
            <a:endParaRPr lang="en-US" dirty="0"/>
          </a:p>
          <a:p>
            <a:r>
              <a:rPr lang="en-US" altLang="en-US" dirty="0"/>
              <a:t>Under B-1.4 you would see these processes:</a:t>
            </a:r>
          </a:p>
          <a:p>
            <a:pPr lvl="1" eaLnBrk="1" hangingPunct="1">
              <a:buFontTx/>
              <a:buChar char="•"/>
            </a:pPr>
            <a:r>
              <a:rPr lang="en-US" altLang="en-US" dirty="0"/>
              <a:t>B-1.4.1 covers Standard Design-Build with In-House RFP Development</a:t>
            </a:r>
          </a:p>
          <a:p>
            <a:pPr lvl="1" eaLnBrk="1" hangingPunct="1">
              <a:buFontTx/>
              <a:buChar char="•"/>
            </a:pPr>
            <a:r>
              <a:rPr lang="en-US" altLang="en-US" dirty="0"/>
              <a:t>B-1.4.2 covers Standard Design-Build with A/E RFP Development</a:t>
            </a:r>
          </a:p>
          <a:p>
            <a:pPr lvl="1" eaLnBrk="1" hangingPunct="1">
              <a:buFontTx/>
              <a:buChar char="•"/>
            </a:pPr>
            <a:r>
              <a:rPr lang="en-US" altLang="en-US" dirty="0"/>
              <a:t>B-1.4.3 outlines Multiple Award Construction Contract, or MACC Design-Build (for task orders)</a:t>
            </a:r>
          </a:p>
          <a:p>
            <a:pPr lvl="1" eaLnBrk="1" hangingPunct="1">
              <a:buFontTx/>
              <a:buChar char="•"/>
            </a:pPr>
            <a:r>
              <a:rPr lang="en-US" altLang="en-US" dirty="0"/>
              <a:t>B-1.4.4 covers processes for Single-Source Negotiated Scope, and </a:t>
            </a:r>
          </a:p>
          <a:p>
            <a:pPr lvl="1" eaLnBrk="1" hangingPunct="1">
              <a:buFontTx/>
              <a:buChar char="•"/>
            </a:pPr>
            <a:r>
              <a:rPr lang="en-US" altLang="en-US" dirty="0"/>
              <a:t>B-1.4.5 outlines the Small Project Design-Build Decision Process</a:t>
            </a:r>
            <a:endParaRPr lang="en-US" dirty="0"/>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8</a:t>
            </a:fld>
            <a:endParaRPr lang="en-US" dirty="0"/>
          </a:p>
        </p:txBody>
      </p:sp>
      <p:sp>
        <p:nvSpPr>
          <p:cNvPr id="5" name="Footer Placeholder 4">
            <a:extLst>
              <a:ext uri="{FF2B5EF4-FFF2-40B4-BE49-F238E27FC236}">
                <a16:creationId xmlns:a16="http://schemas.microsoft.com/office/drawing/2014/main" id="{09AB02ED-F1EB-4691-A015-AD577B4F0AE6}"/>
              </a:ext>
            </a:extLst>
          </p:cNvPr>
          <p:cNvSpPr>
            <a:spLocks noGrp="1"/>
          </p:cNvSpPr>
          <p:nvPr>
            <p:ph type="ftr" sz="quarter" idx="11"/>
          </p:nvPr>
        </p:nvSpPr>
        <p:spPr/>
        <p:txBody>
          <a:bodyPr/>
          <a:lstStyle/>
          <a:p>
            <a:pPr>
              <a:defRPr/>
            </a:pPr>
            <a:r>
              <a:rPr lang="en-US" dirty="0"/>
              <a:t>Introduction to Design-Build</a:t>
            </a:r>
          </a:p>
        </p:txBody>
      </p:sp>
    </p:spTree>
    <p:extLst>
      <p:ext uri="{BB962C8B-B14F-4D97-AF65-F5344CB8AC3E}">
        <p14:creationId xmlns:p14="http://schemas.microsoft.com/office/powerpoint/2010/main" val="370388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2043">
              <a:spcBef>
                <a:spcPct val="30000"/>
              </a:spcBef>
              <a:defRPr sz="1200">
                <a:solidFill>
                  <a:schemeClr val="tx1"/>
                </a:solidFill>
                <a:latin typeface="Times New Roman" panose="02020603050405020304" pitchFamily="18" charset="0"/>
              </a:defRPr>
            </a:lvl1pPr>
            <a:lvl2pPr marL="736410" indent="-283112" defTabSz="932043">
              <a:spcBef>
                <a:spcPct val="30000"/>
              </a:spcBef>
              <a:defRPr sz="1200">
                <a:solidFill>
                  <a:schemeClr val="tx1"/>
                </a:solidFill>
                <a:latin typeface="Times New Roman" panose="02020603050405020304" pitchFamily="18" charset="0"/>
              </a:defRPr>
            </a:lvl2pPr>
            <a:lvl3pPr marL="1132448" indent="-225853" defTabSz="932043">
              <a:spcBef>
                <a:spcPct val="30000"/>
              </a:spcBef>
              <a:defRPr sz="1200">
                <a:solidFill>
                  <a:schemeClr val="tx1"/>
                </a:solidFill>
                <a:latin typeface="Times New Roman" panose="02020603050405020304" pitchFamily="18" charset="0"/>
              </a:defRPr>
            </a:lvl3pPr>
            <a:lvl4pPr marL="1585745" indent="-227444" defTabSz="932043">
              <a:spcBef>
                <a:spcPct val="30000"/>
              </a:spcBef>
              <a:defRPr sz="1200">
                <a:solidFill>
                  <a:schemeClr val="tx1"/>
                </a:solidFill>
                <a:latin typeface="Times New Roman" panose="02020603050405020304" pitchFamily="18" charset="0"/>
              </a:defRPr>
            </a:lvl4pPr>
            <a:lvl5pPr marL="2037452" indent="-225853" defTabSz="932043">
              <a:spcBef>
                <a:spcPct val="30000"/>
              </a:spcBef>
              <a:defRPr sz="1200">
                <a:solidFill>
                  <a:schemeClr val="tx1"/>
                </a:solidFill>
                <a:latin typeface="Times New Roman" panose="02020603050405020304" pitchFamily="18" charset="0"/>
              </a:defRPr>
            </a:lvl5pPr>
            <a:lvl6pPr marL="2495520" indent="-225853" defTabSz="932043" eaLnBrk="0" fontAlgn="base" hangingPunct="0">
              <a:spcBef>
                <a:spcPct val="30000"/>
              </a:spcBef>
              <a:spcAft>
                <a:spcPct val="0"/>
              </a:spcAft>
              <a:defRPr sz="1200">
                <a:solidFill>
                  <a:schemeClr val="tx1"/>
                </a:solidFill>
                <a:latin typeface="Times New Roman" panose="02020603050405020304" pitchFamily="18" charset="0"/>
              </a:defRPr>
            </a:lvl6pPr>
            <a:lvl7pPr marL="2953589" indent="-225853" defTabSz="932043" eaLnBrk="0" fontAlgn="base" hangingPunct="0">
              <a:spcBef>
                <a:spcPct val="30000"/>
              </a:spcBef>
              <a:spcAft>
                <a:spcPct val="0"/>
              </a:spcAft>
              <a:defRPr sz="1200">
                <a:solidFill>
                  <a:schemeClr val="tx1"/>
                </a:solidFill>
                <a:latin typeface="Times New Roman" panose="02020603050405020304" pitchFamily="18" charset="0"/>
              </a:defRPr>
            </a:lvl7pPr>
            <a:lvl8pPr marL="3411658" indent="-225853" defTabSz="932043" eaLnBrk="0" fontAlgn="base" hangingPunct="0">
              <a:spcBef>
                <a:spcPct val="30000"/>
              </a:spcBef>
              <a:spcAft>
                <a:spcPct val="0"/>
              </a:spcAft>
              <a:defRPr sz="1200">
                <a:solidFill>
                  <a:schemeClr val="tx1"/>
                </a:solidFill>
                <a:latin typeface="Times New Roman" panose="02020603050405020304" pitchFamily="18" charset="0"/>
              </a:defRPr>
            </a:lvl8pPr>
            <a:lvl9pPr marL="3869727" indent="-225853" defTabSz="9320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91196A-EA21-4EB6-8671-B5E2BC42F7A1}" type="slidenum">
              <a:rPr lang="en-US" altLang="en-US">
                <a:solidFill>
                  <a:schemeClr val="bg1"/>
                </a:solidFill>
                <a:latin typeface="Arial" panose="020B0604020202020204" pitchFamily="34" charset="0"/>
              </a:rPr>
              <a:pPr>
                <a:spcBef>
                  <a:spcPct val="0"/>
                </a:spcBef>
              </a:pPr>
              <a:t>9</a:t>
            </a:fld>
            <a:endParaRPr lang="en-US" altLang="en-US">
              <a:solidFill>
                <a:schemeClr val="bg1"/>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1171575" y="692150"/>
            <a:ext cx="4616450" cy="3462338"/>
          </a:xfrm>
          <a:ln/>
        </p:spPr>
      </p:sp>
      <p:sp>
        <p:nvSpPr>
          <p:cNvPr id="36868" name="Rectangle 3"/>
          <p:cNvSpPr>
            <a:spLocks noGrp="1" noChangeArrowheads="1"/>
          </p:cNvSpPr>
          <p:nvPr>
            <p:ph type="body" idx="1"/>
          </p:nvPr>
        </p:nvSpPr>
        <p:spPr>
          <a:xfrm>
            <a:off x="929199" y="4385802"/>
            <a:ext cx="5091504" cy="4158402"/>
          </a:xfrm>
          <a:noFill/>
        </p:spPr>
        <p:txBody>
          <a:bodyPr/>
          <a:lstStyle/>
          <a:p>
            <a:pPr marL="114517" indent="-114517" eaLnBrk="1" hangingPunct="1"/>
            <a:r>
              <a:rPr lang="en-US" altLang="en-US" dirty="0"/>
              <a:t>Here is an example of the detail in BMS :</a:t>
            </a:r>
          </a:p>
          <a:p>
            <a:pPr marL="114517" indent="-114517" eaLnBrk="1" hangingPunct="1">
              <a:buFontTx/>
              <a:buChar char="•"/>
            </a:pPr>
            <a:endParaRPr lang="en-US" altLang="en-US" dirty="0"/>
          </a:p>
          <a:p>
            <a:pPr marL="114517" indent="-114517" eaLnBrk="1" hangingPunct="1">
              <a:buFontTx/>
              <a:buChar char="•"/>
            </a:pPr>
            <a:r>
              <a:rPr lang="en-US" altLang="en-US" dirty="0"/>
              <a:t>BMS o</a:t>
            </a:r>
            <a:r>
              <a:rPr lang="en-US" altLang="en-US" dirty="0">
                <a:solidFill>
                  <a:srgbClr val="000000"/>
                </a:solidFill>
              </a:rPr>
              <a:t>utlines the role and responsibility of a NAVFAC team member, </a:t>
            </a:r>
          </a:p>
          <a:p>
            <a:pPr marL="114517" indent="-114517" eaLnBrk="1" hangingPunct="1">
              <a:buFontTx/>
              <a:buChar char="•"/>
            </a:pPr>
            <a:r>
              <a:rPr lang="en-US" altLang="en-US" dirty="0">
                <a:solidFill>
                  <a:srgbClr val="000000"/>
                </a:solidFill>
              </a:rPr>
              <a:t>For each NAVFAC team member it describes the effort needed and how they should do the work, </a:t>
            </a:r>
          </a:p>
          <a:p>
            <a:pPr marL="114517" indent="-114517" eaLnBrk="1" hangingPunct="1">
              <a:buFontTx/>
              <a:buChar char="•"/>
            </a:pPr>
            <a:r>
              <a:rPr lang="en-US" altLang="en-US" dirty="0">
                <a:solidFill>
                  <a:srgbClr val="000000"/>
                </a:solidFill>
              </a:rPr>
              <a:t>The BMS conveniently provides links to resource documents and forms needed to complete the various tasks within the process steps. </a:t>
            </a:r>
          </a:p>
          <a:p>
            <a:pPr marL="114517" indent="-114517" eaLnBrk="1" hangingPunct="1">
              <a:buFontTx/>
              <a:buChar char="•"/>
            </a:pPr>
            <a:r>
              <a:rPr lang="en-US" altLang="en-US" dirty="0">
                <a:solidFill>
                  <a:srgbClr val="000000"/>
                </a:solidFill>
              </a:rPr>
              <a:t>Some of these links provide cross-functional knowledge, such as to related BMS processes covering financial management and acquisition processes that are specific to Design-Build</a:t>
            </a:r>
            <a:endParaRPr lang="en-US" altLang="en-US" dirty="0"/>
          </a:p>
          <a:p>
            <a:pPr marL="114517" indent="-114517" eaLnBrk="1" hangingPunct="1"/>
            <a:endParaRPr lang="en-US" altLang="en-US" dirty="0"/>
          </a:p>
        </p:txBody>
      </p:sp>
      <p:sp>
        <p:nvSpPr>
          <p:cNvPr id="2" name="Footer Placeholder 1">
            <a:extLst>
              <a:ext uri="{FF2B5EF4-FFF2-40B4-BE49-F238E27FC236}">
                <a16:creationId xmlns:a16="http://schemas.microsoft.com/office/drawing/2014/main" id="{BB22C292-3B26-47FD-9BC0-4DA28B89BA55}"/>
              </a:ext>
            </a:extLst>
          </p:cNvPr>
          <p:cNvSpPr>
            <a:spLocks noGrp="1"/>
          </p:cNvSpPr>
          <p:nvPr>
            <p:ph type="ftr" sz="quarter" idx="10"/>
          </p:nvPr>
        </p:nvSpPr>
        <p:spPr/>
        <p:txBody>
          <a:bodyPr/>
          <a:lstStyle/>
          <a:p>
            <a:pPr>
              <a:defRPr/>
            </a:pPr>
            <a:r>
              <a:rPr lang="en-US" dirty="0"/>
              <a:t>Introduction to Design-Build</a:t>
            </a:r>
          </a:p>
        </p:txBody>
      </p:sp>
    </p:spTree>
    <p:extLst>
      <p:ext uri="{BB962C8B-B14F-4D97-AF65-F5344CB8AC3E}">
        <p14:creationId xmlns:p14="http://schemas.microsoft.com/office/powerpoint/2010/main" val="98895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3C8F292-8040-409B-8510-61BA18B7E95B}" type="slidenum">
              <a:rPr lang="en-US" altLang="en-US" sz="1200" i="1" smtClean="0">
                <a:solidFill>
                  <a:srgbClr val="009ED5"/>
                </a:solidFill>
              </a:rPr>
              <a:pPr algn="ctr" eaLnBrk="1" hangingPunct="1">
                <a:defRPr/>
              </a:pPr>
              <a:t>‹#›</a:t>
            </a:fld>
            <a:endParaRPr lang="en-US" altLang="en-US" sz="1200" i="1">
              <a:solidFill>
                <a:srgbClr val="009ED5"/>
              </a:solidFill>
            </a:endParaRPr>
          </a:p>
        </p:txBody>
      </p:sp>
      <p:pic>
        <p:nvPicPr>
          <p:cNvPr id="5"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3796"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1480751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9981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6426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8887212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subTitle" idx="1"/>
          </p:nvPr>
        </p:nvSpPr>
        <p:spPr>
          <a:xfrm>
            <a:off x="2862263" y="4249738"/>
            <a:ext cx="4535487" cy="611187"/>
          </a:xfrm>
        </p:spPr>
        <p:txBody>
          <a:bodyPr/>
          <a:lstStyle>
            <a:lvl1pPr marL="0" indent="0" algn="ctr">
              <a:buFontTx/>
              <a:buNone/>
              <a:defRPr sz="1800">
                <a:solidFill>
                  <a:srgbClr val="009ED5"/>
                </a:solidFill>
                <a:latin typeface="Arial Narrow" pitchFamily="34" charset="0"/>
              </a:defRPr>
            </a:lvl1pPr>
          </a:lstStyle>
          <a:p>
            <a:r>
              <a:rPr lang="en-US"/>
              <a:t>Click to add subtitle</a:t>
            </a:r>
          </a:p>
        </p:txBody>
      </p:sp>
    </p:spTree>
    <p:extLst>
      <p:ext uri="{BB962C8B-B14F-4D97-AF65-F5344CB8AC3E}">
        <p14:creationId xmlns:p14="http://schemas.microsoft.com/office/powerpoint/2010/main" val="1984063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205538"/>
            <a:ext cx="7575550" cy="365125"/>
          </a:xfrm>
        </p:spPr>
        <p:txBody>
          <a:bodyPr/>
          <a:lstStyle>
            <a:lvl1pPr algn="ctr">
              <a:defRPr/>
            </a:lvl1pPr>
          </a:lstStyle>
          <a:p>
            <a:pPr>
              <a:defRPr/>
            </a:pPr>
            <a:r>
              <a:rPr lang="en-US" dirty="0"/>
              <a:t>PWD Workload Management Leadership Overview Course</a:t>
            </a:r>
          </a:p>
        </p:txBody>
      </p:sp>
    </p:spTree>
    <p:extLst>
      <p:ext uri="{BB962C8B-B14F-4D97-AF65-F5344CB8AC3E}">
        <p14:creationId xmlns:p14="http://schemas.microsoft.com/office/powerpoint/2010/main" val="5773933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224235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81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214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9741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0290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1584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688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62428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9505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0155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152400"/>
            <a:ext cx="8045450" cy="835025"/>
          </a:xfrm>
        </p:spPr>
        <p:txBody>
          <a:bodyPr/>
          <a:lstStyle/>
          <a:p>
            <a:r>
              <a:rPr lang="en-US"/>
              <a:t>Click to edit Master title style</a:t>
            </a:r>
          </a:p>
        </p:txBody>
      </p:sp>
      <p:sp>
        <p:nvSpPr>
          <p:cNvPr id="3" name="Content Placeholder 2"/>
          <p:cNvSpPr>
            <a:spLocks noGrp="1"/>
          </p:cNvSpPr>
          <p:nvPr>
            <p:ph idx="1"/>
          </p:nvPr>
        </p:nvSpPr>
        <p:spPr>
          <a:xfrm>
            <a:off x="646113" y="1350963"/>
            <a:ext cx="8091487" cy="4811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406525" y="6491288"/>
            <a:ext cx="5778500" cy="366712"/>
          </a:xfrm>
        </p:spPr>
        <p:txBody>
          <a:bodyPr/>
          <a:lstStyle>
            <a:lvl1pPr algn="ctr">
              <a:defRPr b="0"/>
            </a:lvl1pPr>
          </a:lstStyle>
          <a:p>
            <a:pPr>
              <a:defRPr/>
            </a:pPr>
            <a:r>
              <a:rPr lang="en-US" dirty="0"/>
              <a:t>PWD Workload Management Leadership Overview Course</a:t>
            </a:r>
          </a:p>
        </p:txBody>
      </p:sp>
    </p:spTree>
    <p:extLst>
      <p:ext uri="{BB962C8B-B14F-4D97-AF65-F5344CB8AC3E}">
        <p14:creationId xmlns:p14="http://schemas.microsoft.com/office/powerpoint/2010/main" val="36234624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886408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3" descr="\\Cfusion1\MacCentral\NAVFAC\PowerPoint\TIFFs\PPTdesign2ccover.t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txBox="1">
            <a:spLocks/>
          </p:cNvSpPr>
          <p:nvPr userDrawn="1">
            <p:custDataLst>
              <p:tags r:id="rId1"/>
            </p:custDataLst>
          </p:nvPr>
        </p:nvSpPr>
        <p:spPr>
          <a:xfrm>
            <a:off x="-15875" y="6592888"/>
            <a:ext cx="4867275" cy="404812"/>
          </a:xfrm>
          <a:prstGeom prst="rect">
            <a:avLst/>
          </a:prstGeom>
        </p:spPr>
        <p:txBody>
          <a:bodyPr/>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0" indent="0">
              <a:buFontTx/>
              <a:buNone/>
              <a:defRPr/>
            </a:pPr>
            <a:endParaRPr lang="en-US" sz="1000" kern="0" dirty="0"/>
          </a:p>
        </p:txBody>
      </p:sp>
      <p:sp>
        <p:nvSpPr>
          <p:cNvPr id="9219" name="Rectangle 3"/>
          <p:cNvSpPr>
            <a:spLocks noGrp="1" noChangeArrowheads="1"/>
          </p:cNvSpPr>
          <p:nvPr>
            <p:ph type="ctrTitle"/>
            <p:custDataLst>
              <p:tags r:id="rId2"/>
            </p:custDataLst>
          </p:nvPr>
        </p:nvSpPr>
        <p:spPr>
          <a:xfrm>
            <a:off x="191069" y="3193575"/>
            <a:ext cx="8816453" cy="1774209"/>
          </a:xfrm>
        </p:spPr>
        <p:txBody>
          <a:bodyPr anchor="t"/>
          <a:lstStyle>
            <a:lvl1pPr>
              <a:defRPr>
                <a:latin typeface="Arial" charset="0"/>
              </a:defRPr>
            </a:lvl1pPr>
          </a:lstStyle>
          <a:p>
            <a:r>
              <a:rPr lang="en-US" dirty="0"/>
              <a:t>Click to add title</a:t>
            </a:r>
          </a:p>
        </p:txBody>
      </p:sp>
      <p:sp>
        <p:nvSpPr>
          <p:cNvPr id="3" name="Text Placeholder 2"/>
          <p:cNvSpPr>
            <a:spLocks noGrp="1"/>
          </p:cNvSpPr>
          <p:nvPr>
            <p:ph type="body" sz="quarter" idx="10"/>
            <p:custDataLst>
              <p:tags r:id="rId3"/>
            </p:custDataLst>
          </p:nvPr>
        </p:nvSpPr>
        <p:spPr>
          <a:xfrm>
            <a:off x="558800" y="5100999"/>
            <a:ext cx="8105775" cy="708025"/>
          </a:xfrm>
        </p:spPr>
        <p:txBody>
          <a:bodyPr/>
          <a:lstStyle>
            <a:lvl1pPr marL="0" indent="0">
              <a:buNone/>
              <a:defRPr b="0" baseline="0"/>
            </a:lvl1pPr>
          </a:lstStyle>
          <a:p>
            <a:pPr lvl="0"/>
            <a:r>
              <a:rPr lang="en-US"/>
              <a:t>Click to edit Master text styles</a:t>
            </a:r>
          </a:p>
        </p:txBody>
      </p:sp>
    </p:spTree>
    <p:extLst>
      <p:ext uri="{BB962C8B-B14F-4D97-AF65-F5344CB8AC3E}">
        <p14:creationId xmlns:p14="http://schemas.microsoft.com/office/powerpoint/2010/main" val="20810234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idx="1"/>
            <p:custDataLst>
              <p:tags r:id="rId1"/>
            </p:custDataLst>
          </p:nvPr>
        </p:nvSpPr>
        <p:spPr>
          <a:xfrm>
            <a:off x="152400" y="1253978"/>
            <a:ext cx="8825345" cy="5188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custDataLst>
              <p:tags r:id="rId2"/>
            </p:custDataLst>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10289952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253978"/>
            <a:ext cx="8825345" cy="5188386"/>
          </a:xfrm>
        </p:spPr>
        <p:txBody>
          <a:bodyPr/>
          <a:lstStyle>
            <a:lvl1pPr marL="0" indent="0">
              <a:spcAft>
                <a:spcPts val="1200"/>
              </a:spcAft>
              <a:buNone/>
              <a:defRPr/>
            </a:lvl1pPr>
            <a:lvl2pPr marL="800100" indent="-342900">
              <a:spcBef>
                <a:spcPts val="1200"/>
              </a:spcBef>
              <a:buFont typeface="+mj-lt"/>
              <a:buAutoNum type="arabicPeriod"/>
              <a:defRPr/>
            </a:lvl2pPr>
            <a:lvl3pPr marL="1257300" indent="-342900">
              <a:buFont typeface="+mj-lt"/>
              <a:buAutoNum type="alphaUcPeriod"/>
              <a:defRPr/>
            </a:lvl3pPr>
          </a:lstStyle>
          <a:p>
            <a:pPr lvl="0"/>
            <a:r>
              <a:rPr lang="en-US" dirty="0"/>
              <a:t>Click to edit Master text styles</a:t>
            </a:r>
          </a:p>
          <a:p>
            <a:pPr lvl="1"/>
            <a:r>
              <a:rPr lang="en-US" dirty="0"/>
              <a:t>First level</a:t>
            </a:r>
          </a:p>
          <a:p>
            <a:pPr lvl="2"/>
            <a:r>
              <a:rPr lang="en-US" dirty="0"/>
              <a:t>Second level</a:t>
            </a:r>
          </a:p>
        </p:txBody>
      </p:sp>
      <p:sp>
        <p:nvSpPr>
          <p:cNvPr id="6"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37346027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userDrawn="1"/>
        </p:nvSpPr>
        <p:spPr>
          <a:xfrm>
            <a:off x="8297863" y="1014413"/>
            <a:ext cx="792162"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b="1" dirty="0">
                <a:solidFill>
                  <a:srgbClr val="FF0000"/>
                </a:solidFill>
              </a:rPr>
              <a:t>DRAFT</a:t>
            </a:r>
          </a:p>
        </p:txBody>
      </p:sp>
      <p:sp>
        <p:nvSpPr>
          <p:cNvPr id="3" name="Content Placeholder 2"/>
          <p:cNvSpPr>
            <a:spLocks noGrp="1"/>
          </p:cNvSpPr>
          <p:nvPr>
            <p:ph sz="half" idx="1"/>
          </p:nvPr>
        </p:nvSpPr>
        <p:spPr>
          <a:xfrm>
            <a:off x="180109" y="1295543"/>
            <a:ext cx="4434754" cy="50359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7263" y="1295542"/>
            <a:ext cx="4196628" cy="5049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3271485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327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p:cNvSpPr txBox="1"/>
          <p:nvPr userDrawn="1"/>
        </p:nvSpPr>
        <p:spPr>
          <a:xfrm>
            <a:off x="8297863" y="1014413"/>
            <a:ext cx="792162"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b="1" dirty="0">
                <a:solidFill>
                  <a:srgbClr val="FF0000"/>
                </a:solidFill>
              </a:rPr>
              <a:t>DRAFT</a:t>
            </a:r>
          </a:p>
        </p:txBody>
      </p:sp>
      <p:sp>
        <p:nvSpPr>
          <p:cNvPr id="3" name="Text Placeholder 2"/>
          <p:cNvSpPr>
            <a:spLocks noGrp="1"/>
          </p:cNvSpPr>
          <p:nvPr>
            <p:ph type="body" idx="1"/>
          </p:nvPr>
        </p:nvSpPr>
        <p:spPr>
          <a:xfrm>
            <a:off x="138545" y="1271868"/>
            <a:ext cx="435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8545" y="1980567"/>
            <a:ext cx="4358843" cy="4447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71868"/>
            <a:ext cx="43188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332720" cy="4433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17917871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51309474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9129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charset="0"/>
              </a:defRPr>
            </a:lvl1pPr>
          </a:lstStyle>
          <a:p>
            <a:r>
              <a:rPr lang="en-US"/>
              <a:t>Click to add title</a:t>
            </a:r>
          </a:p>
        </p:txBody>
      </p:sp>
      <p:sp>
        <p:nvSpPr>
          <p:cNvPr id="9220" name="Rectangle 4"/>
          <p:cNvSpPr>
            <a:spLocks noGrp="1" noChangeArrowheads="1"/>
          </p:cNvSpPr>
          <p:nvPr>
            <p:ph type="subTitle" idx="1"/>
          </p:nvPr>
        </p:nvSpPr>
        <p:spPr>
          <a:xfrm>
            <a:off x="2862263" y="4249738"/>
            <a:ext cx="4535487" cy="611187"/>
          </a:xfrm>
        </p:spPr>
        <p:txBody>
          <a:bodyPr/>
          <a:lstStyle>
            <a:lvl1pPr marL="0" indent="0" algn="ctr">
              <a:buFontTx/>
              <a:buNone/>
              <a:defRPr sz="1800">
                <a:solidFill>
                  <a:srgbClr val="009ED5"/>
                </a:solidFill>
                <a:latin typeface="Arial Narrow" pitchFamily="34" charset="0"/>
              </a:defRPr>
            </a:lvl1pPr>
          </a:lstStyle>
          <a:p>
            <a:r>
              <a:rPr lang="en-US"/>
              <a:t>Click to add subtitle</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2936436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2255345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679700" y="6464300"/>
            <a:ext cx="4305300" cy="3937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7757241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7558421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5561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6490970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875946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8486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7167988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53061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3114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1066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0792370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24888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59" name="Picture 43" descr="PPTdesign2c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panose="020B0604020202020204" pitchFamily="34" charset="0"/>
              </a:defRPr>
            </a:lvl1pPr>
          </a:lstStyle>
          <a:p>
            <a:pPr lvl="0"/>
            <a:r>
              <a:rPr lang="en-US" altLang="en-US" noProof="0" smtClean="0"/>
              <a:t>Click to add title</a:t>
            </a:r>
          </a:p>
        </p:txBody>
      </p:sp>
      <p:sp>
        <p:nvSpPr>
          <p:cNvPr id="9220" name="Rectangle 4"/>
          <p:cNvSpPr>
            <a:spLocks noGrp="1" noChangeArrowheads="1"/>
          </p:cNvSpPr>
          <p:nvPr>
            <p:ph type="subTitle" idx="1"/>
          </p:nvPr>
        </p:nvSpPr>
        <p:spPr>
          <a:xfrm>
            <a:off x="2857500" y="4249738"/>
            <a:ext cx="4535488" cy="611187"/>
          </a:xfrm>
        </p:spPr>
        <p:txBody>
          <a:bodyPr/>
          <a:lstStyle>
            <a:lvl1pPr marL="0" indent="0">
              <a:buFontTx/>
              <a:buNone/>
              <a:defRPr sz="2000">
                <a:solidFill>
                  <a:srgbClr val="009ED5"/>
                </a:solidFill>
                <a:latin typeface="Arial Narrow" panose="020B0606020202030204" pitchFamily="34" charset="0"/>
              </a:defRPr>
            </a:lvl1pPr>
          </a:lstStyle>
          <a:p>
            <a:pPr lvl="0"/>
            <a:r>
              <a:rPr lang="en-US" altLang="en-US" noProof="0" smtClean="0"/>
              <a:t>Click to add subtitle</a:t>
            </a:r>
          </a:p>
        </p:txBody>
      </p:sp>
      <p:sp>
        <p:nvSpPr>
          <p:cNvPr id="9262" name="Rectangle 46"/>
          <p:cNvSpPr>
            <a:spLocks noChangeArrowheads="1"/>
          </p:cNvSpPr>
          <p:nvPr userDrawn="1"/>
        </p:nvSpPr>
        <p:spPr bwMode="auto">
          <a:xfrm>
            <a:off x="85725" y="6588125"/>
            <a:ext cx="369888" cy="2746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fld id="{2D58C7BC-8DA8-4EF6-AD0E-4EF35F8376F6}" type="slidenum">
              <a:rPr lang="en-US" altLang="en-US" sz="1200" b="0" i="1">
                <a:solidFill>
                  <a:srgbClr val="009ED5"/>
                </a:solidFill>
                <a:latin typeface="Arial" panose="020B0604020202020204" pitchFamily="34" charset="0"/>
                <a:cs typeface="Arial" panose="020B0604020202020204" pitchFamily="34" charset="0"/>
              </a:rPr>
              <a:pPr algn="ctr"/>
              <a:t>‹#›</a:t>
            </a:fld>
            <a:endParaRPr lang="en-US" altLang="en-US" sz="1200" b="0" i="1">
              <a:solidFill>
                <a:srgbClr val="009E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9272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4470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63518811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6113" y="1350963"/>
            <a:ext cx="3968750"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350963"/>
            <a:ext cx="3970337"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695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5136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6192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50782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0919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584160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968538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0554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77800"/>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18329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59" name="Picture 43" descr="PPTdesign2c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panose="020B0604020202020204" pitchFamily="34" charset="0"/>
              </a:defRPr>
            </a:lvl1pPr>
          </a:lstStyle>
          <a:p>
            <a:pPr lvl="0"/>
            <a:r>
              <a:rPr lang="en-US" altLang="en-US" noProof="0" smtClean="0"/>
              <a:t>Click to add title</a:t>
            </a:r>
          </a:p>
        </p:txBody>
      </p:sp>
      <p:sp>
        <p:nvSpPr>
          <p:cNvPr id="9220" name="Rectangle 4"/>
          <p:cNvSpPr>
            <a:spLocks noGrp="1" noChangeArrowheads="1"/>
          </p:cNvSpPr>
          <p:nvPr>
            <p:ph type="subTitle" idx="1"/>
          </p:nvPr>
        </p:nvSpPr>
        <p:spPr>
          <a:xfrm>
            <a:off x="2857500" y="4249738"/>
            <a:ext cx="4535488" cy="611187"/>
          </a:xfrm>
        </p:spPr>
        <p:txBody>
          <a:bodyPr/>
          <a:lstStyle>
            <a:lvl1pPr marL="0" indent="0">
              <a:buFontTx/>
              <a:buNone/>
              <a:defRPr sz="2000">
                <a:solidFill>
                  <a:srgbClr val="009ED5"/>
                </a:solidFill>
                <a:latin typeface="Arial Narrow" panose="020B0606020202030204" pitchFamily="34" charset="0"/>
              </a:defRPr>
            </a:lvl1pPr>
          </a:lstStyle>
          <a:p>
            <a:pPr lvl="0"/>
            <a:r>
              <a:rPr lang="en-US" altLang="en-US" noProof="0" smtClean="0"/>
              <a:t>Click to add subtitle</a:t>
            </a:r>
          </a:p>
        </p:txBody>
      </p:sp>
      <p:sp>
        <p:nvSpPr>
          <p:cNvPr id="9262" name="Rectangle 46"/>
          <p:cNvSpPr>
            <a:spLocks noChangeArrowheads="1"/>
          </p:cNvSpPr>
          <p:nvPr userDrawn="1"/>
        </p:nvSpPr>
        <p:spPr bwMode="auto">
          <a:xfrm>
            <a:off x="85725" y="6588125"/>
            <a:ext cx="369888" cy="2746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fld id="{1B7890E5-699F-4AF9-83F5-EEDEA51D6273}" type="slidenum">
              <a:rPr lang="en-US" altLang="en-US" sz="1200" b="0" i="1">
                <a:solidFill>
                  <a:srgbClr val="009ED5"/>
                </a:solidFill>
                <a:latin typeface="Arial" panose="020B0604020202020204" pitchFamily="34" charset="0"/>
                <a:cs typeface="Arial" panose="020B0604020202020204" pitchFamily="34" charset="0"/>
              </a:rPr>
              <a:pPr algn="ctr"/>
              <a:t>‹#›</a:t>
            </a:fld>
            <a:endParaRPr lang="en-US" altLang="en-US" sz="1200" b="0" i="1">
              <a:solidFill>
                <a:srgbClr val="009E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131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700936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100662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24782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6113" y="1350963"/>
            <a:ext cx="3968750"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350963"/>
            <a:ext cx="3970337"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77585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900072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92068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80919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355241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9794020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89207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77800"/>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7431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59" name="Picture 43" descr="PPTdesign2c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panose="020B0604020202020204" pitchFamily="34" charset="0"/>
              </a:defRPr>
            </a:lvl1pPr>
          </a:lstStyle>
          <a:p>
            <a:pPr lvl="0"/>
            <a:r>
              <a:rPr lang="en-US" altLang="en-US" noProof="0" smtClean="0"/>
              <a:t>Click to add title</a:t>
            </a:r>
          </a:p>
        </p:txBody>
      </p:sp>
      <p:sp>
        <p:nvSpPr>
          <p:cNvPr id="9220" name="Rectangle 4"/>
          <p:cNvSpPr>
            <a:spLocks noGrp="1" noChangeArrowheads="1"/>
          </p:cNvSpPr>
          <p:nvPr>
            <p:ph type="subTitle" idx="1"/>
          </p:nvPr>
        </p:nvSpPr>
        <p:spPr>
          <a:xfrm>
            <a:off x="2857500" y="4249738"/>
            <a:ext cx="4535488" cy="611187"/>
          </a:xfrm>
        </p:spPr>
        <p:txBody>
          <a:bodyPr/>
          <a:lstStyle>
            <a:lvl1pPr marL="0" indent="0">
              <a:buFontTx/>
              <a:buNone/>
              <a:defRPr sz="2000">
                <a:solidFill>
                  <a:srgbClr val="009ED5"/>
                </a:solidFill>
                <a:latin typeface="Arial Narrow" panose="020B0606020202030204" pitchFamily="34" charset="0"/>
              </a:defRPr>
            </a:lvl1pPr>
          </a:lstStyle>
          <a:p>
            <a:pPr lvl="0"/>
            <a:r>
              <a:rPr lang="en-US" altLang="en-US" noProof="0" smtClean="0"/>
              <a:t>Click to add subtitle</a:t>
            </a:r>
          </a:p>
        </p:txBody>
      </p:sp>
      <p:sp>
        <p:nvSpPr>
          <p:cNvPr id="9262" name="Rectangle 46"/>
          <p:cNvSpPr>
            <a:spLocks noChangeArrowheads="1"/>
          </p:cNvSpPr>
          <p:nvPr userDrawn="1"/>
        </p:nvSpPr>
        <p:spPr bwMode="auto">
          <a:xfrm>
            <a:off x="85725" y="6588125"/>
            <a:ext cx="369888" cy="2746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fld id="{78F2362F-5BE3-4FDE-85C9-F57311060797}" type="slidenum">
              <a:rPr lang="en-US" altLang="en-US" sz="1200" b="0" i="1">
                <a:solidFill>
                  <a:srgbClr val="009ED5"/>
                </a:solidFill>
                <a:latin typeface="Arial" panose="020B0604020202020204" pitchFamily="34" charset="0"/>
                <a:cs typeface="Arial" panose="020B0604020202020204" pitchFamily="34" charset="0"/>
              </a:rPr>
              <a:pPr algn="ctr"/>
              <a:t>‹#›</a:t>
            </a:fld>
            <a:endParaRPr lang="en-US" altLang="en-US" sz="1200" b="0" i="1">
              <a:solidFill>
                <a:srgbClr val="009E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31970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82588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1108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2998886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6113" y="1350963"/>
            <a:ext cx="3968750"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350963"/>
            <a:ext cx="3970337" cy="4811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7132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01989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45222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4111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0796026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4146069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69766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77800"/>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165638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6025" y="177800"/>
            <a:ext cx="7000875" cy="835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46113" y="1350963"/>
            <a:ext cx="8091487" cy="4811712"/>
          </a:xfrm>
        </p:spPr>
        <p:txBody>
          <a:bodyPr/>
          <a:lstStyle/>
          <a:p>
            <a:endParaRPr lang="en-US"/>
          </a:p>
        </p:txBody>
      </p:sp>
    </p:spTree>
    <p:extLst>
      <p:ext uri="{BB962C8B-B14F-4D97-AF65-F5344CB8AC3E}">
        <p14:creationId xmlns:p14="http://schemas.microsoft.com/office/powerpoint/2010/main" val="12900392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3598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9588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ags" Target="../tags/tag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ags" Target="../tags/tag3.xml"/><Relationship Id="rId5" Type="http://schemas.openxmlformats.org/officeDocument/2006/relationships/slideLayout" Target="../slideLayouts/slideLayout30.xml"/><Relationship Id="rId10" Type="http://schemas.openxmlformats.org/officeDocument/2006/relationships/tags" Target="../tags/tag2.xml"/><Relationship Id="rId4" Type="http://schemas.openxmlformats.org/officeDocument/2006/relationships/slideLayout" Target="../slideLayouts/slideLayout29.xml"/><Relationship Id="rId9" Type="http://schemas.openxmlformats.org/officeDocument/2006/relationships/tags" Target="../tags/tag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4">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B628FA58-9698-490E-B16C-1370A5F300A2}" type="slidenum">
              <a:rPr lang="en-US" altLang="en-US" sz="1200" i="1" smtClean="0">
                <a:solidFill>
                  <a:srgbClr val="009ED5"/>
                </a:solidFill>
              </a:rPr>
              <a:pPr algn="ctr" eaLnBrk="1" hangingPunct="1">
                <a:defRPr/>
              </a:pPr>
              <a:t>‹#›</a:t>
            </a:fld>
            <a:endParaRPr lang="en-US" altLang="en-US" sz="1200" i="1">
              <a:solidFill>
                <a:srgbClr val="009ED5"/>
              </a:solidFill>
            </a:endParaRPr>
          </a:p>
        </p:txBody>
      </p:sp>
    </p:spTree>
  </p:cSld>
  <p:clrMap bg1="lt1" tx1="dk1" bg2="lt2" tx2="dk2" accent1="accent1" accent2="accent2" accent3="accent3" accent4="accent4" accent5="accent5" accent6="accent6" hlink="hlink" folHlink="folHlink"/>
  <p:sldLayoutIdLst>
    <p:sldLayoutId id="2147484297"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347" r:id="rId12"/>
  </p:sldLayoutIdLst>
  <p:transition/>
  <p:txStyles>
    <p:titleStyle>
      <a:lvl1pPr algn="ctr" rtl="0" eaLnBrk="0" fontAlgn="base" hangingPunct="0">
        <a:spcBef>
          <a:spcPct val="0"/>
        </a:spcBef>
        <a:spcAft>
          <a:spcPct val="0"/>
        </a:spcAft>
        <a:defRPr sz="3600" b="1" i="1">
          <a:solidFill>
            <a:srgbClr val="22228B"/>
          </a:solidFill>
          <a:latin typeface="+mj-lt"/>
          <a:ea typeface="+mj-ea"/>
          <a:cs typeface="+mj-cs"/>
        </a:defRPr>
      </a:lvl1pPr>
      <a:lvl2pPr algn="ctr" rtl="0" eaLnBrk="0" fontAlgn="base" hangingPunct="0">
        <a:spcBef>
          <a:spcPct val="0"/>
        </a:spcBef>
        <a:spcAft>
          <a:spcPct val="0"/>
        </a:spcAft>
        <a:defRPr sz="3600" b="1" i="1">
          <a:solidFill>
            <a:srgbClr val="22228B"/>
          </a:solidFill>
          <a:latin typeface="Times New Roman" pitchFamily="18" charset="0"/>
        </a:defRPr>
      </a:lvl2pPr>
      <a:lvl3pPr algn="ctr" rtl="0" eaLnBrk="0" fontAlgn="base" hangingPunct="0">
        <a:spcBef>
          <a:spcPct val="0"/>
        </a:spcBef>
        <a:spcAft>
          <a:spcPct val="0"/>
        </a:spcAft>
        <a:defRPr sz="3600" b="1" i="1">
          <a:solidFill>
            <a:srgbClr val="22228B"/>
          </a:solidFill>
          <a:latin typeface="Times New Roman" pitchFamily="18" charset="0"/>
        </a:defRPr>
      </a:lvl3pPr>
      <a:lvl4pPr algn="ctr" rtl="0" eaLnBrk="0" fontAlgn="base" hangingPunct="0">
        <a:spcBef>
          <a:spcPct val="0"/>
        </a:spcBef>
        <a:spcAft>
          <a:spcPct val="0"/>
        </a:spcAft>
        <a:defRPr sz="3600" b="1" i="1">
          <a:solidFill>
            <a:srgbClr val="22228B"/>
          </a:solidFill>
          <a:latin typeface="Times New Roman" pitchFamily="18" charset="0"/>
        </a:defRPr>
      </a:lvl4pPr>
      <a:lvl5pPr algn="ctr" rtl="0" eaLnBrk="0" fontAlgn="base" hangingPunct="0">
        <a:spcBef>
          <a:spcPct val="0"/>
        </a:spcBef>
        <a:spcAft>
          <a:spcPct val="0"/>
        </a:spcAft>
        <a:defRPr sz="3600" b="1" i="1">
          <a:solidFill>
            <a:srgbClr val="22228B"/>
          </a:solidFill>
          <a:latin typeface="Times New Roman" pitchFamily="18" charset="0"/>
        </a:defRPr>
      </a:lvl5pPr>
      <a:lvl6pPr marL="457200" algn="ctr" rtl="0" fontAlgn="base">
        <a:spcBef>
          <a:spcPct val="0"/>
        </a:spcBef>
        <a:spcAft>
          <a:spcPct val="0"/>
        </a:spcAft>
        <a:defRPr sz="4000" b="1" i="1">
          <a:solidFill>
            <a:srgbClr val="006600"/>
          </a:solidFill>
          <a:latin typeface="Times New Roman" pitchFamily="18" charset="0"/>
        </a:defRPr>
      </a:lvl6pPr>
      <a:lvl7pPr marL="914400" algn="ctr" rtl="0" fontAlgn="base">
        <a:spcBef>
          <a:spcPct val="0"/>
        </a:spcBef>
        <a:spcAft>
          <a:spcPct val="0"/>
        </a:spcAft>
        <a:defRPr sz="4000" b="1" i="1">
          <a:solidFill>
            <a:srgbClr val="006600"/>
          </a:solidFill>
          <a:latin typeface="Times New Roman" pitchFamily="18" charset="0"/>
        </a:defRPr>
      </a:lvl7pPr>
      <a:lvl8pPr marL="1371600" algn="ctr" rtl="0" fontAlgn="base">
        <a:spcBef>
          <a:spcPct val="0"/>
        </a:spcBef>
        <a:spcAft>
          <a:spcPct val="0"/>
        </a:spcAft>
        <a:defRPr sz="4000" b="1" i="1">
          <a:solidFill>
            <a:srgbClr val="006600"/>
          </a:solidFill>
          <a:latin typeface="Times New Roman" pitchFamily="18" charset="0"/>
        </a:defRPr>
      </a:lvl8pPr>
      <a:lvl9pPr marL="1828800" algn="ctr" rtl="0" fontAlgn="base">
        <a:spcBef>
          <a:spcPct val="0"/>
        </a:spcBef>
        <a:spcAft>
          <a:spcPct val="0"/>
        </a:spcAft>
        <a:defRPr sz="4000" b="1" i="1">
          <a:solidFill>
            <a:srgbClr val="006600"/>
          </a:solidFill>
          <a:latin typeface="Times New Roman" pitchFamily="18" charset="0"/>
        </a:defRPr>
      </a:lvl9pPr>
    </p:titleStyle>
    <p:bodyStyle>
      <a:lvl1pPr marL="114300" indent="-114300" algn="l" rtl="0" eaLnBrk="0" fontAlgn="base" hangingPunct="0">
        <a:spcBef>
          <a:spcPct val="20000"/>
        </a:spcBef>
        <a:spcAft>
          <a:spcPct val="0"/>
        </a:spcAft>
        <a:buChar char="•"/>
        <a:defRPr sz="2000" b="1">
          <a:solidFill>
            <a:srgbClr val="22228B"/>
          </a:solidFill>
          <a:latin typeface="+mn-lt"/>
          <a:ea typeface="+mn-ea"/>
          <a:cs typeface="+mn-cs"/>
        </a:defRPr>
      </a:lvl1pPr>
      <a:lvl2pPr marL="571500" indent="-114300" algn="l" rtl="0" eaLnBrk="0" fontAlgn="base" hangingPunct="0">
        <a:spcBef>
          <a:spcPct val="20000"/>
        </a:spcBef>
        <a:spcAft>
          <a:spcPct val="0"/>
        </a:spcAft>
        <a:buChar char="–"/>
        <a:defRPr b="1">
          <a:solidFill>
            <a:srgbClr val="22228B"/>
          </a:solidFill>
          <a:latin typeface="+mn-lt"/>
        </a:defRPr>
      </a:lvl2pPr>
      <a:lvl3pPr marL="1028700" indent="-114300" algn="l" rtl="0" eaLnBrk="0" fontAlgn="base" hangingPunct="0">
        <a:spcBef>
          <a:spcPct val="20000"/>
        </a:spcBef>
        <a:spcAft>
          <a:spcPct val="0"/>
        </a:spcAft>
        <a:buChar char="•"/>
        <a:defRPr sz="1600">
          <a:solidFill>
            <a:srgbClr val="22228B"/>
          </a:solidFill>
          <a:latin typeface="+mn-lt"/>
        </a:defRPr>
      </a:lvl3pPr>
      <a:lvl4pPr marL="1485900" indent="-114300" algn="l" rtl="0" eaLnBrk="0" fontAlgn="base" hangingPunct="0">
        <a:spcBef>
          <a:spcPct val="20000"/>
        </a:spcBef>
        <a:spcAft>
          <a:spcPct val="0"/>
        </a:spcAft>
        <a:buChar char="–"/>
        <a:defRPr sz="1400">
          <a:solidFill>
            <a:srgbClr val="22228B"/>
          </a:solidFill>
          <a:latin typeface="+mn-lt"/>
        </a:defRPr>
      </a:lvl4pPr>
      <a:lvl5pPr marL="1943100" indent="-114300" algn="l" rtl="0" eaLnBrk="0" fontAlgn="base" hangingPunct="0">
        <a:spcBef>
          <a:spcPct val="20000"/>
        </a:spcBef>
        <a:spcAft>
          <a:spcPct val="0"/>
        </a:spcAft>
        <a:buChar char="»"/>
        <a:defRPr sz="1400">
          <a:solidFill>
            <a:srgbClr val="22228B"/>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0" descr="\\Cfusion1\MacCentral\NAVFAC\PowerPoint\TIFFs\PPTdesign2a.tif"/>
          <p:cNvPicPr>
            <a:picLocks noChangeAspect="1" noChangeArrowheads="1"/>
          </p:cNvPicPr>
          <p:nvPr/>
        </p:nvPicPr>
        <p:blipFill>
          <a:blip r:embed="rId15">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fld id="{92A9803D-0A80-4ED0-9515-6070DE463C0A}" type="slidenum">
              <a:rPr lang="en-US" sz="1200" i="1" smtClean="0">
                <a:solidFill>
                  <a:srgbClr val="009ED5"/>
                </a:solidFill>
              </a:rPr>
              <a:pPr algn="ctr" eaLnBrk="1" hangingPunct="1">
                <a:defRPr/>
              </a:pPr>
              <a:t>‹#›</a:t>
            </a:fld>
            <a:endParaRPr lang="en-US" sz="1200" i="1">
              <a:solidFill>
                <a:srgbClr val="009ED5"/>
              </a:solidFill>
            </a:endParaRPr>
          </a:p>
        </p:txBody>
      </p:sp>
      <p:sp>
        <p:nvSpPr>
          <p:cNvPr id="1030" name="Text Box 17"/>
          <p:cNvSpPr txBox="1">
            <a:spLocks noChangeArrowheads="1"/>
          </p:cNvSpPr>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endParaRPr lang="en-US" sz="1200" i="1">
              <a:solidFill>
                <a:srgbClr val="009ED5"/>
              </a:solidFill>
            </a:endParaRP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tint val="75000"/>
                  </a:srgbClr>
                </a:solidFill>
                <a:latin typeface="Arial" charset="0"/>
              </a:defRPr>
            </a:lvl1pPr>
          </a:lstStyle>
          <a:p>
            <a:pPr>
              <a:defRPr/>
            </a:pPr>
            <a:r>
              <a:rPr lang="en-US" dirty="0"/>
              <a:t>PWD Workload Management Leadership Overview Course</a:t>
            </a:r>
          </a:p>
        </p:txBody>
      </p:sp>
    </p:spTree>
    <p:extLst>
      <p:ext uri="{BB962C8B-B14F-4D97-AF65-F5344CB8AC3E}">
        <p14:creationId xmlns:p14="http://schemas.microsoft.com/office/powerpoint/2010/main" val="227324616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Lst>
  <p:transition/>
  <p:hf sldNum="0" hdr="0" ftr="0"/>
  <p:txStyles>
    <p:titleStyle>
      <a:lvl1pPr algn="ctr" rtl="0" eaLnBrk="0" fontAlgn="base" hangingPunct="0">
        <a:spcBef>
          <a:spcPct val="0"/>
        </a:spcBef>
        <a:spcAft>
          <a:spcPct val="0"/>
        </a:spcAft>
        <a:defRPr sz="4000" b="1" i="1">
          <a:solidFill>
            <a:srgbClr val="006600"/>
          </a:solidFill>
          <a:latin typeface="+mj-lt"/>
          <a:ea typeface="+mj-ea"/>
          <a:cs typeface="+mj-cs"/>
        </a:defRPr>
      </a:lvl1pPr>
      <a:lvl2pPr algn="ctr" rtl="0" eaLnBrk="0" fontAlgn="base" hangingPunct="0">
        <a:spcBef>
          <a:spcPct val="0"/>
        </a:spcBef>
        <a:spcAft>
          <a:spcPct val="0"/>
        </a:spcAft>
        <a:defRPr sz="4000" b="1" i="1">
          <a:solidFill>
            <a:srgbClr val="006600"/>
          </a:solidFill>
          <a:latin typeface="Times New Roman" charset="0"/>
        </a:defRPr>
      </a:lvl2pPr>
      <a:lvl3pPr algn="ctr" rtl="0" eaLnBrk="0" fontAlgn="base" hangingPunct="0">
        <a:spcBef>
          <a:spcPct val="0"/>
        </a:spcBef>
        <a:spcAft>
          <a:spcPct val="0"/>
        </a:spcAft>
        <a:defRPr sz="4000" b="1" i="1">
          <a:solidFill>
            <a:srgbClr val="006600"/>
          </a:solidFill>
          <a:latin typeface="Times New Roman" charset="0"/>
        </a:defRPr>
      </a:lvl3pPr>
      <a:lvl4pPr algn="ctr" rtl="0" eaLnBrk="0" fontAlgn="base" hangingPunct="0">
        <a:spcBef>
          <a:spcPct val="0"/>
        </a:spcBef>
        <a:spcAft>
          <a:spcPct val="0"/>
        </a:spcAft>
        <a:defRPr sz="4000" b="1" i="1">
          <a:solidFill>
            <a:srgbClr val="006600"/>
          </a:solidFill>
          <a:latin typeface="Times New Roman" charset="0"/>
        </a:defRPr>
      </a:lvl4pPr>
      <a:lvl5pPr algn="ctr"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4">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custDataLst>
              <p:tags r:id="rId9"/>
            </p:custDataLst>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custDataLst>
              <p:tags r:id="rId10"/>
            </p:custDataLst>
          </p:nvPr>
        </p:nvSpPr>
        <p:spPr bwMode="auto">
          <a:xfrm>
            <a:off x="152400" y="1254125"/>
            <a:ext cx="8824913"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custDataLst>
              <p:tags r:id="rId11"/>
            </p:custDataLst>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pitchFamily="34" charset="0"/>
              </a:defRPr>
            </a:lvl1pPr>
            <a:lvl2pPr marL="742950" indent="-285750" eaLnBrk="0" hangingPunct="0">
              <a:defRPr sz="3000">
                <a:solidFill>
                  <a:schemeClr val="bg1"/>
                </a:solidFill>
                <a:latin typeface="Arial" pitchFamily="34" charset="0"/>
              </a:defRPr>
            </a:lvl2pPr>
            <a:lvl3pPr marL="1143000" indent="-228600" eaLnBrk="0" hangingPunct="0">
              <a:defRPr sz="3000">
                <a:solidFill>
                  <a:schemeClr val="bg1"/>
                </a:solidFill>
                <a:latin typeface="Arial" pitchFamily="34" charset="0"/>
              </a:defRPr>
            </a:lvl3pPr>
            <a:lvl4pPr marL="1600200" indent="-228600" eaLnBrk="0" hangingPunct="0">
              <a:defRPr sz="3000">
                <a:solidFill>
                  <a:schemeClr val="bg1"/>
                </a:solidFill>
                <a:latin typeface="Arial" pitchFamily="34" charset="0"/>
              </a:defRPr>
            </a:lvl4pPr>
            <a:lvl5pPr marL="2057400" indent="-228600" eaLnBrk="0" hangingPunct="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eaLnBrk="1" hangingPunct="1">
              <a:defRPr/>
            </a:pPr>
            <a:fld id="{B139A99D-42F5-40D7-8774-DB6611BD6530}" type="slidenum">
              <a:rPr lang="en-US" sz="1200" i="1" smtClean="0">
                <a:solidFill>
                  <a:srgbClr val="009ED5"/>
                </a:solidFill>
                <a:cs typeface="Arial" pitchFamily="34" charset="0"/>
              </a:rPr>
              <a:pPr algn="ctr" eaLnBrk="1" hangingPunct="1">
                <a:defRPr/>
              </a:pPr>
              <a:t>‹#›</a:t>
            </a:fld>
            <a:endParaRPr lang="en-US" sz="1200" i="1" dirty="0">
              <a:solidFill>
                <a:srgbClr val="009ED5"/>
              </a:solidFill>
              <a:cs typeface="Arial" pitchFamily="34" charset="0"/>
            </a:endParaRPr>
          </a:p>
        </p:txBody>
      </p:sp>
      <p:sp>
        <p:nvSpPr>
          <p:cNvPr id="1030" name="Text Box 17"/>
          <p:cNvSpPr txBox="1">
            <a:spLocks noChangeArrowheads="1"/>
          </p:cNvSpPr>
          <p:nvPr>
            <p:custDataLst>
              <p:tags r:id="rId12"/>
            </p:custDataLst>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pitchFamily="34" charset="0"/>
              </a:defRPr>
            </a:lvl1pPr>
            <a:lvl2pPr marL="742950" indent="-285750" eaLnBrk="0" hangingPunct="0">
              <a:defRPr sz="3000">
                <a:solidFill>
                  <a:schemeClr val="bg1"/>
                </a:solidFill>
                <a:latin typeface="Arial" pitchFamily="34" charset="0"/>
              </a:defRPr>
            </a:lvl2pPr>
            <a:lvl3pPr marL="1143000" indent="-228600" eaLnBrk="0" hangingPunct="0">
              <a:defRPr sz="3000">
                <a:solidFill>
                  <a:schemeClr val="bg1"/>
                </a:solidFill>
                <a:latin typeface="Arial" pitchFamily="34" charset="0"/>
              </a:defRPr>
            </a:lvl3pPr>
            <a:lvl4pPr marL="1600200" indent="-228600" eaLnBrk="0" hangingPunct="0">
              <a:defRPr sz="3000">
                <a:solidFill>
                  <a:schemeClr val="bg1"/>
                </a:solidFill>
                <a:latin typeface="Arial" pitchFamily="34" charset="0"/>
              </a:defRPr>
            </a:lvl4pPr>
            <a:lvl5pPr marL="2057400" indent="-228600" eaLnBrk="0" hangingPunct="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eaLnBrk="1" hangingPunct="1">
              <a:defRPr/>
            </a:pPr>
            <a:endParaRPr lang="en-US" sz="1200" i="1" dirty="0">
              <a:solidFill>
                <a:srgbClr val="009ED5"/>
              </a:solidFill>
              <a:cs typeface="Arial" pitchFamily="34" charset="0"/>
            </a:endParaRPr>
          </a:p>
        </p:txBody>
      </p:sp>
      <p:sp>
        <p:nvSpPr>
          <p:cNvPr id="7" name="Subtitle 3"/>
          <p:cNvSpPr txBox="1">
            <a:spLocks/>
          </p:cNvSpPr>
          <p:nvPr>
            <p:custDataLst>
              <p:tags r:id="rId13"/>
            </p:custDataLst>
          </p:nvPr>
        </p:nvSpPr>
        <p:spPr>
          <a:xfrm>
            <a:off x="-15875" y="6592888"/>
            <a:ext cx="4867275" cy="404812"/>
          </a:xfrm>
          <a:prstGeom prst="rect">
            <a:avLst/>
          </a:prstGeom>
        </p:spPr>
        <p:txBody>
          <a:bodyPr/>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0" indent="0">
              <a:buFontTx/>
              <a:buNone/>
              <a:defRPr/>
            </a:pPr>
            <a:endParaRPr lang="en-US" sz="1000" kern="0" dirty="0"/>
          </a:p>
        </p:txBody>
      </p:sp>
    </p:spTree>
    <p:extLst>
      <p:ext uri="{BB962C8B-B14F-4D97-AF65-F5344CB8AC3E}">
        <p14:creationId xmlns:p14="http://schemas.microsoft.com/office/powerpoint/2010/main" val="242613553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Lst>
  <p:transition/>
  <p:hf sldNum="0" hdr="0" ftr="0" dt="0"/>
  <p:txStyles>
    <p:titleStyle>
      <a:lvl1pPr algn="l" rtl="0" eaLnBrk="0" fontAlgn="base" hangingPunct="0">
        <a:spcBef>
          <a:spcPct val="0"/>
        </a:spcBef>
        <a:spcAft>
          <a:spcPct val="0"/>
        </a:spcAft>
        <a:defRPr sz="3200" b="1">
          <a:solidFill>
            <a:srgbClr val="002060"/>
          </a:solidFill>
          <a:latin typeface="+mn-lt"/>
          <a:ea typeface="+mj-ea"/>
          <a:cs typeface="+mj-cs"/>
        </a:defRPr>
      </a:lvl1pPr>
      <a:lvl2pPr algn="l" rtl="0" eaLnBrk="0" fontAlgn="base" hangingPunct="0">
        <a:spcBef>
          <a:spcPct val="0"/>
        </a:spcBef>
        <a:spcAft>
          <a:spcPct val="0"/>
        </a:spcAft>
        <a:defRPr sz="3200" b="1">
          <a:solidFill>
            <a:srgbClr val="002060"/>
          </a:solidFill>
          <a:latin typeface="Arial" pitchFamily="34" charset="0"/>
        </a:defRPr>
      </a:lvl2pPr>
      <a:lvl3pPr algn="l" rtl="0" eaLnBrk="0" fontAlgn="base" hangingPunct="0">
        <a:spcBef>
          <a:spcPct val="0"/>
        </a:spcBef>
        <a:spcAft>
          <a:spcPct val="0"/>
        </a:spcAft>
        <a:defRPr sz="3200" b="1">
          <a:solidFill>
            <a:srgbClr val="002060"/>
          </a:solidFill>
          <a:latin typeface="Arial" pitchFamily="34" charset="0"/>
        </a:defRPr>
      </a:lvl3pPr>
      <a:lvl4pPr algn="l" rtl="0" eaLnBrk="0" fontAlgn="base" hangingPunct="0">
        <a:spcBef>
          <a:spcPct val="0"/>
        </a:spcBef>
        <a:spcAft>
          <a:spcPct val="0"/>
        </a:spcAft>
        <a:defRPr sz="3200" b="1">
          <a:solidFill>
            <a:srgbClr val="002060"/>
          </a:solidFill>
          <a:latin typeface="Arial" pitchFamily="34" charset="0"/>
        </a:defRPr>
      </a:lvl4pPr>
      <a:lvl5pPr algn="l" rtl="0" eaLnBrk="0" fontAlgn="base" hangingPunct="0">
        <a:spcBef>
          <a:spcPct val="0"/>
        </a:spcBef>
        <a:spcAft>
          <a:spcPct val="0"/>
        </a:spcAft>
        <a:defRPr sz="3200" b="1">
          <a:solidFill>
            <a:srgbClr val="002060"/>
          </a:solidFill>
          <a:latin typeface="Arial" pitchFamily="34"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5">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sz="3000">
                <a:solidFill>
                  <a:schemeClr val="bg1"/>
                </a:solidFill>
                <a:latin typeface="Arial" pitchFamily="34" charset="0"/>
              </a:defRPr>
            </a:lvl1pPr>
            <a:lvl2pPr marL="742950" indent="-285750">
              <a:defRPr sz="3000">
                <a:solidFill>
                  <a:schemeClr val="bg1"/>
                </a:solidFill>
                <a:latin typeface="Arial" pitchFamily="34" charset="0"/>
              </a:defRPr>
            </a:lvl2pPr>
            <a:lvl3pPr marL="1143000" indent="-228600">
              <a:defRPr sz="3000">
                <a:solidFill>
                  <a:schemeClr val="bg1"/>
                </a:solidFill>
                <a:latin typeface="Arial" pitchFamily="34" charset="0"/>
              </a:defRPr>
            </a:lvl3pPr>
            <a:lvl4pPr marL="1600200" indent="-228600">
              <a:defRPr sz="3000">
                <a:solidFill>
                  <a:schemeClr val="bg1"/>
                </a:solidFill>
                <a:latin typeface="Arial" pitchFamily="34" charset="0"/>
              </a:defRPr>
            </a:lvl4pPr>
            <a:lvl5pPr marL="2057400" indent="-22860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a:defRPr/>
            </a:pPr>
            <a:fld id="{5D24AA59-1C97-488B-B8BE-9A2DEEB6139A}" type="slidenum">
              <a:rPr lang="en-US" altLang="en-US" sz="1200" i="1" smtClean="0">
                <a:solidFill>
                  <a:srgbClr val="009ED5"/>
                </a:solidFill>
              </a:rPr>
              <a:pPr algn="ctr">
                <a:defRPr/>
              </a:pPr>
              <a:t>‹#›</a:t>
            </a:fld>
            <a:endParaRPr lang="en-US" altLang="en-US" sz="1200" i="1">
              <a:solidFill>
                <a:srgbClr val="009ED5"/>
              </a:solidFill>
            </a:endParaRPr>
          </a:p>
        </p:txBody>
      </p:sp>
      <p:sp>
        <p:nvSpPr>
          <p:cNvPr id="1030" name="Text Box 17"/>
          <p:cNvSpPr txBox="1">
            <a:spLocks noChangeArrowheads="1"/>
          </p:cNvSpPr>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endParaRPr lang="en-US" sz="1200" i="1">
              <a:solidFill>
                <a:srgbClr val="009ED5"/>
              </a:solidFill>
            </a:endParaRP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710246142"/>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Lst>
  <p:transition/>
  <p:hf sldNum="0" hdr="0" dt="0"/>
  <p:txStyles>
    <p:titleStyle>
      <a:lvl1pPr algn="ctr" rtl="0" eaLnBrk="0" fontAlgn="base" hangingPunct="0">
        <a:spcBef>
          <a:spcPct val="0"/>
        </a:spcBef>
        <a:spcAft>
          <a:spcPct val="0"/>
        </a:spcAft>
        <a:defRPr sz="4000" b="1" i="1">
          <a:solidFill>
            <a:srgbClr val="006600"/>
          </a:solidFill>
          <a:latin typeface="+mj-lt"/>
          <a:ea typeface="+mj-ea"/>
          <a:cs typeface="+mj-cs"/>
        </a:defRPr>
      </a:lvl1pPr>
      <a:lvl2pPr algn="ctr" rtl="0" eaLnBrk="0" fontAlgn="base" hangingPunct="0">
        <a:spcBef>
          <a:spcPct val="0"/>
        </a:spcBef>
        <a:spcAft>
          <a:spcPct val="0"/>
        </a:spcAft>
        <a:defRPr sz="4000" b="1" i="1">
          <a:solidFill>
            <a:srgbClr val="006600"/>
          </a:solidFill>
          <a:latin typeface="Times New Roman" charset="0"/>
        </a:defRPr>
      </a:lvl2pPr>
      <a:lvl3pPr algn="ctr" rtl="0" eaLnBrk="0" fontAlgn="base" hangingPunct="0">
        <a:spcBef>
          <a:spcPct val="0"/>
        </a:spcBef>
        <a:spcAft>
          <a:spcPct val="0"/>
        </a:spcAft>
        <a:defRPr sz="4000" b="1" i="1">
          <a:solidFill>
            <a:srgbClr val="006600"/>
          </a:solidFill>
          <a:latin typeface="Times New Roman" charset="0"/>
        </a:defRPr>
      </a:lvl3pPr>
      <a:lvl4pPr algn="ctr" rtl="0" eaLnBrk="0" fontAlgn="base" hangingPunct="0">
        <a:spcBef>
          <a:spcPct val="0"/>
        </a:spcBef>
        <a:spcAft>
          <a:spcPct val="0"/>
        </a:spcAft>
        <a:defRPr sz="4000" b="1" i="1">
          <a:solidFill>
            <a:srgbClr val="006600"/>
          </a:solidFill>
          <a:latin typeface="Times New Roman" charset="0"/>
        </a:defRPr>
      </a:lvl4pPr>
      <a:lvl5pPr algn="ctr"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 name="Picture 40" descr="PPTdesign2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216025" y="177800"/>
            <a:ext cx="70008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46113" y="1350963"/>
            <a:ext cx="8091487"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Text Box 17"/>
          <p:cNvSpPr txBox="1">
            <a:spLocks noChangeArrowheads="1"/>
          </p:cNvSpPr>
          <p:nvPr/>
        </p:nvSpPr>
        <p:spPr bwMode="auto">
          <a:xfrm>
            <a:off x="0" y="6551613"/>
            <a:ext cx="9810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p>
            <a:pPr>
              <a:spcBef>
                <a:spcPct val="0"/>
              </a:spcBef>
            </a:pPr>
            <a:fld id="{ECF4129F-FC82-4D7F-AAAE-FF27C988E1C6}" type="slidenum">
              <a:rPr lang="en-US" altLang="en-US" sz="1200" b="0" i="1">
                <a:solidFill>
                  <a:srgbClr val="009ED5"/>
                </a:solidFill>
                <a:latin typeface="Arial" panose="020B0604020202020204" pitchFamily="34" charset="0"/>
              </a:rPr>
              <a:pPr>
                <a:spcBef>
                  <a:spcPct val="0"/>
                </a:spcBef>
              </a:pPr>
              <a:t>‹#›</a:t>
            </a:fld>
            <a:endParaRPr lang="en-US" altLang="en-US" sz="1200" b="0" i="1">
              <a:solidFill>
                <a:srgbClr val="009ED5"/>
              </a:solidFill>
              <a:latin typeface="Arial" panose="020B0604020202020204" pitchFamily="34" charset="0"/>
            </a:endParaRPr>
          </a:p>
        </p:txBody>
      </p:sp>
    </p:spTree>
    <p:extLst>
      <p:ext uri="{BB962C8B-B14F-4D97-AF65-F5344CB8AC3E}">
        <p14:creationId xmlns:p14="http://schemas.microsoft.com/office/powerpoint/2010/main" val="3012911332"/>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txStyles>
    <p:titleStyle>
      <a:lvl1pPr algn="ctr" rtl="0" fontAlgn="base">
        <a:spcBef>
          <a:spcPct val="0"/>
        </a:spcBef>
        <a:spcAft>
          <a:spcPct val="0"/>
        </a:spcAft>
        <a:defRPr sz="3200" b="1" kern="1200">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2pPr>
      <a:lvl3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3pPr>
      <a:lvl4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4pPr>
      <a:lvl5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5pPr>
      <a:lvl6pPr marL="4572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6pPr>
      <a:lvl7pPr marL="9144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7pPr>
      <a:lvl8pPr marL="13716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8pPr>
      <a:lvl9pPr marL="18288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9pPr>
    </p:titleStyle>
    <p:bodyStyle>
      <a:lvl1pPr marL="114300" indent="-114300" algn="l" rtl="0" fontAlgn="base">
        <a:spcBef>
          <a:spcPct val="20000"/>
        </a:spcBef>
        <a:spcAft>
          <a:spcPct val="0"/>
        </a:spcAft>
        <a:buChar char="•"/>
        <a:defRPr sz="2400" b="1" kern="1200">
          <a:solidFill>
            <a:srgbClr val="000099"/>
          </a:solidFill>
          <a:latin typeface="+mn-lt"/>
          <a:ea typeface="+mn-ea"/>
          <a:cs typeface="+mn-cs"/>
        </a:defRPr>
      </a:lvl1pPr>
      <a:lvl2pPr marL="571500" indent="-114300" algn="l" rtl="0" fontAlgn="base">
        <a:spcBef>
          <a:spcPct val="20000"/>
        </a:spcBef>
        <a:spcAft>
          <a:spcPct val="0"/>
        </a:spcAft>
        <a:buChar char="–"/>
        <a:defRPr sz="2000" b="1" kern="1200">
          <a:solidFill>
            <a:srgbClr val="000099"/>
          </a:solidFill>
          <a:latin typeface="+mn-lt"/>
          <a:ea typeface="+mn-ea"/>
          <a:cs typeface="+mn-cs"/>
        </a:defRPr>
      </a:lvl2pPr>
      <a:lvl3pPr marL="1028700" indent="-114300" algn="l" rtl="0" fontAlgn="base">
        <a:spcBef>
          <a:spcPct val="20000"/>
        </a:spcBef>
        <a:spcAft>
          <a:spcPct val="0"/>
        </a:spcAft>
        <a:buChar char="•"/>
        <a:defRPr kern="1200">
          <a:solidFill>
            <a:srgbClr val="000099"/>
          </a:solidFill>
          <a:latin typeface="+mn-lt"/>
          <a:ea typeface="+mn-ea"/>
          <a:cs typeface="+mn-cs"/>
        </a:defRPr>
      </a:lvl3pPr>
      <a:lvl4pPr marL="1485900" indent="-114300" algn="l" rtl="0" fontAlgn="base">
        <a:spcBef>
          <a:spcPct val="20000"/>
        </a:spcBef>
        <a:spcAft>
          <a:spcPct val="0"/>
        </a:spcAft>
        <a:buChar char="–"/>
        <a:defRPr sz="1400" kern="1200">
          <a:solidFill>
            <a:srgbClr val="000099"/>
          </a:solidFill>
          <a:latin typeface="+mn-lt"/>
          <a:ea typeface="+mn-ea"/>
          <a:cs typeface="+mn-cs"/>
        </a:defRPr>
      </a:lvl4pPr>
      <a:lvl5pPr marL="1943100" indent="-114300" algn="l" rtl="0" fontAlgn="base">
        <a:spcBef>
          <a:spcPct val="20000"/>
        </a:spcBef>
        <a:spcAft>
          <a:spcPct val="0"/>
        </a:spcAft>
        <a:buChar char="»"/>
        <a:defRPr sz="14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 name="Picture 40" descr="PPTdesign2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216025" y="177800"/>
            <a:ext cx="70008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46113" y="1350963"/>
            <a:ext cx="8091487"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Text Box 17"/>
          <p:cNvSpPr txBox="1">
            <a:spLocks noChangeArrowheads="1"/>
          </p:cNvSpPr>
          <p:nvPr/>
        </p:nvSpPr>
        <p:spPr bwMode="auto">
          <a:xfrm>
            <a:off x="0" y="6551613"/>
            <a:ext cx="9810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p>
            <a:pPr>
              <a:spcBef>
                <a:spcPct val="0"/>
              </a:spcBef>
            </a:pPr>
            <a:fld id="{019A1E0B-05F4-45F5-829F-134A17805EEC}" type="slidenum">
              <a:rPr lang="en-US" altLang="en-US" sz="1200" b="0" i="1">
                <a:solidFill>
                  <a:srgbClr val="009ED5"/>
                </a:solidFill>
                <a:latin typeface="Arial" panose="020B0604020202020204" pitchFamily="34" charset="0"/>
              </a:rPr>
              <a:pPr>
                <a:spcBef>
                  <a:spcPct val="0"/>
                </a:spcBef>
              </a:pPr>
              <a:t>‹#›</a:t>
            </a:fld>
            <a:endParaRPr lang="en-US" altLang="en-US" sz="1200" b="0" i="1">
              <a:solidFill>
                <a:srgbClr val="009ED5"/>
              </a:solidFill>
              <a:latin typeface="Arial" panose="020B0604020202020204" pitchFamily="34" charset="0"/>
            </a:endParaRPr>
          </a:p>
        </p:txBody>
      </p:sp>
    </p:spTree>
    <p:extLst>
      <p:ext uri="{BB962C8B-B14F-4D97-AF65-F5344CB8AC3E}">
        <p14:creationId xmlns:p14="http://schemas.microsoft.com/office/powerpoint/2010/main" val="2677643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p:txStyles>
    <p:titleStyle>
      <a:lvl1pPr algn="ctr" rtl="0" fontAlgn="base">
        <a:spcBef>
          <a:spcPct val="0"/>
        </a:spcBef>
        <a:spcAft>
          <a:spcPct val="0"/>
        </a:spcAft>
        <a:defRPr sz="3200" b="1" kern="1200">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2pPr>
      <a:lvl3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3pPr>
      <a:lvl4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4pPr>
      <a:lvl5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5pPr>
      <a:lvl6pPr marL="4572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6pPr>
      <a:lvl7pPr marL="9144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7pPr>
      <a:lvl8pPr marL="13716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8pPr>
      <a:lvl9pPr marL="18288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9pPr>
    </p:titleStyle>
    <p:bodyStyle>
      <a:lvl1pPr marL="114300" indent="-114300" algn="l" rtl="0" fontAlgn="base">
        <a:spcBef>
          <a:spcPct val="20000"/>
        </a:spcBef>
        <a:spcAft>
          <a:spcPct val="0"/>
        </a:spcAft>
        <a:buChar char="•"/>
        <a:defRPr sz="2400" b="1" kern="1200">
          <a:solidFill>
            <a:srgbClr val="000099"/>
          </a:solidFill>
          <a:latin typeface="+mn-lt"/>
          <a:ea typeface="+mn-ea"/>
          <a:cs typeface="+mn-cs"/>
        </a:defRPr>
      </a:lvl1pPr>
      <a:lvl2pPr marL="571500" indent="-114300" algn="l" rtl="0" fontAlgn="base">
        <a:spcBef>
          <a:spcPct val="20000"/>
        </a:spcBef>
        <a:spcAft>
          <a:spcPct val="0"/>
        </a:spcAft>
        <a:buChar char="–"/>
        <a:defRPr sz="2000" b="1" kern="1200">
          <a:solidFill>
            <a:srgbClr val="000099"/>
          </a:solidFill>
          <a:latin typeface="+mn-lt"/>
          <a:ea typeface="+mn-ea"/>
          <a:cs typeface="+mn-cs"/>
        </a:defRPr>
      </a:lvl2pPr>
      <a:lvl3pPr marL="1028700" indent="-114300" algn="l" rtl="0" fontAlgn="base">
        <a:spcBef>
          <a:spcPct val="20000"/>
        </a:spcBef>
        <a:spcAft>
          <a:spcPct val="0"/>
        </a:spcAft>
        <a:buChar char="•"/>
        <a:defRPr kern="1200">
          <a:solidFill>
            <a:srgbClr val="000099"/>
          </a:solidFill>
          <a:latin typeface="+mn-lt"/>
          <a:ea typeface="+mn-ea"/>
          <a:cs typeface="+mn-cs"/>
        </a:defRPr>
      </a:lvl3pPr>
      <a:lvl4pPr marL="1485900" indent="-114300" algn="l" rtl="0" fontAlgn="base">
        <a:spcBef>
          <a:spcPct val="20000"/>
        </a:spcBef>
        <a:spcAft>
          <a:spcPct val="0"/>
        </a:spcAft>
        <a:buChar char="–"/>
        <a:defRPr sz="1400" kern="1200">
          <a:solidFill>
            <a:srgbClr val="000099"/>
          </a:solidFill>
          <a:latin typeface="+mn-lt"/>
          <a:ea typeface="+mn-ea"/>
          <a:cs typeface="+mn-cs"/>
        </a:defRPr>
      </a:lvl4pPr>
      <a:lvl5pPr marL="1943100" indent="-114300" algn="l" rtl="0" fontAlgn="base">
        <a:spcBef>
          <a:spcPct val="20000"/>
        </a:spcBef>
        <a:spcAft>
          <a:spcPct val="0"/>
        </a:spcAft>
        <a:buChar char="»"/>
        <a:defRPr sz="14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 name="Picture 40" descr="PPTdesign2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216025" y="177800"/>
            <a:ext cx="70008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46113" y="1350963"/>
            <a:ext cx="8091487"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Text Box 17"/>
          <p:cNvSpPr txBox="1">
            <a:spLocks noChangeArrowheads="1"/>
          </p:cNvSpPr>
          <p:nvPr/>
        </p:nvSpPr>
        <p:spPr bwMode="auto">
          <a:xfrm>
            <a:off x="0" y="6551613"/>
            <a:ext cx="9810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p>
            <a:pPr>
              <a:spcBef>
                <a:spcPct val="0"/>
              </a:spcBef>
            </a:pPr>
            <a:fld id="{322B53DB-4C40-4969-B425-8E2E8B593FB9}" type="slidenum">
              <a:rPr lang="en-US" altLang="en-US" sz="1200" b="0" i="1">
                <a:solidFill>
                  <a:srgbClr val="009ED5"/>
                </a:solidFill>
                <a:latin typeface="Arial" panose="020B0604020202020204" pitchFamily="34" charset="0"/>
              </a:rPr>
              <a:pPr>
                <a:spcBef>
                  <a:spcPct val="0"/>
                </a:spcBef>
              </a:pPr>
              <a:t>‹#›</a:t>
            </a:fld>
            <a:endParaRPr lang="en-US" altLang="en-US" sz="1200" b="0" i="1">
              <a:solidFill>
                <a:srgbClr val="009ED5"/>
              </a:solidFill>
              <a:latin typeface="Arial" panose="020B0604020202020204" pitchFamily="34" charset="0"/>
            </a:endParaRPr>
          </a:p>
        </p:txBody>
      </p:sp>
    </p:spTree>
    <p:extLst>
      <p:ext uri="{BB962C8B-B14F-4D97-AF65-F5344CB8AC3E}">
        <p14:creationId xmlns:p14="http://schemas.microsoft.com/office/powerpoint/2010/main" val="3839191981"/>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ransition/>
  <p:txStyles>
    <p:titleStyle>
      <a:lvl1pPr algn="ctr" rtl="0" fontAlgn="base">
        <a:spcBef>
          <a:spcPct val="0"/>
        </a:spcBef>
        <a:spcAft>
          <a:spcPct val="0"/>
        </a:spcAft>
        <a:defRPr sz="3200" b="1" kern="1200">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2pPr>
      <a:lvl3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3pPr>
      <a:lvl4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4pPr>
      <a:lvl5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5pPr>
      <a:lvl6pPr marL="4572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6pPr>
      <a:lvl7pPr marL="9144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7pPr>
      <a:lvl8pPr marL="13716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8pPr>
      <a:lvl9pPr marL="18288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9pPr>
    </p:titleStyle>
    <p:bodyStyle>
      <a:lvl1pPr marL="114300" indent="-114300" algn="l" rtl="0" fontAlgn="base">
        <a:spcBef>
          <a:spcPct val="20000"/>
        </a:spcBef>
        <a:spcAft>
          <a:spcPct val="0"/>
        </a:spcAft>
        <a:buChar char="•"/>
        <a:defRPr sz="2400" b="1" kern="1200">
          <a:solidFill>
            <a:srgbClr val="000099"/>
          </a:solidFill>
          <a:latin typeface="+mn-lt"/>
          <a:ea typeface="+mn-ea"/>
          <a:cs typeface="+mn-cs"/>
        </a:defRPr>
      </a:lvl1pPr>
      <a:lvl2pPr marL="571500" indent="-114300" algn="l" rtl="0" fontAlgn="base">
        <a:spcBef>
          <a:spcPct val="20000"/>
        </a:spcBef>
        <a:spcAft>
          <a:spcPct val="0"/>
        </a:spcAft>
        <a:buChar char="–"/>
        <a:defRPr sz="2000" b="1" kern="1200">
          <a:solidFill>
            <a:srgbClr val="000099"/>
          </a:solidFill>
          <a:latin typeface="+mn-lt"/>
          <a:ea typeface="+mn-ea"/>
          <a:cs typeface="+mn-cs"/>
        </a:defRPr>
      </a:lvl2pPr>
      <a:lvl3pPr marL="1028700" indent="-114300" algn="l" rtl="0" fontAlgn="base">
        <a:spcBef>
          <a:spcPct val="20000"/>
        </a:spcBef>
        <a:spcAft>
          <a:spcPct val="0"/>
        </a:spcAft>
        <a:buChar char="•"/>
        <a:defRPr kern="1200">
          <a:solidFill>
            <a:srgbClr val="000099"/>
          </a:solidFill>
          <a:latin typeface="+mn-lt"/>
          <a:ea typeface="+mn-ea"/>
          <a:cs typeface="+mn-cs"/>
        </a:defRPr>
      </a:lvl3pPr>
      <a:lvl4pPr marL="1485900" indent="-114300" algn="l" rtl="0" fontAlgn="base">
        <a:spcBef>
          <a:spcPct val="20000"/>
        </a:spcBef>
        <a:spcAft>
          <a:spcPct val="0"/>
        </a:spcAft>
        <a:buChar char="–"/>
        <a:defRPr sz="1400" kern="1200">
          <a:solidFill>
            <a:srgbClr val="000099"/>
          </a:solidFill>
          <a:latin typeface="+mn-lt"/>
          <a:ea typeface="+mn-ea"/>
          <a:cs typeface="+mn-cs"/>
        </a:defRPr>
      </a:lvl4pPr>
      <a:lvl5pPr marL="1943100" indent="-114300" algn="l" rtl="0" fontAlgn="base">
        <a:spcBef>
          <a:spcPct val="20000"/>
        </a:spcBef>
        <a:spcAft>
          <a:spcPct val="0"/>
        </a:spcAft>
        <a:buChar char="»"/>
        <a:defRPr sz="14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hyperlink" Target="https://hub.navfac.navy.mil/webcenter/portal/ci/page1182/page128/page1473" TargetMode="External"/><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hyperlink" Target="https://hub.navfac.navy.mil/webcenter/portal/bms" TargetMode="External"/><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048000"/>
            <a:ext cx="8229600" cy="1622425"/>
          </a:xfrm>
        </p:spPr>
        <p:txBody>
          <a:bodyPr/>
          <a:lstStyle/>
          <a:p>
            <a:pPr algn="l" eaLnBrk="1" hangingPunct="1"/>
            <a:r>
              <a:rPr lang="en-US" altLang="en-US" b="0" i="0" dirty="0">
                <a:solidFill>
                  <a:schemeClr val="tx1"/>
                </a:solidFill>
                <a:latin typeface="+mn-lt"/>
              </a:rPr>
              <a:t>Design-Build Processes</a:t>
            </a:r>
            <a:br>
              <a:rPr lang="en-US" altLang="en-US" b="0" i="0" dirty="0">
                <a:solidFill>
                  <a:schemeClr val="tx1"/>
                </a:solidFill>
                <a:latin typeface="+mn-lt"/>
              </a:rPr>
            </a:br>
            <a:r>
              <a:rPr lang="en-US" altLang="en-US" b="0" i="0" dirty="0">
                <a:solidFill>
                  <a:schemeClr val="tx1"/>
                </a:solidFill>
                <a:latin typeface="+mn-lt"/>
              </a:rPr>
              <a:t/>
            </a:r>
            <a:br>
              <a:rPr lang="en-US" altLang="en-US" b="0" i="0" dirty="0">
                <a:solidFill>
                  <a:schemeClr val="tx1"/>
                </a:solidFill>
                <a:latin typeface="+mn-lt"/>
              </a:rPr>
            </a:br>
            <a:r>
              <a:rPr lang="en-US" altLang="en-US" b="0" i="0" dirty="0">
                <a:solidFill>
                  <a:schemeClr val="tx1"/>
                </a:solidFill>
                <a:latin typeface="+mn-lt"/>
              </a:rPr>
              <a:t>Training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6025" y="177800"/>
            <a:ext cx="7000875" cy="835025"/>
          </a:xfrm>
          <a:prstGeom prst="rect">
            <a:avLst/>
          </a:prstGeom>
        </p:spPr>
        <p:txBody>
          <a:bodyPr anchor="ctr"/>
          <a:lstStyle>
            <a:lvl1pPr algn="l" rtl="0" fontAlgn="base">
              <a:spcBef>
                <a:spcPct val="0"/>
              </a:spcBef>
              <a:spcAft>
                <a:spcPct val="0"/>
              </a:spcAft>
              <a:defRPr sz="2200" b="1">
                <a:solidFill>
                  <a:srgbClr val="273D84"/>
                </a:solidFill>
                <a:latin typeface="+mj-lt"/>
                <a:ea typeface="+mj-ea"/>
                <a:cs typeface="+mj-cs"/>
              </a:defRPr>
            </a:lvl1pPr>
            <a:lvl2pPr algn="l" rtl="0" fontAlgn="base">
              <a:spcBef>
                <a:spcPct val="0"/>
              </a:spcBef>
              <a:spcAft>
                <a:spcPct val="0"/>
              </a:spcAft>
              <a:defRPr sz="2200" b="1">
                <a:solidFill>
                  <a:srgbClr val="273D84"/>
                </a:solidFill>
                <a:latin typeface="Arial Narrow" pitchFamily="34" charset="0"/>
              </a:defRPr>
            </a:lvl2pPr>
            <a:lvl3pPr algn="l" rtl="0" fontAlgn="base">
              <a:spcBef>
                <a:spcPct val="0"/>
              </a:spcBef>
              <a:spcAft>
                <a:spcPct val="0"/>
              </a:spcAft>
              <a:defRPr sz="2200" b="1">
                <a:solidFill>
                  <a:srgbClr val="273D84"/>
                </a:solidFill>
                <a:latin typeface="Arial Narrow" pitchFamily="34" charset="0"/>
              </a:defRPr>
            </a:lvl3pPr>
            <a:lvl4pPr algn="l" rtl="0" fontAlgn="base">
              <a:spcBef>
                <a:spcPct val="0"/>
              </a:spcBef>
              <a:spcAft>
                <a:spcPct val="0"/>
              </a:spcAft>
              <a:defRPr sz="2200" b="1">
                <a:solidFill>
                  <a:srgbClr val="273D84"/>
                </a:solidFill>
                <a:latin typeface="Arial Narrow" pitchFamily="34" charset="0"/>
              </a:defRPr>
            </a:lvl4pPr>
            <a:lvl5pPr algn="l" rtl="0" fontAlgn="base">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a:lstStyle>
          <a:p>
            <a:r>
              <a:rPr lang="en-US" sz="3200" b="0" kern="0" dirty="0">
                <a:solidFill>
                  <a:schemeClr val="tx1"/>
                </a:solidFill>
                <a:latin typeface="+mn-lt"/>
              </a:rPr>
              <a:t>Design-Build – Pre-Award Process</a:t>
            </a:r>
          </a:p>
        </p:txBody>
      </p:sp>
      <p:sp>
        <p:nvSpPr>
          <p:cNvPr id="5" name="Content Placeholder 2"/>
          <p:cNvSpPr txBox="1">
            <a:spLocks/>
          </p:cNvSpPr>
          <p:nvPr/>
        </p:nvSpPr>
        <p:spPr>
          <a:xfrm>
            <a:off x="646113" y="1350963"/>
            <a:ext cx="8091487" cy="706437"/>
          </a:xfrm>
          <a:prstGeom prst="rect">
            <a:avLst/>
          </a:prstGeom>
        </p:spPr>
        <p:txBody>
          <a:bodyPr/>
          <a:lstStyle>
            <a:lvl1pPr marL="114300" indent="-114300" algn="l" rtl="0" fontAlgn="base">
              <a:spcBef>
                <a:spcPct val="20000"/>
              </a:spcBef>
              <a:spcAft>
                <a:spcPct val="0"/>
              </a:spcAft>
              <a:buChar char="•"/>
              <a:defRPr sz="2000" b="1">
                <a:solidFill>
                  <a:srgbClr val="003367"/>
                </a:solidFill>
                <a:latin typeface="+mn-lt"/>
                <a:ea typeface="+mn-ea"/>
                <a:cs typeface="+mn-cs"/>
              </a:defRPr>
            </a:lvl1pPr>
            <a:lvl2pPr marL="571500" indent="-114300" algn="l" rtl="0" fontAlgn="base">
              <a:spcBef>
                <a:spcPct val="20000"/>
              </a:spcBef>
              <a:spcAft>
                <a:spcPct val="0"/>
              </a:spcAft>
              <a:buChar char="–"/>
              <a:defRPr b="1">
                <a:solidFill>
                  <a:srgbClr val="003367"/>
                </a:solidFill>
                <a:latin typeface="+mn-lt"/>
              </a:defRPr>
            </a:lvl2pPr>
            <a:lvl3pPr marL="1028700" indent="-114300" algn="l" rtl="0" fontAlgn="base">
              <a:spcBef>
                <a:spcPct val="20000"/>
              </a:spcBef>
              <a:spcAft>
                <a:spcPct val="0"/>
              </a:spcAft>
              <a:buChar char="•"/>
              <a:defRPr sz="1600">
                <a:solidFill>
                  <a:srgbClr val="003367"/>
                </a:solidFill>
                <a:latin typeface="+mn-lt"/>
              </a:defRPr>
            </a:lvl3pPr>
            <a:lvl4pPr marL="1485900" indent="-114300" algn="l" rtl="0" fontAlgn="base">
              <a:spcBef>
                <a:spcPct val="20000"/>
              </a:spcBef>
              <a:spcAft>
                <a:spcPct val="0"/>
              </a:spcAft>
              <a:buChar char="–"/>
              <a:defRPr sz="1400">
                <a:solidFill>
                  <a:srgbClr val="003367"/>
                </a:solidFill>
                <a:latin typeface="+mn-lt"/>
              </a:defRPr>
            </a:lvl4pPr>
            <a:lvl5pPr marL="1943100" indent="-114300" algn="l" rtl="0" fontAlgn="base">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a:lstStyle>
          <a:p>
            <a:pPr marL="231775" indent="-231775">
              <a:spcAft>
                <a:spcPts val="1200"/>
              </a:spcAft>
            </a:pPr>
            <a:r>
              <a:rPr lang="en-US" sz="2400" b="0" kern="0" dirty="0">
                <a:solidFill>
                  <a:schemeClr val="tx1"/>
                </a:solidFill>
              </a:rPr>
              <a:t>BMS Roles and Responsibilities Matrix unique to DB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65215"/>
            <a:ext cx="9032094" cy="3573585"/>
          </a:xfrm>
          <a:prstGeom prst="rect">
            <a:avLst/>
          </a:prstGeom>
        </p:spPr>
      </p:pic>
    </p:spTree>
    <p:extLst>
      <p:ext uri="{BB962C8B-B14F-4D97-AF65-F5344CB8AC3E}">
        <p14:creationId xmlns:p14="http://schemas.microsoft.com/office/powerpoint/2010/main" val="18418014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45450" cy="835025"/>
          </a:xfrm>
        </p:spPr>
        <p:txBody>
          <a:bodyPr/>
          <a:lstStyle/>
          <a:p>
            <a:r>
              <a:rPr lang="en-US" sz="3200" b="0" i="0" dirty="0">
                <a:solidFill>
                  <a:schemeClr val="tx1"/>
                </a:solidFill>
                <a:latin typeface="+mn-lt"/>
              </a:rPr>
              <a:t>Design-Build – NAVFAC Personnel Roles</a:t>
            </a:r>
          </a:p>
        </p:txBody>
      </p:sp>
      <p:sp>
        <p:nvSpPr>
          <p:cNvPr id="3" name="Content Placeholder 2"/>
          <p:cNvSpPr>
            <a:spLocks noGrp="1"/>
          </p:cNvSpPr>
          <p:nvPr>
            <p:ph idx="1"/>
          </p:nvPr>
        </p:nvSpPr>
        <p:spPr>
          <a:xfrm>
            <a:off x="533400" y="1219200"/>
            <a:ext cx="8382000" cy="5410200"/>
          </a:xfrm>
        </p:spPr>
        <p:txBody>
          <a:bodyPr/>
          <a:lstStyle/>
          <a:p>
            <a:pPr marL="231775" indent="-231775">
              <a:spcBef>
                <a:spcPts val="0"/>
              </a:spcBef>
              <a:spcAft>
                <a:spcPts val="600"/>
              </a:spcAft>
            </a:pPr>
            <a:r>
              <a:rPr lang="en-US" sz="2400" b="0" dirty="0">
                <a:solidFill>
                  <a:schemeClr val="tx1"/>
                </a:solidFill>
              </a:rPr>
              <a:t>Roles and Responsibilities Matrix in BMS</a:t>
            </a:r>
          </a:p>
          <a:p>
            <a:pPr marL="688975" lvl="1" indent="-231775">
              <a:spcBef>
                <a:spcPts val="0"/>
              </a:spcBef>
              <a:spcAft>
                <a:spcPts val="600"/>
              </a:spcAft>
              <a:buFont typeface="Symbol" panose="05050102010706020507" pitchFamily="18" charset="2"/>
              <a:buChar char=""/>
            </a:pPr>
            <a:r>
              <a:rPr lang="en-US" sz="2200" b="0" dirty="0">
                <a:solidFill>
                  <a:schemeClr val="tx1"/>
                </a:solidFill>
              </a:rPr>
              <a:t>Defines responsibilities for Government personnel on DB projects</a:t>
            </a:r>
          </a:p>
          <a:p>
            <a:pPr marL="688975" lvl="1" indent="-231775">
              <a:spcBef>
                <a:spcPts val="0"/>
              </a:spcBef>
              <a:spcAft>
                <a:spcPts val="600"/>
              </a:spcAft>
              <a:buFont typeface="Symbol" panose="05050102010706020507" pitchFamily="18" charset="2"/>
              <a:buChar char="-"/>
            </a:pPr>
            <a:r>
              <a:rPr lang="en-US" sz="2200" b="0" dirty="0">
                <a:solidFill>
                  <a:schemeClr val="tx1"/>
                </a:solidFill>
              </a:rPr>
              <a:t>Key NAVFAC Personnel</a:t>
            </a:r>
          </a:p>
          <a:p>
            <a:pPr marL="1146175" lvl="2" indent="-231775">
              <a:spcBef>
                <a:spcPts val="0"/>
              </a:spcBef>
              <a:spcAft>
                <a:spcPts val="600"/>
              </a:spcAft>
            </a:pPr>
            <a:r>
              <a:rPr lang="en-US" sz="2000" u="sng" dirty="0">
                <a:solidFill>
                  <a:schemeClr val="tx1"/>
                </a:solidFill>
              </a:rPr>
              <a:t>Project Manager (PM)</a:t>
            </a:r>
            <a:r>
              <a:rPr lang="en-US" sz="2000" dirty="0">
                <a:solidFill>
                  <a:schemeClr val="tx1"/>
                </a:solidFill>
              </a:rPr>
              <a:t> – Responsible for management of project (scope, cost, and schedule) from design authorization to project closeout. Relinquishes project lead to CM after award</a:t>
            </a:r>
          </a:p>
          <a:p>
            <a:pPr marL="1146175" lvl="2" indent="-231775">
              <a:spcBef>
                <a:spcPts val="0"/>
              </a:spcBef>
              <a:spcAft>
                <a:spcPts val="600"/>
              </a:spcAft>
            </a:pPr>
            <a:r>
              <a:rPr lang="en-US" sz="2000" u="sng" dirty="0">
                <a:solidFill>
                  <a:schemeClr val="tx1"/>
                </a:solidFill>
              </a:rPr>
              <a:t>Design Manager (DM)</a:t>
            </a:r>
            <a:r>
              <a:rPr lang="en-US" sz="2000" dirty="0">
                <a:solidFill>
                  <a:schemeClr val="tx1"/>
                </a:solidFill>
              </a:rPr>
              <a:t> – Manages A/E Contract, or in-house project team, for development of RFP and leads the review effort of DB Team’s design</a:t>
            </a:r>
          </a:p>
          <a:p>
            <a:pPr marL="1146175" lvl="2" indent="-231775">
              <a:spcBef>
                <a:spcPts val="0"/>
              </a:spcBef>
              <a:spcAft>
                <a:spcPts val="600"/>
              </a:spcAft>
            </a:pPr>
            <a:r>
              <a:rPr lang="en-US" sz="2000" u="sng" dirty="0">
                <a:solidFill>
                  <a:schemeClr val="tx1"/>
                </a:solidFill>
              </a:rPr>
              <a:t>Construction Manager (CM)</a:t>
            </a:r>
            <a:r>
              <a:rPr lang="en-US" sz="2000" dirty="0">
                <a:solidFill>
                  <a:schemeClr val="tx1"/>
                </a:solidFill>
              </a:rPr>
              <a:t> – Leads project beginning at award through close-out</a:t>
            </a:r>
          </a:p>
          <a:p>
            <a:pPr marL="914400" lvl="2" indent="0">
              <a:spcBef>
                <a:spcPts val="0"/>
              </a:spcBef>
              <a:spcAft>
                <a:spcPts val="600"/>
              </a:spcAft>
              <a:buNone/>
            </a:pPr>
            <a:endParaRPr lang="en-US" sz="2000" dirty="0">
              <a:solidFill>
                <a:schemeClr val="tx1"/>
              </a:solidFill>
            </a:endParaRPr>
          </a:p>
        </p:txBody>
      </p:sp>
    </p:spTree>
    <p:extLst>
      <p:ext uri="{BB962C8B-B14F-4D97-AF65-F5344CB8AC3E}">
        <p14:creationId xmlns:p14="http://schemas.microsoft.com/office/powerpoint/2010/main" val="3424655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r>
              <a:rPr lang="en-US" altLang="en-US" sz="3200" b="0" i="0" dirty="0">
                <a:solidFill>
                  <a:schemeClr val="tx1"/>
                </a:solidFill>
                <a:latin typeface="+mn-lt"/>
              </a:rPr>
              <a:t>Knowledge Check #1</a:t>
            </a: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38819342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r>
              <a:rPr lang="en-US" altLang="en-US" sz="3200" b="0" i="0" dirty="0">
                <a:solidFill>
                  <a:schemeClr val="tx1"/>
                </a:solidFill>
                <a:latin typeface="+mn-lt"/>
              </a:rPr>
              <a:t>Knowledge Check </a:t>
            </a:r>
            <a:r>
              <a:rPr lang="en-US" altLang="en-US" sz="3200" b="0" i="0" dirty="0" smtClean="0">
                <a:solidFill>
                  <a:schemeClr val="tx1"/>
                </a:solidFill>
                <a:latin typeface="+mn-lt"/>
              </a:rPr>
              <a:t>#1</a:t>
            </a:r>
            <a:endParaRPr lang="en-US" altLang="en-US" sz="3200" b="0" i="0" dirty="0">
              <a:solidFill>
                <a:schemeClr val="tx1"/>
              </a:solidFill>
              <a:highlight>
                <a:srgbClr val="FFFF00"/>
              </a:highlight>
              <a:latin typeface="+mn-lt"/>
            </a:endParaRPr>
          </a:p>
        </p:txBody>
      </p:sp>
      <p:sp>
        <p:nvSpPr>
          <p:cNvPr id="72707" name="TextBox 5"/>
          <p:cNvSpPr txBox="1">
            <a:spLocks noChangeArrowheads="1"/>
          </p:cNvSpPr>
          <p:nvPr/>
        </p:nvSpPr>
        <p:spPr bwMode="auto">
          <a:xfrm>
            <a:off x="1066800" y="1143000"/>
            <a:ext cx="7924800"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spcBef>
                <a:spcPct val="0"/>
              </a:spcBef>
              <a:buFont typeface="Times New Roman" pitchFamily="18" charset="0"/>
              <a:buAutoNum type="arabicPeriod"/>
            </a:pPr>
            <a:r>
              <a:rPr lang="en-US" altLang="en-US" sz="2400" b="0" dirty="0">
                <a:solidFill>
                  <a:schemeClr val="tx1"/>
                </a:solidFill>
              </a:rPr>
              <a:t>The BMS Processes can be accessed from which of the following locations?</a:t>
            </a:r>
          </a:p>
          <a:p>
            <a:pPr marL="1371600" lvl="2" indent="-457200">
              <a:spcBef>
                <a:spcPct val="0"/>
              </a:spcBef>
              <a:buFont typeface="+mj-lt"/>
              <a:buAutoNum type="alphaLcPeriod"/>
            </a:pPr>
            <a:r>
              <a:rPr lang="en-US" altLang="en-US" sz="2200" dirty="0">
                <a:solidFill>
                  <a:schemeClr val="tx1"/>
                </a:solidFill>
              </a:rPr>
              <a:t>Whole Building Design Guide website</a:t>
            </a:r>
          </a:p>
          <a:p>
            <a:pPr marL="1371600" lvl="2" indent="-457200">
              <a:spcBef>
                <a:spcPct val="0"/>
              </a:spcBef>
              <a:buFont typeface="+mj-lt"/>
              <a:buAutoNum type="alphaLcPeriod"/>
            </a:pPr>
            <a:r>
              <a:rPr lang="en-US" altLang="en-US" sz="2200" b="0" dirty="0">
                <a:solidFill>
                  <a:srgbClr val="FF0000"/>
                </a:solidFill>
              </a:rPr>
              <a:t>NAVFAC Portal</a:t>
            </a:r>
          </a:p>
          <a:p>
            <a:pPr marL="1371600" lvl="2" indent="-457200">
              <a:spcBef>
                <a:spcPct val="0"/>
              </a:spcBef>
              <a:buFont typeface="+mj-lt"/>
              <a:buAutoNum type="alphaLcPeriod"/>
            </a:pPr>
            <a:r>
              <a:rPr lang="en-US" altLang="en-US" sz="2200" dirty="0">
                <a:solidFill>
                  <a:schemeClr val="tx1"/>
                </a:solidFill>
              </a:rPr>
              <a:t>NAVFAC Atlantic website</a:t>
            </a:r>
          </a:p>
          <a:p>
            <a:pPr marL="1371600" lvl="2" indent="-457200">
              <a:spcBef>
                <a:spcPct val="0"/>
              </a:spcBef>
              <a:buFont typeface="+mj-lt"/>
              <a:buAutoNum type="alphaLcPeriod"/>
            </a:pPr>
            <a:r>
              <a:rPr lang="en-US" altLang="en-US" sz="2200" dirty="0">
                <a:solidFill>
                  <a:schemeClr val="tx1"/>
                </a:solidFill>
              </a:rPr>
              <a:t>NAVFAC Pacific website</a:t>
            </a:r>
          </a:p>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(True/False) NAVFAC’s Project Manager is only responsible for management of the project from design authorization until award to the DB Contractor, when the Construction Manager takes over?</a:t>
            </a:r>
          </a:p>
          <a:p>
            <a:pPr marL="914400" lvl="2" indent="0">
              <a:spcBef>
                <a:spcPct val="0"/>
              </a:spcBef>
              <a:buNone/>
            </a:pPr>
            <a:r>
              <a:rPr lang="en-US" altLang="en-US" sz="2200" b="0" dirty="0">
                <a:solidFill>
                  <a:srgbClr val="FF0000"/>
                </a:solidFill>
              </a:rPr>
              <a:t>False. T</a:t>
            </a:r>
            <a:r>
              <a:rPr lang="en-US" altLang="en-US" sz="2200" dirty="0">
                <a:solidFill>
                  <a:srgbClr val="FF0000"/>
                </a:solidFill>
              </a:rPr>
              <a:t>he CM does take the lead role from award through close-out; however, the </a:t>
            </a:r>
            <a:r>
              <a:rPr lang="en-US" altLang="en-US" sz="2200" b="0" dirty="0">
                <a:solidFill>
                  <a:srgbClr val="FF0000"/>
                </a:solidFill>
              </a:rPr>
              <a:t>PM maintains responsibility for management through project closeout.</a:t>
            </a: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22103469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20650"/>
            <a:ext cx="7000875" cy="835025"/>
          </a:xfrm>
        </p:spPr>
        <p:txBody>
          <a:bodyPr/>
          <a:lstStyle/>
          <a:p>
            <a:r>
              <a:rPr lang="en-US" altLang="en-US" sz="3200" b="0" i="0" dirty="0" smtClean="0">
                <a:solidFill>
                  <a:schemeClr val="tx1"/>
                </a:solidFill>
                <a:latin typeface="+mn-lt"/>
                <a:ea typeface="MS PGothic" pitchFamily="34" charset="-128"/>
              </a:rPr>
              <a:t>Common Components</a:t>
            </a:r>
            <a:endParaRPr lang="en-US" altLang="en-US" sz="3200" b="0" i="0" dirty="0">
              <a:solidFill>
                <a:schemeClr val="tx1"/>
              </a:solidFill>
              <a:latin typeface="+mn-lt"/>
              <a:ea typeface="MS PGothic" pitchFamily="34" charset="-128"/>
            </a:endParaRPr>
          </a:p>
        </p:txBody>
      </p:sp>
      <p:sp>
        <p:nvSpPr>
          <p:cNvPr id="8195" name="Rectangle 3"/>
          <p:cNvSpPr>
            <a:spLocks noGrp="1" noChangeArrowheads="1"/>
          </p:cNvSpPr>
          <p:nvPr>
            <p:ph type="body" idx="1"/>
          </p:nvPr>
        </p:nvSpPr>
        <p:spPr>
          <a:xfrm>
            <a:off x="503237" y="1447800"/>
            <a:ext cx="7823200" cy="4811712"/>
          </a:xfrm>
        </p:spPr>
        <p:txBody>
          <a:bodyPr/>
          <a:lstStyle/>
          <a:p>
            <a:pPr marL="0" indent="0">
              <a:buClr>
                <a:schemeClr val="tx1"/>
              </a:buClr>
              <a:buNone/>
            </a:pPr>
            <a:r>
              <a:rPr lang="en-US" sz="2800" b="0" kern="1200" dirty="0" smtClean="0">
                <a:solidFill>
                  <a:schemeClr val="tx1"/>
                </a:solidFill>
                <a:cs typeface="Times New Roman" panose="02020603050405020304" pitchFamily="18" charset="0"/>
              </a:rPr>
              <a:t>All four processes</a:t>
            </a:r>
            <a:r>
              <a:rPr lang="en-US" sz="2400" b="0" kern="1200" dirty="0" smtClean="0">
                <a:solidFill>
                  <a:schemeClr val="tx1"/>
                </a:solidFill>
                <a:cs typeface="Times New Roman" panose="02020603050405020304" pitchFamily="18" charset="0"/>
              </a:rPr>
              <a:t>:</a:t>
            </a:r>
          </a:p>
          <a:p>
            <a:pPr marL="0" indent="0">
              <a:buClr>
                <a:schemeClr val="tx1"/>
              </a:buClr>
              <a:buNone/>
            </a:pPr>
            <a:endParaRPr lang="en-US" sz="2400" b="0" kern="1200" dirty="0" smtClean="0">
              <a:solidFill>
                <a:schemeClr val="tx1"/>
              </a:solidFill>
              <a:cs typeface="Times New Roman" panose="02020603050405020304" pitchFamily="18" charset="0"/>
            </a:endParaRPr>
          </a:p>
          <a:p>
            <a:pPr marL="228600" indent="-228600">
              <a:spcBef>
                <a:spcPts val="1200"/>
              </a:spcBef>
              <a:buClr>
                <a:schemeClr val="tx1"/>
              </a:buClr>
            </a:pPr>
            <a:r>
              <a:rPr lang="en-US" sz="2400" b="0" kern="1200" dirty="0" smtClean="0">
                <a:solidFill>
                  <a:schemeClr val="tx1"/>
                </a:solidFill>
                <a:cs typeface="Times New Roman" panose="02020603050405020304" pitchFamily="18" charset="0"/>
              </a:rPr>
              <a:t>Use NAVFAC </a:t>
            </a:r>
            <a:r>
              <a:rPr lang="en-US" sz="2400" b="0" kern="1200" dirty="0">
                <a:solidFill>
                  <a:schemeClr val="tx1"/>
                </a:solidFill>
                <a:cs typeface="Times New Roman" panose="02020603050405020304" pitchFamily="18" charset="0"/>
              </a:rPr>
              <a:t>standard 6-part RFP </a:t>
            </a:r>
            <a:r>
              <a:rPr lang="en-US" sz="2400" b="0" kern="1200" dirty="0" smtClean="0">
                <a:solidFill>
                  <a:schemeClr val="tx1"/>
                </a:solidFill>
                <a:cs typeface="Times New Roman" panose="02020603050405020304" pitchFamily="18" charset="0"/>
              </a:rPr>
              <a:t>format</a:t>
            </a:r>
          </a:p>
          <a:p>
            <a:pPr marL="228600" indent="-228600">
              <a:spcBef>
                <a:spcPts val="1200"/>
              </a:spcBef>
              <a:buClr>
                <a:schemeClr val="tx1"/>
              </a:buClr>
            </a:pPr>
            <a:r>
              <a:rPr lang="en-US" sz="2400" b="0" kern="1200" dirty="0" smtClean="0">
                <a:solidFill>
                  <a:schemeClr val="tx1"/>
                </a:solidFill>
                <a:cs typeface="Times New Roman" panose="02020603050405020304" pitchFamily="18" charset="0"/>
              </a:rPr>
              <a:t>Use </a:t>
            </a:r>
            <a:r>
              <a:rPr lang="en-US" sz="2400" b="0" kern="1200" dirty="0" err="1">
                <a:solidFill>
                  <a:schemeClr val="tx1"/>
                </a:solidFill>
                <a:cs typeface="Times New Roman" panose="02020603050405020304" pitchFamily="18" charset="0"/>
              </a:rPr>
              <a:t>Uniformat</a:t>
            </a:r>
            <a:r>
              <a:rPr lang="en-US" sz="2400" b="0" kern="1200" dirty="0">
                <a:solidFill>
                  <a:schemeClr val="tx1"/>
                </a:solidFill>
                <a:cs typeface="Times New Roman" panose="02020603050405020304" pitchFamily="18" charset="0"/>
              </a:rPr>
              <a:t> Work Breakdown Structure (WBS) to define systems and materials</a:t>
            </a:r>
          </a:p>
          <a:p>
            <a:pPr marL="228600" indent="-228600">
              <a:spcBef>
                <a:spcPts val="1200"/>
              </a:spcBef>
              <a:buClr>
                <a:schemeClr val="tx1"/>
              </a:buClr>
            </a:pPr>
            <a:r>
              <a:rPr lang="en-US" sz="2400" b="0" kern="1200" dirty="0" smtClean="0">
                <a:solidFill>
                  <a:schemeClr val="tx1"/>
                </a:solidFill>
                <a:cs typeface="Times New Roman" panose="02020603050405020304" pitchFamily="18" charset="0"/>
              </a:rPr>
              <a:t>Use the same Team structure</a:t>
            </a:r>
            <a:endParaRPr lang="en-US" sz="2400" b="0" kern="1200" dirty="0">
              <a:solidFill>
                <a:schemeClr val="tx1"/>
              </a:solidFill>
              <a:cs typeface="Times New Roman" panose="02020603050405020304" pitchFamily="18" charset="0"/>
            </a:endParaRPr>
          </a:p>
          <a:p>
            <a:pPr marL="228600" lvl="1" indent="-228600" eaLnBrk="1" hangingPunct="1">
              <a:lnSpc>
                <a:spcPct val="110000"/>
              </a:lnSpc>
              <a:spcBef>
                <a:spcPts val="1200"/>
              </a:spcBef>
              <a:buFontTx/>
              <a:buChar char="•"/>
            </a:pPr>
            <a:r>
              <a:rPr lang="en-US" sz="2400" b="0" kern="1200" dirty="0" smtClean="0">
                <a:solidFill>
                  <a:schemeClr val="tx1"/>
                </a:solidFill>
                <a:ea typeface="+mn-ea"/>
                <a:cs typeface="Times New Roman" panose="02020603050405020304" pitchFamily="18" charset="0"/>
              </a:rPr>
              <a:t>Use Performance Based requirements – minimizing prescriptive requirements as much as possible</a:t>
            </a:r>
            <a:endParaRPr lang="en-US" sz="2400" b="0" kern="1200" dirty="0">
              <a:solidFill>
                <a:schemeClr val="tx1"/>
              </a:solidFill>
              <a:ea typeface="+mn-ea"/>
              <a:cs typeface="Times New Roman" panose="02020603050405020304" pitchFamily="18" charset="0"/>
            </a:endParaRP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26562481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120650"/>
            <a:ext cx="7686675" cy="835025"/>
          </a:xfrm>
        </p:spPr>
        <p:txBody>
          <a:bodyPr/>
          <a:lstStyle/>
          <a:p>
            <a:r>
              <a:rPr lang="en-US" altLang="en-US" sz="3200" b="0" i="0" dirty="0" smtClean="0">
                <a:solidFill>
                  <a:schemeClr val="tx1"/>
                </a:solidFill>
                <a:latin typeface="Rockwell" panose="02060603020205020403" pitchFamily="18" charset="0"/>
                <a:ea typeface="MS PGothic" pitchFamily="34" charset="-128"/>
              </a:rPr>
              <a:t>Differences</a:t>
            </a:r>
            <a:endParaRPr lang="en-US" altLang="en-US" sz="3200" b="0" i="0" dirty="0">
              <a:solidFill>
                <a:schemeClr val="tx1"/>
              </a:solidFill>
              <a:latin typeface="Rockwell" panose="02060603020205020403" pitchFamily="18" charset="0"/>
              <a:ea typeface="MS PGothic" pitchFamily="34" charset="-128"/>
            </a:endParaRPr>
          </a:p>
        </p:txBody>
      </p:sp>
      <p:sp>
        <p:nvSpPr>
          <p:cNvPr id="8195" name="Rectangle 3"/>
          <p:cNvSpPr>
            <a:spLocks noGrp="1" noChangeArrowheads="1"/>
          </p:cNvSpPr>
          <p:nvPr>
            <p:ph type="body" idx="1"/>
          </p:nvPr>
        </p:nvSpPr>
        <p:spPr>
          <a:xfrm>
            <a:off x="336884" y="955675"/>
            <a:ext cx="8839200" cy="3090946"/>
          </a:xfrm>
        </p:spPr>
        <p:txBody>
          <a:bodyPr/>
          <a:lstStyle/>
          <a:p>
            <a:pPr marL="228600" indent="-228600">
              <a:buClr>
                <a:schemeClr val="tx1"/>
              </a:buClr>
            </a:pPr>
            <a:endParaRPr lang="en-US" sz="2400" b="0" kern="1200" dirty="0" smtClean="0">
              <a:solidFill>
                <a:schemeClr val="tx1"/>
              </a:solidFill>
              <a:latin typeface="Rockwell" panose="02060603020205020403" pitchFamily="18" charset="0"/>
              <a:cs typeface="Times New Roman" panose="02020603050405020304" pitchFamily="18" charset="0"/>
            </a:endParaRPr>
          </a:p>
          <a:p>
            <a:pPr marL="0" indent="0">
              <a:spcBef>
                <a:spcPts val="1200"/>
              </a:spcBef>
              <a:buClr>
                <a:schemeClr val="tx1"/>
              </a:buClr>
              <a:buNone/>
            </a:pPr>
            <a:r>
              <a:rPr lang="en-US" sz="2800" kern="1200" dirty="0" smtClean="0">
                <a:solidFill>
                  <a:schemeClr val="tx1"/>
                </a:solidFill>
                <a:latin typeface="Rockwell" panose="02060603020205020403" pitchFamily="18" charset="0"/>
                <a:cs typeface="Times New Roman" panose="02020603050405020304" pitchFamily="18" charset="0"/>
              </a:rPr>
              <a:t>The main differences between the processes are:</a:t>
            </a:r>
          </a:p>
          <a:p>
            <a:pPr marL="228600" indent="-228600">
              <a:spcBef>
                <a:spcPts val="1200"/>
              </a:spcBef>
              <a:buClr>
                <a:schemeClr val="tx1"/>
              </a:buClr>
            </a:pPr>
            <a:r>
              <a:rPr lang="en-US" sz="2600" kern="1200" dirty="0" smtClean="0">
                <a:solidFill>
                  <a:schemeClr val="tx1"/>
                </a:solidFill>
                <a:latin typeface="Rockwell" panose="02060603020205020403" pitchFamily="18" charset="0"/>
                <a:cs typeface="Times New Roman" panose="02020603050405020304" pitchFamily="18" charset="0"/>
              </a:rPr>
              <a:t>The contents of Part 2, 4, and 5</a:t>
            </a:r>
          </a:p>
          <a:p>
            <a:pPr marL="228600" indent="-228600">
              <a:spcBef>
                <a:spcPts val="1200"/>
              </a:spcBef>
              <a:buClr>
                <a:schemeClr val="tx1"/>
              </a:buClr>
            </a:pPr>
            <a:r>
              <a:rPr lang="en-US" sz="2600" kern="1200" dirty="0" smtClean="0">
                <a:solidFill>
                  <a:schemeClr val="tx1"/>
                </a:solidFill>
                <a:latin typeface="Rockwell" panose="02060603020205020403" pitchFamily="18" charset="0"/>
                <a:cs typeface="Times New Roman" panose="02020603050405020304" pitchFamily="18" charset="0"/>
              </a:rPr>
              <a:t>The </a:t>
            </a:r>
            <a:r>
              <a:rPr lang="en-US" sz="2600" kern="1200" smtClean="0">
                <a:solidFill>
                  <a:schemeClr val="tx1"/>
                </a:solidFill>
                <a:latin typeface="Rockwell" panose="02060603020205020403" pitchFamily="18" charset="0"/>
                <a:cs typeface="Times New Roman" panose="02020603050405020304" pitchFamily="18" charset="0"/>
              </a:rPr>
              <a:t>procurement process</a:t>
            </a:r>
            <a:endParaRPr lang="en-US" sz="2600" kern="1200" dirty="0" smtClean="0">
              <a:solidFill>
                <a:schemeClr val="tx1"/>
              </a:solidFill>
              <a:latin typeface="Rockwell" panose="02060603020205020403" pitchFamily="18" charset="0"/>
              <a:cs typeface="Times New Roman" panose="02020603050405020304" pitchFamily="18" charset="0"/>
            </a:endParaRPr>
          </a:p>
          <a:p>
            <a:pPr marL="685800" lvl="1" indent="-228600">
              <a:buClr>
                <a:schemeClr val="tx1"/>
              </a:buClr>
            </a:pPr>
            <a:r>
              <a:rPr lang="en-US" sz="2600" b="0" kern="1200" dirty="0" smtClean="0">
                <a:solidFill>
                  <a:schemeClr val="tx1"/>
                </a:solidFill>
                <a:latin typeface="Rockwell" panose="02060603020205020403" pitchFamily="18" charset="0"/>
                <a:cs typeface="Times New Roman" panose="02020603050405020304" pitchFamily="18" charset="0"/>
              </a:rPr>
              <a:t>Stand Alone Contracts</a:t>
            </a:r>
          </a:p>
          <a:p>
            <a:pPr marL="685800" lvl="1" indent="-228600">
              <a:buClr>
                <a:schemeClr val="tx1"/>
              </a:buClr>
            </a:pPr>
            <a:r>
              <a:rPr lang="en-US" sz="2600" b="0" kern="1200" dirty="0" smtClean="0">
                <a:solidFill>
                  <a:schemeClr val="tx1"/>
                </a:solidFill>
                <a:latin typeface="Rockwell" panose="02060603020205020403" pitchFamily="18" charset="0"/>
                <a:cs typeface="Times New Roman" panose="02020603050405020304" pitchFamily="18" charset="0"/>
              </a:rPr>
              <a:t>Multiple Award Construction Contracts (MACC)</a:t>
            </a:r>
          </a:p>
          <a:p>
            <a:pPr marL="685800" lvl="1" indent="-228600">
              <a:buClr>
                <a:schemeClr val="tx1"/>
              </a:buClr>
            </a:pPr>
            <a:r>
              <a:rPr lang="en-US" sz="2600" b="0" kern="1200" dirty="0" smtClean="0">
                <a:solidFill>
                  <a:schemeClr val="tx1"/>
                </a:solidFill>
                <a:latin typeface="Rockwell" panose="02060603020205020403" pitchFamily="18" charset="0"/>
                <a:cs typeface="Times New Roman" panose="02020603050405020304" pitchFamily="18" charset="0"/>
              </a:rPr>
              <a:t>Sole Source (8(a), JOC, etc</a:t>
            </a:r>
            <a:r>
              <a:rPr lang="en-US" sz="2600" kern="1200" dirty="0" smtClean="0">
                <a:solidFill>
                  <a:schemeClr val="tx1"/>
                </a:solidFill>
                <a:latin typeface="Rockwell" panose="02060603020205020403" pitchFamily="18" charset="0"/>
                <a:cs typeface="Times New Roman" panose="02020603050405020304" pitchFamily="18" charset="0"/>
              </a:rPr>
              <a:t>.)</a:t>
            </a:r>
            <a:endParaRPr lang="en-US" sz="2600" b="0" kern="1200" dirty="0" smtClean="0">
              <a:solidFill>
                <a:schemeClr val="tx1"/>
              </a:solidFill>
              <a:latin typeface="Rockwell" panose="02060603020205020403" pitchFamily="18" charset="0"/>
              <a:cs typeface="Times New Roman" panose="02020603050405020304" pitchFamily="18" charset="0"/>
            </a:endParaRPr>
          </a:p>
          <a:p>
            <a:pPr marL="457200" indent="-457200"/>
            <a:endParaRPr lang="en-US" altLang="en-US" sz="2400" dirty="0">
              <a:solidFill>
                <a:srgbClr val="003399"/>
              </a:solidFill>
              <a:latin typeface="Rockwell" panose="02060603020205020403" pitchFamily="18" charset="0"/>
            </a:endParaRPr>
          </a:p>
          <a:p>
            <a:pPr marL="457200" indent="-457200"/>
            <a:endParaRPr lang="en-US" altLang="en-US" sz="2400" dirty="0">
              <a:solidFill>
                <a:srgbClr val="003399"/>
              </a:solidFill>
              <a:latin typeface="Rockwell" panose="02060603020205020403" pitchFamily="18" charset="0"/>
            </a:endParaRPr>
          </a:p>
          <a:p>
            <a:pPr marL="457200" indent="-457200">
              <a:buFontTx/>
              <a:buNone/>
            </a:pPr>
            <a:endParaRPr lang="en-US" altLang="en-US" sz="2400" dirty="0">
              <a:solidFill>
                <a:srgbClr val="003399"/>
              </a:solidFill>
              <a:latin typeface="Rockwell" panose="02060603020205020403" pitchFamily="18" charset="0"/>
            </a:endParaRPr>
          </a:p>
          <a:p>
            <a:pPr marL="457200" indent="-457200">
              <a:buFontTx/>
              <a:buNone/>
            </a:pPr>
            <a:endParaRPr lang="en-US" altLang="en-US" sz="2400" dirty="0">
              <a:solidFill>
                <a:srgbClr val="003399"/>
              </a:solidFill>
              <a:latin typeface="Rockwell" panose="02060603020205020403" pitchFamily="18" charset="0"/>
            </a:endParaRPr>
          </a:p>
        </p:txBody>
      </p:sp>
      <p:pic>
        <p:nvPicPr>
          <p:cNvPr id="2" name="Picture 1"/>
          <p:cNvPicPr>
            <a:picLocks noChangeAspect="1"/>
          </p:cNvPicPr>
          <p:nvPr/>
        </p:nvPicPr>
        <p:blipFill>
          <a:blip r:embed="rId3"/>
          <a:stretch>
            <a:fillRect/>
          </a:stretch>
        </p:blipFill>
        <p:spPr>
          <a:xfrm>
            <a:off x="5867400" y="4381499"/>
            <a:ext cx="2895600" cy="2171701"/>
          </a:xfrm>
          <a:prstGeom prst="rect">
            <a:avLst/>
          </a:prstGeom>
          <a:ln>
            <a:solidFill>
              <a:schemeClr val="tx1"/>
            </a:solidFill>
          </a:ln>
        </p:spPr>
      </p:pic>
    </p:spTree>
    <p:extLst>
      <p:ext uri="{BB962C8B-B14F-4D97-AF65-F5344CB8AC3E}">
        <p14:creationId xmlns:p14="http://schemas.microsoft.com/office/powerpoint/2010/main" val="32364050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0094" name="Line 46"/>
          <p:cNvSpPr>
            <a:spLocks noChangeShapeType="1"/>
          </p:cNvSpPr>
          <p:nvPr/>
        </p:nvSpPr>
        <p:spPr bwMode="auto">
          <a:xfrm flipV="1">
            <a:off x="3765550" y="4191000"/>
            <a:ext cx="22669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75" name="Line 27"/>
          <p:cNvSpPr>
            <a:spLocks noChangeShapeType="1"/>
          </p:cNvSpPr>
          <p:nvPr/>
        </p:nvSpPr>
        <p:spPr bwMode="auto">
          <a:xfrm>
            <a:off x="2622550" y="5483225"/>
            <a:ext cx="1346200" cy="127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0" name="Line 2"/>
          <p:cNvSpPr>
            <a:spLocks noChangeShapeType="1"/>
          </p:cNvSpPr>
          <p:nvPr/>
        </p:nvSpPr>
        <p:spPr bwMode="auto">
          <a:xfrm>
            <a:off x="6462713" y="1652588"/>
            <a:ext cx="0" cy="4852987"/>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1" name="Rectangle 3"/>
          <p:cNvSpPr>
            <a:spLocks noChangeArrowheads="1"/>
          </p:cNvSpPr>
          <p:nvPr/>
        </p:nvSpPr>
        <p:spPr bwMode="auto">
          <a:xfrm>
            <a:off x="6027738" y="4027487"/>
            <a:ext cx="1841500" cy="300038"/>
          </a:xfrm>
          <a:prstGeom prst="rect">
            <a:avLst/>
          </a:pr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2" name="Oval 4"/>
          <p:cNvSpPr>
            <a:spLocks noChangeArrowheads="1"/>
          </p:cNvSpPr>
          <p:nvPr/>
        </p:nvSpPr>
        <p:spPr bwMode="auto">
          <a:xfrm>
            <a:off x="4654550" y="1766887"/>
            <a:ext cx="171450" cy="171450"/>
          </a:xfrm>
          <a:prstGeom prst="ellipse">
            <a:avLst/>
          </a:prstGeom>
          <a:solidFill>
            <a:srgbClr val="00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3" name="Line 5"/>
          <p:cNvSpPr>
            <a:spLocks noChangeShapeType="1"/>
          </p:cNvSpPr>
          <p:nvPr/>
        </p:nvSpPr>
        <p:spPr bwMode="auto">
          <a:xfrm flipH="1">
            <a:off x="1311275" y="1676400"/>
            <a:ext cx="0" cy="4713287"/>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4" name="Line 6"/>
          <p:cNvSpPr>
            <a:spLocks noChangeShapeType="1"/>
          </p:cNvSpPr>
          <p:nvPr/>
        </p:nvSpPr>
        <p:spPr bwMode="auto">
          <a:xfrm>
            <a:off x="4749800" y="1603375"/>
            <a:ext cx="0" cy="4773612"/>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5" name="Line 7"/>
          <p:cNvSpPr>
            <a:spLocks noChangeShapeType="1"/>
          </p:cNvSpPr>
          <p:nvPr/>
        </p:nvSpPr>
        <p:spPr bwMode="auto">
          <a:xfrm>
            <a:off x="2809875" y="1600200"/>
            <a:ext cx="6350" cy="479425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6" name="Rectangle 8"/>
          <p:cNvSpPr>
            <a:spLocks noChangeArrowheads="1"/>
          </p:cNvSpPr>
          <p:nvPr/>
        </p:nvSpPr>
        <p:spPr bwMode="auto">
          <a:xfrm>
            <a:off x="5159375" y="2833687"/>
            <a:ext cx="2057400" cy="287338"/>
          </a:xfrm>
          <a:prstGeom prst="rect">
            <a:avLst/>
          </a:pr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7" name="Rectangle 9"/>
          <p:cNvSpPr>
            <a:spLocks noChangeArrowheads="1"/>
          </p:cNvSpPr>
          <p:nvPr/>
        </p:nvSpPr>
        <p:spPr bwMode="auto">
          <a:xfrm>
            <a:off x="4002088" y="5345112"/>
            <a:ext cx="3187700" cy="274638"/>
          </a:xfrm>
          <a:prstGeom prst="rect">
            <a:avLst/>
          </a:pr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8" name="Line 10"/>
          <p:cNvSpPr>
            <a:spLocks noChangeShapeType="1"/>
          </p:cNvSpPr>
          <p:nvPr/>
        </p:nvSpPr>
        <p:spPr bwMode="auto">
          <a:xfrm>
            <a:off x="1311275" y="1863725"/>
            <a:ext cx="7588250" cy="0"/>
          </a:xfrm>
          <a:prstGeom prst="line">
            <a:avLst/>
          </a:prstGeom>
          <a:noFill/>
          <a:ln w="38100">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59" name="Text Box 11"/>
          <p:cNvSpPr txBox="1">
            <a:spLocks noChangeArrowheads="1"/>
          </p:cNvSpPr>
          <p:nvPr/>
        </p:nvSpPr>
        <p:spPr bwMode="auto">
          <a:xfrm>
            <a:off x="1038985" y="1143000"/>
            <a:ext cx="2240577" cy="7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Develop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 Scope, Budget &amp;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Schedule</a:t>
            </a:r>
          </a:p>
        </p:txBody>
      </p:sp>
      <p:sp>
        <p:nvSpPr>
          <p:cNvPr id="3970060" name="Text Box 12"/>
          <p:cNvSpPr txBox="1">
            <a:spLocks noChangeArrowheads="1"/>
          </p:cNvSpPr>
          <p:nvPr/>
        </p:nvSpPr>
        <p:spPr bwMode="auto">
          <a:xfrm>
            <a:off x="3147399" y="1210694"/>
            <a:ext cx="1273923" cy="53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Develop RFP</a:t>
            </a:r>
          </a:p>
        </p:txBody>
      </p:sp>
      <p:sp>
        <p:nvSpPr>
          <p:cNvPr id="3970061" name="Text Box 13"/>
          <p:cNvSpPr txBox="1">
            <a:spLocks noChangeArrowheads="1"/>
          </p:cNvSpPr>
          <p:nvPr/>
        </p:nvSpPr>
        <p:spPr bwMode="auto">
          <a:xfrm>
            <a:off x="4771094" y="1190865"/>
            <a:ext cx="1679946" cy="77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Contract Procurement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sp>
        <p:nvSpPr>
          <p:cNvPr id="3970062" name="Text Box 14"/>
          <p:cNvSpPr txBox="1">
            <a:spLocks noChangeArrowheads="1"/>
          </p:cNvSpPr>
          <p:nvPr/>
        </p:nvSpPr>
        <p:spPr bwMode="auto">
          <a:xfrm>
            <a:off x="6854825" y="1143000"/>
            <a:ext cx="1344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Design-Build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the Project</a:t>
            </a:r>
          </a:p>
        </p:txBody>
      </p:sp>
      <p:sp>
        <p:nvSpPr>
          <p:cNvPr id="3970063" name="Oval 15"/>
          <p:cNvSpPr>
            <a:spLocks noChangeArrowheads="1"/>
          </p:cNvSpPr>
          <p:nvPr/>
        </p:nvSpPr>
        <p:spPr bwMode="auto">
          <a:xfrm>
            <a:off x="1225550" y="1776412"/>
            <a:ext cx="171450" cy="171450"/>
          </a:xfrm>
          <a:prstGeom prst="ellipse">
            <a:avLst/>
          </a:prstGeom>
          <a:solidFill>
            <a:srgbClr val="00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64" name="Text Box 16"/>
          <p:cNvSpPr txBox="1">
            <a:spLocks noChangeArrowheads="1"/>
          </p:cNvSpPr>
          <p:nvPr/>
        </p:nvSpPr>
        <p:spPr bwMode="auto">
          <a:xfrm>
            <a:off x="4997450" y="2820987"/>
            <a:ext cx="14128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KTR </a:t>
            </a:r>
            <a:r>
              <a:rPr kumimoji="0" lang="en-US" alt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Design</a:t>
            </a:r>
          </a:p>
        </p:txBody>
      </p:sp>
      <p:sp>
        <p:nvSpPr>
          <p:cNvPr id="3970065" name="Text Box 17"/>
          <p:cNvSpPr txBox="1">
            <a:spLocks noChangeArrowheads="1"/>
          </p:cNvSpPr>
          <p:nvPr/>
        </p:nvSpPr>
        <p:spPr bwMode="auto">
          <a:xfrm>
            <a:off x="4040188" y="5308600"/>
            <a:ext cx="11461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KTR </a:t>
            </a:r>
            <a:r>
              <a:rPr kumimoji="0" lang="en-US" alt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Design</a:t>
            </a:r>
          </a:p>
        </p:txBody>
      </p:sp>
      <p:sp>
        <p:nvSpPr>
          <p:cNvPr id="3970066" name="AutoShape 18"/>
          <p:cNvSpPr>
            <a:spLocks noChangeArrowheads="1"/>
          </p:cNvSpPr>
          <p:nvPr/>
        </p:nvSpPr>
        <p:spPr bwMode="auto">
          <a:xfrm>
            <a:off x="7270750" y="2727325"/>
            <a:ext cx="1685925" cy="527050"/>
          </a:xfrm>
          <a:custGeom>
            <a:avLst/>
            <a:gdLst>
              <a:gd name="G0" fmla="+- 17941 0 0"/>
              <a:gd name="G1" fmla="+- 5433 0 0"/>
              <a:gd name="G2" fmla="+- 21600 0 5433"/>
              <a:gd name="G3" fmla="+- 10800 0 5433"/>
              <a:gd name="G4" fmla="+- 21600 0 17941"/>
              <a:gd name="G5" fmla="*/ G4 G3 10800"/>
              <a:gd name="G6" fmla="+- 21600 0 G5"/>
              <a:gd name="T0" fmla="*/ 17941 w 21600"/>
              <a:gd name="T1" fmla="*/ 0 h 21600"/>
              <a:gd name="T2" fmla="*/ 0 w 21600"/>
              <a:gd name="T3" fmla="*/ 10800 h 21600"/>
              <a:gd name="T4" fmla="*/ 1794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941" y="0"/>
                </a:moveTo>
                <a:lnTo>
                  <a:pt x="17941" y="5433"/>
                </a:lnTo>
                <a:lnTo>
                  <a:pt x="3375" y="5433"/>
                </a:lnTo>
                <a:lnTo>
                  <a:pt x="3375" y="16167"/>
                </a:lnTo>
                <a:lnTo>
                  <a:pt x="17941" y="16167"/>
                </a:lnTo>
                <a:lnTo>
                  <a:pt x="17941" y="21600"/>
                </a:lnTo>
                <a:lnTo>
                  <a:pt x="21600" y="10800"/>
                </a:lnTo>
                <a:close/>
              </a:path>
              <a:path w="21600" h="21600">
                <a:moveTo>
                  <a:pt x="1350" y="5433"/>
                </a:moveTo>
                <a:lnTo>
                  <a:pt x="1350" y="16167"/>
                </a:lnTo>
                <a:lnTo>
                  <a:pt x="2700" y="16167"/>
                </a:lnTo>
                <a:lnTo>
                  <a:pt x="2700" y="5433"/>
                </a:lnTo>
                <a:close/>
              </a:path>
              <a:path w="21600" h="21600">
                <a:moveTo>
                  <a:pt x="0" y="5433"/>
                </a:moveTo>
                <a:lnTo>
                  <a:pt x="0" y="16167"/>
                </a:lnTo>
                <a:lnTo>
                  <a:pt x="675" y="16167"/>
                </a:lnTo>
                <a:lnTo>
                  <a:pt x="675" y="5433"/>
                </a:lnTo>
                <a:close/>
              </a:path>
            </a:pathLst>
          </a:cu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70067" name="Text Box 19"/>
          <p:cNvSpPr txBox="1">
            <a:spLocks noChangeArrowheads="1"/>
          </p:cNvSpPr>
          <p:nvPr/>
        </p:nvSpPr>
        <p:spPr bwMode="auto">
          <a:xfrm>
            <a:off x="7573963" y="2827337"/>
            <a:ext cx="8461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Build</a:t>
            </a:r>
          </a:p>
        </p:txBody>
      </p:sp>
      <p:sp>
        <p:nvSpPr>
          <p:cNvPr id="3970068" name="Rectangle 20"/>
          <p:cNvSpPr>
            <a:spLocks noChangeArrowheads="1"/>
          </p:cNvSpPr>
          <p:nvPr/>
        </p:nvSpPr>
        <p:spPr bwMode="auto">
          <a:xfrm>
            <a:off x="3089275" y="2854325"/>
            <a:ext cx="10096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69" name="Rectangle 21"/>
          <p:cNvSpPr>
            <a:spLocks noChangeArrowheads="1"/>
          </p:cNvSpPr>
          <p:nvPr/>
        </p:nvSpPr>
        <p:spPr bwMode="auto">
          <a:xfrm>
            <a:off x="1320800" y="2844800"/>
            <a:ext cx="2911475" cy="266700"/>
          </a:xfrm>
          <a:prstGeom prst="rect">
            <a:avLst/>
          </a:prstGeom>
          <a:gradFill rotWithShape="0">
            <a:gsLst>
              <a:gs pos="0">
                <a:srgbClr val="FF9966"/>
              </a:gs>
              <a:gs pos="100000">
                <a:srgbClr val="FF0000"/>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70" name="Rectangle 22"/>
          <p:cNvSpPr>
            <a:spLocks noChangeArrowheads="1"/>
          </p:cNvSpPr>
          <p:nvPr/>
        </p:nvSpPr>
        <p:spPr bwMode="auto">
          <a:xfrm>
            <a:off x="1328486" y="5354230"/>
            <a:ext cx="2143377" cy="306795"/>
          </a:xfrm>
          <a:prstGeom prst="rect">
            <a:avLst/>
          </a:prstGeom>
          <a:gradFill rotWithShape="0">
            <a:gsLst>
              <a:gs pos="0">
                <a:srgbClr val="FF9966"/>
              </a:gs>
              <a:gs pos="100000">
                <a:srgbClr val="FF3300"/>
              </a:gs>
            </a:gsLst>
            <a:lin ang="0" scaled="1"/>
          </a:gradFill>
          <a:ln>
            <a:noFill/>
          </a:ln>
          <a:effectLst/>
          <a:extLst/>
        </p:spPr>
        <p:txBody>
          <a:bodyPr wrap="square" lIns="99276" tIns="49638" rIns="99276" bIns="49638"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71" name="Rectangle 23"/>
          <p:cNvSpPr>
            <a:spLocks noChangeArrowheads="1"/>
          </p:cNvSpPr>
          <p:nvPr/>
        </p:nvSpPr>
        <p:spPr bwMode="auto">
          <a:xfrm>
            <a:off x="1301750" y="4065586"/>
            <a:ext cx="2409826" cy="330337"/>
          </a:xfrm>
          <a:prstGeom prst="rect">
            <a:avLst/>
          </a:prstGeom>
          <a:gradFill rotWithShape="0">
            <a:gsLst>
              <a:gs pos="0">
                <a:srgbClr val="FF9966"/>
              </a:gs>
              <a:gs pos="100000">
                <a:srgbClr val="FF3300"/>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72" name="Text Box 24"/>
          <p:cNvSpPr txBox="1">
            <a:spLocks noChangeArrowheads="1"/>
          </p:cNvSpPr>
          <p:nvPr/>
        </p:nvSpPr>
        <p:spPr bwMode="auto">
          <a:xfrm>
            <a:off x="1276350" y="2814637"/>
            <a:ext cx="3160713" cy="3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smtClean="0">
                <a:ln>
                  <a:noFill/>
                </a:ln>
                <a:solidFill>
                  <a:srgbClr val="FFFFFF"/>
                </a:solidFill>
                <a:effectLst/>
                <a:uLnTx/>
                <a:uFillTx/>
                <a:latin typeface="Tahoma" panose="020B0604030504040204" pitchFamily="34" charset="0"/>
                <a:ea typeface="+mn-ea"/>
                <a:cs typeface="+mn-cs"/>
              </a:rPr>
              <a:t>Gov’tt</a:t>
            </a:r>
            <a:r>
              <a:rPr kumimoji="0" lang="en-US" altLang="en-US" sz="1400" b="0" i="0" u="none" strike="noStrike" kern="1200" cap="none" spc="0" normalizeH="0" baseline="0" noProof="0" dirty="0" smtClean="0">
                <a:ln>
                  <a:noFill/>
                </a:ln>
                <a:solidFill>
                  <a:srgbClr val="FFFFFF"/>
                </a:solidFill>
                <a:effectLst/>
                <a:uLnTx/>
                <a:uFillTx/>
                <a:latin typeface="Tahoma" panose="020B0604030504040204" pitchFamily="34" charset="0"/>
                <a:ea typeface="+mn-ea"/>
                <a:cs typeface="+mn-cs"/>
              </a:rPr>
              <a:t> RFP</a:t>
            </a:r>
            <a:r>
              <a:rPr kumimoji="0" lang="en-US" altLang="en-US" sz="14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 </a:t>
            </a:r>
            <a:r>
              <a:rPr kumimoji="0" lang="en-US" altLang="en-US" sz="1400" b="0" i="0" u="none" strike="noStrike" kern="1200" cap="none" spc="0" normalizeH="0" baseline="0" noProof="0" dirty="0" smtClean="0">
                <a:ln>
                  <a:noFill/>
                </a:ln>
                <a:solidFill>
                  <a:srgbClr val="FFFFFF"/>
                </a:solidFill>
                <a:effectLst/>
                <a:uLnTx/>
                <a:uFillTx/>
                <a:latin typeface="Tahoma" panose="020B0604030504040204" pitchFamily="34" charset="0"/>
                <a:ea typeface="+mn-ea"/>
                <a:cs typeface="+mn-cs"/>
              </a:rPr>
              <a:t>Development</a:t>
            </a:r>
          </a:p>
        </p:txBody>
      </p:sp>
      <p:sp>
        <p:nvSpPr>
          <p:cNvPr id="3970073" name="Text Box 25"/>
          <p:cNvSpPr txBox="1">
            <a:spLocks noChangeArrowheads="1"/>
          </p:cNvSpPr>
          <p:nvPr/>
        </p:nvSpPr>
        <p:spPr bwMode="auto">
          <a:xfrm>
            <a:off x="1288102" y="5356183"/>
            <a:ext cx="2474120" cy="3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FFFFFF"/>
                </a:solidFill>
                <a:effectLst/>
                <a:uLnTx/>
                <a:uFillTx/>
                <a:latin typeface="Tahoma" panose="020B0604030504040204" pitchFamily="34" charset="0"/>
                <a:ea typeface="+mn-ea"/>
                <a:cs typeface="+mn-cs"/>
              </a:rPr>
              <a:t>Gov’t RFP Development</a:t>
            </a:r>
          </a:p>
        </p:txBody>
      </p:sp>
      <p:sp>
        <p:nvSpPr>
          <p:cNvPr id="3970074" name="Line 26"/>
          <p:cNvSpPr>
            <a:spLocks noChangeShapeType="1"/>
          </p:cNvSpPr>
          <p:nvPr/>
        </p:nvSpPr>
        <p:spPr bwMode="auto">
          <a:xfrm>
            <a:off x="4222750" y="2984500"/>
            <a:ext cx="939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76" name="Text Box 28"/>
          <p:cNvSpPr txBox="1">
            <a:spLocks noChangeArrowheads="1"/>
          </p:cNvSpPr>
          <p:nvPr/>
        </p:nvSpPr>
        <p:spPr bwMode="auto">
          <a:xfrm>
            <a:off x="1247775" y="3052762"/>
            <a:ext cx="1724947" cy="37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Standard DB </a:t>
            </a:r>
          </a:p>
        </p:txBody>
      </p:sp>
      <p:sp>
        <p:nvSpPr>
          <p:cNvPr id="3970078" name="Text Box 30"/>
          <p:cNvSpPr txBox="1">
            <a:spLocks noChangeArrowheads="1"/>
          </p:cNvSpPr>
          <p:nvPr/>
        </p:nvSpPr>
        <p:spPr bwMode="auto">
          <a:xfrm>
            <a:off x="1254126" y="4312193"/>
            <a:ext cx="2409824" cy="37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MACC DB</a:t>
            </a:r>
          </a:p>
        </p:txBody>
      </p:sp>
      <p:sp>
        <p:nvSpPr>
          <p:cNvPr id="3970079" name="AutoShape 31"/>
          <p:cNvSpPr>
            <a:spLocks noChangeArrowheads="1"/>
          </p:cNvSpPr>
          <p:nvPr/>
        </p:nvSpPr>
        <p:spPr bwMode="auto">
          <a:xfrm rot="5400000">
            <a:off x="3333751" y="4547602"/>
            <a:ext cx="314325" cy="1111250"/>
          </a:xfrm>
          <a:prstGeom prst="homePlate">
            <a:avLst>
              <a:gd name="adj" fmla="val 2238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80" name="Text Box 32"/>
          <p:cNvSpPr txBox="1">
            <a:spLocks noChangeArrowheads="1"/>
          </p:cNvSpPr>
          <p:nvPr/>
        </p:nvSpPr>
        <p:spPr bwMode="auto">
          <a:xfrm>
            <a:off x="2944813" y="4887120"/>
            <a:ext cx="1127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RFP Issued</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3970081" name="AutoShape 33"/>
          <p:cNvSpPr>
            <a:spLocks noChangeArrowheads="1"/>
          </p:cNvSpPr>
          <p:nvPr/>
        </p:nvSpPr>
        <p:spPr bwMode="auto">
          <a:xfrm>
            <a:off x="7275513" y="5230812"/>
            <a:ext cx="1700212" cy="492125"/>
          </a:xfrm>
          <a:custGeom>
            <a:avLst/>
            <a:gdLst>
              <a:gd name="G0" fmla="+- 18131 0 0"/>
              <a:gd name="G1" fmla="+- 4950 0 0"/>
              <a:gd name="G2" fmla="+- 21600 0 4950"/>
              <a:gd name="G3" fmla="+- 10800 0 4950"/>
              <a:gd name="G4" fmla="+- 21600 0 18131"/>
              <a:gd name="G5" fmla="*/ G4 G3 10800"/>
              <a:gd name="G6" fmla="+- 21600 0 G5"/>
              <a:gd name="T0" fmla="*/ 18131 w 21600"/>
              <a:gd name="T1" fmla="*/ 0 h 21600"/>
              <a:gd name="T2" fmla="*/ 0 w 21600"/>
              <a:gd name="T3" fmla="*/ 10800 h 21600"/>
              <a:gd name="T4" fmla="*/ 1813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131" y="0"/>
                </a:moveTo>
                <a:lnTo>
                  <a:pt x="18131" y="4950"/>
                </a:lnTo>
                <a:lnTo>
                  <a:pt x="3375" y="4950"/>
                </a:lnTo>
                <a:lnTo>
                  <a:pt x="3375" y="16650"/>
                </a:lnTo>
                <a:lnTo>
                  <a:pt x="18131" y="16650"/>
                </a:lnTo>
                <a:lnTo>
                  <a:pt x="18131" y="21600"/>
                </a:lnTo>
                <a:lnTo>
                  <a:pt x="21600" y="10800"/>
                </a:lnTo>
                <a:close/>
              </a:path>
              <a:path w="21600" h="21600">
                <a:moveTo>
                  <a:pt x="1350" y="4950"/>
                </a:moveTo>
                <a:lnTo>
                  <a:pt x="1350" y="16650"/>
                </a:lnTo>
                <a:lnTo>
                  <a:pt x="2700" y="16650"/>
                </a:lnTo>
                <a:lnTo>
                  <a:pt x="2700" y="4950"/>
                </a:lnTo>
                <a:close/>
              </a:path>
              <a:path w="21600" h="21600">
                <a:moveTo>
                  <a:pt x="0" y="4950"/>
                </a:moveTo>
                <a:lnTo>
                  <a:pt x="0" y="16650"/>
                </a:lnTo>
                <a:lnTo>
                  <a:pt x="675" y="16650"/>
                </a:lnTo>
                <a:lnTo>
                  <a:pt x="675" y="4950"/>
                </a:lnTo>
                <a:close/>
              </a:path>
            </a:pathLst>
          </a:cu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70082" name="AutoShape 34"/>
          <p:cNvSpPr>
            <a:spLocks noChangeArrowheads="1"/>
          </p:cNvSpPr>
          <p:nvPr/>
        </p:nvSpPr>
        <p:spPr bwMode="auto">
          <a:xfrm>
            <a:off x="7950200" y="3940175"/>
            <a:ext cx="909638" cy="463550"/>
          </a:xfrm>
          <a:custGeom>
            <a:avLst/>
            <a:gdLst>
              <a:gd name="G0" fmla="+- 16172 0 0"/>
              <a:gd name="G1" fmla="+- 4469 0 0"/>
              <a:gd name="G2" fmla="+- 21600 0 4469"/>
              <a:gd name="G3" fmla="+- 10800 0 4469"/>
              <a:gd name="G4" fmla="+- 21600 0 16172"/>
              <a:gd name="G5" fmla="*/ G4 G3 10800"/>
              <a:gd name="G6" fmla="+- 21600 0 G5"/>
              <a:gd name="T0" fmla="*/ 16172 w 21600"/>
              <a:gd name="T1" fmla="*/ 0 h 21600"/>
              <a:gd name="T2" fmla="*/ 0 w 21600"/>
              <a:gd name="T3" fmla="*/ 10800 h 21600"/>
              <a:gd name="T4" fmla="*/ 1617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72" y="0"/>
                </a:moveTo>
                <a:lnTo>
                  <a:pt x="16172" y="4469"/>
                </a:lnTo>
                <a:lnTo>
                  <a:pt x="3375" y="4469"/>
                </a:lnTo>
                <a:lnTo>
                  <a:pt x="3375" y="17131"/>
                </a:lnTo>
                <a:lnTo>
                  <a:pt x="16172" y="17131"/>
                </a:lnTo>
                <a:lnTo>
                  <a:pt x="16172" y="21600"/>
                </a:lnTo>
                <a:lnTo>
                  <a:pt x="21600" y="10800"/>
                </a:lnTo>
                <a:close/>
              </a:path>
              <a:path w="21600" h="21600">
                <a:moveTo>
                  <a:pt x="1350" y="4469"/>
                </a:moveTo>
                <a:lnTo>
                  <a:pt x="1350" y="17131"/>
                </a:lnTo>
                <a:lnTo>
                  <a:pt x="2700" y="17131"/>
                </a:lnTo>
                <a:lnTo>
                  <a:pt x="2700" y="4469"/>
                </a:lnTo>
                <a:close/>
              </a:path>
              <a:path w="21600" h="21600">
                <a:moveTo>
                  <a:pt x="0" y="4469"/>
                </a:moveTo>
                <a:lnTo>
                  <a:pt x="0" y="17131"/>
                </a:lnTo>
                <a:lnTo>
                  <a:pt x="675" y="17131"/>
                </a:lnTo>
                <a:lnTo>
                  <a:pt x="675" y="4469"/>
                </a:lnTo>
                <a:close/>
              </a:path>
            </a:pathLst>
          </a:custGeom>
          <a:gradFill rotWithShape="0">
            <a:gsLst>
              <a:gs pos="0">
                <a:srgbClr val="00CC66"/>
              </a:gs>
              <a:gs pos="100000">
                <a:srgbClr val="33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70083" name="Text Box 35"/>
          <p:cNvSpPr txBox="1">
            <a:spLocks noChangeArrowheads="1"/>
          </p:cNvSpPr>
          <p:nvPr/>
        </p:nvSpPr>
        <p:spPr bwMode="auto">
          <a:xfrm>
            <a:off x="7351713" y="5313362"/>
            <a:ext cx="9985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Build</a:t>
            </a:r>
          </a:p>
        </p:txBody>
      </p:sp>
      <p:sp>
        <p:nvSpPr>
          <p:cNvPr id="3970084" name="Text Box 36"/>
          <p:cNvSpPr txBox="1">
            <a:spLocks noChangeArrowheads="1"/>
          </p:cNvSpPr>
          <p:nvPr/>
        </p:nvSpPr>
        <p:spPr bwMode="auto">
          <a:xfrm>
            <a:off x="7853363" y="4008437"/>
            <a:ext cx="9985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Build</a:t>
            </a:r>
          </a:p>
        </p:txBody>
      </p:sp>
      <p:sp>
        <p:nvSpPr>
          <p:cNvPr id="3970085" name="Text Box 37"/>
          <p:cNvSpPr txBox="1">
            <a:spLocks noChangeArrowheads="1"/>
          </p:cNvSpPr>
          <p:nvPr/>
        </p:nvSpPr>
        <p:spPr bwMode="auto">
          <a:xfrm>
            <a:off x="7227888" y="5630862"/>
            <a:ext cx="2000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70086" name="Oval 38"/>
          <p:cNvSpPr>
            <a:spLocks noChangeArrowheads="1"/>
          </p:cNvSpPr>
          <p:nvPr/>
        </p:nvSpPr>
        <p:spPr bwMode="auto">
          <a:xfrm>
            <a:off x="2724150" y="1766887"/>
            <a:ext cx="171450" cy="171450"/>
          </a:xfrm>
          <a:prstGeom prst="ellipse">
            <a:avLst/>
          </a:prstGeom>
          <a:solidFill>
            <a:srgbClr val="00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87" name="Oval 39"/>
          <p:cNvSpPr>
            <a:spLocks noChangeArrowheads="1"/>
          </p:cNvSpPr>
          <p:nvPr/>
        </p:nvSpPr>
        <p:spPr bwMode="auto">
          <a:xfrm>
            <a:off x="6378575" y="1776412"/>
            <a:ext cx="171450" cy="171450"/>
          </a:xfrm>
          <a:prstGeom prst="ellipse">
            <a:avLst/>
          </a:prstGeom>
          <a:solidFill>
            <a:srgbClr val="00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88" name="AutoShape 40"/>
          <p:cNvSpPr>
            <a:spLocks noChangeArrowheads="1"/>
          </p:cNvSpPr>
          <p:nvPr/>
        </p:nvSpPr>
        <p:spPr bwMode="auto">
          <a:xfrm>
            <a:off x="5943600" y="2040980"/>
            <a:ext cx="1012824" cy="4073426"/>
          </a:xfrm>
          <a:prstGeom prst="upArrow">
            <a:avLst>
              <a:gd name="adj1" fmla="val 57269"/>
              <a:gd name="adj2" fmla="val 56044"/>
            </a:avLst>
          </a:prstGeom>
          <a:gradFill rotWithShape="1">
            <a:gsLst>
              <a:gs pos="0">
                <a:srgbClr val="FFFF00"/>
              </a:gs>
              <a:gs pos="100000">
                <a:srgbClr val="FFFF00">
                  <a:gamma/>
                  <a:shade val="46275"/>
                  <a:invGamma/>
                </a:srgbClr>
              </a:gs>
            </a:gsLst>
            <a:lin ang="5400000" scaled="1"/>
          </a:gradFill>
          <a:ln w="38100">
            <a:solidFill>
              <a:srgbClr val="000000"/>
            </a:solidFill>
            <a:miter lim="800000"/>
            <a:headEnd/>
            <a:tailEnd/>
          </a:ln>
          <a:effectLst>
            <a:outerShdw dist="107763" dir="2700000" algn="ctr" rotWithShape="0">
              <a:schemeClr val="bg2"/>
            </a:outerShdw>
          </a:effectLst>
        </p:spPr>
        <p:txBody>
          <a:bodyPr wrap="square"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90" name="AutoShape 42"/>
          <p:cNvSpPr>
            <a:spLocks noChangeArrowheads="1"/>
          </p:cNvSpPr>
          <p:nvPr/>
        </p:nvSpPr>
        <p:spPr bwMode="auto">
          <a:xfrm rot="5400000">
            <a:off x="6238875" y="3054350"/>
            <a:ext cx="454025" cy="1362075"/>
          </a:xfrm>
          <a:prstGeom prst="homePlate">
            <a:avLst>
              <a:gd name="adj" fmla="val 2500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91" name="Text Box 43"/>
          <p:cNvSpPr txBox="1">
            <a:spLocks noChangeArrowheads="1"/>
          </p:cNvSpPr>
          <p:nvPr/>
        </p:nvSpPr>
        <p:spPr bwMode="auto">
          <a:xfrm>
            <a:off x="5738813" y="3468687"/>
            <a:ext cx="1471612"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KTR Proposals</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0% Design</a:t>
            </a:r>
          </a:p>
        </p:txBody>
      </p:sp>
      <p:sp>
        <p:nvSpPr>
          <p:cNvPr id="3970092" name="AutoShape 44"/>
          <p:cNvSpPr>
            <a:spLocks noChangeArrowheads="1"/>
          </p:cNvSpPr>
          <p:nvPr/>
        </p:nvSpPr>
        <p:spPr bwMode="auto">
          <a:xfrm rot="5400000">
            <a:off x="6086475" y="4343400"/>
            <a:ext cx="733425" cy="1349375"/>
          </a:xfrm>
          <a:prstGeom prst="homePlate">
            <a:avLst>
              <a:gd name="adj" fmla="val 2500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93" name="Text Box 45"/>
          <p:cNvSpPr txBox="1">
            <a:spLocks noChangeArrowheads="1"/>
          </p:cNvSpPr>
          <p:nvPr/>
        </p:nvSpPr>
        <p:spPr bwMode="auto">
          <a:xfrm>
            <a:off x="5743575" y="4646612"/>
            <a:ext cx="142557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KTR Proposal</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Approximate 15%Design</a:t>
            </a:r>
          </a:p>
        </p:txBody>
      </p:sp>
      <p:sp>
        <p:nvSpPr>
          <p:cNvPr id="3970095" name="Rectangle 47"/>
          <p:cNvSpPr>
            <a:spLocks noChangeArrowheads="1"/>
          </p:cNvSpPr>
          <p:nvPr/>
        </p:nvSpPr>
        <p:spPr bwMode="auto">
          <a:xfrm>
            <a:off x="6673850" y="3995737"/>
            <a:ext cx="1130300" cy="30480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KTR </a:t>
            </a:r>
            <a:r>
              <a:rPr kumimoji="0" lang="en-US" alt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t>Design</a:t>
            </a:r>
          </a:p>
        </p:txBody>
      </p:sp>
      <p:sp>
        <p:nvSpPr>
          <p:cNvPr id="3970096" name="AutoShape 48"/>
          <p:cNvSpPr>
            <a:spLocks noChangeArrowheads="1"/>
          </p:cNvSpPr>
          <p:nvPr/>
        </p:nvSpPr>
        <p:spPr bwMode="auto">
          <a:xfrm rot="5400000">
            <a:off x="5102225" y="1816100"/>
            <a:ext cx="733425" cy="1196975"/>
          </a:xfrm>
          <a:prstGeom prst="homePlate">
            <a:avLst>
              <a:gd name="adj" fmla="val 2500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097" name="Text Box 49"/>
          <p:cNvSpPr txBox="1">
            <a:spLocks noChangeArrowheads="1"/>
          </p:cNvSpPr>
          <p:nvPr/>
        </p:nvSpPr>
        <p:spPr bwMode="auto">
          <a:xfrm>
            <a:off x="4803775" y="2020887"/>
            <a:ext cx="135413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KTR Proposal 5%-15% Design</a:t>
            </a:r>
          </a:p>
        </p:txBody>
      </p:sp>
      <p:sp>
        <p:nvSpPr>
          <p:cNvPr id="3970098" name="Text Box 50"/>
          <p:cNvSpPr txBox="1">
            <a:spLocks noChangeArrowheads="1"/>
          </p:cNvSpPr>
          <p:nvPr/>
        </p:nvSpPr>
        <p:spPr bwMode="auto">
          <a:xfrm rot="-5400000">
            <a:off x="5489577" y="2321228"/>
            <a:ext cx="1992312" cy="521681"/>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Contract</a:t>
            </a:r>
          </a:p>
          <a:p>
            <a:pPr marL="0" marR="0" lvl="0" indent="0" algn="l" defTabSz="914400" rtl="0" eaLnBrk="1" fontAlgn="base" latinLnBrk="0" hangingPunct="1">
              <a:lnSpc>
                <a:spcPct val="35000"/>
              </a:lnSpc>
              <a:spcBef>
                <a:spcPct val="5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 Award</a:t>
            </a:r>
          </a:p>
        </p:txBody>
      </p:sp>
      <p:sp>
        <p:nvSpPr>
          <p:cNvPr id="3970099" name="Text Box 51"/>
          <p:cNvSpPr txBox="1">
            <a:spLocks noChangeArrowheads="1"/>
          </p:cNvSpPr>
          <p:nvPr/>
        </p:nvSpPr>
        <p:spPr bwMode="auto">
          <a:xfrm>
            <a:off x="1304233" y="4025088"/>
            <a:ext cx="2944607" cy="3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FFFFFF"/>
                </a:solidFill>
                <a:effectLst/>
                <a:uLnTx/>
                <a:uFillTx/>
                <a:latin typeface="Tahoma" panose="020B0604030504040204" pitchFamily="34" charset="0"/>
                <a:ea typeface="+mn-ea"/>
                <a:cs typeface="+mn-cs"/>
              </a:rPr>
              <a:t>Gov’t RFP Development</a:t>
            </a:r>
          </a:p>
        </p:txBody>
      </p:sp>
      <p:sp>
        <p:nvSpPr>
          <p:cNvPr id="3970100" name="AutoShape 52"/>
          <p:cNvSpPr>
            <a:spLocks noChangeArrowheads="1"/>
          </p:cNvSpPr>
          <p:nvPr/>
        </p:nvSpPr>
        <p:spPr bwMode="auto">
          <a:xfrm rot="5400000">
            <a:off x="4062412" y="2081213"/>
            <a:ext cx="314325" cy="1111250"/>
          </a:xfrm>
          <a:prstGeom prst="homePlate">
            <a:avLst>
              <a:gd name="adj" fmla="val 2238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01" name="Text Box 53"/>
          <p:cNvSpPr txBox="1">
            <a:spLocks noChangeArrowheads="1"/>
          </p:cNvSpPr>
          <p:nvPr/>
        </p:nvSpPr>
        <p:spPr bwMode="auto">
          <a:xfrm>
            <a:off x="3670300" y="2471737"/>
            <a:ext cx="1127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RFP Issued</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3970102" name="AutoShape 54"/>
          <p:cNvSpPr>
            <a:spLocks noChangeArrowheads="1"/>
          </p:cNvSpPr>
          <p:nvPr/>
        </p:nvSpPr>
        <p:spPr bwMode="auto">
          <a:xfrm rot="5400000">
            <a:off x="3810213" y="3232654"/>
            <a:ext cx="314325" cy="1111250"/>
          </a:xfrm>
          <a:prstGeom prst="homePlate">
            <a:avLst>
              <a:gd name="adj" fmla="val 22380"/>
            </a:avLst>
          </a:prstGeom>
          <a:gradFill rotWithShape="0">
            <a:gsLst>
              <a:gs pos="0">
                <a:schemeClr val="bg1"/>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03" name="Text Box 55"/>
          <p:cNvSpPr txBox="1">
            <a:spLocks noChangeArrowheads="1"/>
          </p:cNvSpPr>
          <p:nvPr/>
        </p:nvSpPr>
        <p:spPr bwMode="auto">
          <a:xfrm>
            <a:off x="3462337" y="3613791"/>
            <a:ext cx="1127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RFP Issued</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3970104" name="Text Box 56"/>
          <p:cNvSpPr txBox="1">
            <a:spLocks noChangeArrowheads="1"/>
          </p:cNvSpPr>
          <p:nvPr/>
        </p:nvSpPr>
        <p:spPr bwMode="auto">
          <a:xfrm>
            <a:off x="0" y="5133201"/>
            <a:ext cx="1320800" cy="307777"/>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Arial" panose="020B0604020202020204" pitchFamily="34" charset="0"/>
              </a:rPr>
              <a:t> </a:t>
            </a:r>
            <a:r>
              <a:rPr lang="en-US" altLang="en-US" sz="1400" b="1" dirty="0" smtClean="0">
                <a:solidFill>
                  <a:srgbClr val="003399"/>
                </a:solidFill>
                <a:latin typeface="Tahoma" panose="020B0604030504040204" pitchFamily="34" charset="0"/>
                <a:cs typeface="Tahoma" panose="020B0604030504040204" pitchFamily="34" charset="0"/>
              </a:rPr>
              <a:t>Sole Source</a:t>
            </a:r>
            <a:endPar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cs typeface="Tahoma" panose="020B0604030504040204" pitchFamily="34" charset="0"/>
            </a:endParaRPr>
          </a:p>
        </p:txBody>
      </p:sp>
      <p:sp>
        <p:nvSpPr>
          <p:cNvPr id="3970105" name="Text Box 57"/>
          <p:cNvSpPr txBox="1">
            <a:spLocks noChangeArrowheads="1"/>
          </p:cNvSpPr>
          <p:nvPr/>
        </p:nvSpPr>
        <p:spPr bwMode="auto">
          <a:xfrm>
            <a:off x="317500" y="1143000"/>
            <a:ext cx="958850" cy="52322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Contract Type</a:t>
            </a:r>
          </a:p>
        </p:txBody>
      </p:sp>
      <p:sp>
        <p:nvSpPr>
          <p:cNvPr id="3970106" name="Line 58"/>
          <p:cNvSpPr>
            <a:spLocks noChangeShapeType="1"/>
          </p:cNvSpPr>
          <p:nvPr/>
        </p:nvSpPr>
        <p:spPr bwMode="auto">
          <a:xfrm>
            <a:off x="317500" y="1858962"/>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07" name="Line 59"/>
          <p:cNvSpPr>
            <a:spLocks noChangeShapeType="1"/>
          </p:cNvSpPr>
          <p:nvPr/>
        </p:nvSpPr>
        <p:spPr bwMode="auto">
          <a:xfrm flipV="1">
            <a:off x="355600" y="2971800"/>
            <a:ext cx="958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08" name="Line 60"/>
          <p:cNvSpPr>
            <a:spLocks noChangeShapeType="1"/>
          </p:cNvSpPr>
          <p:nvPr/>
        </p:nvSpPr>
        <p:spPr bwMode="auto">
          <a:xfrm flipV="1">
            <a:off x="355600" y="5464175"/>
            <a:ext cx="958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09" name="Line 61"/>
          <p:cNvSpPr>
            <a:spLocks noChangeShapeType="1"/>
          </p:cNvSpPr>
          <p:nvPr/>
        </p:nvSpPr>
        <p:spPr bwMode="auto">
          <a:xfrm flipV="1">
            <a:off x="317500" y="4216400"/>
            <a:ext cx="958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76" tIns="49638" rIns="99276" bIns="4963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70110" name="Text Box 62"/>
          <p:cNvSpPr txBox="1">
            <a:spLocks noChangeArrowheads="1"/>
          </p:cNvSpPr>
          <p:nvPr/>
        </p:nvSpPr>
        <p:spPr bwMode="auto">
          <a:xfrm>
            <a:off x="290513" y="3949700"/>
            <a:ext cx="1028700" cy="30480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MACC</a:t>
            </a:r>
          </a:p>
        </p:txBody>
      </p:sp>
      <p:sp>
        <p:nvSpPr>
          <p:cNvPr id="3970111" name="Text Box 63"/>
          <p:cNvSpPr txBox="1">
            <a:spLocks noChangeArrowheads="1"/>
          </p:cNvSpPr>
          <p:nvPr/>
        </p:nvSpPr>
        <p:spPr bwMode="auto">
          <a:xfrm>
            <a:off x="134938" y="2143125"/>
            <a:ext cx="1270000" cy="738664"/>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lvl="0" defTabSz="914400" rtl="0" eaLnBrk="1" fontAlgn="base" latinLnBrk="0" hangingPunct="1">
              <a:lnSpc>
                <a:spcPct val="100000"/>
              </a:lnSpc>
              <a:spcBef>
                <a:spcPts val="0"/>
              </a:spcBef>
              <a:spcAft>
                <a:spcPct val="0"/>
              </a:spcAft>
              <a:buClrTx/>
              <a:buSzTx/>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Stand Alone</a:t>
            </a:r>
          </a:p>
          <a:p>
            <a:pPr marR="0" lvl="0" defTabSz="914400" rtl="0" eaLnBrk="1" fontAlgn="base" latinLnBrk="0" hangingPunct="1">
              <a:lnSpc>
                <a:spcPct val="100000"/>
              </a:lnSpc>
              <a:spcBef>
                <a:spcPts val="0"/>
              </a:spcBef>
              <a:spcAft>
                <a:spcPct val="0"/>
              </a:spcAft>
              <a:buClrTx/>
              <a:buSzTx/>
              <a:tabLst/>
              <a:defRPr/>
            </a:pP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MACC</a:t>
            </a:r>
          </a:p>
          <a:p>
            <a:pPr marR="0" lvl="0" defTabSz="914400" rtl="0" eaLnBrk="1" fontAlgn="base" latinLnBrk="0" hangingPunct="1">
              <a:lnSpc>
                <a:spcPct val="100000"/>
              </a:lnSpc>
              <a:spcBef>
                <a:spcPts val="0"/>
              </a:spcBef>
              <a:spcAft>
                <a:spcPct val="0"/>
              </a:spcAft>
              <a:buClrTx/>
              <a:buSzTx/>
              <a:tabLst/>
              <a:defRPr/>
            </a:pPr>
            <a:r>
              <a:rPr kumimoji="0" lang="en-US" altLang="en-US" sz="1400" b="1" i="0" u="none" strike="noStrike" kern="1200" cap="none" spc="0" normalizeH="0" noProof="0" dirty="0" smtClean="0">
                <a:ln>
                  <a:noFill/>
                </a:ln>
                <a:solidFill>
                  <a:srgbClr val="003399"/>
                </a:solidFill>
                <a:effectLst/>
                <a:uLnTx/>
                <a:uFillTx/>
                <a:latin typeface="Tahoma" panose="020B0604030504040204" pitchFamily="34" charset="0"/>
                <a:ea typeface="+mn-ea"/>
                <a:cs typeface="+mn-cs"/>
              </a:rPr>
              <a:t>Sole Sourc</a:t>
            </a:r>
            <a:r>
              <a:rPr kumimoji="0" lang="en-US" altLang="en-US" sz="14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e </a:t>
            </a:r>
          </a:p>
        </p:txBody>
      </p:sp>
      <p:sp>
        <p:nvSpPr>
          <p:cNvPr id="3970112" name="Text Box 64"/>
          <p:cNvSpPr txBox="1">
            <a:spLocks noChangeArrowheads="1"/>
          </p:cNvSpPr>
          <p:nvPr/>
        </p:nvSpPr>
        <p:spPr bwMode="auto">
          <a:xfrm>
            <a:off x="2044700" y="6572250"/>
            <a:ext cx="5651500" cy="33655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smtClean="0">
                <a:ln>
                  <a:noFill/>
                </a:ln>
                <a:solidFill>
                  <a:srgbClr val="003399"/>
                </a:solidFill>
                <a:effectLst/>
                <a:uLnTx/>
                <a:uFillTx/>
                <a:latin typeface="Tahoma" panose="020B0604030504040204" pitchFamily="34" charset="0"/>
                <a:ea typeface="+mn-ea"/>
                <a:cs typeface="+mn-cs"/>
              </a:rPr>
              <a:t>NOTE:  This slide depicts process,  not a timeline</a:t>
            </a:r>
          </a:p>
        </p:txBody>
      </p:sp>
      <p:sp>
        <p:nvSpPr>
          <p:cNvPr id="3970113" name="Rectangle 65"/>
          <p:cNvSpPr>
            <a:spLocks noGrp="1" noChangeArrowheads="1"/>
          </p:cNvSpPr>
          <p:nvPr>
            <p:ph type="title"/>
          </p:nvPr>
        </p:nvSpPr>
        <p:spPr>
          <a:noFill/>
          <a:ln/>
        </p:spPr>
        <p:txBody>
          <a:bodyPr/>
          <a:lstStyle/>
          <a:p>
            <a:r>
              <a:rPr lang="en-US" altLang="en-US" sz="4000" dirty="0"/>
              <a:t>NAVFAC DB PROCESSES</a:t>
            </a:r>
          </a:p>
        </p:txBody>
      </p:sp>
      <p:sp>
        <p:nvSpPr>
          <p:cNvPr id="67" name="Text Box 30"/>
          <p:cNvSpPr txBox="1">
            <a:spLocks noChangeArrowheads="1"/>
          </p:cNvSpPr>
          <p:nvPr/>
        </p:nvSpPr>
        <p:spPr bwMode="auto">
          <a:xfrm>
            <a:off x="1279193" y="5638800"/>
            <a:ext cx="2942680" cy="37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Sole Source Negotiated</a:t>
            </a:r>
          </a:p>
        </p:txBody>
      </p:sp>
      <p:sp>
        <p:nvSpPr>
          <p:cNvPr id="69" name="Text Box 30"/>
          <p:cNvSpPr txBox="1">
            <a:spLocks noChangeArrowheads="1"/>
          </p:cNvSpPr>
          <p:nvPr/>
        </p:nvSpPr>
        <p:spPr bwMode="auto">
          <a:xfrm>
            <a:off x="1320777" y="4593746"/>
            <a:ext cx="2942680" cy="37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Small</a:t>
            </a:r>
            <a:r>
              <a:rPr kumimoji="0" lang="en-US" altLang="en-US" sz="1800" b="1" i="0" u="none" strike="noStrike" kern="1200" cap="none" spc="0" normalizeH="0" noProof="0" dirty="0" smtClean="0">
                <a:ln>
                  <a:noFill/>
                </a:ln>
                <a:solidFill>
                  <a:srgbClr val="003399"/>
                </a:solidFill>
                <a:effectLst/>
                <a:uLnTx/>
                <a:uFillTx/>
                <a:latin typeface="Tahoma" panose="020B0604030504040204" pitchFamily="34" charset="0"/>
                <a:ea typeface="+mn-ea"/>
                <a:cs typeface="+mn-cs"/>
              </a:rPr>
              <a:t> Project</a:t>
            </a:r>
            <a:endPar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endParaRPr>
          </a:p>
        </p:txBody>
      </p:sp>
      <p:sp>
        <p:nvSpPr>
          <p:cNvPr id="71" name="Text Box 30"/>
          <p:cNvSpPr txBox="1">
            <a:spLocks noChangeArrowheads="1"/>
          </p:cNvSpPr>
          <p:nvPr/>
        </p:nvSpPr>
        <p:spPr bwMode="auto">
          <a:xfrm>
            <a:off x="1294452" y="5975622"/>
            <a:ext cx="2942680" cy="37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76" tIns="49638" rIns="99276" bIns="496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rPr>
              <a:t>Small</a:t>
            </a:r>
            <a:r>
              <a:rPr kumimoji="0" lang="en-US" altLang="en-US" sz="1800" b="1" i="0" u="none" strike="noStrike" kern="1200" cap="none" spc="0" normalizeH="0" noProof="0" dirty="0" smtClean="0">
                <a:ln>
                  <a:noFill/>
                </a:ln>
                <a:solidFill>
                  <a:srgbClr val="003399"/>
                </a:solidFill>
                <a:effectLst/>
                <a:uLnTx/>
                <a:uFillTx/>
                <a:latin typeface="Tahoma" panose="020B0604030504040204" pitchFamily="34" charset="0"/>
                <a:ea typeface="+mn-ea"/>
                <a:cs typeface="+mn-cs"/>
              </a:rPr>
              <a:t> Project</a:t>
            </a:r>
            <a:endParaRPr kumimoji="0" lang="en-US" altLang="en-US" sz="1800" b="1" i="0" u="none" strike="noStrike" kern="1200" cap="none" spc="0" normalizeH="0" baseline="0" noProof="0" dirty="0" smtClean="0">
              <a:ln>
                <a:noFill/>
              </a:ln>
              <a:solidFill>
                <a:srgbClr val="00339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008007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5890" name="Group 2"/>
          <p:cNvGrpSpPr>
            <a:grpSpLocks/>
          </p:cNvGrpSpPr>
          <p:nvPr/>
        </p:nvGrpSpPr>
        <p:grpSpPr bwMode="auto">
          <a:xfrm>
            <a:off x="7558088" y="4911725"/>
            <a:ext cx="1441450" cy="1370013"/>
            <a:chOff x="3888" y="2976"/>
            <a:chExt cx="852" cy="1140"/>
          </a:xfrm>
        </p:grpSpPr>
        <p:sp>
          <p:nvSpPr>
            <p:cNvPr id="3365891" name="Documents"/>
            <p:cNvSpPr>
              <a:spLocks noEditPoints="1" noChangeArrowheads="1"/>
            </p:cNvSpPr>
            <p:nvPr/>
          </p:nvSpPr>
          <p:spPr bwMode="auto">
            <a:xfrm rot="10800000" flipH="1">
              <a:off x="3888" y="2976"/>
              <a:ext cx="852" cy="11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892" name="Text Box 4"/>
            <p:cNvSpPr txBox="1">
              <a:spLocks noChangeArrowheads="1"/>
            </p:cNvSpPr>
            <p:nvPr/>
          </p:nvSpPr>
          <p:spPr bwMode="auto">
            <a:xfrm>
              <a:off x="4032" y="3216"/>
              <a:ext cx="57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6</a:t>
              </a:r>
            </a:p>
          </p:txBody>
        </p:sp>
      </p:grpSp>
      <p:grpSp>
        <p:nvGrpSpPr>
          <p:cNvPr id="3365893" name="Group 5"/>
          <p:cNvGrpSpPr>
            <a:grpSpLocks/>
          </p:cNvGrpSpPr>
          <p:nvPr/>
        </p:nvGrpSpPr>
        <p:grpSpPr bwMode="auto">
          <a:xfrm>
            <a:off x="6411913" y="4038600"/>
            <a:ext cx="1441450" cy="1417638"/>
            <a:chOff x="3168" y="2400"/>
            <a:chExt cx="852" cy="1140"/>
          </a:xfrm>
        </p:grpSpPr>
        <p:sp>
          <p:nvSpPr>
            <p:cNvPr id="3365894" name="Documents"/>
            <p:cNvSpPr>
              <a:spLocks noEditPoints="1" noChangeArrowheads="1"/>
            </p:cNvSpPr>
            <p:nvPr/>
          </p:nvSpPr>
          <p:spPr bwMode="auto">
            <a:xfrm rot="10800000" flipH="1">
              <a:off x="3168" y="2400"/>
              <a:ext cx="852" cy="11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895" name="Text Box 7"/>
            <p:cNvSpPr txBox="1">
              <a:spLocks noChangeArrowheads="1"/>
            </p:cNvSpPr>
            <p:nvPr/>
          </p:nvSpPr>
          <p:spPr bwMode="auto">
            <a:xfrm>
              <a:off x="3312" y="2640"/>
              <a:ext cx="57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5</a:t>
              </a:r>
            </a:p>
          </p:txBody>
        </p:sp>
      </p:grpSp>
      <p:grpSp>
        <p:nvGrpSpPr>
          <p:cNvPr id="3365896" name="Group 8"/>
          <p:cNvGrpSpPr>
            <a:grpSpLocks/>
          </p:cNvGrpSpPr>
          <p:nvPr/>
        </p:nvGrpSpPr>
        <p:grpSpPr bwMode="auto">
          <a:xfrm>
            <a:off x="5246688" y="3217863"/>
            <a:ext cx="1441450" cy="1417637"/>
            <a:chOff x="2448" y="1872"/>
            <a:chExt cx="852" cy="1140"/>
          </a:xfrm>
        </p:grpSpPr>
        <p:sp>
          <p:nvSpPr>
            <p:cNvPr id="3365897" name="Documents"/>
            <p:cNvSpPr>
              <a:spLocks noEditPoints="1" noChangeArrowheads="1"/>
            </p:cNvSpPr>
            <p:nvPr/>
          </p:nvSpPr>
          <p:spPr bwMode="auto">
            <a:xfrm rot="10800000" flipH="1">
              <a:off x="2448" y="1872"/>
              <a:ext cx="852" cy="11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898" name="Text Box 10"/>
            <p:cNvSpPr txBox="1">
              <a:spLocks noChangeArrowheads="1"/>
            </p:cNvSpPr>
            <p:nvPr/>
          </p:nvSpPr>
          <p:spPr bwMode="auto">
            <a:xfrm>
              <a:off x="2592" y="2160"/>
              <a:ext cx="57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4</a:t>
              </a:r>
            </a:p>
          </p:txBody>
        </p:sp>
      </p:grpSp>
      <p:grpSp>
        <p:nvGrpSpPr>
          <p:cNvPr id="3365899" name="Group 11"/>
          <p:cNvGrpSpPr>
            <a:grpSpLocks/>
          </p:cNvGrpSpPr>
          <p:nvPr/>
        </p:nvGrpSpPr>
        <p:grpSpPr bwMode="auto">
          <a:xfrm>
            <a:off x="4132263" y="2524125"/>
            <a:ext cx="1441450" cy="1419225"/>
            <a:chOff x="1728" y="1344"/>
            <a:chExt cx="852" cy="1140"/>
          </a:xfrm>
        </p:grpSpPr>
        <p:sp>
          <p:nvSpPr>
            <p:cNvPr id="3365900" name="Documents"/>
            <p:cNvSpPr>
              <a:spLocks noEditPoints="1" noChangeArrowheads="1"/>
            </p:cNvSpPr>
            <p:nvPr/>
          </p:nvSpPr>
          <p:spPr bwMode="auto">
            <a:xfrm rot="10800000" flipH="1">
              <a:off x="1728" y="1344"/>
              <a:ext cx="852" cy="11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901" name="Text Box 13"/>
            <p:cNvSpPr txBox="1">
              <a:spLocks noChangeArrowheads="1"/>
            </p:cNvSpPr>
            <p:nvPr/>
          </p:nvSpPr>
          <p:spPr bwMode="auto">
            <a:xfrm>
              <a:off x="1872" y="1632"/>
              <a:ext cx="57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3</a:t>
              </a:r>
            </a:p>
          </p:txBody>
        </p:sp>
      </p:grpSp>
      <p:grpSp>
        <p:nvGrpSpPr>
          <p:cNvPr id="3365902" name="Group 14"/>
          <p:cNvGrpSpPr>
            <a:grpSpLocks/>
          </p:cNvGrpSpPr>
          <p:nvPr/>
        </p:nvGrpSpPr>
        <p:grpSpPr bwMode="auto">
          <a:xfrm>
            <a:off x="2986088" y="1998663"/>
            <a:ext cx="1441450" cy="1419225"/>
            <a:chOff x="1971" y="1457"/>
            <a:chExt cx="813" cy="926"/>
          </a:xfrm>
        </p:grpSpPr>
        <p:sp>
          <p:nvSpPr>
            <p:cNvPr id="3365903" name="Documents"/>
            <p:cNvSpPr>
              <a:spLocks noEditPoints="1" noChangeArrowheads="1"/>
            </p:cNvSpPr>
            <p:nvPr/>
          </p:nvSpPr>
          <p:spPr bwMode="auto">
            <a:xfrm rot="10800000" flipH="1">
              <a:off x="1971" y="1457"/>
              <a:ext cx="813" cy="9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904" name="Text Box 16"/>
            <p:cNvSpPr txBox="1">
              <a:spLocks noChangeArrowheads="1"/>
            </p:cNvSpPr>
            <p:nvPr/>
          </p:nvSpPr>
          <p:spPr bwMode="auto">
            <a:xfrm>
              <a:off x="2108" y="1691"/>
              <a:ext cx="550"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2</a:t>
              </a:r>
            </a:p>
          </p:txBody>
        </p:sp>
      </p:grpSp>
      <p:grpSp>
        <p:nvGrpSpPr>
          <p:cNvPr id="3365905" name="Group 17"/>
          <p:cNvGrpSpPr>
            <a:grpSpLocks/>
          </p:cNvGrpSpPr>
          <p:nvPr/>
        </p:nvGrpSpPr>
        <p:grpSpPr bwMode="auto">
          <a:xfrm>
            <a:off x="1820863" y="1274763"/>
            <a:ext cx="1443037" cy="1419225"/>
            <a:chOff x="1288" y="1068"/>
            <a:chExt cx="814" cy="926"/>
          </a:xfrm>
        </p:grpSpPr>
        <p:sp>
          <p:nvSpPr>
            <p:cNvPr id="3365906" name="Documents"/>
            <p:cNvSpPr>
              <a:spLocks noEditPoints="1" noChangeArrowheads="1"/>
            </p:cNvSpPr>
            <p:nvPr/>
          </p:nvSpPr>
          <p:spPr bwMode="auto">
            <a:xfrm rot="10800000" flipH="1">
              <a:off x="1288" y="1068"/>
              <a:ext cx="814" cy="9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365907" name="Text Box 19"/>
            <p:cNvSpPr txBox="1">
              <a:spLocks noChangeArrowheads="1"/>
            </p:cNvSpPr>
            <p:nvPr/>
          </p:nvSpPr>
          <p:spPr bwMode="auto">
            <a:xfrm>
              <a:off x="1380" y="1341"/>
              <a:ext cx="550"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a:t>PART 1</a:t>
              </a:r>
            </a:p>
          </p:txBody>
        </p:sp>
      </p:grpSp>
      <p:sp>
        <p:nvSpPr>
          <p:cNvPr id="3365908" name="AutoShape 20"/>
          <p:cNvSpPr>
            <a:spLocks noChangeArrowheads="1"/>
          </p:cNvSpPr>
          <p:nvPr/>
        </p:nvSpPr>
        <p:spPr bwMode="auto">
          <a:xfrm flipV="1">
            <a:off x="4164013" y="1235075"/>
            <a:ext cx="4019550" cy="661988"/>
          </a:xfrm>
          <a:prstGeom prst="wedgeRectCallout">
            <a:avLst>
              <a:gd name="adj1" fmla="val -76106"/>
              <a:gd name="adj2" fmla="val -61273"/>
            </a:avLst>
          </a:prstGeom>
          <a:noFill/>
          <a:ln w="28575">
            <a:solidFill>
              <a:schemeClr val="tx1"/>
            </a:solidFill>
            <a:miter lim="800000"/>
            <a:headEnd/>
            <a:tailEnd/>
          </a:ln>
          <a:effectLst/>
        </p:spPr>
        <p:txBody>
          <a:bodyPr rot="10800000" anchor="ctr"/>
          <a:lstStyle/>
          <a:p>
            <a:pPr algn="ctr">
              <a:spcBef>
                <a:spcPct val="0"/>
              </a:spcBef>
            </a:pPr>
            <a:r>
              <a:rPr lang="en-US" altLang="en-US" sz="2000" dirty="0" smtClean="0">
                <a:solidFill>
                  <a:srgbClr val="003399"/>
                </a:solidFill>
                <a:latin typeface="Tahoma" pitchFamily="34" charset="0"/>
              </a:rPr>
              <a:t>Contract Documents</a:t>
            </a:r>
            <a:endParaRPr lang="en-US" altLang="en-US" sz="2000" dirty="0">
              <a:solidFill>
                <a:srgbClr val="003399"/>
              </a:solidFill>
              <a:latin typeface="Tahoma" pitchFamily="34" charset="0"/>
            </a:endParaRPr>
          </a:p>
        </p:txBody>
      </p:sp>
      <p:sp>
        <p:nvSpPr>
          <p:cNvPr id="3365909" name="AutoShape 21"/>
          <p:cNvSpPr>
            <a:spLocks noChangeArrowheads="1"/>
          </p:cNvSpPr>
          <p:nvPr/>
        </p:nvSpPr>
        <p:spPr bwMode="auto">
          <a:xfrm flipH="1" flipV="1">
            <a:off x="1347788" y="4303713"/>
            <a:ext cx="3575050" cy="661987"/>
          </a:xfrm>
          <a:prstGeom prst="wedgeRectCallout">
            <a:avLst>
              <a:gd name="adj1" fmla="val -75801"/>
              <a:gd name="adj2" fmla="val 72542"/>
            </a:avLst>
          </a:prstGeom>
          <a:noFill/>
          <a:ln w="28575">
            <a:solidFill>
              <a:schemeClr val="tx1"/>
            </a:solidFill>
            <a:miter lim="800000"/>
            <a:headEnd/>
            <a:tailEnd/>
          </a:ln>
          <a:effectLst/>
        </p:spPr>
        <p:txBody>
          <a:bodyPr rot="10800000" anchor="ctr"/>
          <a:lstStyle/>
          <a:p>
            <a:pPr algn="ctr">
              <a:spcBef>
                <a:spcPct val="0"/>
              </a:spcBef>
            </a:pPr>
            <a:r>
              <a:rPr lang="en-US" altLang="en-US" sz="1800" dirty="0">
                <a:solidFill>
                  <a:srgbClr val="003399"/>
                </a:solidFill>
                <a:latin typeface="Tahoma" pitchFamily="34" charset="0"/>
              </a:rPr>
              <a:t>Performance Technical Specifications</a:t>
            </a:r>
          </a:p>
        </p:txBody>
      </p:sp>
      <p:sp>
        <p:nvSpPr>
          <p:cNvPr id="3365910" name="AutoShape 22"/>
          <p:cNvSpPr>
            <a:spLocks noChangeArrowheads="1"/>
          </p:cNvSpPr>
          <p:nvPr/>
        </p:nvSpPr>
        <p:spPr bwMode="auto">
          <a:xfrm flipH="1" flipV="1">
            <a:off x="2203450" y="5092700"/>
            <a:ext cx="3575050" cy="661988"/>
          </a:xfrm>
          <a:prstGeom prst="wedgeRectCallout">
            <a:avLst>
              <a:gd name="adj1" fmla="val -85704"/>
              <a:gd name="adj2" fmla="val 81894"/>
            </a:avLst>
          </a:prstGeom>
          <a:noFill/>
          <a:ln w="28575">
            <a:solidFill>
              <a:schemeClr val="tx1"/>
            </a:solidFill>
            <a:miter lim="800000"/>
            <a:headEnd/>
            <a:tailEnd/>
          </a:ln>
          <a:effectLst/>
        </p:spPr>
        <p:txBody>
          <a:bodyPr rot="10800000" anchor="ctr"/>
          <a:lstStyle/>
          <a:p>
            <a:pPr algn="ctr">
              <a:spcBef>
                <a:spcPct val="0"/>
              </a:spcBef>
            </a:pPr>
            <a:r>
              <a:rPr lang="en-US" altLang="en-US" sz="1800">
                <a:solidFill>
                  <a:srgbClr val="003399"/>
                </a:solidFill>
                <a:latin typeface="Tahoma" pitchFamily="34" charset="0"/>
              </a:rPr>
              <a:t>Prescriptive Specifications</a:t>
            </a:r>
          </a:p>
        </p:txBody>
      </p:sp>
      <p:sp>
        <p:nvSpPr>
          <p:cNvPr id="3365911" name="AutoShape 23"/>
          <p:cNvSpPr>
            <a:spLocks noChangeArrowheads="1"/>
          </p:cNvSpPr>
          <p:nvPr/>
        </p:nvSpPr>
        <p:spPr bwMode="auto">
          <a:xfrm flipH="1" flipV="1">
            <a:off x="3170238" y="5934075"/>
            <a:ext cx="3575050" cy="415925"/>
          </a:xfrm>
          <a:prstGeom prst="wedgeRectCallout">
            <a:avLst>
              <a:gd name="adj1" fmla="val -84241"/>
              <a:gd name="adj2" fmla="val 83968"/>
            </a:avLst>
          </a:prstGeom>
          <a:noFill/>
          <a:ln w="28575">
            <a:solidFill>
              <a:schemeClr val="tx1"/>
            </a:solidFill>
            <a:miter lim="800000"/>
            <a:headEnd/>
            <a:tailEnd/>
          </a:ln>
          <a:effectLst/>
        </p:spPr>
        <p:txBody>
          <a:bodyPr rot="10800000" anchor="ctr"/>
          <a:lstStyle/>
          <a:p>
            <a:pPr algn="ctr">
              <a:spcBef>
                <a:spcPct val="0"/>
              </a:spcBef>
            </a:pPr>
            <a:r>
              <a:rPr lang="en-US" altLang="en-US" sz="1800">
                <a:solidFill>
                  <a:srgbClr val="003399"/>
                </a:solidFill>
                <a:latin typeface="Tahoma" pitchFamily="34" charset="0"/>
              </a:rPr>
              <a:t>Attachments</a:t>
            </a:r>
          </a:p>
        </p:txBody>
      </p:sp>
      <p:sp>
        <p:nvSpPr>
          <p:cNvPr id="3365912" name="AutoShape 24"/>
          <p:cNvSpPr>
            <a:spLocks noChangeArrowheads="1"/>
          </p:cNvSpPr>
          <p:nvPr/>
        </p:nvSpPr>
        <p:spPr bwMode="auto">
          <a:xfrm flipH="1" flipV="1">
            <a:off x="609600" y="3627438"/>
            <a:ext cx="3343275" cy="415925"/>
          </a:xfrm>
          <a:prstGeom prst="wedgeRectCallout">
            <a:avLst>
              <a:gd name="adj1" fmla="val -80060"/>
              <a:gd name="adj2" fmla="val 77477"/>
            </a:avLst>
          </a:prstGeom>
          <a:noFill/>
          <a:ln w="28575">
            <a:solidFill>
              <a:schemeClr val="tx1"/>
            </a:solidFill>
            <a:miter lim="800000"/>
            <a:headEnd/>
            <a:tailEnd/>
          </a:ln>
          <a:effectLst/>
        </p:spPr>
        <p:txBody>
          <a:bodyPr rot="10800000" anchor="ctr"/>
          <a:lstStyle/>
          <a:p>
            <a:pPr algn="ctr">
              <a:spcBef>
                <a:spcPct val="0"/>
              </a:spcBef>
            </a:pPr>
            <a:r>
              <a:rPr lang="en-US" altLang="en-US" sz="1800">
                <a:solidFill>
                  <a:srgbClr val="003399"/>
                </a:solidFill>
                <a:latin typeface="Tahoma" pitchFamily="34" charset="0"/>
              </a:rPr>
              <a:t>Project Program</a:t>
            </a:r>
          </a:p>
        </p:txBody>
      </p:sp>
      <p:sp>
        <p:nvSpPr>
          <p:cNvPr id="3365913" name="AutoShape 25"/>
          <p:cNvSpPr>
            <a:spLocks noChangeArrowheads="1"/>
          </p:cNvSpPr>
          <p:nvPr/>
        </p:nvSpPr>
        <p:spPr bwMode="auto">
          <a:xfrm flipH="1" flipV="1">
            <a:off x="166688" y="2936875"/>
            <a:ext cx="2963862" cy="415925"/>
          </a:xfrm>
          <a:prstGeom prst="wedgeRectCallout">
            <a:avLst>
              <a:gd name="adj1" fmla="val -66394"/>
              <a:gd name="adj2" fmla="val 58778"/>
            </a:avLst>
          </a:prstGeom>
          <a:noFill/>
          <a:ln w="28575">
            <a:solidFill>
              <a:schemeClr val="tx1"/>
            </a:solidFill>
            <a:miter lim="800000"/>
            <a:headEnd/>
            <a:tailEnd/>
          </a:ln>
          <a:effectLst/>
        </p:spPr>
        <p:txBody>
          <a:bodyPr rot="10800000" anchor="ctr"/>
          <a:lstStyle/>
          <a:p>
            <a:pPr algn="ctr">
              <a:spcBef>
                <a:spcPct val="0"/>
              </a:spcBef>
            </a:pPr>
            <a:r>
              <a:rPr lang="en-US" altLang="en-US" sz="1800" dirty="0">
                <a:solidFill>
                  <a:srgbClr val="003399"/>
                </a:solidFill>
                <a:latin typeface="Tahoma" pitchFamily="34" charset="0"/>
              </a:rPr>
              <a:t>General Requirements</a:t>
            </a:r>
          </a:p>
        </p:txBody>
      </p:sp>
      <p:sp>
        <p:nvSpPr>
          <p:cNvPr id="3365916" name="Rectangle 28"/>
          <p:cNvSpPr>
            <a:spLocks noChangeArrowheads="1"/>
          </p:cNvSpPr>
          <p:nvPr/>
        </p:nvSpPr>
        <p:spPr bwMode="auto">
          <a:xfrm>
            <a:off x="958850" y="177800"/>
            <a:ext cx="67675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nchor="ctr"/>
          <a:lstStyle>
            <a:lvl1pPr algn="ctr">
              <a:spcBef>
                <a:spcPct val="0"/>
              </a:spcBef>
              <a:defRPr sz="3200" b="1">
                <a:solidFill>
                  <a:srgbClr val="003399"/>
                </a:solidFill>
                <a:latin typeface="Tahoma" pitchFamily="34" charset="0"/>
                <a:cs typeface="Tahoma" pitchFamily="34" charset="0"/>
              </a:defRPr>
            </a:lvl1pPr>
            <a:lvl2pPr algn="ctr">
              <a:spcBef>
                <a:spcPct val="0"/>
              </a:spcBef>
              <a:defRPr sz="3200" b="1">
                <a:solidFill>
                  <a:srgbClr val="003399"/>
                </a:solidFill>
                <a:latin typeface="Tahoma" pitchFamily="34" charset="0"/>
                <a:cs typeface="Tahoma" pitchFamily="34" charset="0"/>
              </a:defRPr>
            </a:lvl2pPr>
            <a:lvl3pPr algn="ctr">
              <a:spcBef>
                <a:spcPct val="0"/>
              </a:spcBef>
              <a:defRPr sz="3200" b="1">
                <a:solidFill>
                  <a:srgbClr val="003399"/>
                </a:solidFill>
                <a:latin typeface="Tahoma" pitchFamily="34" charset="0"/>
                <a:cs typeface="Tahoma" pitchFamily="34" charset="0"/>
              </a:defRPr>
            </a:lvl3pPr>
            <a:lvl4pPr algn="ctr">
              <a:spcBef>
                <a:spcPct val="0"/>
              </a:spcBef>
              <a:defRPr sz="3200" b="1">
                <a:solidFill>
                  <a:srgbClr val="003399"/>
                </a:solidFill>
                <a:latin typeface="Tahoma" pitchFamily="34" charset="0"/>
                <a:cs typeface="Tahoma" pitchFamily="34" charset="0"/>
              </a:defRPr>
            </a:lvl4pPr>
            <a:lvl5pPr algn="ctr">
              <a:spcBef>
                <a:spcPct val="0"/>
              </a:spcBef>
              <a:defRPr sz="3200" b="1">
                <a:solidFill>
                  <a:srgbClr val="003399"/>
                </a:solidFill>
                <a:latin typeface="Tahoma" pitchFamily="34" charset="0"/>
                <a:cs typeface="Tahoma" pitchFamily="34" charset="0"/>
              </a:defRPr>
            </a:lvl5pPr>
            <a:lvl6pPr marL="457200" algn="ctr" fontAlgn="base">
              <a:spcBef>
                <a:spcPct val="0"/>
              </a:spcBef>
              <a:spcAft>
                <a:spcPct val="0"/>
              </a:spcAft>
              <a:defRPr sz="3200" b="1">
                <a:solidFill>
                  <a:srgbClr val="003399"/>
                </a:solidFill>
                <a:latin typeface="Tahoma" pitchFamily="34" charset="0"/>
                <a:cs typeface="Tahoma" pitchFamily="34" charset="0"/>
              </a:defRPr>
            </a:lvl6pPr>
            <a:lvl7pPr marL="914400" algn="ctr" fontAlgn="base">
              <a:spcBef>
                <a:spcPct val="0"/>
              </a:spcBef>
              <a:spcAft>
                <a:spcPct val="0"/>
              </a:spcAft>
              <a:defRPr sz="3200" b="1">
                <a:solidFill>
                  <a:srgbClr val="003399"/>
                </a:solidFill>
                <a:latin typeface="Tahoma" pitchFamily="34" charset="0"/>
                <a:cs typeface="Tahoma" pitchFamily="34" charset="0"/>
              </a:defRPr>
            </a:lvl7pPr>
            <a:lvl8pPr marL="1371600" algn="ctr" fontAlgn="base">
              <a:spcBef>
                <a:spcPct val="0"/>
              </a:spcBef>
              <a:spcAft>
                <a:spcPct val="0"/>
              </a:spcAft>
              <a:defRPr sz="3200" b="1">
                <a:solidFill>
                  <a:srgbClr val="003399"/>
                </a:solidFill>
                <a:latin typeface="Tahoma" pitchFamily="34" charset="0"/>
                <a:cs typeface="Tahoma" pitchFamily="34" charset="0"/>
              </a:defRPr>
            </a:lvl8pPr>
            <a:lvl9pPr marL="1828800" algn="ctr" fontAlgn="base">
              <a:spcBef>
                <a:spcPct val="0"/>
              </a:spcBef>
              <a:spcAft>
                <a:spcPct val="0"/>
              </a:spcAft>
              <a:defRPr sz="3200" b="1">
                <a:solidFill>
                  <a:srgbClr val="003399"/>
                </a:solidFill>
                <a:latin typeface="Tahoma" pitchFamily="34" charset="0"/>
                <a:cs typeface="Tahoma" pitchFamily="34" charset="0"/>
              </a:defRPr>
            </a:lvl9pPr>
          </a:lstStyle>
          <a:p>
            <a:r>
              <a:rPr lang="en-US" altLang="en-US" sz="3600"/>
              <a:t>NAVFAC DB Master Format</a:t>
            </a:r>
          </a:p>
        </p:txBody>
      </p:sp>
    </p:spTree>
    <p:extLst>
      <p:ext uri="{BB962C8B-B14F-4D97-AF65-F5344CB8AC3E}">
        <p14:creationId xmlns:p14="http://schemas.microsoft.com/office/powerpoint/2010/main" val="85345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rot="5400000">
            <a:off x="3627439" y="2560637"/>
            <a:ext cx="1736724" cy="2590802"/>
          </a:xfrm>
          <a:prstGeom prst="ellipse">
            <a:avLst/>
          </a:prstGeom>
          <a:noFill/>
          <a:ln w="381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9276" tIns="49638" rIns="99276" bIns="49638" anchor="ctr">
            <a:no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50000"/>
              </a:spcBef>
              <a:buFontTx/>
              <a:buNone/>
            </a:pPr>
            <a:endParaRPr lang="en-US" altLang="en-US">
              <a:solidFill>
                <a:schemeClr val="tx1"/>
              </a:solidFill>
              <a:latin typeface="Times New Roman" panose="02020603050405020304" pitchFamily="18" charset="0"/>
            </a:endParaRPr>
          </a:p>
        </p:txBody>
      </p:sp>
      <p:sp>
        <p:nvSpPr>
          <p:cNvPr id="13315" name="AutoShape 3"/>
          <p:cNvSpPr>
            <a:spLocks noChangeArrowheads="1"/>
          </p:cNvSpPr>
          <p:nvPr/>
        </p:nvSpPr>
        <p:spPr bwMode="auto">
          <a:xfrm>
            <a:off x="381000" y="3634451"/>
            <a:ext cx="1728787"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NAVFAC</a:t>
            </a:r>
          </a:p>
          <a:p>
            <a:pPr algn="ctr" eaLnBrk="1" hangingPunct="1">
              <a:spcBef>
                <a:spcPct val="0"/>
              </a:spcBef>
            </a:pPr>
            <a:r>
              <a:rPr lang="en-US" altLang="en-US" sz="1400" dirty="0" smtClean="0">
                <a:solidFill>
                  <a:srgbClr val="FFFF00"/>
                </a:solidFill>
                <a:latin typeface="Arial" panose="020B0604020202020204" pitchFamily="34" charset="0"/>
              </a:rPr>
              <a:t>ACQ </a:t>
            </a:r>
            <a:r>
              <a:rPr lang="en-US" altLang="en-US" sz="1400" dirty="0">
                <a:solidFill>
                  <a:srgbClr val="FFFF00"/>
                </a:solidFill>
                <a:latin typeface="Arial" panose="020B0604020202020204" pitchFamily="34" charset="0"/>
              </a:rPr>
              <a:t>/ PM / DM</a:t>
            </a:r>
            <a:endParaRPr lang="en-US" altLang="en-US" sz="1400" dirty="0">
              <a:solidFill>
                <a:srgbClr val="FFFF00"/>
              </a:solidFill>
              <a:latin typeface="Tahoma" panose="020B0604030504040204" pitchFamily="34" charset="0"/>
            </a:endParaRPr>
          </a:p>
        </p:txBody>
      </p:sp>
      <p:sp>
        <p:nvSpPr>
          <p:cNvPr id="13316" name="AutoShape 4"/>
          <p:cNvSpPr>
            <a:spLocks noChangeArrowheads="1"/>
          </p:cNvSpPr>
          <p:nvPr/>
        </p:nvSpPr>
        <p:spPr bwMode="auto">
          <a:xfrm>
            <a:off x="5791200" y="5105400"/>
            <a:ext cx="1708150" cy="842962"/>
          </a:xfrm>
          <a:prstGeom prst="roundRect">
            <a:avLst>
              <a:gd name="adj" fmla="val 16667"/>
            </a:avLst>
          </a:prstGeom>
          <a:solidFill>
            <a:srgbClr val="00B0F0"/>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Support Command</a:t>
            </a:r>
          </a:p>
          <a:p>
            <a:pPr algn="ctr" eaLnBrk="1" hangingPunct="1">
              <a:spcBef>
                <a:spcPct val="0"/>
              </a:spcBef>
            </a:pPr>
            <a:r>
              <a:rPr lang="en-US" altLang="en-US" sz="1400" dirty="0">
                <a:solidFill>
                  <a:srgbClr val="FFFF00"/>
                </a:solidFill>
                <a:latin typeface="Arial" panose="020B0604020202020204" pitchFamily="34" charset="0"/>
              </a:rPr>
              <a:t>Project Sponsor</a:t>
            </a:r>
          </a:p>
        </p:txBody>
      </p:sp>
      <p:sp>
        <p:nvSpPr>
          <p:cNvPr id="13317" name="Text Box 5"/>
          <p:cNvSpPr txBox="1">
            <a:spLocks noChangeArrowheads="1"/>
          </p:cNvSpPr>
          <p:nvPr/>
        </p:nvSpPr>
        <p:spPr bwMode="auto">
          <a:xfrm>
            <a:off x="3429000" y="3200400"/>
            <a:ext cx="22304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dirty="0">
                <a:solidFill>
                  <a:schemeClr val="tx1"/>
                </a:solidFill>
                <a:latin typeface="Tahoma" panose="020B0604030504040204" pitchFamily="34" charset="0"/>
              </a:rPr>
              <a:t>The Entire</a:t>
            </a:r>
          </a:p>
          <a:p>
            <a:pPr algn="ctr" eaLnBrk="1" hangingPunct="1">
              <a:spcBef>
                <a:spcPct val="0"/>
              </a:spcBef>
              <a:buFontTx/>
              <a:buNone/>
            </a:pPr>
            <a:r>
              <a:rPr lang="en-US" altLang="en-US" dirty="0">
                <a:solidFill>
                  <a:schemeClr val="tx1"/>
                </a:solidFill>
                <a:latin typeface="Tahoma" panose="020B0604030504040204" pitchFamily="34" charset="0"/>
              </a:rPr>
              <a:t>Design-Build</a:t>
            </a:r>
          </a:p>
          <a:p>
            <a:pPr algn="ctr" eaLnBrk="1" hangingPunct="1">
              <a:spcBef>
                <a:spcPct val="0"/>
              </a:spcBef>
              <a:buFontTx/>
              <a:buNone/>
            </a:pPr>
            <a:r>
              <a:rPr lang="en-US" altLang="en-US" dirty="0">
                <a:solidFill>
                  <a:schemeClr val="tx1"/>
                </a:solidFill>
                <a:latin typeface="Tahoma" panose="020B0604030504040204" pitchFamily="34" charset="0"/>
              </a:rPr>
              <a:t>Project Team</a:t>
            </a:r>
          </a:p>
        </p:txBody>
      </p:sp>
      <p:sp>
        <p:nvSpPr>
          <p:cNvPr id="13318" name="AutoShape 6"/>
          <p:cNvSpPr>
            <a:spLocks noChangeArrowheads="1"/>
          </p:cNvSpPr>
          <p:nvPr/>
        </p:nvSpPr>
        <p:spPr bwMode="auto">
          <a:xfrm>
            <a:off x="1143000" y="2143125"/>
            <a:ext cx="1681162" cy="844550"/>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latin typeface="Arial" panose="020B0604020202020204" pitchFamily="34" charset="0"/>
              </a:rPr>
              <a:t>Design-Build</a:t>
            </a:r>
          </a:p>
          <a:p>
            <a:pPr algn="ctr" eaLnBrk="1" hangingPunct="1">
              <a:spcBef>
                <a:spcPct val="0"/>
              </a:spcBef>
            </a:pPr>
            <a:r>
              <a:rPr lang="en-US" altLang="en-US" sz="1400" dirty="0">
                <a:latin typeface="Arial" panose="020B0604020202020204" pitchFamily="34" charset="0"/>
              </a:rPr>
              <a:t>Prime Contractor</a:t>
            </a:r>
          </a:p>
        </p:txBody>
      </p:sp>
      <p:sp>
        <p:nvSpPr>
          <p:cNvPr id="13319" name="Rectangle 7"/>
          <p:cNvSpPr>
            <a:spLocks noGrp="1" noChangeArrowheads="1"/>
          </p:cNvSpPr>
          <p:nvPr>
            <p:ph type="title"/>
          </p:nvPr>
        </p:nvSpPr>
        <p:spPr>
          <a:xfrm>
            <a:off x="533401" y="128588"/>
            <a:ext cx="7448550" cy="835025"/>
          </a:xfrm>
          <a:noFill/>
        </p:spPr>
        <p:txBody>
          <a:bodyPr/>
          <a:lstStyle/>
          <a:p>
            <a:pPr eaLnBrk="1" hangingPunct="1"/>
            <a:r>
              <a:rPr lang="en-US" altLang="en-US" sz="3200" b="0" i="0" dirty="0">
                <a:solidFill>
                  <a:schemeClr val="tx1"/>
                </a:solidFill>
                <a:latin typeface="+mn-lt"/>
                <a:ea typeface="MS PGothic" pitchFamily="34" charset="-128"/>
              </a:rPr>
              <a:t>Common Objectives of NAVFAC Design-Build Process – Team Structure</a:t>
            </a:r>
            <a:endParaRPr lang="en-US" altLang="en-US" sz="3200" b="0" i="0" dirty="0">
              <a:solidFill>
                <a:schemeClr val="tx1"/>
              </a:solidFill>
              <a:latin typeface="+mn-lt"/>
            </a:endParaRPr>
          </a:p>
        </p:txBody>
      </p:sp>
      <p:sp>
        <p:nvSpPr>
          <p:cNvPr id="13320" name="AutoShape 8"/>
          <p:cNvSpPr>
            <a:spLocks noChangeArrowheads="1"/>
          </p:cNvSpPr>
          <p:nvPr/>
        </p:nvSpPr>
        <p:spPr bwMode="auto">
          <a:xfrm>
            <a:off x="3527425" y="1538288"/>
            <a:ext cx="1644650" cy="608012"/>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latin typeface="Arial" panose="020B0604020202020204" pitchFamily="34" charset="0"/>
              </a:rPr>
              <a:t>DB Contractor’s</a:t>
            </a:r>
          </a:p>
          <a:p>
            <a:pPr algn="ctr" eaLnBrk="1" hangingPunct="1">
              <a:spcBef>
                <a:spcPct val="0"/>
              </a:spcBef>
            </a:pPr>
            <a:r>
              <a:rPr lang="en-US" altLang="en-US" sz="1400" dirty="0">
                <a:latin typeface="Arial" panose="020B0604020202020204" pitchFamily="34" charset="0"/>
              </a:rPr>
              <a:t>A-E DOR</a:t>
            </a:r>
          </a:p>
        </p:txBody>
      </p:sp>
      <p:sp>
        <p:nvSpPr>
          <p:cNvPr id="13321" name="AutoShape 9"/>
          <p:cNvSpPr>
            <a:spLocks noChangeArrowheads="1"/>
          </p:cNvSpPr>
          <p:nvPr/>
        </p:nvSpPr>
        <p:spPr bwMode="auto">
          <a:xfrm>
            <a:off x="5675313" y="1873250"/>
            <a:ext cx="1668462" cy="844550"/>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latin typeface="Arial" panose="020B0604020202020204" pitchFamily="34" charset="0"/>
              </a:rPr>
              <a:t>DB Contractor’s</a:t>
            </a:r>
          </a:p>
          <a:p>
            <a:pPr algn="ctr" eaLnBrk="1" hangingPunct="1">
              <a:spcBef>
                <a:spcPct val="0"/>
              </a:spcBef>
            </a:pPr>
            <a:r>
              <a:rPr lang="en-US" altLang="en-US" sz="1400" dirty="0">
                <a:latin typeface="Arial" panose="020B0604020202020204" pitchFamily="34" charset="0"/>
              </a:rPr>
              <a:t>Major </a:t>
            </a:r>
          </a:p>
          <a:p>
            <a:pPr algn="ctr" eaLnBrk="1" hangingPunct="1">
              <a:spcBef>
                <a:spcPct val="0"/>
              </a:spcBef>
            </a:pPr>
            <a:r>
              <a:rPr lang="en-US" altLang="en-US" sz="1400" dirty="0">
                <a:latin typeface="Arial" panose="020B0604020202020204" pitchFamily="34" charset="0"/>
              </a:rPr>
              <a:t>Subcontractors</a:t>
            </a:r>
          </a:p>
        </p:txBody>
      </p:sp>
      <p:sp>
        <p:nvSpPr>
          <p:cNvPr id="13322" name="AutoShape 10"/>
          <p:cNvSpPr>
            <a:spLocks noChangeArrowheads="1"/>
          </p:cNvSpPr>
          <p:nvPr/>
        </p:nvSpPr>
        <p:spPr bwMode="auto">
          <a:xfrm>
            <a:off x="7258050" y="3067050"/>
            <a:ext cx="1644650" cy="608013"/>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latin typeface="Arial" panose="020B0604020202020204" pitchFamily="34" charset="0"/>
              </a:rPr>
              <a:t>DB Contractor’s</a:t>
            </a:r>
          </a:p>
          <a:p>
            <a:pPr algn="ctr" eaLnBrk="1" hangingPunct="1">
              <a:spcBef>
                <a:spcPct val="0"/>
              </a:spcBef>
            </a:pPr>
            <a:r>
              <a:rPr lang="en-US" altLang="en-US" sz="1400" dirty="0">
                <a:latin typeface="Arial" panose="020B0604020202020204" pitchFamily="34" charset="0"/>
              </a:rPr>
              <a:t>Major Suppliers</a:t>
            </a:r>
          </a:p>
        </p:txBody>
      </p:sp>
      <p:sp>
        <p:nvSpPr>
          <p:cNvPr id="13323" name="AutoShape 14"/>
          <p:cNvSpPr>
            <a:spLocks noChangeArrowheads="1"/>
          </p:cNvSpPr>
          <p:nvPr/>
        </p:nvSpPr>
        <p:spPr bwMode="auto">
          <a:xfrm>
            <a:off x="1066800" y="4848225"/>
            <a:ext cx="1993900" cy="608013"/>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solidFill>
                  <a:srgbClr val="FFFF00"/>
                </a:solidFill>
                <a:latin typeface="Arial" panose="020B0604020202020204" pitchFamily="34" charset="0"/>
              </a:rPr>
              <a:t>NAVFAC</a:t>
            </a:r>
          </a:p>
          <a:p>
            <a:pPr algn="ctr" eaLnBrk="1" hangingPunct="1">
              <a:spcBef>
                <a:spcPct val="0"/>
              </a:spcBef>
            </a:pPr>
            <a:r>
              <a:rPr lang="en-US" altLang="en-US" sz="1400">
                <a:solidFill>
                  <a:srgbClr val="FFFF00"/>
                </a:solidFill>
                <a:latin typeface="Arial" panose="020B0604020202020204" pitchFamily="34" charset="0"/>
              </a:rPr>
              <a:t>CIBL Tech Staff</a:t>
            </a:r>
            <a:endParaRPr lang="en-US" altLang="en-US" sz="1400">
              <a:solidFill>
                <a:srgbClr val="FFFF00"/>
              </a:solidFill>
              <a:latin typeface="Tahoma" panose="020B0604030504040204" pitchFamily="34" charset="0"/>
            </a:endParaRPr>
          </a:p>
        </p:txBody>
      </p:sp>
      <p:sp>
        <p:nvSpPr>
          <p:cNvPr id="13324" name="AutoShape 16"/>
          <p:cNvSpPr>
            <a:spLocks noChangeArrowheads="1"/>
          </p:cNvSpPr>
          <p:nvPr/>
        </p:nvSpPr>
        <p:spPr bwMode="auto">
          <a:xfrm>
            <a:off x="3505200" y="5562600"/>
            <a:ext cx="1489075" cy="609600"/>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solidFill>
                  <a:srgbClr val="FFFF00"/>
                </a:solidFill>
                <a:latin typeface="Arial" panose="020B0604020202020204" pitchFamily="34" charset="0"/>
              </a:rPr>
              <a:t>NAVFAC</a:t>
            </a:r>
          </a:p>
          <a:p>
            <a:pPr algn="ctr" eaLnBrk="1" hangingPunct="1">
              <a:spcBef>
                <a:spcPct val="0"/>
              </a:spcBef>
            </a:pPr>
            <a:r>
              <a:rPr lang="en-US" altLang="en-US" sz="1400">
                <a:solidFill>
                  <a:srgbClr val="FFFF00"/>
                </a:solidFill>
                <a:latin typeface="Arial" panose="020B0604020202020204" pitchFamily="34" charset="0"/>
              </a:rPr>
              <a:t>FEAD Staff</a:t>
            </a:r>
            <a:endParaRPr lang="en-US" altLang="en-US" sz="1400">
              <a:solidFill>
                <a:srgbClr val="FFFF00"/>
              </a:solidFill>
              <a:latin typeface="Tahoma" panose="020B0604030504040204" pitchFamily="34" charset="0"/>
            </a:endParaRPr>
          </a:p>
        </p:txBody>
      </p:sp>
      <p:sp>
        <p:nvSpPr>
          <p:cNvPr id="13325" name="AutoShape 17"/>
          <p:cNvSpPr>
            <a:spLocks noChangeArrowheads="1"/>
          </p:cNvSpPr>
          <p:nvPr/>
        </p:nvSpPr>
        <p:spPr bwMode="auto">
          <a:xfrm>
            <a:off x="7162800" y="4267200"/>
            <a:ext cx="1662112" cy="371475"/>
          </a:xfrm>
          <a:prstGeom prst="roundRect">
            <a:avLst>
              <a:gd name="adj" fmla="val 16667"/>
            </a:avLst>
          </a:prstGeom>
          <a:solidFill>
            <a:srgbClr val="00B0F0"/>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End User</a:t>
            </a:r>
          </a:p>
        </p:txBody>
      </p:sp>
      <p:cxnSp>
        <p:nvCxnSpPr>
          <p:cNvPr id="3" name="Straight Connector 2">
            <a:extLst>
              <a:ext uri="{FF2B5EF4-FFF2-40B4-BE49-F238E27FC236}">
                <a16:creationId xmlns:a16="http://schemas.microsoft.com/office/drawing/2014/main" id="{59533A04-DAAE-4A94-9FFA-AEA016996AD6}"/>
              </a:ext>
            </a:extLst>
          </p:cNvPr>
          <p:cNvCxnSpPr>
            <a:stCxn id="13320" idx="2"/>
          </p:cNvCxnSpPr>
          <p:nvPr/>
        </p:nvCxnSpPr>
        <p:spPr bwMode="auto">
          <a:xfrm>
            <a:off x="4343400" y="2143125"/>
            <a:ext cx="914400" cy="914400"/>
          </a:xfrm>
          <a:prstGeom prst="line">
            <a:avLst/>
          </a:prstGeom>
          <a:noFill/>
          <a:ln w="9525" cap="flat" cmpd="sng" algn="ctr">
            <a:no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D0A1EDCD-4BD3-4DDA-BDEC-0C5FCCDA9F45}"/>
              </a:ext>
            </a:extLst>
          </p:cNvPr>
          <p:cNvCxnSpPr/>
          <p:nvPr/>
        </p:nvCxnSpPr>
        <p:spPr bwMode="auto">
          <a:xfrm>
            <a:off x="4343400" y="2362200"/>
            <a:ext cx="914400" cy="914400"/>
          </a:xfrm>
          <a:prstGeom prst="line">
            <a:avLst/>
          </a:prstGeom>
          <a:noFill/>
          <a:ln w="9525" cap="flat" cmpd="sng" algn="ctr">
            <a:no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DC821DF-A3A9-4DB8-921D-045960101643}"/>
              </a:ext>
            </a:extLst>
          </p:cNvPr>
          <p:cNvCxnSpPr/>
          <p:nvPr/>
        </p:nvCxnSpPr>
        <p:spPr bwMode="auto">
          <a:xfrm>
            <a:off x="8610600" y="5456238"/>
            <a:ext cx="914400" cy="914400"/>
          </a:xfrm>
          <a:prstGeom prst="line">
            <a:avLst/>
          </a:prstGeom>
          <a:noFill/>
          <a:ln w="9525" cap="flat" cmpd="sng" algn="ctr">
            <a:no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7BAAC2A-B01D-4EF7-BD51-A86A89E74B08}"/>
              </a:ext>
            </a:extLst>
          </p:cNvPr>
          <p:cNvCxnSpPr/>
          <p:nvPr/>
        </p:nvCxnSpPr>
        <p:spPr bwMode="auto">
          <a:xfrm>
            <a:off x="4343400" y="2362200"/>
            <a:ext cx="914400" cy="914400"/>
          </a:xfrm>
          <a:prstGeom prst="line">
            <a:avLst/>
          </a:prstGeom>
          <a:noFill/>
          <a:ln w="9525" cap="flat" cmpd="sng" algn="ctr">
            <a:no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8E63100-D67F-4161-91CD-286796D41792}"/>
              </a:ext>
            </a:extLst>
          </p:cNvPr>
          <p:cNvCxnSpPr>
            <a:cxnSpLocks/>
            <a:stCxn id="13321" idx="2"/>
            <a:endCxn id="13314" idx="1"/>
          </p:cNvCxnSpPr>
          <p:nvPr/>
        </p:nvCxnSpPr>
        <p:spPr bwMode="auto">
          <a:xfrm flipH="1">
            <a:off x="5411788" y="2717800"/>
            <a:ext cx="1097756" cy="524213"/>
          </a:xfrm>
          <a:prstGeom prst="line">
            <a:avLst/>
          </a:prstGeom>
          <a:noFill/>
          <a:ln w="381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9D0835F-A14C-4EE6-8920-001A54E411D7}"/>
              </a:ext>
            </a:extLst>
          </p:cNvPr>
          <p:cNvCxnSpPr>
            <a:cxnSpLocks/>
            <a:stCxn id="13322" idx="1"/>
          </p:cNvCxnSpPr>
          <p:nvPr/>
        </p:nvCxnSpPr>
        <p:spPr bwMode="auto">
          <a:xfrm flipH="1">
            <a:off x="5715000" y="3371057"/>
            <a:ext cx="1543050" cy="210343"/>
          </a:xfrm>
          <a:prstGeom prst="line">
            <a:avLst/>
          </a:prstGeom>
          <a:noFill/>
          <a:ln w="381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294D9D3F-58C8-457D-9AD3-F544670E50BD}"/>
              </a:ext>
            </a:extLst>
          </p:cNvPr>
          <p:cNvCxnSpPr>
            <a:cxnSpLocks/>
            <a:stCxn id="13325" idx="1"/>
          </p:cNvCxnSpPr>
          <p:nvPr/>
        </p:nvCxnSpPr>
        <p:spPr bwMode="auto">
          <a:xfrm flipH="1" flipV="1">
            <a:off x="5715000" y="4114800"/>
            <a:ext cx="1447800" cy="338138"/>
          </a:xfrm>
          <a:prstGeom prst="line">
            <a:avLst/>
          </a:prstGeom>
          <a:noFill/>
          <a:ln w="3810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8428FF3-8863-4E88-AEFA-6539EB91888B}"/>
              </a:ext>
            </a:extLst>
          </p:cNvPr>
          <p:cNvCxnSpPr>
            <a:cxnSpLocks/>
          </p:cNvCxnSpPr>
          <p:nvPr/>
        </p:nvCxnSpPr>
        <p:spPr bwMode="auto">
          <a:xfrm>
            <a:off x="4419600" y="2146300"/>
            <a:ext cx="0" cy="841375"/>
          </a:xfrm>
          <a:prstGeom prst="line">
            <a:avLst/>
          </a:prstGeom>
          <a:noFill/>
          <a:ln w="381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7AD8907-FB5D-41DC-A505-8A741A7DD5B8}"/>
              </a:ext>
            </a:extLst>
          </p:cNvPr>
          <p:cNvCxnSpPr>
            <a:cxnSpLocks/>
            <a:stCxn id="13316" idx="0"/>
            <a:endCxn id="13314" idx="7"/>
          </p:cNvCxnSpPr>
          <p:nvPr/>
        </p:nvCxnSpPr>
        <p:spPr bwMode="auto">
          <a:xfrm flipH="1" flipV="1">
            <a:off x="5411788" y="4470063"/>
            <a:ext cx="1233487" cy="635337"/>
          </a:xfrm>
          <a:prstGeom prst="line">
            <a:avLst/>
          </a:prstGeom>
          <a:noFill/>
          <a:ln w="38100"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D583768-8C14-4D19-9373-690F3C0EF221}"/>
              </a:ext>
            </a:extLst>
          </p:cNvPr>
          <p:cNvCxnSpPr>
            <a:cxnSpLocks/>
            <a:stCxn id="13324" idx="0"/>
          </p:cNvCxnSpPr>
          <p:nvPr/>
        </p:nvCxnSpPr>
        <p:spPr bwMode="auto">
          <a:xfrm flipV="1">
            <a:off x="4249738" y="4724400"/>
            <a:ext cx="93662" cy="838200"/>
          </a:xfrm>
          <a:prstGeom prst="line">
            <a:avLst/>
          </a:prstGeom>
          <a:noFill/>
          <a:ln w="381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F743993-1169-4A16-BA22-F5BB2D2C56BC}"/>
              </a:ext>
            </a:extLst>
          </p:cNvPr>
          <p:cNvCxnSpPr>
            <a:cxnSpLocks/>
            <a:stCxn id="13323" idx="0"/>
          </p:cNvCxnSpPr>
          <p:nvPr/>
        </p:nvCxnSpPr>
        <p:spPr bwMode="auto">
          <a:xfrm flipV="1">
            <a:off x="2063750" y="4349750"/>
            <a:ext cx="1373188" cy="498475"/>
          </a:xfrm>
          <a:prstGeom prst="line">
            <a:avLst/>
          </a:prstGeom>
          <a:noFill/>
          <a:ln w="3810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B28BDE6-ADD8-49AB-8AAE-592E697883DA}"/>
              </a:ext>
            </a:extLst>
          </p:cNvPr>
          <p:cNvCxnSpPr>
            <a:cxnSpLocks/>
            <a:stCxn id="13315" idx="3"/>
            <a:endCxn id="13314" idx="4"/>
          </p:cNvCxnSpPr>
          <p:nvPr/>
        </p:nvCxnSpPr>
        <p:spPr bwMode="auto">
          <a:xfrm flipV="1">
            <a:off x="2109787" y="3856038"/>
            <a:ext cx="1090613" cy="72231"/>
          </a:xfrm>
          <a:prstGeom prst="line">
            <a:avLst/>
          </a:prstGeom>
          <a:noFill/>
          <a:ln w="381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23CE9B3-908C-41F9-B7E7-971F3441B73B}"/>
              </a:ext>
            </a:extLst>
          </p:cNvPr>
          <p:cNvCxnSpPr>
            <a:cxnSpLocks/>
            <a:stCxn id="13318" idx="2"/>
          </p:cNvCxnSpPr>
          <p:nvPr/>
        </p:nvCxnSpPr>
        <p:spPr bwMode="auto">
          <a:xfrm>
            <a:off x="1983581" y="2987675"/>
            <a:ext cx="1445419" cy="315744"/>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020654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rot="5400000">
            <a:off x="3722653" y="2322478"/>
            <a:ext cx="1574870" cy="2924175"/>
          </a:xfrm>
          <a:prstGeom prst="ellipse">
            <a:avLst/>
          </a:prstGeom>
          <a:noFill/>
          <a:ln w="381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lIns="99276" tIns="49638" rIns="99276" bIns="49638" anchor="ctr">
            <a:no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50000"/>
              </a:spcBef>
              <a:buFontTx/>
              <a:buNone/>
            </a:pPr>
            <a:endParaRPr lang="en-US" altLang="en-US">
              <a:solidFill>
                <a:schemeClr val="tx1"/>
              </a:solidFill>
              <a:latin typeface="Times New Roman" panose="02020603050405020304" pitchFamily="18" charset="0"/>
            </a:endParaRPr>
          </a:p>
        </p:txBody>
      </p:sp>
      <p:sp>
        <p:nvSpPr>
          <p:cNvPr id="13317" name="Text Box 5"/>
          <p:cNvSpPr txBox="1">
            <a:spLocks noChangeArrowheads="1"/>
          </p:cNvSpPr>
          <p:nvPr/>
        </p:nvSpPr>
        <p:spPr bwMode="auto">
          <a:xfrm>
            <a:off x="3222486" y="3352091"/>
            <a:ext cx="2643467" cy="8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dirty="0">
                <a:solidFill>
                  <a:schemeClr val="tx1"/>
                </a:solidFill>
                <a:latin typeface="Tahoma" panose="020B0604030504040204" pitchFamily="34" charset="0"/>
              </a:rPr>
              <a:t>The NAVFAC DB</a:t>
            </a:r>
          </a:p>
          <a:p>
            <a:pPr algn="ctr" eaLnBrk="1" hangingPunct="1">
              <a:spcBef>
                <a:spcPct val="0"/>
              </a:spcBef>
              <a:buFontTx/>
              <a:buNone/>
            </a:pPr>
            <a:r>
              <a:rPr lang="en-US" altLang="en-US" dirty="0">
                <a:solidFill>
                  <a:schemeClr val="tx1"/>
                </a:solidFill>
                <a:latin typeface="Tahoma" panose="020B0604030504040204" pitchFamily="34" charset="0"/>
              </a:rPr>
              <a:t>Project Team</a:t>
            </a:r>
          </a:p>
        </p:txBody>
      </p:sp>
      <p:sp>
        <p:nvSpPr>
          <p:cNvPr id="13319" name="Rectangle 7"/>
          <p:cNvSpPr>
            <a:spLocks noGrp="1" noChangeArrowheads="1"/>
          </p:cNvSpPr>
          <p:nvPr>
            <p:ph type="title"/>
          </p:nvPr>
        </p:nvSpPr>
        <p:spPr>
          <a:xfrm>
            <a:off x="1066801" y="128588"/>
            <a:ext cx="6915150" cy="835025"/>
          </a:xfrm>
          <a:noFill/>
        </p:spPr>
        <p:txBody>
          <a:bodyPr/>
          <a:lstStyle/>
          <a:p>
            <a:pPr eaLnBrk="1" hangingPunct="1"/>
            <a:r>
              <a:rPr lang="en-US" altLang="en-US" sz="3200" b="0" i="0" dirty="0">
                <a:solidFill>
                  <a:schemeClr val="tx1"/>
                </a:solidFill>
                <a:latin typeface="+mn-lt"/>
                <a:ea typeface="MS PGothic" pitchFamily="34" charset="-128"/>
              </a:rPr>
              <a:t>NAVFAC Project Team</a:t>
            </a:r>
            <a:endParaRPr lang="en-US" altLang="en-US" sz="3200" b="0" i="0" dirty="0">
              <a:solidFill>
                <a:schemeClr val="tx1"/>
              </a:solidFill>
              <a:latin typeface="+mn-lt"/>
            </a:endParaRPr>
          </a:p>
        </p:txBody>
      </p:sp>
      <p:sp>
        <p:nvSpPr>
          <p:cNvPr id="13323" name="AutoShape 14"/>
          <p:cNvSpPr>
            <a:spLocks noChangeArrowheads="1"/>
          </p:cNvSpPr>
          <p:nvPr/>
        </p:nvSpPr>
        <p:spPr bwMode="auto">
          <a:xfrm>
            <a:off x="685800" y="4230497"/>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Contract Specialist (CS)</a:t>
            </a:r>
            <a:endParaRPr lang="en-US" altLang="en-US" sz="1400" dirty="0">
              <a:solidFill>
                <a:srgbClr val="FFFF00"/>
              </a:solidFill>
              <a:latin typeface="Tahoma" panose="020B0604030504040204" pitchFamily="34" charset="0"/>
            </a:endParaRPr>
          </a:p>
        </p:txBody>
      </p:sp>
      <p:sp>
        <p:nvSpPr>
          <p:cNvPr id="14" name="AutoShape 14"/>
          <p:cNvSpPr>
            <a:spLocks noChangeArrowheads="1"/>
          </p:cNvSpPr>
          <p:nvPr/>
        </p:nvSpPr>
        <p:spPr bwMode="auto">
          <a:xfrm>
            <a:off x="3416300" y="1549270"/>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Project Manager (PM)</a:t>
            </a:r>
            <a:endParaRPr lang="en-US" altLang="en-US" sz="1400" dirty="0">
              <a:solidFill>
                <a:srgbClr val="FFFF00"/>
              </a:solidFill>
              <a:latin typeface="Tahoma" panose="020B0604030504040204" pitchFamily="34" charset="0"/>
            </a:endParaRPr>
          </a:p>
        </p:txBody>
      </p:sp>
      <p:sp>
        <p:nvSpPr>
          <p:cNvPr id="15" name="AutoShape 14"/>
          <p:cNvSpPr>
            <a:spLocks noChangeArrowheads="1"/>
          </p:cNvSpPr>
          <p:nvPr/>
        </p:nvSpPr>
        <p:spPr bwMode="auto">
          <a:xfrm>
            <a:off x="6477000" y="2639213"/>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Construction Manager (CM)</a:t>
            </a:r>
            <a:endParaRPr lang="en-US" altLang="en-US" sz="1400" dirty="0">
              <a:solidFill>
                <a:srgbClr val="FFFF00"/>
              </a:solidFill>
              <a:latin typeface="Tahoma" panose="020B0604030504040204" pitchFamily="34" charset="0"/>
            </a:endParaRPr>
          </a:p>
        </p:txBody>
      </p:sp>
      <p:sp>
        <p:nvSpPr>
          <p:cNvPr id="16" name="AutoShape 14"/>
          <p:cNvSpPr>
            <a:spLocks noChangeArrowheads="1"/>
          </p:cNvSpPr>
          <p:nvPr/>
        </p:nvSpPr>
        <p:spPr bwMode="auto">
          <a:xfrm>
            <a:off x="679938" y="2641219"/>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Design Manager (DM)</a:t>
            </a:r>
            <a:endParaRPr lang="en-US" altLang="en-US" sz="1400" dirty="0">
              <a:solidFill>
                <a:srgbClr val="FFFF00"/>
              </a:solidFill>
              <a:latin typeface="Tahoma" panose="020B0604030504040204" pitchFamily="34" charset="0"/>
            </a:endParaRPr>
          </a:p>
        </p:txBody>
      </p:sp>
      <p:sp>
        <p:nvSpPr>
          <p:cNvPr id="18" name="AutoShape 14"/>
          <p:cNvSpPr>
            <a:spLocks noChangeArrowheads="1"/>
          </p:cNvSpPr>
          <p:nvPr/>
        </p:nvSpPr>
        <p:spPr bwMode="auto">
          <a:xfrm>
            <a:off x="6477000" y="4235887"/>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Project Technical Team</a:t>
            </a:r>
            <a:endParaRPr lang="en-US" altLang="en-US" sz="1400" dirty="0">
              <a:solidFill>
                <a:srgbClr val="FFFF00"/>
              </a:solidFill>
              <a:latin typeface="Tahoma" panose="020B0604030504040204" pitchFamily="34" charset="0"/>
            </a:endParaRPr>
          </a:p>
        </p:txBody>
      </p:sp>
      <p:cxnSp>
        <p:nvCxnSpPr>
          <p:cNvPr id="11" name="Straight Connector 10">
            <a:extLst>
              <a:ext uri="{FF2B5EF4-FFF2-40B4-BE49-F238E27FC236}">
                <a16:creationId xmlns:a16="http://schemas.microsoft.com/office/drawing/2014/main" id="{0B5AE8CC-C496-4807-80D1-5B3B7E7EAFAE}"/>
              </a:ext>
            </a:extLst>
          </p:cNvPr>
          <p:cNvCxnSpPr>
            <a:cxnSpLocks/>
          </p:cNvCxnSpPr>
          <p:nvPr/>
        </p:nvCxnSpPr>
        <p:spPr bwMode="auto">
          <a:xfrm>
            <a:off x="4419600" y="2146300"/>
            <a:ext cx="0" cy="841375"/>
          </a:xfrm>
          <a:prstGeom prst="line">
            <a:avLst/>
          </a:prstGeom>
          <a:noFill/>
          <a:ln w="38100" cap="flat" cmpd="sng" algn="ctr">
            <a:solidFill>
              <a:schemeClr val="tx1"/>
            </a:solidFill>
            <a:prstDash val="solid"/>
            <a:round/>
            <a:headEnd type="none" w="med" len="med"/>
            <a:tailEnd type="none" w="med" len="med"/>
          </a:ln>
          <a:effectLst/>
        </p:spPr>
      </p:cxnSp>
      <p:sp>
        <p:nvSpPr>
          <p:cNvPr id="12" name="AutoShape 14">
            <a:extLst>
              <a:ext uri="{FF2B5EF4-FFF2-40B4-BE49-F238E27FC236}">
                <a16:creationId xmlns:a16="http://schemas.microsoft.com/office/drawing/2014/main" id="{BB5771EE-2912-4845-8D82-850AD9782C1D}"/>
              </a:ext>
            </a:extLst>
          </p:cNvPr>
          <p:cNvSpPr>
            <a:spLocks noChangeArrowheads="1"/>
          </p:cNvSpPr>
          <p:nvPr/>
        </p:nvSpPr>
        <p:spPr bwMode="auto">
          <a:xfrm>
            <a:off x="3476237" y="5432225"/>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Engineering Technicians (ET)</a:t>
            </a:r>
            <a:endParaRPr lang="en-US" altLang="en-US" sz="1400" dirty="0">
              <a:solidFill>
                <a:srgbClr val="FFFF00"/>
              </a:solidFill>
              <a:latin typeface="Tahoma" panose="020B0604030504040204" pitchFamily="34" charset="0"/>
            </a:endParaRPr>
          </a:p>
        </p:txBody>
      </p:sp>
      <p:cxnSp>
        <p:nvCxnSpPr>
          <p:cNvPr id="13" name="Straight Connector 12">
            <a:extLst>
              <a:ext uri="{FF2B5EF4-FFF2-40B4-BE49-F238E27FC236}">
                <a16:creationId xmlns:a16="http://schemas.microsoft.com/office/drawing/2014/main" id="{64FD021F-7D4B-4FE4-BA9F-3B1E78843DAB}"/>
              </a:ext>
            </a:extLst>
          </p:cNvPr>
          <p:cNvCxnSpPr>
            <a:cxnSpLocks/>
            <a:endCxn id="15" idx="1"/>
          </p:cNvCxnSpPr>
          <p:nvPr/>
        </p:nvCxnSpPr>
        <p:spPr bwMode="auto">
          <a:xfrm flipV="1">
            <a:off x="5715000" y="2933031"/>
            <a:ext cx="762000" cy="419060"/>
          </a:xfrm>
          <a:prstGeom prst="line">
            <a:avLst/>
          </a:prstGeom>
          <a:noFill/>
          <a:ln w="381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8A45796-3F37-4264-AFFC-04260F6FE968}"/>
              </a:ext>
            </a:extLst>
          </p:cNvPr>
          <p:cNvCxnSpPr>
            <a:cxnSpLocks/>
            <a:stCxn id="18" idx="1"/>
          </p:cNvCxnSpPr>
          <p:nvPr/>
        </p:nvCxnSpPr>
        <p:spPr bwMode="auto">
          <a:xfrm flipH="1" flipV="1">
            <a:off x="5715000" y="4191000"/>
            <a:ext cx="762000" cy="338705"/>
          </a:xfrm>
          <a:prstGeom prst="line">
            <a:avLst/>
          </a:prstGeom>
          <a:noFill/>
          <a:ln w="381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8969A89-2864-4E18-B948-BBF0A10D4760}"/>
              </a:ext>
            </a:extLst>
          </p:cNvPr>
          <p:cNvCxnSpPr>
            <a:cxnSpLocks/>
            <a:endCxn id="13323" idx="3"/>
          </p:cNvCxnSpPr>
          <p:nvPr/>
        </p:nvCxnSpPr>
        <p:spPr bwMode="auto">
          <a:xfrm flipH="1">
            <a:off x="2679700" y="4230497"/>
            <a:ext cx="596900" cy="293818"/>
          </a:xfrm>
          <a:prstGeom prst="line">
            <a:avLst/>
          </a:prstGeom>
          <a:noFill/>
          <a:ln w="381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00C4B35-7F4E-4A2A-B90E-B911F751D3B4}"/>
              </a:ext>
            </a:extLst>
          </p:cNvPr>
          <p:cNvCxnSpPr>
            <a:cxnSpLocks/>
            <a:stCxn id="16" idx="3"/>
            <a:endCxn id="13314" idx="3"/>
          </p:cNvCxnSpPr>
          <p:nvPr/>
        </p:nvCxnSpPr>
        <p:spPr bwMode="auto">
          <a:xfrm>
            <a:off x="2673838" y="2935037"/>
            <a:ext cx="802399" cy="292728"/>
          </a:xfrm>
          <a:prstGeom prst="line">
            <a:avLst/>
          </a:prstGeom>
          <a:noFill/>
          <a:ln w="381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141AB07-CE92-4D2F-9B59-9B4E3CC1361E}"/>
              </a:ext>
            </a:extLst>
          </p:cNvPr>
          <p:cNvCxnSpPr>
            <a:cxnSpLocks/>
          </p:cNvCxnSpPr>
          <p:nvPr/>
        </p:nvCxnSpPr>
        <p:spPr bwMode="auto">
          <a:xfrm>
            <a:off x="4419600" y="4572001"/>
            <a:ext cx="0" cy="841375"/>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127892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609600"/>
          </a:xfrm>
        </p:spPr>
        <p:txBody>
          <a:bodyPr/>
          <a:lstStyle/>
          <a:p>
            <a:pPr algn="ctr"/>
            <a:r>
              <a:rPr lang="en-US" sz="3200" i="0" dirty="0" smtClean="0">
                <a:latin typeface="Rockwell" panose="02060603020205020403" pitchFamily="18" charset="0"/>
              </a:rPr>
              <a:t>Design-Build </a:t>
            </a:r>
            <a:r>
              <a:rPr lang="en-US" sz="3200" i="0" dirty="0">
                <a:latin typeface="Rockwell" panose="02060603020205020403" pitchFamily="18" charset="0"/>
              </a:rPr>
              <a:t>Training </a:t>
            </a:r>
            <a:r>
              <a:rPr lang="en-US" sz="3200" i="0" dirty="0" smtClean="0">
                <a:latin typeface="Rockwell" panose="02060603020205020403" pitchFamily="18" charset="0"/>
              </a:rPr>
              <a:t>Series</a:t>
            </a:r>
            <a:endParaRPr lang="en-US" sz="3200" i="0" dirty="0">
              <a:latin typeface="Rockwell" panose="02060603020205020403" pitchFamily="18" charset="0"/>
            </a:endParaRPr>
          </a:p>
        </p:txBody>
      </p:sp>
      <p:sp>
        <p:nvSpPr>
          <p:cNvPr id="6" name="Content Placeholder 2"/>
          <p:cNvSpPr txBox="1">
            <a:spLocks/>
          </p:cNvSpPr>
          <p:nvPr/>
        </p:nvSpPr>
        <p:spPr>
          <a:xfrm>
            <a:off x="457200" y="1309141"/>
            <a:ext cx="8229600" cy="5105399"/>
          </a:xfrm>
          <a:prstGeom prst="rect">
            <a:avLst/>
          </a:prstGeom>
          <a:solidFill>
            <a:sysClr val="window" lastClr="FFFFFF"/>
          </a:solidFill>
          <a:ln w="38100">
            <a:noFill/>
          </a:ln>
        </p:spPr>
        <p:txBody>
          <a:bodyPr vert="horz" lIns="91440" tIns="45720" rIns="91440" bIns="45720" rtlCol="0">
            <a:noAutofit/>
          </a:bodyPr>
          <a:lstStyle>
            <a:lvl1pPr marL="463550" indent="-238125" algn="l" defTabSz="914400" rtl="0" eaLnBrk="1" latinLnBrk="0" hangingPunct="1">
              <a:spcBef>
                <a:spcPct val="20000"/>
              </a:spcBef>
              <a:buFont typeface="Arial" panose="020B0604020202020204" pitchFamily="34" charset="0"/>
              <a:buChar char="•"/>
              <a:defRPr sz="3200" kern="1200">
                <a:solidFill>
                  <a:srgbClr val="002060"/>
                </a:solidFill>
                <a:latin typeface="Rockwell" panose="02060603020205020403" pitchFamily="18" charset="0"/>
                <a:ea typeface="+mn-ea"/>
                <a:cs typeface="+mn-cs"/>
              </a:defRPr>
            </a:lvl1pPr>
            <a:lvl2pPr marL="795338" indent="-331788" algn="l" defTabSz="914400" rtl="0" eaLnBrk="1" latinLnBrk="0" hangingPunct="1">
              <a:spcBef>
                <a:spcPct val="20000"/>
              </a:spcBef>
              <a:buFont typeface="Arial" panose="020B0604020202020204" pitchFamily="34" charset="0"/>
              <a:buChar char="–"/>
              <a:defRPr sz="2800" kern="1200">
                <a:solidFill>
                  <a:srgbClr val="002060"/>
                </a:solidFill>
                <a:latin typeface="Rockwell" panose="02060603020205020403" pitchFamily="18" charset="0"/>
                <a:ea typeface="+mn-ea"/>
                <a:cs typeface="+mn-cs"/>
              </a:defRPr>
            </a:lvl2pPr>
            <a:lvl3pPr marL="1139825" indent="-225425" algn="l" defTabSz="914400" rtl="0" eaLnBrk="1" latinLnBrk="0" hangingPunct="1">
              <a:spcBef>
                <a:spcPct val="20000"/>
              </a:spcBef>
              <a:buFont typeface="Arial" panose="020B0604020202020204" pitchFamily="34" charset="0"/>
              <a:buChar char="•"/>
              <a:defRPr sz="2400" kern="1200">
                <a:solidFill>
                  <a:srgbClr val="002060"/>
                </a:solidFill>
                <a:latin typeface="Rockwell" panose="02060603020205020403" pitchFamily="18" charset="0"/>
                <a:ea typeface="+mn-ea"/>
                <a:cs typeface="+mn-cs"/>
              </a:defRPr>
            </a:lvl3pPr>
            <a:lvl4pPr marL="1603375" indent="-231775" algn="l" defTabSz="914400" rtl="0" eaLnBrk="1" latinLnBrk="0" hangingPunct="1">
              <a:spcBef>
                <a:spcPct val="20000"/>
              </a:spcBef>
              <a:buFont typeface="Arial" panose="020B0604020202020204" pitchFamily="34" charset="0"/>
              <a:buChar char="–"/>
              <a:defRPr sz="2000" kern="1200">
                <a:solidFill>
                  <a:srgbClr val="002060"/>
                </a:solidFill>
                <a:latin typeface="Rockwell" panose="020606030202050204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Rockwell" panose="020606030202050204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DB training modules describe NAVFAC Design-Build policies and processes and an explanation of the tools and documents available. </a:t>
            </a:r>
          </a:p>
          <a:p>
            <a:pPr marL="2254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endParaRPr>
          </a:p>
          <a:p>
            <a:pPr marL="463550"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Introduction to Design-Build  </a:t>
            </a:r>
          </a:p>
          <a:p>
            <a:pPr marL="463550"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Standard RFP Template  </a:t>
            </a:r>
          </a:p>
          <a:p>
            <a:pPr marL="463550"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Design-Build Processes  </a:t>
            </a:r>
          </a:p>
          <a:p>
            <a:pPr marL="463550"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Small Project Template  </a:t>
            </a:r>
          </a:p>
          <a:p>
            <a:pPr marL="463550"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D-B Master Management Training for Criteria Managers  </a:t>
            </a:r>
          </a:p>
          <a:p>
            <a:pPr marL="463550" marR="0" lvl="0" indent="-23812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endParaRPr>
          </a:p>
          <a:p>
            <a:pPr marL="2254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The NAVFAC Construction manager training series provides the information to effectively manage NAVFAC Construction Contracts.  These modules are accessed through Total Workforce Management System (TWMS). </a:t>
            </a:r>
          </a:p>
          <a:p>
            <a:pPr marL="557213"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DB Modules in that series:</a:t>
            </a:r>
          </a:p>
          <a:p>
            <a:pPr marL="795338" marR="0" lvl="1" indent="-3317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NAVFAC CI Design-Build Post Award Process</a:t>
            </a:r>
          </a:p>
          <a:p>
            <a:pPr marL="795338" marR="0" lvl="1" indent="-3317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2060"/>
                </a:solidFill>
                <a:effectLst/>
                <a:uLnTx/>
                <a:uFillTx/>
                <a:latin typeface="Rockwell" panose="02060603020205020403" pitchFamily="18" charset="0"/>
                <a:ea typeface="+mn-ea"/>
                <a:cs typeface="+mn-cs"/>
              </a:rPr>
              <a:t>NAVFAC CI Post Award Kickoff Meeting (PAK)</a:t>
            </a:r>
          </a:p>
          <a:p>
            <a:pPr marL="2254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4563106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Standard Design-Build Processes</a:t>
            </a:r>
          </a:p>
        </p:txBody>
      </p:sp>
      <p:sp>
        <p:nvSpPr>
          <p:cNvPr id="5" name="Content Placeholder 4"/>
          <p:cNvSpPr>
            <a:spLocks noGrp="1"/>
          </p:cNvSpPr>
          <p:nvPr>
            <p:ph idx="1"/>
          </p:nvPr>
        </p:nvSpPr>
        <p:spPr>
          <a:xfrm>
            <a:off x="646113" y="1350963"/>
            <a:ext cx="8345487" cy="3602037"/>
          </a:xfrm>
        </p:spPr>
        <p:txBody>
          <a:bodyPr/>
          <a:lstStyle/>
          <a:p>
            <a:pPr marL="227013" indent="-227013">
              <a:spcBef>
                <a:spcPts val="0"/>
              </a:spcBef>
              <a:spcAft>
                <a:spcPts val="600"/>
              </a:spcAft>
              <a:tabLst>
                <a:tab pos="398463" algn="l"/>
              </a:tabLst>
            </a:pPr>
            <a:r>
              <a:rPr lang="en-US" sz="2400" b="0" dirty="0">
                <a:solidFill>
                  <a:schemeClr val="tx1"/>
                </a:solidFill>
              </a:rPr>
              <a:t>Processes outlined in BMS B-1.4.1 (for in-house RFP’s) and B-1.4.2 (for A/E developed RFP’s)</a:t>
            </a:r>
          </a:p>
          <a:p>
            <a:pPr marL="688975" lvl="1" indent="-227013">
              <a:spcBef>
                <a:spcPts val="0"/>
              </a:spcBef>
              <a:spcAft>
                <a:spcPts val="600"/>
              </a:spcAft>
            </a:pPr>
            <a:r>
              <a:rPr lang="en-US" sz="2200" b="0" dirty="0" smtClean="0">
                <a:solidFill>
                  <a:schemeClr val="tx1"/>
                </a:solidFill>
              </a:rPr>
              <a:t>Versatile/Flexible Process</a:t>
            </a:r>
          </a:p>
          <a:p>
            <a:pPr marL="688975" lvl="1" indent="-227013">
              <a:spcBef>
                <a:spcPts val="0"/>
              </a:spcBef>
              <a:spcAft>
                <a:spcPts val="600"/>
              </a:spcAft>
            </a:pPr>
            <a:r>
              <a:rPr lang="en-US" sz="2200" b="0" dirty="0" smtClean="0">
                <a:solidFill>
                  <a:schemeClr val="tx1"/>
                </a:solidFill>
              </a:rPr>
              <a:t>Uses 6-Part format from NAVFAC DB Master RFP Website</a:t>
            </a:r>
          </a:p>
          <a:p>
            <a:pPr marL="688975" lvl="1" indent="-227013">
              <a:spcBef>
                <a:spcPts val="0"/>
              </a:spcBef>
              <a:spcAft>
                <a:spcPts val="600"/>
              </a:spcAft>
            </a:pPr>
            <a:r>
              <a:rPr lang="en-US" sz="2200" b="0" dirty="0" smtClean="0">
                <a:solidFill>
                  <a:schemeClr val="tx1"/>
                </a:solidFill>
              </a:rPr>
              <a:t> </a:t>
            </a:r>
            <a:r>
              <a:rPr lang="en-US" sz="2200" b="0" dirty="0">
                <a:solidFill>
                  <a:schemeClr val="tx1"/>
                </a:solidFill>
              </a:rPr>
              <a:t>Utilizes Standard Template or a Model RFP</a:t>
            </a:r>
          </a:p>
          <a:p>
            <a:pPr marL="688975" lvl="1" indent="-227013">
              <a:spcBef>
                <a:spcPts val="0"/>
              </a:spcBef>
              <a:spcAft>
                <a:spcPts val="600"/>
              </a:spcAft>
            </a:pPr>
            <a:r>
              <a:rPr lang="en-US" sz="2200" b="0" dirty="0">
                <a:solidFill>
                  <a:schemeClr val="tx1"/>
                </a:solidFill>
              </a:rPr>
              <a:t> RFP scalable to project</a:t>
            </a:r>
          </a:p>
          <a:p>
            <a:pPr marL="688975" lvl="1" indent="-227013">
              <a:spcBef>
                <a:spcPts val="0"/>
              </a:spcBef>
              <a:spcAft>
                <a:spcPts val="600"/>
              </a:spcAft>
            </a:pPr>
            <a:r>
              <a:rPr lang="en-US" sz="2200" b="0" dirty="0">
                <a:solidFill>
                  <a:schemeClr val="tx1"/>
                </a:solidFill>
              </a:rPr>
              <a:t> Uses UFC Criteria for design requirements</a:t>
            </a:r>
          </a:p>
          <a:p>
            <a:pPr marL="744538" lvl="1" indent="-287338">
              <a:spcBef>
                <a:spcPts val="0"/>
              </a:spcBef>
              <a:spcAft>
                <a:spcPts val="600"/>
              </a:spcAft>
            </a:pPr>
            <a:r>
              <a:rPr lang="en-US" sz="2400" b="0" dirty="0" smtClean="0">
                <a:solidFill>
                  <a:schemeClr val="tx1"/>
                </a:solidFill>
              </a:rPr>
              <a:t>Typically </a:t>
            </a:r>
            <a:r>
              <a:rPr lang="en-US" sz="2400" b="0" dirty="0">
                <a:solidFill>
                  <a:schemeClr val="tx1"/>
                </a:solidFill>
              </a:rPr>
              <a:t>used for Standalone </a:t>
            </a:r>
            <a:r>
              <a:rPr lang="en-US" sz="2400" b="0" dirty="0" smtClean="0">
                <a:solidFill>
                  <a:schemeClr val="tx1"/>
                </a:solidFill>
              </a:rPr>
              <a:t>Contracts </a:t>
            </a:r>
          </a:p>
          <a:p>
            <a:pPr marL="457200" lvl="1" indent="0">
              <a:spcBef>
                <a:spcPts val="0"/>
              </a:spcBef>
              <a:spcAft>
                <a:spcPts val="600"/>
              </a:spcAft>
              <a:buNone/>
            </a:pPr>
            <a:endParaRPr lang="en-US" sz="2400" b="0" dirty="0">
              <a:solidFill>
                <a:schemeClr val="tx1"/>
              </a:solidFill>
            </a:endParaRPr>
          </a:p>
          <a:p>
            <a:endParaRPr lang="en-US" dirty="0"/>
          </a:p>
          <a:p>
            <a:pPr marL="457200" lvl="1" indent="0">
              <a:buNone/>
            </a:pPr>
            <a:endParaRPr lang="en-US" dirty="0"/>
          </a:p>
        </p:txBody>
      </p:sp>
      <p:sp>
        <p:nvSpPr>
          <p:cNvPr id="2" name="TextBox 1"/>
          <p:cNvSpPr txBox="1"/>
          <p:nvPr/>
        </p:nvSpPr>
        <p:spPr>
          <a:xfrm>
            <a:off x="868460" y="5358045"/>
            <a:ext cx="7223590" cy="707886"/>
          </a:xfrm>
          <a:prstGeom prst="rect">
            <a:avLst/>
          </a:prstGeom>
          <a:noFill/>
          <a:ln>
            <a:solidFill>
              <a:srgbClr val="003192"/>
            </a:solidFill>
          </a:ln>
        </p:spPr>
        <p:txBody>
          <a:bodyPr wrap="square" rtlCol="0">
            <a:spAutoFit/>
          </a:bodyPr>
          <a:lstStyle/>
          <a:p>
            <a:pPr marL="225425" lvl="0" fontAlgn="auto">
              <a:spcBef>
                <a:spcPts val="0"/>
              </a:spcBef>
              <a:spcAft>
                <a:spcPts val="0"/>
              </a:spcAft>
              <a:defRPr/>
            </a:pPr>
            <a:r>
              <a:rPr lang="en-US" sz="2000" dirty="0" smtClean="0">
                <a:solidFill>
                  <a:srgbClr val="002060"/>
                </a:solidFill>
                <a:latin typeface="Rockwell" panose="02060603020205020403" pitchFamily="18" charset="0"/>
              </a:rPr>
              <a:t>Refer to DB Training Model 2, Standard </a:t>
            </a:r>
            <a:r>
              <a:rPr lang="en-US" sz="2000" dirty="0">
                <a:solidFill>
                  <a:srgbClr val="002060"/>
                </a:solidFill>
                <a:latin typeface="Rockwell" panose="02060603020205020403" pitchFamily="18" charset="0"/>
              </a:rPr>
              <a:t>RFP </a:t>
            </a:r>
            <a:r>
              <a:rPr lang="en-US" sz="2000" dirty="0" smtClean="0">
                <a:solidFill>
                  <a:srgbClr val="002060"/>
                </a:solidFill>
                <a:latin typeface="Rockwell" panose="02060603020205020403" pitchFamily="18" charset="0"/>
              </a:rPr>
              <a:t>Template, for details on the content required in each of the 6-parts.  </a:t>
            </a:r>
            <a:endParaRPr lang="en-US" sz="2000" dirty="0">
              <a:solidFill>
                <a:srgbClr val="002060"/>
              </a:solidFill>
              <a:latin typeface="Rockwell" panose="02060603020205020403" pitchFamily="18" charset="0"/>
            </a:endParaRPr>
          </a:p>
        </p:txBody>
      </p:sp>
    </p:spTree>
    <p:extLst>
      <p:ext uri="{BB962C8B-B14F-4D97-AF65-F5344CB8AC3E}">
        <p14:creationId xmlns:p14="http://schemas.microsoft.com/office/powerpoint/2010/main" val="1914657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MACC Processes</a:t>
            </a:r>
          </a:p>
        </p:txBody>
      </p:sp>
      <p:sp>
        <p:nvSpPr>
          <p:cNvPr id="5" name="Content Placeholder 4"/>
          <p:cNvSpPr>
            <a:spLocks noGrp="1"/>
          </p:cNvSpPr>
          <p:nvPr>
            <p:ph idx="1"/>
          </p:nvPr>
        </p:nvSpPr>
        <p:spPr>
          <a:xfrm>
            <a:off x="609600" y="1143000"/>
            <a:ext cx="8345487" cy="4811712"/>
          </a:xfrm>
        </p:spPr>
        <p:txBody>
          <a:bodyPr/>
          <a:lstStyle/>
          <a:p>
            <a:pPr marL="227013" indent="-227013">
              <a:spcBef>
                <a:spcPts val="0"/>
              </a:spcBef>
              <a:spcAft>
                <a:spcPts val="600"/>
              </a:spcAft>
              <a:tabLst>
                <a:tab pos="398463" algn="l"/>
              </a:tabLst>
            </a:pPr>
            <a:r>
              <a:rPr lang="en-US" sz="2400" b="0" dirty="0">
                <a:solidFill>
                  <a:schemeClr val="tx1"/>
                </a:solidFill>
              </a:rPr>
              <a:t>Multiple Award Construction Contract </a:t>
            </a:r>
            <a:r>
              <a:rPr lang="en-US" sz="2400" b="0" dirty="0" smtClean="0">
                <a:solidFill>
                  <a:schemeClr val="tx1"/>
                </a:solidFill>
              </a:rPr>
              <a:t>Processes </a:t>
            </a:r>
            <a:r>
              <a:rPr lang="en-US" sz="2400" b="0" dirty="0">
                <a:solidFill>
                  <a:schemeClr val="tx1"/>
                </a:solidFill>
              </a:rPr>
              <a:t>outlined in BMS B-1.4.3 </a:t>
            </a:r>
          </a:p>
          <a:p>
            <a:pPr marL="688975" lvl="1" indent="-227013">
              <a:spcBef>
                <a:spcPts val="0"/>
              </a:spcBef>
              <a:spcAft>
                <a:spcPts val="600"/>
              </a:spcAft>
            </a:pPr>
            <a:r>
              <a:rPr lang="en-US" sz="2200" b="0" dirty="0">
                <a:solidFill>
                  <a:schemeClr val="tx1"/>
                </a:solidFill>
              </a:rPr>
              <a:t> RFP issued where a suitable MACC is in place</a:t>
            </a:r>
          </a:p>
          <a:p>
            <a:pPr marL="688975" lvl="1" indent="-227013">
              <a:spcBef>
                <a:spcPts val="0"/>
              </a:spcBef>
              <a:spcAft>
                <a:spcPts val="600"/>
              </a:spcAft>
            </a:pPr>
            <a:r>
              <a:rPr lang="en-US" sz="2200" b="0" dirty="0">
                <a:solidFill>
                  <a:schemeClr val="tx1"/>
                </a:solidFill>
              </a:rPr>
              <a:t> Uses same 6-Part format from NAVFAC DB Master RFP</a:t>
            </a:r>
          </a:p>
          <a:p>
            <a:pPr marL="688975" lvl="1" indent="-227013">
              <a:spcBef>
                <a:spcPts val="0"/>
              </a:spcBef>
              <a:spcAft>
                <a:spcPts val="600"/>
              </a:spcAft>
            </a:pPr>
            <a:r>
              <a:rPr lang="en-US" sz="2200" b="0" dirty="0">
                <a:solidFill>
                  <a:schemeClr val="tx1"/>
                </a:solidFill>
              </a:rPr>
              <a:t> Well-defined Project Program, Part 3</a:t>
            </a:r>
          </a:p>
          <a:p>
            <a:pPr marL="688975" lvl="1" indent="-227013">
              <a:spcBef>
                <a:spcPts val="0"/>
              </a:spcBef>
              <a:spcAft>
                <a:spcPts val="600"/>
              </a:spcAft>
            </a:pPr>
            <a:r>
              <a:rPr lang="en-US" sz="2200" b="0" dirty="0">
                <a:solidFill>
                  <a:schemeClr val="tx1"/>
                </a:solidFill>
              </a:rPr>
              <a:t> RFP may be developed in-house or by A/E</a:t>
            </a:r>
          </a:p>
          <a:p>
            <a:pPr marL="801688" lvl="1" indent="-344488">
              <a:spcBef>
                <a:spcPts val="0"/>
              </a:spcBef>
              <a:spcAft>
                <a:spcPts val="600"/>
              </a:spcAft>
            </a:pPr>
            <a:r>
              <a:rPr lang="en-US" sz="2200" b="0" dirty="0">
                <a:solidFill>
                  <a:schemeClr val="tx1"/>
                </a:solidFill>
              </a:rPr>
              <a:t>The Base MACC Contract establishes RFP Parts 1 and 2 (</a:t>
            </a:r>
            <a:r>
              <a:rPr lang="en-US" sz="2200" b="0" dirty="0" err="1">
                <a:solidFill>
                  <a:schemeClr val="tx1"/>
                </a:solidFill>
              </a:rPr>
              <a:t>Divs</a:t>
            </a:r>
            <a:r>
              <a:rPr lang="en-US" sz="2200" b="0" dirty="0">
                <a:solidFill>
                  <a:schemeClr val="tx1"/>
                </a:solidFill>
              </a:rPr>
              <a:t> 00 and 01); for follow-on task orders, Parts 1 and 2 are only edited for unique location and project requirements</a:t>
            </a:r>
          </a:p>
          <a:p>
            <a:endParaRPr lang="en-US" dirty="0"/>
          </a:p>
          <a:p>
            <a:pPr marL="457200" lvl="1" indent="0">
              <a:buNone/>
            </a:pPr>
            <a:endParaRPr lang="en-US" dirty="0"/>
          </a:p>
        </p:txBody>
      </p:sp>
    </p:spTree>
    <p:extLst>
      <p:ext uri="{BB962C8B-B14F-4D97-AF65-F5344CB8AC3E}">
        <p14:creationId xmlns:p14="http://schemas.microsoft.com/office/powerpoint/2010/main" val="12792875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RFP Package</a:t>
            </a:r>
          </a:p>
        </p:txBody>
      </p:sp>
      <p:pic>
        <p:nvPicPr>
          <p:cNvPr id="6" name="Content Placeholder 3" descr="process.png"/>
          <p:cNvPicPr>
            <a:picLocks noGrp="1" noChangeAspect="1"/>
          </p:cNvPicPr>
          <p:nvPr>
            <p:ph idx="1"/>
          </p:nvPr>
        </p:nvPicPr>
        <p:blipFill>
          <a:blip r:embed="rId3">
            <a:extLst>
              <a:ext uri="{28A0092B-C50C-407E-A947-70E740481C1C}">
                <a14:useLocalDpi xmlns:a14="http://schemas.microsoft.com/office/drawing/2010/main" val="0"/>
              </a:ext>
            </a:extLst>
          </a:blip>
          <a:srcRect l="-10616" r="-10616"/>
          <a:stretch>
            <a:fillRect/>
          </a:stretch>
        </p:blipFill>
        <p:spPr>
          <a:xfrm>
            <a:off x="152401" y="1299046"/>
            <a:ext cx="8872664" cy="5101754"/>
          </a:xfrm>
        </p:spPr>
      </p:pic>
    </p:spTree>
    <p:extLst>
      <p:ext uri="{BB962C8B-B14F-4D97-AF65-F5344CB8AC3E}">
        <p14:creationId xmlns:p14="http://schemas.microsoft.com/office/powerpoint/2010/main" val="30123994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Part 1</a:t>
            </a:r>
          </a:p>
        </p:txBody>
      </p:sp>
      <p:pic>
        <p:nvPicPr>
          <p:cNvPr id="7"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6221" r="-6221"/>
          <a:stretch>
            <a:fillRect/>
          </a:stretch>
        </p:blipFill>
        <p:spPr>
          <a:xfrm>
            <a:off x="185376" y="1295400"/>
            <a:ext cx="8882424" cy="5107353"/>
          </a:xfrm>
        </p:spPr>
      </p:pic>
    </p:spTree>
    <p:extLst>
      <p:ext uri="{BB962C8B-B14F-4D97-AF65-F5344CB8AC3E}">
        <p14:creationId xmlns:p14="http://schemas.microsoft.com/office/powerpoint/2010/main" val="114111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Part 2</a:t>
            </a:r>
          </a:p>
        </p:txBody>
      </p:sp>
      <p:pic>
        <p:nvPicPr>
          <p:cNvPr id="6"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8816" r="-8816"/>
          <a:stretch>
            <a:fillRect/>
          </a:stretch>
        </p:blipFill>
        <p:spPr>
          <a:xfrm>
            <a:off x="0" y="1371600"/>
            <a:ext cx="9041512" cy="5198896"/>
          </a:xfrm>
        </p:spPr>
      </p:pic>
    </p:spTree>
    <p:extLst>
      <p:ext uri="{BB962C8B-B14F-4D97-AF65-F5344CB8AC3E}">
        <p14:creationId xmlns:p14="http://schemas.microsoft.com/office/powerpoint/2010/main" val="23652987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Processes</a:t>
            </a:r>
          </a:p>
        </p:txBody>
      </p:sp>
      <p:sp>
        <p:nvSpPr>
          <p:cNvPr id="5" name="Content Placeholder 4"/>
          <p:cNvSpPr>
            <a:spLocks noGrp="1"/>
          </p:cNvSpPr>
          <p:nvPr>
            <p:ph idx="1"/>
          </p:nvPr>
        </p:nvSpPr>
        <p:spPr>
          <a:xfrm>
            <a:off x="609600" y="1143000"/>
            <a:ext cx="8345487" cy="4811712"/>
          </a:xfrm>
        </p:spPr>
        <p:txBody>
          <a:bodyPr/>
          <a:lstStyle/>
          <a:p>
            <a:pPr marL="227013" indent="-227013">
              <a:spcBef>
                <a:spcPts val="0"/>
              </a:spcBef>
              <a:spcAft>
                <a:spcPts val="600"/>
              </a:spcAft>
              <a:tabLst>
                <a:tab pos="398463" algn="l"/>
              </a:tabLst>
            </a:pPr>
            <a:r>
              <a:rPr lang="en-US" sz="2400" b="0" dirty="0">
                <a:solidFill>
                  <a:schemeClr val="tx1"/>
                </a:solidFill>
              </a:rPr>
              <a:t>Sole Source Contract Processes in BMS B-1.4.4 </a:t>
            </a:r>
          </a:p>
          <a:p>
            <a:pPr marL="801688" lvl="1" indent="-344488">
              <a:spcBef>
                <a:spcPts val="0"/>
              </a:spcBef>
              <a:spcAft>
                <a:spcPts val="600"/>
              </a:spcAft>
            </a:pPr>
            <a:r>
              <a:rPr lang="en-US" sz="2200" b="0" dirty="0">
                <a:solidFill>
                  <a:schemeClr val="tx1"/>
                </a:solidFill>
              </a:rPr>
              <a:t>Used with 8(a) Contractors for projects &lt; </a:t>
            </a:r>
            <a:r>
              <a:rPr lang="en-US" sz="2200" b="0" dirty="0" smtClean="0">
                <a:solidFill>
                  <a:schemeClr val="tx1"/>
                </a:solidFill>
              </a:rPr>
              <a:t>$4M </a:t>
            </a:r>
            <a:r>
              <a:rPr lang="en-US" sz="2200" b="0" dirty="0">
                <a:solidFill>
                  <a:schemeClr val="tx1"/>
                </a:solidFill>
              </a:rPr>
              <a:t>follow BMS S-17.2.17 for Acquisition</a:t>
            </a:r>
          </a:p>
          <a:p>
            <a:pPr marL="801688" lvl="1" indent="-344488">
              <a:spcBef>
                <a:spcPts val="0"/>
              </a:spcBef>
              <a:spcAft>
                <a:spcPts val="600"/>
              </a:spcAft>
            </a:pPr>
            <a:r>
              <a:rPr lang="en-US" sz="2200" b="0" dirty="0">
                <a:solidFill>
                  <a:schemeClr val="tx1"/>
                </a:solidFill>
              </a:rPr>
              <a:t>Ensure project matches the Contractor’s skills</a:t>
            </a:r>
          </a:p>
          <a:p>
            <a:pPr marL="801688" lvl="1" indent="-344488">
              <a:spcBef>
                <a:spcPts val="0"/>
              </a:spcBef>
              <a:spcAft>
                <a:spcPts val="600"/>
              </a:spcAft>
            </a:pPr>
            <a:r>
              <a:rPr lang="en-US" sz="2200" b="0" dirty="0">
                <a:solidFill>
                  <a:schemeClr val="tx1"/>
                </a:solidFill>
              </a:rPr>
              <a:t>Allows for open discussions with Contractor prior to award</a:t>
            </a:r>
          </a:p>
          <a:p>
            <a:pPr marL="801688" lvl="1" indent="-344488">
              <a:spcBef>
                <a:spcPts val="0"/>
              </a:spcBef>
              <a:spcAft>
                <a:spcPts val="600"/>
              </a:spcAft>
            </a:pPr>
            <a:r>
              <a:rPr lang="en-US" sz="2200" b="0" dirty="0">
                <a:solidFill>
                  <a:schemeClr val="tx1"/>
                </a:solidFill>
              </a:rPr>
              <a:t>Uses the 6-part RFP format </a:t>
            </a:r>
          </a:p>
          <a:p>
            <a:pPr marL="801688" lvl="1" indent="-344488">
              <a:spcBef>
                <a:spcPts val="0"/>
              </a:spcBef>
              <a:spcAft>
                <a:spcPts val="600"/>
              </a:spcAft>
            </a:pPr>
            <a:r>
              <a:rPr lang="en-US" sz="2200" b="0" dirty="0">
                <a:solidFill>
                  <a:schemeClr val="tx1"/>
                </a:solidFill>
              </a:rPr>
              <a:t>Uses a scaled-down Project Program, Part 3</a:t>
            </a:r>
          </a:p>
          <a:p>
            <a:pPr marL="801688" lvl="1" indent="-344488">
              <a:spcBef>
                <a:spcPts val="0"/>
              </a:spcBef>
              <a:spcAft>
                <a:spcPts val="600"/>
              </a:spcAft>
            </a:pPr>
            <a:r>
              <a:rPr lang="en-US" sz="2200" b="0" dirty="0" smtClean="0">
                <a:solidFill>
                  <a:schemeClr val="tx1"/>
                </a:solidFill>
              </a:rPr>
              <a:t>Existing </a:t>
            </a:r>
            <a:r>
              <a:rPr lang="en-US" sz="2200" b="0" dirty="0">
                <a:solidFill>
                  <a:schemeClr val="tx1"/>
                </a:solidFill>
              </a:rPr>
              <a:t>information is provided in the RFP; Government typically does not perform additional testing.  Contractor, during the proposal phase, collects any additional information needed</a:t>
            </a:r>
          </a:p>
          <a:p>
            <a:endParaRPr lang="en-US" dirty="0"/>
          </a:p>
          <a:p>
            <a:pPr marL="457200" lvl="1" indent="0">
              <a:buNone/>
            </a:pPr>
            <a:endParaRPr lang="en-US" dirty="0"/>
          </a:p>
        </p:txBody>
      </p:sp>
    </p:spTree>
    <p:extLst>
      <p:ext uri="{BB962C8B-B14F-4D97-AF65-F5344CB8AC3E}">
        <p14:creationId xmlns:p14="http://schemas.microsoft.com/office/powerpoint/2010/main" val="9023790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Processes</a:t>
            </a:r>
          </a:p>
        </p:txBody>
      </p:sp>
      <p:sp>
        <p:nvSpPr>
          <p:cNvPr id="5" name="Content Placeholder 4"/>
          <p:cNvSpPr>
            <a:spLocks noGrp="1"/>
          </p:cNvSpPr>
          <p:nvPr>
            <p:ph idx="1"/>
          </p:nvPr>
        </p:nvSpPr>
        <p:spPr>
          <a:xfrm>
            <a:off x="609600" y="1360488"/>
            <a:ext cx="8345487" cy="4811712"/>
          </a:xfrm>
        </p:spPr>
        <p:txBody>
          <a:bodyPr/>
          <a:lstStyle/>
          <a:p>
            <a:pPr marL="227013" indent="-227013">
              <a:spcBef>
                <a:spcPts val="0"/>
              </a:spcBef>
              <a:spcAft>
                <a:spcPts val="600"/>
              </a:spcAft>
              <a:tabLst>
                <a:tab pos="398463" algn="l"/>
              </a:tabLst>
            </a:pPr>
            <a:r>
              <a:rPr lang="en-US" sz="2400" b="0" dirty="0">
                <a:solidFill>
                  <a:schemeClr val="tx1"/>
                </a:solidFill>
              </a:rPr>
              <a:t>Sole Source Contract Processes (cont’d)</a:t>
            </a:r>
          </a:p>
          <a:p>
            <a:pPr marL="801688" lvl="1" indent="-344488">
              <a:spcAft>
                <a:spcPts val="600"/>
              </a:spcAft>
            </a:pPr>
            <a:r>
              <a:rPr lang="en-US" sz="2200" b="0" dirty="0">
                <a:solidFill>
                  <a:schemeClr val="tx1"/>
                </a:solidFill>
              </a:rPr>
              <a:t>Scope is refined through open discussions and meetings with </a:t>
            </a:r>
            <a:r>
              <a:rPr lang="en-US" sz="2200" b="0" dirty="0" smtClean="0">
                <a:solidFill>
                  <a:schemeClr val="tx1"/>
                </a:solidFill>
              </a:rPr>
              <a:t>Supported Commanders </a:t>
            </a:r>
            <a:r>
              <a:rPr lang="en-US" sz="2200" b="0" dirty="0">
                <a:solidFill>
                  <a:schemeClr val="tx1"/>
                </a:solidFill>
              </a:rPr>
              <a:t>and Contractor</a:t>
            </a:r>
          </a:p>
          <a:p>
            <a:pPr marL="801688" lvl="1" indent="-344488">
              <a:spcAft>
                <a:spcPts val="600"/>
              </a:spcAft>
            </a:pPr>
            <a:r>
              <a:rPr lang="en-US" sz="2200" b="0" dirty="0" smtClean="0">
                <a:solidFill>
                  <a:schemeClr val="tx1"/>
                </a:solidFill>
              </a:rPr>
              <a:t>Contractor’s </a:t>
            </a:r>
            <a:r>
              <a:rPr lang="en-US" sz="2200" b="0" dirty="0">
                <a:solidFill>
                  <a:schemeClr val="tx1"/>
                </a:solidFill>
              </a:rPr>
              <a:t>proposal will include a concept design and proposed price, evaluated before award</a:t>
            </a:r>
          </a:p>
          <a:p>
            <a:pPr marL="801688" lvl="1" indent="-344488">
              <a:spcAft>
                <a:spcPts val="600"/>
              </a:spcAft>
            </a:pPr>
            <a:r>
              <a:rPr lang="en-US" sz="2200" b="0" dirty="0">
                <a:solidFill>
                  <a:schemeClr val="tx1"/>
                </a:solidFill>
              </a:rPr>
              <a:t>Government develops Cost Estimate independent of Contractor </a:t>
            </a:r>
          </a:p>
          <a:p>
            <a:pPr marL="801688" lvl="1" indent="-344488">
              <a:spcAft>
                <a:spcPts val="600"/>
              </a:spcAft>
            </a:pPr>
            <a:r>
              <a:rPr lang="en-US" sz="2200" b="0" dirty="0">
                <a:solidFill>
                  <a:schemeClr val="tx1"/>
                </a:solidFill>
              </a:rPr>
              <a:t>Post-award – parties continue to review and refine project details during design phase after award</a:t>
            </a:r>
          </a:p>
          <a:p>
            <a:pPr lvl="1">
              <a:spcAft>
                <a:spcPts val="600"/>
              </a:spcAft>
            </a:pPr>
            <a:endParaRPr lang="en-US" sz="2200" b="0" dirty="0"/>
          </a:p>
          <a:p>
            <a:endParaRPr lang="en-US" dirty="0"/>
          </a:p>
          <a:p>
            <a:pPr marL="457200" lvl="1" indent="0">
              <a:buNone/>
            </a:pPr>
            <a:endParaRPr lang="en-US" dirty="0"/>
          </a:p>
        </p:txBody>
      </p:sp>
    </p:spTree>
    <p:extLst>
      <p:ext uri="{BB962C8B-B14F-4D97-AF65-F5344CB8AC3E}">
        <p14:creationId xmlns:p14="http://schemas.microsoft.com/office/powerpoint/2010/main" val="19952580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r>
              <a:rPr lang="en-US" altLang="en-US" sz="3200" b="0" i="0" dirty="0">
                <a:solidFill>
                  <a:schemeClr val="tx1"/>
                </a:solidFill>
                <a:latin typeface="+mn-lt"/>
              </a:rPr>
              <a:t>Knowledge Check #2</a:t>
            </a: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39834798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r>
              <a:rPr lang="en-US" altLang="en-US" sz="3200" b="0" i="0" dirty="0">
                <a:solidFill>
                  <a:schemeClr val="tx1"/>
                </a:solidFill>
                <a:latin typeface="+mn-lt"/>
              </a:rPr>
              <a:t>Knowledge Check #1</a:t>
            </a:r>
            <a:endParaRPr lang="en-US" altLang="en-US" sz="3200" b="0" i="0" dirty="0">
              <a:solidFill>
                <a:schemeClr val="tx1"/>
              </a:solidFill>
              <a:highlight>
                <a:srgbClr val="FFFF00"/>
              </a:highlight>
              <a:latin typeface="+mn-lt"/>
            </a:endParaRPr>
          </a:p>
        </p:txBody>
      </p:sp>
      <p:sp>
        <p:nvSpPr>
          <p:cNvPr id="72707" name="TextBox 5"/>
          <p:cNvSpPr txBox="1">
            <a:spLocks noChangeArrowheads="1"/>
          </p:cNvSpPr>
          <p:nvPr/>
        </p:nvSpPr>
        <p:spPr bwMode="auto">
          <a:xfrm>
            <a:off x="865187" y="3679142"/>
            <a:ext cx="738187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(True/False) The Government’s Technical Team should be comparing the design to the last successful project they worked on for this same facility type?</a:t>
            </a:r>
          </a:p>
          <a:p>
            <a:pPr marL="914400" lvl="2" indent="0">
              <a:spcBef>
                <a:spcPct val="0"/>
              </a:spcBef>
              <a:buNone/>
            </a:pPr>
            <a:r>
              <a:rPr lang="en-US" altLang="en-US" sz="2200" b="0" dirty="0">
                <a:solidFill>
                  <a:srgbClr val="FF0000"/>
                </a:solidFill>
              </a:rPr>
              <a:t>False.  Should be comparing to the RFP requirements and the Contractor’s </a:t>
            </a:r>
            <a:r>
              <a:rPr lang="en-US" altLang="en-US" sz="2200" b="0" dirty="0" smtClean="0">
                <a:solidFill>
                  <a:srgbClr val="FF0000"/>
                </a:solidFill>
              </a:rPr>
              <a:t>proposal.</a:t>
            </a:r>
            <a:endParaRPr lang="en-US" altLang="en-US" sz="1800" b="0" dirty="0" smtClean="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
        <p:nvSpPr>
          <p:cNvPr id="4" name="TextBox 5"/>
          <p:cNvSpPr txBox="1">
            <a:spLocks noChangeArrowheads="1"/>
          </p:cNvSpPr>
          <p:nvPr/>
        </p:nvSpPr>
        <p:spPr bwMode="auto">
          <a:xfrm>
            <a:off x="865187" y="1832482"/>
            <a:ext cx="73818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spcBef>
                <a:spcPct val="0"/>
              </a:spcBef>
              <a:buFont typeface="Times New Roman" pitchFamily="18" charset="0"/>
              <a:buAutoNum type="arabicPeriod"/>
            </a:pPr>
            <a:r>
              <a:rPr lang="en-US" altLang="en-US" sz="2400" b="0" dirty="0">
                <a:solidFill>
                  <a:schemeClr val="tx1"/>
                </a:solidFill>
              </a:rPr>
              <a:t>The RFP should be which of the following:</a:t>
            </a:r>
          </a:p>
          <a:p>
            <a:pPr marL="1371600" lvl="2" indent="-457200">
              <a:spcBef>
                <a:spcPct val="0"/>
              </a:spcBef>
              <a:buFont typeface="+mj-lt"/>
              <a:buAutoNum type="alphaLcPeriod"/>
            </a:pPr>
            <a:r>
              <a:rPr lang="en-US" altLang="en-US" sz="2200" dirty="0">
                <a:solidFill>
                  <a:srgbClr val="FF0000"/>
                </a:solidFill>
              </a:rPr>
              <a:t>As performance-based as possible</a:t>
            </a:r>
          </a:p>
          <a:p>
            <a:pPr marL="1371600" lvl="2" indent="-457200">
              <a:spcBef>
                <a:spcPct val="0"/>
              </a:spcBef>
              <a:buFont typeface="+mj-lt"/>
              <a:buAutoNum type="alphaLcPeriod"/>
            </a:pPr>
            <a:r>
              <a:rPr lang="en-US" altLang="en-US" sz="2200" b="0" dirty="0">
                <a:solidFill>
                  <a:schemeClr val="tx1"/>
                </a:solidFill>
              </a:rPr>
              <a:t>Prescriptive-based, telling the Contractor how to accomplish the project</a:t>
            </a:r>
          </a:p>
          <a:p>
            <a:pPr marL="0" indent="0">
              <a:spcBef>
                <a:spcPct val="0"/>
              </a:spcBef>
              <a:buNone/>
            </a:pPr>
            <a:endParaRPr lang="en-US" altLang="en-US" sz="1800" b="0" dirty="0">
              <a:solidFill>
                <a:schemeClr val="tx1"/>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1117409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6418" name="Rectangle 2"/>
          <p:cNvSpPr>
            <a:spLocks noGrp="1" noChangeArrowheads="1"/>
          </p:cNvSpPr>
          <p:nvPr>
            <p:ph type="title"/>
          </p:nvPr>
        </p:nvSpPr>
        <p:spPr>
          <a:xfrm>
            <a:off x="763588" y="177800"/>
            <a:ext cx="7639050" cy="835025"/>
          </a:xfrm>
        </p:spPr>
        <p:txBody>
          <a:bodyPr/>
          <a:lstStyle/>
          <a:p>
            <a:r>
              <a:rPr lang="en-US" altLang="en-US" dirty="0" smtClean="0"/>
              <a:t>“</a:t>
            </a:r>
            <a:r>
              <a:rPr lang="en-US" altLang="en-US" dirty="0"/>
              <a:t>Small Project” </a:t>
            </a:r>
            <a:r>
              <a:rPr lang="en-US" altLang="en-US" dirty="0" smtClean="0"/>
              <a:t>Process</a:t>
            </a:r>
            <a:endParaRPr lang="en-US" altLang="en-US" dirty="0"/>
          </a:p>
        </p:txBody>
      </p:sp>
      <p:sp>
        <p:nvSpPr>
          <p:cNvPr id="4" name="TextBox 3"/>
          <p:cNvSpPr txBox="1"/>
          <p:nvPr/>
        </p:nvSpPr>
        <p:spPr>
          <a:xfrm>
            <a:off x="794903" y="5562600"/>
            <a:ext cx="7223590" cy="707886"/>
          </a:xfrm>
          <a:prstGeom prst="rect">
            <a:avLst/>
          </a:prstGeom>
          <a:noFill/>
          <a:ln>
            <a:solidFill>
              <a:srgbClr val="003192"/>
            </a:solidFill>
          </a:ln>
        </p:spPr>
        <p:txBody>
          <a:bodyPr wrap="square" rtlCol="0">
            <a:spAutoFit/>
          </a:bodyPr>
          <a:lstStyle/>
          <a:p>
            <a:pPr marL="225425" lvl="0" fontAlgn="auto">
              <a:spcBef>
                <a:spcPts val="0"/>
              </a:spcBef>
              <a:spcAft>
                <a:spcPts val="0"/>
              </a:spcAft>
              <a:defRPr/>
            </a:pPr>
            <a:r>
              <a:rPr lang="en-US" sz="2000" dirty="0" smtClean="0">
                <a:solidFill>
                  <a:srgbClr val="003192"/>
                </a:solidFill>
                <a:latin typeface="Rockwell" panose="02060603020205020403" pitchFamily="18" charset="0"/>
              </a:rPr>
              <a:t>Refer to DB Training Model 4, Small Project Template. for details on the content required in each of the 6-parts.  </a:t>
            </a:r>
            <a:endParaRPr lang="en-US" sz="2000" dirty="0">
              <a:solidFill>
                <a:srgbClr val="003192"/>
              </a:solidFill>
              <a:latin typeface="Rockwell" panose="02060603020205020403" pitchFamily="18" charset="0"/>
            </a:endParaRPr>
          </a:p>
        </p:txBody>
      </p:sp>
      <p:sp>
        <p:nvSpPr>
          <p:cNvPr id="3" name="TextBox 2"/>
          <p:cNvSpPr txBox="1"/>
          <p:nvPr/>
        </p:nvSpPr>
        <p:spPr>
          <a:xfrm>
            <a:off x="517855" y="1306155"/>
            <a:ext cx="7924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3192"/>
                </a:solidFill>
                <a:latin typeface="Rockwell" panose="02060603020205020403" pitchFamily="18" charset="0"/>
              </a:rPr>
              <a:t>Different </a:t>
            </a:r>
            <a:r>
              <a:rPr lang="en-US" sz="2400" dirty="0">
                <a:solidFill>
                  <a:srgbClr val="003192"/>
                </a:solidFill>
                <a:latin typeface="Rockwell" panose="02060603020205020403" pitchFamily="18" charset="0"/>
              </a:rPr>
              <a:t>template from the Standard DB Master RFP </a:t>
            </a:r>
            <a:r>
              <a:rPr lang="en-US" sz="2400" dirty="0" smtClean="0">
                <a:solidFill>
                  <a:srgbClr val="003192"/>
                </a:solidFill>
                <a:latin typeface="Rockwell" panose="02060603020205020403" pitchFamily="18" charset="0"/>
              </a:rPr>
              <a:t>template</a:t>
            </a:r>
          </a:p>
          <a:p>
            <a:pPr marL="800100" lvl="1" indent="-342900">
              <a:buFont typeface="Arial" panose="020B0604020202020204" pitchFamily="34" charset="0"/>
              <a:buChar char="•"/>
            </a:pPr>
            <a:r>
              <a:rPr lang="en-US" sz="2400" dirty="0" smtClean="0">
                <a:solidFill>
                  <a:srgbClr val="003192"/>
                </a:solidFill>
                <a:latin typeface="Rockwell" panose="02060603020205020403" pitchFamily="18" charset="0"/>
              </a:rPr>
              <a:t>Scaled </a:t>
            </a:r>
            <a:r>
              <a:rPr lang="en-US" sz="2400" dirty="0">
                <a:solidFill>
                  <a:srgbClr val="003192"/>
                </a:solidFill>
                <a:latin typeface="Rockwell" panose="02060603020205020403" pitchFamily="18" charset="0"/>
              </a:rPr>
              <a:t>down version </a:t>
            </a:r>
            <a:endParaRPr lang="en-US" sz="2400" dirty="0" smtClean="0">
              <a:solidFill>
                <a:srgbClr val="003192"/>
              </a:solidFill>
              <a:latin typeface="Rockwell" panose="02060603020205020403" pitchFamily="18" charset="0"/>
            </a:endParaRPr>
          </a:p>
          <a:p>
            <a:pPr marL="342900" indent="-342900">
              <a:buFont typeface="Arial" panose="020B0604020202020204" pitchFamily="34" charset="0"/>
              <a:buChar char="•"/>
            </a:pPr>
            <a:r>
              <a:rPr lang="en-US" sz="2400" dirty="0" smtClean="0">
                <a:solidFill>
                  <a:srgbClr val="003192"/>
                </a:solidFill>
                <a:latin typeface="Rockwell" panose="02060603020205020403" pitchFamily="18" charset="0"/>
              </a:rPr>
              <a:t>Does </a:t>
            </a:r>
            <a:r>
              <a:rPr lang="en-US" sz="2400" dirty="0">
                <a:solidFill>
                  <a:srgbClr val="003192"/>
                </a:solidFill>
                <a:latin typeface="Rockwell" panose="02060603020205020403" pitchFamily="18" charset="0"/>
              </a:rPr>
              <a:t>not have the level of </a:t>
            </a:r>
            <a:r>
              <a:rPr lang="en-US" sz="2400" dirty="0" smtClean="0">
                <a:solidFill>
                  <a:srgbClr val="003192"/>
                </a:solidFill>
                <a:latin typeface="Rockwell" panose="02060603020205020403" pitchFamily="18" charset="0"/>
              </a:rPr>
              <a:t>detail  </a:t>
            </a:r>
            <a:endParaRPr lang="en-US" sz="2400" dirty="0">
              <a:solidFill>
                <a:srgbClr val="003192"/>
              </a:solidFill>
              <a:latin typeface="Rockwell" panose="02060603020205020403" pitchFamily="18" charset="0"/>
            </a:endParaRPr>
          </a:p>
          <a:p>
            <a:pPr marL="342900" indent="-342900">
              <a:buFont typeface="Arial" panose="020B0604020202020204" pitchFamily="34" charset="0"/>
              <a:buChar char="•"/>
            </a:pPr>
            <a:r>
              <a:rPr lang="en-US" sz="2400" dirty="0" smtClean="0">
                <a:solidFill>
                  <a:srgbClr val="003192"/>
                </a:solidFill>
                <a:latin typeface="Rockwell" panose="02060603020205020403" pitchFamily="18" charset="0"/>
              </a:rPr>
              <a:t>Not suitable </a:t>
            </a:r>
            <a:r>
              <a:rPr lang="en-US" sz="2400" dirty="0">
                <a:solidFill>
                  <a:srgbClr val="003192"/>
                </a:solidFill>
                <a:latin typeface="Rockwell" panose="02060603020205020403" pitchFamily="18" charset="0"/>
              </a:rPr>
              <a:t>for all </a:t>
            </a:r>
            <a:r>
              <a:rPr lang="en-US" sz="2400" dirty="0" smtClean="0">
                <a:solidFill>
                  <a:srgbClr val="003192"/>
                </a:solidFill>
                <a:latin typeface="Rockwell" panose="02060603020205020403" pitchFamily="18" charset="0"/>
              </a:rPr>
              <a:t>project</a:t>
            </a:r>
          </a:p>
          <a:p>
            <a:pPr marL="800100" lvl="1" indent="-342900">
              <a:buFont typeface="Arial" panose="020B0604020202020204" pitchFamily="34" charset="0"/>
              <a:buChar char="•"/>
            </a:pPr>
            <a:r>
              <a:rPr lang="en-US" sz="2400" dirty="0" smtClean="0">
                <a:solidFill>
                  <a:srgbClr val="003192"/>
                </a:solidFill>
                <a:latin typeface="Rockwell" panose="02060603020205020403" pitchFamily="18" charset="0"/>
              </a:rPr>
              <a:t>Minor </a:t>
            </a:r>
            <a:r>
              <a:rPr lang="en-US" sz="2400" dirty="0">
                <a:solidFill>
                  <a:srgbClr val="003192"/>
                </a:solidFill>
                <a:latin typeface="Rockwell" panose="02060603020205020403" pitchFamily="18" charset="0"/>
              </a:rPr>
              <a:t>renovations or </a:t>
            </a:r>
            <a:r>
              <a:rPr lang="en-US" sz="2400" dirty="0" smtClean="0">
                <a:solidFill>
                  <a:srgbClr val="003192"/>
                </a:solidFill>
                <a:latin typeface="Rockwell" panose="02060603020205020403" pitchFamily="18" charset="0"/>
              </a:rPr>
              <a:t>repairs</a:t>
            </a:r>
          </a:p>
          <a:p>
            <a:pPr marL="800100" lvl="1" indent="-342900">
              <a:buFont typeface="Arial" panose="020B0604020202020204" pitchFamily="34" charset="0"/>
              <a:buChar char="•"/>
            </a:pPr>
            <a:r>
              <a:rPr lang="en-US" sz="2400" dirty="0" smtClean="0">
                <a:solidFill>
                  <a:srgbClr val="003192"/>
                </a:solidFill>
                <a:latin typeface="Rockwell" panose="02060603020205020403" pitchFamily="18" charset="0"/>
              </a:rPr>
              <a:t>Single system repair or replacement</a:t>
            </a:r>
          </a:p>
          <a:p>
            <a:pPr marL="800100" lvl="1" indent="-342900">
              <a:buFont typeface="Arial" panose="020B0604020202020204" pitchFamily="34" charset="0"/>
              <a:buChar char="•"/>
            </a:pPr>
            <a:r>
              <a:rPr lang="en-US" sz="2400" dirty="0" smtClean="0">
                <a:solidFill>
                  <a:srgbClr val="003192"/>
                </a:solidFill>
                <a:latin typeface="Rockwell" panose="02060603020205020403" pitchFamily="18" charset="0"/>
              </a:rPr>
              <a:t>Single discipline work, e.g. road repair</a:t>
            </a:r>
          </a:p>
          <a:p>
            <a:pPr marL="342900" indent="-342900">
              <a:buFont typeface="Arial" panose="020B0604020202020204" pitchFamily="34" charset="0"/>
              <a:buChar char="•"/>
            </a:pPr>
            <a:r>
              <a:rPr lang="en-US" sz="2400" dirty="0" smtClean="0">
                <a:solidFill>
                  <a:srgbClr val="003192"/>
                </a:solidFill>
                <a:latin typeface="Rockwell" panose="02060603020205020403" pitchFamily="18" charset="0"/>
              </a:rPr>
              <a:t>Determining suitability </a:t>
            </a:r>
            <a:r>
              <a:rPr lang="en-US" sz="2400" dirty="0">
                <a:solidFill>
                  <a:srgbClr val="003192"/>
                </a:solidFill>
                <a:latin typeface="Rockwell" panose="02060603020205020403" pitchFamily="18" charset="0"/>
              </a:rPr>
              <a:t>is </a:t>
            </a:r>
            <a:r>
              <a:rPr lang="en-US" sz="2400" dirty="0" smtClean="0">
                <a:solidFill>
                  <a:srgbClr val="003192"/>
                </a:solidFill>
                <a:latin typeface="Rockwell" panose="02060603020205020403" pitchFamily="18" charset="0"/>
              </a:rPr>
              <a:t>tricky</a:t>
            </a:r>
          </a:p>
          <a:p>
            <a:pPr marL="342900" indent="-342900">
              <a:buFont typeface="Arial" panose="020B0604020202020204" pitchFamily="34" charset="0"/>
              <a:buChar char="•"/>
            </a:pPr>
            <a:r>
              <a:rPr lang="en-US" sz="2400" dirty="0" smtClean="0">
                <a:solidFill>
                  <a:srgbClr val="003192"/>
                </a:solidFill>
                <a:latin typeface="Rockwell" panose="02060603020205020403" pitchFamily="18" charset="0"/>
              </a:rPr>
              <a:t>Can be used with a variety </a:t>
            </a:r>
            <a:r>
              <a:rPr lang="en-US" sz="2400" dirty="0">
                <a:solidFill>
                  <a:srgbClr val="003192"/>
                </a:solidFill>
                <a:latin typeface="Rockwell" panose="02060603020205020403" pitchFamily="18" charset="0"/>
              </a:rPr>
              <a:t>of contract </a:t>
            </a:r>
            <a:r>
              <a:rPr lang="en-US" sz="2400" dirty="0" smtClean="0">
                <a:solidFill>
                  <a:srgbClr val="003192"/>
                </a:solidFill>
                <a:latin typeface="Rockwell" panose="02060603020205020403" pitchFamily="18" charset="0"/>
              </a:rPr>
              <a:t>types</a:t>
            </a:r>
            <a:endParaRPr lang="en-US" sz="2400" dirty="0">
              <a:solidFill>
                <a:srgbClr val="003192"/>
              </a:solidFill>
              <a:latin typeface="Rockwell" panose="02060603020205020403" pitchFamily="18" charset="0"/>
            </a:endParaRPr>
          </a:p>
        </p:txBody>
      </p:sp>
    </p:spTree>
    <p:extLst>
      <p:ext uri="{BB962C8B-B14F-4D97-AF65-F5344CB8AC3E}">
        <p14:creationId xmlns:p14="http://schemas.microsoft.com/office/powerpoint/2010/main" val="14112213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158750" y="1252538"/>
            <a:ext cx="8824913" cy="5187950"/>
          </a:xfrm>
        </p:spPr>
        <p:txBody>
          <a:bodyPr/>
          <a:lstStyle/>
          <a:p>
            <a:r>
              <a:rPr lang="en-US" altLang="en-US" b="0" dirty="0">
                <a:solidFill>
                  <a:schemeClr val="tx1"/>
                </a:solidFill>
              </a:rPr>
              <a:t>Course Length: Approximately </a:t>
            </a:r>
            <a:r>
              <a:rPr lang="en-US" altLang="en-US" b="0" dirty="0">
                <a:solidFill>
                  <a:schemeClr val="tx1"/>
                </a:solidFill>
                <a:highlight>
                  <a:srgbClr val="FFFF00"/>
                </a:highlight>
              </a:rPr>
              <a:t>50</a:t>
            </a:r>
            <a:r>
              <a:rPr lang="en-US" altLang="en-US" b="0" dirty="0">
                <a:solidFill>
                  <a:schemeClr val="tx1"/>
                </a:solidFill>
              </a:rPr>
              <a:t> Minutes</a:t>
            </a:r>
          </a:p>
          <a:p>
            <a:r>
              <a:rPr lang="en-US" altLang="en-US" b="0" dirty="0" smtClean="0">
                <a:solidFill>
                  <a:schemeClr val="tx1"/>
                </a:solidFill>
              </a:rPr>
              <a:t>Module </a:t>
            </a:r>
            <a:r>
              <a:rPr lang="en-US" altLang="en-US" b="0" dirty="0">
                <a:solidFill>
                  <a:schemeClr val="tx1"/>
                </a:solidFill>
              </a:rPr>
              <a:t>Contains Knowledge Check Questions</a:t>
            </a:r>
          </a:p>
        </p:txBody>
      </p:sp>
      <p:sp>
        <p:nvSpPr>
          <p:cNvPr id="12291" name="Rectangle 2"/>
          <p:cNvSpPr>
            <a:spLocks noGrp="1" noChangeArrowheads="1"/>
          </p:cNvSpPr>
          <p:nvPr>
            <p:ph type="title"/>
          </p:nvPr>
        </p:nvSpPr>
        <p:spPr>
          <a:xfrm>
            <a:off x="533399" y="138752"/>
            <a:ext cx="7736527" cy="835025"/>
          </a:xfrm>
        </p:spPr>
        <p:txBody>
          <a:bodyPr/>
          <a:lstStyle/>
          <a:p>
            <a:r>
              <a:rPr lang="en-US" altLang="en-US" sz="3200" b="0" i="0" dirty="0" smtClean="0">
                <a:solidFill>
                  <a:schemeClr val="tx1"/>
                </a:solidFill>
                <a:latin typeface="+mn-lt"/>
              </a:rPr>
              <a:t>Course Navigation</a:t>
            </a:r>
            <a:endParaRPr lang="en-US" altLang="en-US" sz="3200" b="0" i="0" dirty="0">
              <a:solidFill>
                <a:schemeClr val="tx1"/>
              </a:solidFill>
              <a:latin typeface="+mn-lt"/>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582" y="2257658"/>
            <a:ext cx="5968078"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H="1">
            <a:off x="1583475" y="5542156"/>
            <a:ext cx="72481" cy="501805"/>
          </a:xfrm>
          <a:prstGeom prst="straightConnector1">
            <a:avLst/>
          </a:prstGeom>
          <a:noFill/>
          <a:ln w="38100" cap="flat" cmpd="sng" algn="ctr">
            <a:solidFill>
              <a:srgbClr val="CC0000"/>
            </a:solidFill>
            <a:prstDash val="solid"/>
            <a:round/>
            <a:headEnd type="none" w="med" len="med"/>
            <a:tailEnd type="arrow"/>
          </a:ln>
          <a:effectLst/>
        </p:spPr>
      </p:cxnSp>
      <p:cxnSp>
        <p:nvCxnSpPr>
          <p:cNvPr id="10" name="Straight Arrow Connector 9"/>
          <p:cNvCxnSpPr/>
          <p:nvPr/>
        </p:nvCxnSpPr>
        <p:spPr bwMode="auto">
          <a:xfrm flipH="1">
            <a:off x="1812074" y="5542156"/>
            <a:ext cx="228598" cy="620751"/>
          </a:xfrm>
          <a:prstGeom prst="straightConnector1">
            <a:avLst/>
          </a:prstGeom>
          <a:noFill/>
          <a:ln w="38100" cap="flat" cmpd="sng" algn="ctr">
            <a:solidFill>
              <a:srgbClr val="CC0000"/>
            </a:solidFill>
            <a:prstDash val="solid"/>
            <a:round/>
            <a:headEnd type="none" w="med" len="med"/>
            <a:tailEnd type="arrow"/>
          </a:ln>
          <a:effectLst/>
        </p:spPr>
      </p:cxnSp>
      <p:cxnSp>
        <p:nvCxnSpPr>
          <p:cNvPr id="11" name="Straight Arrow Connector 10"/>
          <p:cNvCxnSpPr/>
          <p:nvPr/>
        </p:nvCxnSpPr>
        <p:spPr bwMode="auto">
          <a:xfrm flipH="1">
            <a:off x="6482577" y="5906429"/>
            <a:ext cx="457199" cy="256478"/>
          </a:xfrm>
          <a:prstGeom prst="straightConnector1">
            <a:avLst/>
          </a:prstGeom>
          <a:noFill/>
          <a:ln w="38100" cap="flat" cmpd="sng" algn="ctr">
            <a:solidFill>
              <a:srgbClr val="CC0000"/>
            </a:solidFill>
            <a:prstDash val="solid"/>
            <a:round/>
            <a:headEnd type="none" w="med" len="med"/>
            <a:tailEnd type="arrow"/>
          </a:ln>
          <a:effectLst/>
        </p:spPr>
      </p:cxnSp>
      <p:cxnSp>
        <p:nvCxnSpPr>
          <p:cNvPr id="12" name="Straight Arrow Connector 11"/>
          <p:cNvCxnSpPr/>
          <p:nvPr/>
        </p:nvCxnSpPr>
        <p:spPr bwMode="auto">
          <a:xfrm flipH="1">
            <a:off x="2113157" y="5687122"/>
            <a:ext cx="228598" cy="475785"/>
          </a:xfrm>
          <a:prstGeom prst="straightConnector1">
            <a:avLst/>
          </a:prstGeom>
          <a:noFill/>
          <a:ln w="38100" cap="flat" cmpd="sng" algn="ctr">
            <a:solidFill>
              <a:srgbClr val="CC0000"/>
            </a:solidFill>
            <a:prstDash val="solid"/>
            <a:round/>
            <a:headEnd type="none" w="med" len="med"/>
            <a:tailEnd type="arrow"/>
          </a:ln>
          <a:effectLst/>
        </p:spPr>
      </p:cxnSp>
      <p:cxnSp>
        <p:nvCxnSpPr>
          <p:cNvPr id="13" name="Straight Arrow Connector 12"/>
          <p:cNvCxnSpPr/>
          <p:nvPr/>
        </p:nvCxnSpPr>
        <p:spPr bwMode="auto">
          <a:xfrm flipH="1">
            <a:off x="1427357" y="2257658"/>
            <a:ext cx="457199" cy="256478"/>
          </a:xfrm>
          <a:prstGeom prst="straightConnector1">
            <a:avLst/>
          </a:prstGeom>
          <a:noFill/>
          <a:ln w="38100" cap="flat" cmpd="sng" algn="ctr">
            <a:solidFill>
              <a:srgbClr val="CC0000"/>
            </a:solidFill>
            <a:prstDash val="solid"/>
            <a:round/>
            <a:headEnd type="none" w="med" len="med"/>
            <a:tailEnd type="arrow"/>
          </a:ln>
          <a:effectLst/>
        </p:spPr>
      </p:cxnSp>
    </p:spTree>
    <p:extLst>
      <p:ext uri="{BB962C8B-B14F-4D97-AF65-F5344CB8AC3E}">
        <p14:creationId xmlns:p14="http://schemas.microsoft.com/office/powerpoint/2010/main" val="1109555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844550" y="92075"/>
            <a:ext cx="7000875" cy="835025"/>
          </a:xfrm>
          <a:noFill/>
        </p:spPr>
        <p:txBody>
          <a:bodyPr/>
          <a:lstStyle/>
          <a:p>
            <a:pPr eaLnBrk="1" hangingPunct="1"/>
            <a:r>
              <a:rPr lang="en-US" altLang="en-US" sz="3200" b="0" i="0" dirty="0">
                <a:solidFill>
                  <a:schemeClr val="tx1"/>
                </a:solidFill>
                <a:latin typeface="+mn-lt"/>
              </a:rPr>
              <a:t>Small Project Design Guidance</a:t>
            </a:r>
          </a:p>
        </p:txBody>
      </p:sp>
      <p:graphicFrame>
        <p:nvGraphicFramePr>
          <p:cNvPr id="8" name="Content Placeholder 7"/>
          <p:cNvGraphicFramePr>
            <a:graphicFrameLocks noGrp="1"/>
          </p:cNvGraphicFramePr>
          <p:nvPr>
            <p:ph idx="1"/>
            <p:extLst/>
          </p:nvPr>
        </p:nvGraphicFramePr>
        <p:xfrm>
          <a:off x="377072" y="1216057"/>
          <a:ext cx="8484124" cy="5236062"/>
        </p:xfrm>
        <a:graphic>
          <a:graphicData uri="http://schemas.openxmlformats.org/drawingml/2006/table">
            <a:tbl>
              <a:tblPr firstRow="1" firstCol="1" bandRow="1">
                <a:tableStyleId>{21E4AEA4-8DFA-4A89-87EB-49C32662AFE0}</a:tableStyleId>
              </a:tblPr>
              <a:tblGrid>
                <a:gridCol w="1253765">
                  <a:extLst>
                    <a:ext uri="{9D8B030D-6E8A-4147-A177-3AD203B41FA5}">
                      <a16:colId xmlns:a16="http://schemas.microsoft.com/office/drawing/2014/main" val="20000"/>
                    </a:ext>
                  </a:extLst>
                </a:gridCol>
                <a:gridCol w="1722634">
                  <a:extLst>
                    <a:ext uri="{9D8B030D-6E8A-4147-A177-3AD203B41FA5}">
                      <a16:colId xmlns:a16="http://schemas.microsoft.com/office/drawing/2014/main" val="20001"/>
                    </a:ext>
                  </a:extLst>
                </a:gridCol>
                <a:gridCol w="1372310">
                  <a:extLst>
                    <a:ext uri="{9D8B030D-6E8A-4147-A177-3AD203B41FA5}">
                      <a16:colId xmlns:a16="http://schemas.microsoft.com/office/drawing/2014/main" val="20002"/>
                    </a:ext>
                  </a:extLst>
                </a:gridCol>
                <a:gridCol w="4135415">
                  <a:extLst>
                    <a:ext uri="{9D8B030D-6E8A-4147-A177-3AD203B41FA5}">
                      <a16:colId xmlns:a16="http://schemas.microsoft.com/office/drawing/2014/main" val="20003"/>
                    </a:ext>
                  </a:extLst>
                </a:gridCol>
              </a:tblGrid>
              <a:tr h="889513">
                <a:tc>
                  <a:txBody>
                    <a:bodyPr/>
                    <a:lstStyle/>
                    <a:p>
                      <a:pPr marL="0" marR="0" algn="l"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Category of Work</a:t>
                      </a:r>
                    </a:p>
                  </a:txBody>
                  <a:tcPr marL="91434" marR="91434" marT="45717" marB="45717" anchor="b">
                    <a:noFill/>
                  </a:tcPr>
                </a:tc>
                <a:tc>
                  <a:txBody>
                    <a:bodyPr/>
                    <a:lstStyle/>
                    <a:p>
                      <a:pPr marL="0" marR="0" algn="l"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Typical Contract Value</a:t>
                      </a:r>
                    </a:p>
                  </a:txBody>
                  <a:tcPr marL="91434" marR="91434" marT="45717" marB="45717" anchor="b">
                    <a:noFill/>
                  </a:tcPr>
                </a:tc>
                <a:tc>
                  <a:txBody>
                    <a:bodyPr/>
                    <a:lstStyle/>
                    <a:p>
                      <a:pPr marL="0" marR="0" algn="l"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Use Small Project Process</a:t>
                      </a:r>
                    </a:p>
                  </a:txBody>
                  <a:tcPr marL="91434" marR="91434" marT="45717" marB="45717" anchor="b">
                    <a:noFill/>
                  </a:tcPr>
                </a:tc>
                <a:tc>
                  <a:txBody>
                    <a:bodyPr/>
                    <a:lstStyle/>
                    <a:p>
                      <a:pPr marL="0" marR="0" algn="l"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Small Project DB Process Suitable for:</a:t>
                      </a:r>
                    </a:p>
                  </a:txBody>
                  <a:tcPr marL="91434" marR="91434" marT="45717" marB="45717" anchor="b">
                    <a:noFill/>
                  </a:tcPr>
                </a:tc>
                <a:extLst>
                  <a:ext uri="{0D108BD9-81ED-4DB2-BD59-A6C34878D82A}">
                    <a16:rowId xmlns:a16="http://schemas.microsoft.com/office/drawing/2014/main" val="10000"/>
                  </a:ext>
                </a:extLst>
              </a:tr>
              <a:tr h="350948">
                <a:tc>
                  <a:txBody>
                    <a:bodyPr/>
                    <a:lstStyle/>
                    <a:p>
                      <a:pPr algn="ctr"/>
                      <a:r>
                        <a:rPr lang="en-US" sz="1600" dirty="0"/>
                        <a:t>I</a:t>
                      </a:r>
                    </a:p>
                  </a:txBody>
                  <a:tcPr marL="91434" marR="91434" marT="45717" marB="45717" anchor="ctr"/>
                </a:tc>
                <a:tc>
                  <a:txBody>
                    <a:bodyPr/>
                    <a:lstStyle/>
                    <a:p>
                      <a:pPr algn="ctr"/>
                      <a:r>
                        <a:rPr lang="en-US" sz="1600" dirty="0"/>
                        <a:t>Any</a:t>
                      </a:r>
                    </a:p>
                  </a:txBody>
                  <a:tcPr marL="91434" marR="91434" marT="45717" marB="45717" anchor="ctr"/>
                </a:tc>
                <a:tc>
                  <a:txBody>
                    <a:bodyPr/>
                    <a:lstStyle/>
                    <a:p>
                      <a:pPr algn="ctr"/>
                      <a:r>
                        <a:rPr lang="en-US" sz="1600" dirty="0"/>
                        <a:t>No</a:t>
                      </a:r>
                    </a:p>
                  </a:txBody>
                  <a:tcPr marL="91434" marR="91434" marT="45717" marB="45717" anchor="ctr"/>
                </a:tc>
                <a:tc>
                  <a:txBody>
                    <a:bodyPr/>
                    <a:lstStyle/>
                    <a:p>
                      <a:pPr algn="ctr"/>
                      <a:r>
                        <a:rPr lang="en-US" sz="1600" dirty="0"/>
                        <a:t>---</a:t>
                      </a:r>
                    </a:p>
                  </a:txBody>
                  <a:tcPr marL="91434" marR="91434" marT="45717" marB="45717" anchor="ctr"/>
                </a:tc>
                <a:extLst>
                  <a:ext uri="{0D108BD9-81ED-4DB2-BD59-A6C34878D82A}">
                    <a16:rowId xmlns:a16="http://schemas.microsoft.com/office/drawing/2014/main" val="10001"/>
                  </a:ext>
                </a:extLst>
              </a:tr>
              <a:tr h="350948">
                <a:tc rowSpan="3">
                  <a:txBody>
                    <a:bodyPr/>
                    <a:lstStyle/>
                    <a:p>
                      <a:pPr algn="ctr"/>
                      <a:r>
                        <a:rPr lang="en-US" sz="1600" dirty="0"/>
                        <a:t>II</a:t>
                      </a:r>
                    </a:p>
                  </a:txBody>
                  <a:tcPr marL="91434" marR="91434" marT="45717" marB="45717" anchor="ctr"/>
                </a:tc>
                <a:tc>
                  <a:txBody>
                    <a:bodyPr/>
                    <a:lstStyle/>
                    <a:p>
                      <a:pPr algn="ctr"/>
                      <a:r>
                        <a:rPr lang="en-US" sz="1600" dirty="0"/>
                        <a:t>&gt; $4</a:t>
                      </a:r>
                      <a:r>
                        <a:rPr lang="en-US" sz="1600" baseline="0" dirty="0"/>
                        <a:t>M</a:t>
                      </a:r>
                      <a:endParaRPr lang="en-US" sz="1600" dirty="0"/>
                    </a:p>
                  </a:txBody>
                  <a:tcPr marL="91434" marR="91434" marT="45717" marB="45717" anchor="ctr"/>
                </a:tc>
                <a:tc>
                  <a:txBody>
                    <a:bodyPr/>
                    <a:lstStyle/>
                    <a:p>
                      <a:pPr algn="ctr"/>
                      <a:r>
                        <a:rPr lang="en-US" sz="1600" dirty="0"/>
                        <a:t>  No*</a:t>
                      </a:r>
                    </a:p>
                  </a:txBody>
                  <a:tcPr marL="91434" marR="91434" marT="45717" marB="45717" anchor="ctr"/>
                </a:tc>
                <a:tc>
                  <a:txBody>
                    <a:bodyPr/>
                    <a:lstStyle/>
                    <a:p>
                      <a:pPr algn="ctr"/>
                      <a:r>
                        <a:rPr lang="en-US" sz="1600" dirty="0"/>
                        <a:t>---</a:t>
                      </a:r>
                    </a:p>
                  </a:txBody>
                  <a:tcPr marL="91434" marR="91434" marT="45717" marB="45717" anchor="ctr"/>
                </a:tc>
                <a:extLst>
                  <a:ext uri="{0D108BD9-81ED-4DB2-BD59-A6C34878D82A}">
                    <a16:rowId xmlns:a16="http://schemas.microsoft.com/office/drawing/2014/main" val="10002"/>
                  </a:ext>
                </a:extLst>
              </a:tr>
              <a:tr h="2223791">
                <a:tc vMerge="1">
                  <a:txBody>
                    <a:bodyPr/>
                    <a:lstStyle/>
                    <a:p>
                      <a:pPr algn="ctr"/>
                      <a:endParaRPr lang="en-US" dirty="0"/>
                    </a:p>
                  </a:txBody>
                  <a:tcPr/>
                </a:tc>
                <a:tc>
                  <a:txBody>
                    <a:bodyPr/>
                    <a:lstStyle/>
                    <a:p>
                      <a:pPr algn="ctr"/>
                      <a:r>
                        <a:rPr lang="en-US" sz="1600" dirty="0"/>
                        <a:t>$750K - $4M</a:t>
                      </a:r>
                    </a:p>
                  </a:txBody>
                  <a:tcPr marL="91434" marR="91434" marT="45717" marB="45717" anchor="ctr"/>
                </a:tc>
                <a:tc>
                  <a:txBody>
                    <a:bodyPr/>
                    <a:lstStyle/>
                    <a:p>
                      <a:pPr algn="ctr"/>
                      <a:r>
                        <a:rPr lang="en-US" sz="1600" dirty="0"/>
                        <a:t>Probably </a:t>
                      </a:r>
                      <a:r>
                        <a:rPr lang="en-US" sz="1400" dirty="0"/>
                        <a:t>(</a:t>
                      </a:r>
                      <a:r>
                        <a:rPr lang="en-US" sz="1600" dirty="0"/>
                        <a:t>if project meets listed suitability &amp; requirements for SPDB)</a:t>
                      </a:r>
                    </a:p>
                  </a:txBody>
                  <a:tcPr marL="91434" marR="91434" marT="45717" marB="45717" anchor="ctr"/>
                </a:tc>
                <a:tc>
                  <a:txBody>
                    <a:bodyPr/>
                    <a:lstStyle/>
                    <a:p>
                      <a:r>
                        <a:rPr lang="en-US" sz="1600" dirty="0"/>
                        <a:t>Low-complexity,</a:t>
                      </a:r>
                      <a:r>
                        <a:rPr lang="en-US" sz="1600" baseline="0" dirty="0"/>
                        <a:t> limited construction trade projects requiring routine designs with limited plans &amp; specifications.  Routine construction practices with low schedule risk.</a:t>
                      </a:r>
                    </a:p>
                    <a:p>
                      <a:r>
                        <a:rPr lang="en-US" sz="1600" dirty="0"/>
                        <a:t>Typical types of projects include: Single-design or limited design discipline projects such as roof replacements, HVAC replacements, small pump houses, utility enclosures</a:t>
                      </a:r>
                    </a:p>
                  </a:txBody>
                  <a:tcPr marL="91434" marR="91434" marT="45717" marB="45717" anchor="ctr"/>
                </a:tc>
                <a:extLst>
                  <a:ext uri="{0D108BD9-81ED-4DB2-BD59-A6C34878D82A}">
                    <a16:rowId xmlns:a16="http://schemas.microsoft.com/office/drawing/2014/main" val="10003"/>
                  </a:ext>
                </a:extLst>
              </a:tr>
              <a:tr h="350948">
                <a:tc vMerge="1">
                  <a:txBody>
                    <a:bodyPr/>
                    <a:lstStyle/>
                    <a:p>
                      <a:pPr algn="ctr"/>
                      <a:endParaRPr lang="en-US" dirty="0"/>
                    </a:p>
                  </a:txBody>
                  <a:tcPr/>
                </a:tc>
                <a:tc>
                  <a:txBody>
                    <a:bodyPr/>
                    <a:lstStyle/>
                    <a:p>
                      <a:pPr algn="ctr"/>
                      <a:r>
                        <a:rPr lang="en-US" sz="1600" dirty="0"/>
                        <a:t>&lt; $750K</a:t>
                      </a:r>
                    </a:p>
                  </a:txBody>
                  <a:tcPr marL="91434" marR="91434" marT="45717" marB="45717" anchor="ctr"/>
                </a:tc>
                <a:tc>
                  <a:txBody>
                    <a:bodyPr/>
                    <a:lstStyle/>
                    <a:p>
                      <a:pPr algn="ctr"/>
                      <a:r>
                        <a:rPr lang="en-US" sz="1600" dirty="0"/>
                        <a:t>Yes</a:t>
                      </a:r>
                    </a:p>
                  </a:txBody>
                  <a:tcPr marL="91434" marR="91434" marT="45717" marB="45717" anchor="ctr"/>
                </a:tc>
                <a:tc>
                  <a:txBody>
                    <a:bodyPr/>
                    <a:lstStyle/>
                    <a:p>
                      <a:r>
                        <a:rPr lang="en-US" sz="1600" dirty="0"/>
                        <a:t>Non-complex</a:t>
                      </a:r>
                    </a:p>
                  </a:txBody>
                  <a:tcPr marL="91434" marR="91434" marT="45717" marB="45717" anchor="ctr"/>
                </a:tc>
                <a:extLst>
                  <a:ext uri="{0D108BD9-81ED-4DB2-BD59-A6C34878D82A}">
                    <a16:rowId xmlns:a16="http://schemas.microsoft.com/office/drawing/2014/main" val="10004"/>
                  </a:ext>
                </a:extLst>
              </a:tr>
              <a:tr h="350948">
                <a:tc>
                  <a:txBody>
                    <a:bodyPr/>
                    <a:lstStyle/>
                    <a:p>
                      <a:pPr algn="l"/>
                      <a:r>
                        <a:rPr lang="en-US" sz="1600" dirty="0"/>
                        <a:t>       III</a:t>
                      </a:r>
                    </a:p>
                  </a:txBody>
                  <a:tcPr marL="91434" marR="91434" marT="45717" marB="45717" anchor="ctr"/>
                </a:tc>
                <a:tc gridSpan="3">
                  <a:txBody>
                    <a:bodyPr/>
                    <a:lstStyle/>
                    <a:p>
                      <a:r>
                        <a:rPr lang="en-US" sz="1600" dirty="0"/>
                        <a:t>Category</a:t>
                      </a:r>
                      <a:r>
                        <a:rPr lang="en-US" sz="1600" baseline="0" dirty="0"/>
                        <a:t> III work requires no design and is not Design-Build</a:t>
                      </a:r>
                      <a:endParaRPr lang="en-US" sz="1600" dirty="0"/>
                    </a:p>
                  </a:txBody>
                  <a:tcPr marL="91434" marR="91434" marT="45717" marB="4571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412923">
                <a:tc>
                  <a:txBody>
                    <a:bodyPr/>
                    <a:lstStyle/>
                    <a:p>
                      <a:pPr algn="ctr"/>
                      <a:r>
                        <a:rPr lang="en-US" sz="1600" dirty="0"/>
                        <a:t>IV</a:t>
                      </a:r>
                    </a:p>
                  </a:txBody>
                  <a:tcPr marL="91434" marR="91434" marT="45717" marB="45717" anchor="ctr"/>
                </a:tc>
                <a:tc gridSpan="3">
                  <a:txBody>
                    <a:bodyPr/>
                    <a:lstStyle/>
                    <a:p>
                      <a:r>
                        <a:rPr lang="en-US" sz="1600" dirty="0"/>
                        <a:t>Category IV work requires</a:t>
                      </a:r>
                      <a:r>
                        <a:rPr lang="en-US" sz="1600" baseline="0" dirty="0"/>
                        <a:t> no engineering or design and is not Design-Build</a:t>
                      </a:r>
                      <a:endParaRPr lang="en-US" sz="1600" dirty="0"/>
                    </a:p>
                  </a:txBody>
                  <a:tcPr marL="91434" marR="91434" marT="45717" marB="4571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57979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83" name="Rectangle 3"/>
          <p:cNvSpPr>
            <a:spLocks noGrp="1" noChangeArrowheads="1"/>
          </p:cNvSpPr>
          <p:nvPr>
            <p:ph type="body" idx="1"/>
          </p:nvPr>
        </p:nvSpPr>
        <p:spPr>
          <a:xfrm>
            <a:off x="685800" y="1524000"/>
            <a:ext cx="7531100" cy="4705350"/>
          </a:xfrm>
        </p:spPr>
        <p:txBody>
          <a:bodyPr/>
          <a:lstStyle/>
          <a:p>
            <a:pPr marL="0" indent="0" algn="ctr">
              <a:lnSpc>
                <a:spcPct val="90000"/>
              </a:lnSpc>
              <a:spcAft>
                <a:spcPct val="20000"/>
              </a:spcAft>
              <a:buNone/>
            </a:pPr>
            <a:r>
              <a:rPr lang="en-US" altLang="en-US" sz="2800" dirty="0" smtClean="0">
                <a:solidFill>
                  <a:srgbClr val="003399"/>
                </a:solidFill>
                <a:latin typeface="Rockwell" panose="02060603020205020403" pitchFamily="18" charset="0"/>
              </a:rPr>
              <a:t>Design Build  Construction Contracts are procured through three main type of contract vehicles. </a:t>
            </a:r>
          </a:p>
          <a:p>
            <a:pPr marL="0" indent="0">
              <a:lnSpc>
                <a:spcPct val="90000"/>
              </a:lnSpc>
              <a:spcAft>
                <a:spcPct val="20000"/>
              </a:spcAft>
              <a:buNone/>
            </a:pPr>
            <a:endParaRPr lang="en-US" altLang="en-US" sz="1800" dirty="0">
              <a:solidFill>
                <a:srgbClr val="003399"/>
              </a:solidFill>
              <a:latin typeface="Rockwell" panose="02060603020205020403" pitchFamily="18" charset="0"/>
            </a:endParaRPr>
          </a:p>
          <a:p>
            <a:pPr marL="1655763" lvl="3" indent="-284163">
              <a:lnSpc>
                <a:spcPct val="90000"/>
              </a:lnSpc>
              <a:spcAft>
                <a:spcPct val="20000"/>
              </a:spcAft>
              <a:buFont typeface="Arial" panose="020B0604020202020204" pitchFamily="34" charset="0"/>
              <a:buChar char="•"/>
            </a:pPr>
            <a:r>
              <a:rPr lang="en-US" altLang="en-US" sz="2800" b="1" dirty="0" smtClean="0">
                <a:solidFill>
                  <a:srgbClr val="003399"/>
                </a:solidFill>
                <a:latin typeface="Rockwell" panose="02060603020205020403" pitchFamily="18" charset="0"/>
              </a:rPr>
              <a:t>Standalone Contracts</a:t>
            </a:r>
            <a:endParaRPr lang="en-US" altLang="en-US" sz="2800" b="1" dirty="0">
              <a:solidFill>
                <a:srgbClr val="003399"/>
              </a:solidFill>
              <a:latin typeface="Rockwell" panose="02060603020205020403" pitchFamily="18" charset="0"/>
            </a:endParaRPr>
          </a:p>
          <a:p>
            <a:pPr marL="1655763" lvl="3" indent="-284163">
              <a:lnSpc>
                <a:spcPct val="90000"/>
              </a:lnSpc>
              <a:spcAft>
                <a:spcPct val="20000"/>
              </a:spcAft>
              <a:buFont typeface="Arial" panose="020B0604020202020204" pitchFamily="34" charset="0"/>
              <a:buChar char="•"/>
            </a:pPr>
            <a:r>
              <a:rPr lang="en-US" altLang="en-US" sz="2800" b="1" dirty="0">
                <a:solidFill>
                  <a:srgbClr val="003399"/>
                </a:solidFill>
                <a:latin typeface="Rockwell" panose="02060603020205020403" pitchFamily="18" charset="0"/>
              </a:rPr>
              <a:t>MACC Task </a:t>
            </a:r>
            <a:r>
              <a:rPr lang="en-US" altLang="en-US" sz="2800" b="1" dirty="0" smtClean="0">
                <a:solidFill>
                  <a:srgbClr val="003399"/>
                </a:solidFill>
                <a:latin typeface="Rockwell" panose="02060603020205020403" pitchFamily="18" charset="0"/>
              </a:rPr>
              <a:t>Orders   </a:t>
            </a:r>
            <a:endParaRPr lang="en-US" altLang="en-US" sz="2800" b="1" dirty="0">
              <a:solidFill>
                <a:srgbClr val="003399"/>
              </a:solidFill>
              <a:latin typeface="Rockwell" panose="02060603020205020403" pitchFamily="18" charset="0"/>
            </a:endParaRPr>
          </a:p>
          <a:p>
            <a:pPr marL="1655763" lvl="3" indent="-284163">
              <a:lnSpc>
                <a:spcPct val="90000"/>
              </a:lnSpc>
              <a:spcAft>
                <a:spcPct val="20000"/>
              </a:spcAft>
              <a:buFont typeface="Arial" panose="020B0604020202020204" pitchFamily="34" charset="0"/>
              <a:buChar char="•"/>
            </a:pPr>
            <a:r>
              <a:rPr lang="en-US" altLang="en-US" sz="2800" b="1" dirty="0" smtClean="0">
                <a:solidFill>
                  <a:srgbClr val="003399"/>
                </a:solidFill>
                <a:latin typeface="Rockwell" panose="02060603020205020403" pitchFamily="18" charset="0"/>
              </a:rPr>
              <a:t>Sole </a:t>
            </a:r>
            <a:r>
              <a:rPr lang="en-US" altLang="en-US" sz="2800" b="1" dirty="0">
                <a:solidFill>
                  <a:srgbClr val="003399"/>
                </a:solidFill>
                <a:latin typeface="Rockwell" panose="02060603020205020403" pitchFamily="18" charset="0"/>
              </a:rPr>
              <a:t>Source </a:t>
            </a:r>
            <a:r>
              <a:rPr lang="en-US" altLang="en-US" sz="2800" b="1" dirty="0" smtClean="0">
                <a:solidFill>
                  <a:srgbClr val="003399"/>
                </a:solidFill>
                <a:latin typeface="Rockwell" panose="02060603020205020403" pitchFamily="18" charset="0"/>
              </a:rPr>
              <a:t>Contracts</a:t>
            </a:r>
            <a:endParaRPr lang="en-US" altLang="en-US" sz="2800" b="1" dirty="0">
              <a:solidFill>
                <a:srgbClr val="003399"/>
              </a:solidFill>
              <a:latin typeface="Rockwell" panose="02060603020205020403" pitchFamily="18" charset="0"/>
            </a:endParaRPr>
          </a:p>
          <a:p>
            <a:pPr marL="0" indent="0">
              <a:lnSpc>
                <a:spcPct val="90000"/>
              </a:lnSpc>
              <a:spcAft>
                <a:spcPct val="20000"/>
              </a:spcAft>
              <a:buNone/>
            </a:pPr>
            <a:endParaRPr lang="en-US" altLang="en-US" b="1" dirty="0">
              <a:solidFill>
                <a:srgbClr val="003399"/>
              </a:solidFill>
              <a:latin typeface="Rockwell" panose="02060603020205020403" pitchFamily="18" charset="0"/>
            </a:endParaRPr>
          </a:p>
        </p:txBody>
      </p:sp>
      <p:sp>
        <p:nvSpPr>
          <p:cNvPr id="2" name="Title 1"/>
          <p:cNvSpPr>
            <a:spLocks noGrp="1"/>
          </p:cNvSpPr>
          <p:nvPr>
            <p:ph type="title"/>
          </p:nvPr>
        </p:nvSpPr>
        <p:spPr/>
        <p:txBody>
          <a:bodyPr/>
          <a:lstStyle/>
          <a:p>
            <a:r>
              <a:rPr lang="en-US" dirty="0" smtClean="0">
                <a:latin typeface="Rockwell" panose="02060603020205020403" pitchFamily="18" charset="0"/>
              </a:rPr>
              <a:t>Contract</a:t>
            </a:r>
            <a:r>
              <a:rPr lang="en-US" dirty="0" smtClean="0"/>
              <a:t> Procurement</a:t>
            </a:r>
            <a:endParaRPr lang="en-US" dirty="0"/>
          </a:p>
        </p:txBody>
      </p:sp>
    </p:spTree>
    <p:extLst>
      <p:ext uri="{BB962C8B-B14F-4D97-AF65-F5344CB8AC3E}">
        <p14:creationId xmlns:p14="http://schemas.microsoft.com/office/powerpoint/2010/main" val="43841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83" name="Rectangle 3"/>
          <p:cNvSpPr>
            <a:spLocks noGrp="1" noChangeArrowheads="1"/>
          </p:cNvSpPr>
          <p:nvPr>
            <p:ph type="body" idx="1"/>
          </p:nvPr>
        </p:nvSpPr>
        <p:spPr>
          <a:xfrm>
            <a:off x="381000" y="1238250"/>
            <a:ext cx="8610600" cy="4705350"/>
          </a:xfrm>
        </p:spPr>
        <p:txBody>
          <a:bodyPr/>
          <a:lstStyle/>
          <a:p>
            <a:pPr marL="0" indent="0">
              <a:lnSpc>
                <a:spcPct val="90000"/>
              </a:lnSpc>
              <a:spcAft>
                <a:spcPct val="20000"/>
              </a:spcAft>
              <a:buNone/>
            </a:pPr>
            <a:r>
              <a:rPr lang="en-US" altLang="en-US" dirty="0" smtClean="0">
                <a:solidFill>
                  <a:srgbClr val="003399"/>
                </a:solidFill>
              </a:rPr>
              <a:t>FAR Part 36.3 requires the use of  a Two-Phase Selection Procedures for Design-Build for competitive contracts.</a:t>
            </a:r>
          </a:p>
          <a:p>
            <a:pPr marL="0" indent="0">
              <a:lnSpc>
                <a:spcPct val="90000"/>
              </a:lnSpc>
              <a:spcAft>
                <a:spcPct val="20000"/>
              </a:spcAft>
              <a:buNone/>
            </a:pPr>
            <a:endParaRPr lang="en-US" altLang="en-US" sz="1400" dirty="0" smtClean="0">
              <a:solidFill>
                <a:srgbClr val="003399"/>
              </a:solidFill>
            </a:endParaRPr>
          </a:p>
          <a:p>
            <a:pPr marL="0" indent="0">
              <a:lnSpc>
                <a:spcPct val="90000"/>
              </a:lnSpc>
              <a:spcAft>
                <a:spcPct val="20000"/>
              </a:spcAft>
              <a:buNone/>
            </a:pPr>
            <a:r>
              <a:rPr lang="en-US" altLang="en-US" dirty="0" smtClean="0">
                <a:solidFill>
                  <a:srgbClr val="003399"/>
                </a:solidFill>
              </a:rPr>
              <a:t>Two-Phase Selections applies to Stand Alone and the Initial award (basic) for Multiple Award Construction Contracts (MACCs)</a:t>
            </a:r>
            <a:endParaRPr lang="en-US" altLang="en-US" dirty="0">
              <a:solidFill>
                <a:srgbClr val="003399"/>
              </a:solidFill>
            </a:endParaRPr>
          </a:p>
          <a:p>
            <a:pPr marL="742950" lvl="1" indent="-285750">
              <a:spcBef>
                <a:spcPct val="30000"/>
              </a:spcBef>
              <a:spcAft>
                <a:spcPts val="0"/>
              </a:spcAft>
            </a:pPr>
            <a:r>
              <a:rPr lang="en-US" altLang="en-US" sz="2400" dirty="0" smtClean="0">
                <a:solidFill>
                  <a:srgbClr val="003399"/>
                </a:solidFill>
              </a:rPr>
              <a:t>Best Value Source </a:t>
            </a:r>
            <a:r>
              <a:rPr lang="en-US" altLang="en-US" sz="2400" dirty="0">
                <a:solidFill>
                  <a:srgbClr val="003399"/>
                </a:solidFill>
              </a:rPr>
              <a:t>Selection </a:t>
            </a:r>
            <a:r>
              <a:rPr lang="en-US" altLang="en-US" sz="2400" dirty="0" smtClean="0">
                <a:solidFill>
                  <a:srgbClr val="003399"/>
                </a:solidFill>
              </a:rPr>
              <a:t>Evaluation Methods</a:t>
            </a:r>
          </a:p>
          <a:p>
            <a:pPr marL="1200150" lvl="2" indent="-285750">
              <a:spcBef>
                <a:spcPct val="30000"/>
              </a:spcBef>
              <a:spcAft>
                <a:spcPts val="0"/>
              </a:spcAft>
            </a:pPr>
            <a:r>
              <a:rPr lang="en-US" altLang="en-US" sz="2000" b="1" dirty="0" smtClean="0">
                <a:solidFill>
                  <a:srgbClr val="003399"/>
                </a:solidFill>
              </a:rPr>
              <a:t>Tradeoff Analysis</a:t>
            </a:r>
          </a:p>
          <a:p>
            <a:pPr marL="742950" lvl="1" indent="-285750">
              <a:spcBef>
                <a:spcPct val="30000"/>
              </a:spcBef>
              <a:spcAft>
                <a:spcPts val="0"/>
              </a:spcAft>
            </a:pPr>
            <a:r>
              <a:rPr lang="en-US" altLang="en-US" sz="2400" dirty="0" smtClean="0">
                <a:solidFill>
                  <a:srgbClr val="003399"/>
                </a:solidFill>
              </a:rPr>
              <a:t>Guidance and supporting tools provide</a:t>
            </a:r>
          </a:p>
          <a:p>
            <a:pPr marL="1200150" lvl="2" indent="-285750">
              <a:spcBef>
                <a:spcPct val="30000"/>
              </a:spcBef>
              <a:spcAft>
                <a:spcPts val="0"/>
              </a:spcAft>
            </a:pPr>
            <a:r>
              <a:rPr lang="en-US" altLang="en-US" sz="2000" b="1" dirty="0">
                <a:solidFill>
                  <a:srgbClr val="003399"/>
                </a:solidFill>
              </a:rPr>
              <a:t>Evaluation board structure </a:t>
            </a:r>
            <a:endParaRPr lang="en-US" altLang="en-US" sz="2000" b="1" dirty="0" smtClean="0">
              <a:solidFill>
                <a:srgbClr val="003399"/>
              </a:solidFill>
            </a:endParaRPr>
          </a:p>
          <a:p>
            <a:pPr marL="1200150" lvl="2" indent="-285750">
              <a:spcBef>
                <a:spcPct val="30000"/>
              </a:spcBef>
              <a:spcAft>
                <a:spcPts val="0"/>
              </a:spcAft>
            </a:pPr>
            <a:r>
              <a:rPr lang="en-US" altLang="en-US" sz="2000" b="1" dirty="0" smtClean="0">
                <a:solidFill>
                  <a:srgbClr val="003399"/>
                </a:solidFill>
              </a:rPr>
              <a:t>Roles and responsibilities of the Technical Evaluation Team</a:t>
            </a:r>
          </a:p>
          <a:p>
            <a:pPr marL="1200150" lvl="2" indent="-285750">
              <a:spcBef>
                <a:spcPct val="30000"/>
              </a:spcBef>
              <a:spcAft>
                <a:spcPts val="0"/>
              </a:spcAft>
            </a:pPr>
            <a:r>
              <a:rPr lang="en-US" altLang="en-US" sz="2000" b="1" dirty="0" smtClean="0">
                <a:solidFill>
                  <a:srgbClr val="003399"/>
                </a:solidFill>
              </a:rPr>
              <a:t>Business Rules on writing </a:t>
            </a:r>
            <a:r>
              <a:rPr lang="en-US" altLang="en-US" sz="2000" b="1" dirty="0">
                <a:solidFill>
                  <a:srgbClr val="003399"/>
                </a:solidFill>
              </a:rPr>
              <a:t>a concise findings documentation (report</a:t>
            </a:r>
            <a:r>
              <a:rPr lang="en-US" altLang="en-US" sz="2000" b="1" dirty="0" smtClean="0">
                <a:solidFill>
                  <a:srgbClr val="003399"/>
                </a:solidFill>
              </a:rPr>
              <a:t>)</a:t>
            </a:r>
            <a:endParaRPr lang="en-US" altLang="en-US" sz="2000" b="1" dirty="0">
              <a:solidFill>
                <a:srgbClr val="003399"/>
              </a:solidFill>
            </a:endParaRPr>
          </a:p>
        </p:txBody>
      </p:sp>
      <p:sp>
        <p:nvSpPr>
          <p:cNvPr id="4" name="Rectangle 2"/>
          <p:cNvSpPr txBox="1">
            <a:spLocks noChangeArrowheads="1"/>
          </p:cNvSpPr>
          <p:nvPr/>
        </p:nvSpPr>
        <p:spPr bwMode="auto">
          <a:xfrm>
            <a:off x="533400" y="228600"/>
            <a:ext cx="7924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lvl1pPr algn="ctr" rtl="0" fontAlgn="base">
              <a:spcBef>
                <a:spcPct val="0"/>
              </a:spcBef>
              <a:spcAft>
                <a:spcPct val="0"/>
              </a:spcAft>
              <a:defRPr sz="3200" b="1" kern="1200">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2pPr>
            <a:lvl3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3pPr>
            <a:lvl4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4pPr>
            <a:lvl5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5pPr>
            <a:lvl6pPr marL="4572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6pPr>
            <a:lvl7pPr marL="9144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7pPr>
            <a:lvl8pPr marL="13716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8pPr>
            <a:lvl9pPr marL="18288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9pPr>
          </a:lstStyle>
          <a:p>
            <a:pPr>
              <a:lnSpc>
                <a:spcPct val="90000"/>
              </a:lnSpc>
            </a:pPr>
            <a:r>
              <a:rPr lang="en-US" altLang="en-US" dirty="0" smtClean="0"/>
              <a:t>Standalone Contracts </a:t>
            </a:r>
            <a:endParaRPr lang="en-US" altLang="en-US" dirty="0"/>
          </a:p>
        </p:txBody>
      </p:sp>
    </p:spTree>
    <p:extLst>
      <p:ext uri="{BB962C8B-B14F-4D97-AF65-F5344CB8AC3E}">
        <p14:creationId xmlns:p14="http://schemas.microsoft.com/office/powerpoint/2010/main" val="1158792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83" name="Rectangle 3"/>
          <p:cNvSpPr>
            <a:spLocks noGrp="1" noChangeArrowheads="1"/>
          </p:cNvSpPr>
          <p:nvPr>
            <p:ph type="body" idx="1"/>
          </p:nvPr>
        </p:nvSpPr>
        <p:spPr>
          <a:xfrm>
            <a:off x="230318" y="1219200"/>
            <a:ext cx="8451166" cy="4705350"/>
          </a:xfrm>
        </p:spPr>
        <p:txBody>
          <a:bodyPr/>
          <a:lstStyle/>
          <a:p>
            <a:pPr marL="0" indent="0">
              <a:lnSpc>
                <a:spcPct val="90000"/>
              </a:lnSpc>
              <a:spcAft>
                <a:spcPct val="20000"/>
              </a:spcAft>
              <a:buNone/>
            </a:pPr>
            <a:r>
              <a:rPr lang="en-US" altLang="en-US" dirty="0" smtClean="0">
                <a:solidFill>
                  <a:srgbClr val="003399"/>
                </a:solidFill>
              </a:rPr>
              <a:t>Two-Phase </a:t>
            </a:r>
            <a:r>
              <a:rPr lang="en-US" altLang="en-US" dirty="0">
                <a:solidFill>
                  <a:srgbClr val="003399"/>
                </a:solidFill>
              </a:rPr>
              <a:t>Design-Build Selection </a:t>
            </a:r>
            <a:r>
              <a:rPr lang="en-US" altLang="en-US" dirty="0" smtClean="0">
                <a:solidFill>
                  <a:srgbClr val="003399"/>
                </a:solidFill>
              </a:rPr>
              <a:t>Procedures</a:t>
            </a:r>
          </a:p>
          <a:p>
            <a:pPr marL="746125" lvl="1" indent="-288925">
              <a:lnSpc>
                <a:spcPct val="90000"/>
              </a:lnSpc>
              <a:spcBef>
                <a:spcPct val="30000"/>
              </a:spcBef>
              <a:spcAft>
                <a:spcPts val="0"/>
              </a:spcAft>
            </a:pPr>
            <a:r>
              <a:rPr lang="en-US" altLang="en-US" sz="2200" dirty="0" smtClean="0">
                <a:solidFill>
                  <a:srgbClr val="003399"/>
                </a:solidFill>
              </a:rPr>
              <a:t>Offers </a:t>
            </a:r>
            <a:r>
              <a:rPr lang="en-US" altLang="en-US" sz="2200" dirty="0">
                <a:solidFill>
                  <a:srgbClr val="003399"/>
                </a:solidFill>
              </a:rPr>
              <a:t>submit proposals and are evaluated in two phases</a:t>
            </a:r>
          </a:p>
          <a:p>
            <a:pPr marL="1084263" lvl="2" indent="-169863">
              <a:lnSpc>
                <a:spcPct val="90000"/>
              </a:lnSpc>
              <a:spcBef>
                <a:spcPct val="30000"/>
              </a:spcBef>
              <a:spcAft>
                <a:spcPts val="0"/>
              </a:spcAft>
            </a:pPr>
            <a:r>
              <a:rPr lang="en-US" altLang="en-US" sz="2000" dirty="0" smtClean="0">
                <a:solidFill>
                  <a:srgbClr val="003399"/>
                </a:solidFill>
              </a:rPr>
              <a:t>Phase One (Qualifications):</a:t>
            </a:r>
            <a:endParaRPr lang="en-US" altLang="en-US" sz="2000" dirty="0">
              <a:solidFill>
                <a:srgbClr val="003399"/>
              </a:solidFill>
            </a:endParaRPr>
          </a:p>
          <a:p>
            <a:pPr lvl="2">
              <a:lnSpc>
                <a:spcPct val="90000"/>
              </a:lnSpc>
              <a:spcBef>
                <a:spcPct val="30000"/>
              </a:spcBef>
              <a:spcAft>
                <a:spcPts val="0"/>
              </a:spcAft>
            </a:pPr>
            <a:r>
              <a:rPr lang="en-US" altLang="en-US" sz="2000" dirty="0" smtClean="0">
                <a:solidFill>
                  <a:srgbClr val="003399"/>
                </a:solidFill>
              </a:rPr>
              <a:t> Phase </a:t>
            </a:r>
            <a:r>
              <a:rPr lang="en-US" altLang="en-US" sz="2000" dirty="0">
                <a:solidFill>
                  <a:srgbClr val="003399"/>
                </a:solidFill>
              </a:rPr>
              <a:t>Two </a:t>
            </a:r>
            <a:r>
              <a:rPr lang="en-US" altLang="en-US" sz="2000" dirty="0" smtClean="0">
                <a:solidFill>
                  <a:srgbClr val="003399"/>
                </a:solidFill>
              </a:rPr>
              <a:t>(Technical and Price)</a:t>
            </a:r>
          </a:p>
          <a:p>
            <a:pPr marL="914400" lvl="2" indent="0">
              <a:lnSpc>
                <a:spcPct val="90000"/>
              </a:lnSpc>
              <a:spcBef>
                <a:spcPct val="30000"/>
              </a:spcBef>
              <a:spcAft>
                <a:spcPts val="0"/>
              </a:spcAft>
              <a:buNone/>
            </a:pPr>
            <a:endParaRPr lang="en-US" altLang="en-US" sz="1200" dirty="0" smtClean="0">
              <a:solidFill>
                <a:srgbClr val="003399"/>
              </a:solidFill>
            </a:endParaRPr>
          </a:p>
          <a:p>
            <a:pPr marL="796925" lvl="1" indent="-339725">
              <a:lnSpc>
                <a:spcPct val="90000"/>
              </a:lnSpc>
              <a:spcBef>
                <a:spcPct val="30000"/>
              </a:spcBef>
              <a:spcAft>
                <a:spcPct val="30000"/>
              </a:spcAft>
            </a:pPr>
            <a:r>
              <a:rPr lang="en-US" altLang="en-US" sz="2200" dirty="0" smtClean="0">
                <a:solidFill>
                  <a:srgbClr val="003399"/>
                </a:solidFill>
              </a:rPr>
              <a:t>Mandatory Standard Non-Cost/Price Evaluation Factors </a:t>
            </a:r>
          </a:p>
          <a:p>
            <a:pPr marL="457200" lvl="1" indent="0">
              <a:lnSpc>
                <a:spcPct val="90000"/>
              </a:lnSpc>
              <a:spcBef>
                <a:spcPct val="30000"/>
              </a:spcBef>
              <a:spcAft>
                <a:spcPct val="30000"/>
              </a:spcAft>
              <a:buNone/>
            </a:pPr>
            <a:r>
              <a:rPr lang="en-US" altLang="en-US" sz="1800" b="0" dirty="0" smtClean="0">
                <a:solidFill>
                  <a:srgbClr val="003399"/>
                </a:solidFill>
              </a:rPr>
              <a:t>Phase I: </a:t>
            </a:r>
          </a:p>
          <a:p>
            <a:pPr marL="117475" lvl="1" indent="63500">
              <a:lnSpc>
                <a:spcPct val="90000"/>
              </a:lnSpc>
              <a:spcBef>
                <a:spcPts val="0"/>
              </a:spcBef>
              <a:spcAft>
                <a:spcPts val="0"/>
              </a:spcAft>
              <a:buFontTx/>
              <a:buNone/>
            </a:pPr>
            <a:r>
              <a:rPr lang="en-US" altLang="en-US" sz="1800" b="0" dirty="0" smtClean="0">
                <a:solidFill>
                  <a:srgbClr val="003399"/>
                </a:solidFill>
              </a:rPr>
              <a:t>Factor </a:t>
            </a:r>
            <a:r>
              <a:rPr lang="en-US" altLang="en-US" sz="1800" b="0" dirty="0">
                <a:solidFill>
                  <a:srgbClr val="003399"/>
                </a:solidFill>
              </a:rPr>
              <a:t>1 – Technical Approach</a:t>
            </a:r>
          </a:p>
          <a:p>
            <a:pPr marL="117475" lvl="1" indent="63500">
              <a:lnSpc>
                <a:spcPct val="90000"/>
              </a:lnSpc>
              <a:spcBef>
                <a:spcPts val="0"/>
              </a:spcBef>
              <a:spcAft>
                <a:spcPts val="0"/>
              </a:spcAft>
              <a:buFontTx/>
              <a:buNone/>
            </a:pPr>
            <a:r>
              <a:rPr lang="en-US" altLang="en-US" sz="1800" b="0" dirty="0">
                <a:solidFill>
                  <a:srgbClr val="003399"/>
                </a:solidFill>
              </a:rPr>
              <a:t>Factor 2 – Experience </a:t>
            </a:r>
          </a:p>
          <a:p>
            <a:pPr marL="117475" lvl="1" indent="63500">
              <a:lnSpc>
                <a:spcPct val="90000"/>
              </a:lnSpc>
              <a:spcBef>
                <a:spcPts val="0"/>
              </a:spcBef>
              <a:spcAft>
                <a:spcPts val="0"/>
              </a:spcAft>
              <a:buFontTx/>
              <a:buNone/>
            </a:pPr>
            <a:r>
              <a:rPr lang="en-US" altLang="en-US" sz="1800" b="0" dirty="0">
                <a:solidFill>
                  <a:srgbClr val="003399"/>
                </a:solidFill>
              </a:rPr>
              <a:t>Factor 3 – Past Performance</a:t>
            </a:r>
          </a:p>
          <a:p>
            <a:pPr marL="1143000" lvl="2" indent="-228600">
              <a:lnSpc>
                <a:spcPct val="90000"/>
              </a:lnSpc>
              <a:spcBef>
                <a:spcPts val="0"/>
              </a:spcBef>
              <a:spcAft>
                <a:spcPts val="0"/>
              </a:spcAft>
              <a:buFontTx/>
              <a:buNone/>
            </a:pPr>
            <a:endParaRPr lang="en-US" altLang="en-US" sz="2000" dirty="0">
              <a:solidFill>
                <a:srgbClr val="003399"/>
              </a:solidFill>
            </a:endParaRPr>
          </a:p>
          <a:p>
            <a:pPr marL="1143000" lvl="2" indent="-228600">
              <a:lnSpc>
                <a:spcPct val="90000"/>
              </a:lnSpc>
              <a:spcBef>
                <a:spcPct val="30000"/>
              </a:spcBef>
              <a:spcAft>
                <a:spcPct val="30000"/>
              </a:spcAft>
              <a:buFontTx/>
              <a:buNone/>
            </a:pPr>
            <a:endParaRPr lang="en-US" altLang="en-US" sz="2000" dirty="0">
              <a:solidFill>
                <a:srgbClr val="003399"/>
              </a:solidFill>
            </a:endParaRPr>
          </a:p>
        </p:txBody>
      </p:sp>
      <p:sp>
        <p:nvSpPr>
          <p:cNvPr id="2" name="TextBox 1"/>
          <p:cNvSpPr txBox="1"/>
          <p:nvPr/>
        </p:nvSpPr>
        <p:spPr>
          <a:xfrm>
            <a:off x="4455901" y="3862447"/>
            <a:ext cx="4343400" cy="1415772"/>
          </a:xfrm>
          <a:prstGeom prst="rect">
            <a:avLst/>
          </a:prstGeom>
          <a:noFill/>
        </p:spPr>
        <p:txBody>
          <a:bodyPr wrap="square" rtlCol="0">
            <a:spAutoFit/>
          </a:bodyPr>
          <a:lstStyle/>
          <a:p>
            <a:pPr marL="228600" indent="-228600">
              <a:lnSpc>
                <a:spcPct val="90000"/>
              </a:lnSpc>
              <a:spcBef>
                <a:spcPts val="0"/>
              </a:spcBef>
              <a:spcAft>
                <a:spcPts val="600"/>
              </a:spcAft>
            </a:pPr>
            <a:r>
              <a:rPr lang="en-US" altLang="en-US" dirty="0">
                <a:solidFill>
                  <a:srgbClr val="003399"/>
                </a:solidFill>
              </a:rPr>
              <a:t>Phase II: </a:t>
            </a:r>
          </a:p>
          <a:p>
            <a:pPr marL="228600" indent="-228600">
              <a:lnSpc>
                <a:spcPct val="90000"/>
              </a:lnSpc>
              <a:spcBef>
                <a:spcPts val="0"/>
              </a:spcBef>
              <a:spcAft>
                <a:spcPts val="0"/>
              </a:spcAft>
            </a:pPr>
            <a:r>
              <a:rPr lang="en-US" altLang="en-US" dirty="0">
                <a:solidFill>
                  <a:srgbClr val="003399"/>
                </a:solidFill>
              </a:rPr>
              <a:t>Factor 4 – Safety</a:t>
            </a:r>
          </a:p>
          <a:p>
            <a:pPr marL="228600" indent="-228600">
              <a:lnSpc>
                <a:spcPct val="90000"/>
              </a:lnSpc>
              <a:spcBef>
                <a:spcPts val="0"/>
              </a:spcBef>
              <a:spcAft>
                <a:spcPts val="0"/>
              </a:spcAft>
            </a:pPr>
            <a:r>
              <a:rPr lang="en-US" altLang="en-US" dirty="0">
                <a:solidFill>
                  <a:srgbClr val="003399"/>
                </a:solidFill>
              </a:rPr>
              <a:t>Factor 5 – Technical Solution</a:t>
            </a:r>
          </a:p>
          <a:p>
            <a:pPr marL="228600" indent="-228600">
              <a:lnSpc>
                <a:spcPct val="90000"/>
              </a:lnSpc>
              <a:spcBef>
                <a:spcPts val="0"/>
              </a:spcBef>
              <a:spcAft>
                <a:spcPts val="0"/>
              </a:spcAft>
            </a:pPr>
            <a:r>
              <a:rPr lang="en-US" altLang="en-US" dirty="0">
                <a:solidFill>
                  <a:srgbClr val="003399"/>
                </a:solidFill>
              </a:rPr>
              <a:t>Factor 6 – Energy </a:t>
            </a:r>
            <a:r>
              <a:rPr lang="en-US" altLang="en-US" dirty="0" smtClean="0">
                <a:solidFill>
                  <a:srgbClr val="003399"/>
                </a:solidFill>
              </a:rPr>
              <a:t>&amp; </a:t>
            </a:r>
            <a:r>
              <a:rPr lang="en-US" altLang="en-US" dirty="0">
                <a:solidFill>
                  <a:srgbClr val="003399"/>
                </a:solidFill>
              </a:rPr>
              <a:t>Sustainable </a:t>
            </a:r>
            <a:r>
              <a:rPr lang="en-US" altLang="en-US" dirty="0" smtClean="0">
                <a:solidFill>
                  <a:srgbClr val="003399"/>
                </a:solidFill>
              </a:rPr>
              <a:t>Design</a:t>
            </a:r>
            <a:endParaRPr lang="en-US" altLang="en-US" dirty="0">
              <a:solidFill>
                <a:srgbClr val="003399"/>
              </a:solidFill>
            </a:endParaRPr>
          </a:p>
          <a:p>
            <a:pPr marL="228600" indent="-228600">
              <a:lnSpc>
                <a:spcPct val="90000"/>
              </a:lnSpc>
              <a:spcBef>
                <a:spcPts val="0"/>
              </a:spcBef>
              <a:spcAft>
                <a:spcPts val="0"/>
              </a:spcAft>
            </a:pPr>
            <a:r>
              <a:rPr lang="en-US" altLang="en-US" dirty="0">
                <a:solidFill>
                  <a:srgbClr val="003399"/>
                </a:solidFill>
              </a:rPr>
              <a:t>Factor 7 – Small Business Utilization</a:t>
            </a:r>
          </a:p>
        </p:txBody>
      </p:sp>
      <p:sp>
        <p:nvSpPr>
          <p:cNvPr id="3" name="TextBox 2"/>
          <p:cNvSpPr txBox="1"/>
          <p:nvPr/>
        </p:nvSpPr>
        <p:spPr>
          <a:xfrm>
            <a:off x="586993" y="5601384"/>
            <a:ext cx="8153400" cy="646331"/>
          </a:xfrm>
          <a:prstGeom prst="rect">
            <a:avLst/>
          </a:prstGeom>
          <a:noFill/>
        </p:spPr>
        <p:txBody>
          <a:bodyPr wrap="square" rtlCol="0">
            <a:spAutoFit/>
          </a:bodyPr>
          <a:lstStyle/>
          <a:p>
            <a:r>
              <a:rPr lang="en-US" dirty="0" smtClean="0">
                <a:solidFill>
                  <a:srgbClr val="003192"/>
                </a:solidFill>
              </a:rPr>
              <a:t>The Standard Factors and Guidelines on how to use them can be found at</a:t>
            </a:r>
          </a:p>
          <a:p>
            <a:r>
              <a:rPr lang="en-US" dirty="0">
                <a:solidFill>
                  <a:srgbClr val="002060"/>
                </a:solidFill>
                <a:hlinkClick r:id="rId3"/>
              </a:rPr>
              <a:t>https://</a:t>
            </a:r>
            <a:r>
              <a:rPr lang="en-US" dirty="0" smtClean="0">
                <a:solidFill>
                  <a:srgbClr val="002060"/>
                </a:solidFill>
                <a:hlinkClick r:id="rId3"/>
              </a:rPr>
              <a:t>hub.navfac.navy.mil/webcenter/portal/ci/page1182/page128/page1473</a:t>
            </a:r>
            <a:r>
              <a:rPr lang="en-US" dirty="0" smtClean="0">
                <a:solidFill>
                  <a:srgbClr val="002060"/>
                </a:solidFill>
              </a:rPr>
              <a:t>  </a:t>
            </a:r>
            <a:endParaRPr lang="en-US" dirty="0">
              <a:solidFill>
                <a:srgbClr val="002060"/>
              </a:solidFill>
            </a:endParaRPr>
          </a:p>
        </p:txBody>
      </p:sp>
      <p:sp>
        <p:nvSpPr>
          <p:cNvPr id="7" name="Rectangle 2"/>
          <p:cNvSpPr txBox="1">
            <a:spLocks noChangeArrowheads="1"/>
          </p:cNvSpPr>
          <p:nvPr/>
        </p:nvSpPr>
        <p:spPr bwMode="auto">
          <a:xfrm>
            <a:off x="762000" y="311150"/>
            <a:ext cx="7924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lvl1pPr algn="ctr" rtl="0" fontAlgn="base">
              <a:spcBef>
                <a:spcPct val="0"/>
              </a:spcBef>
              <a:spcAft>
                <a:spcPct val="0"/>
              </a:spcAft>
              <a:defRPr sz="3200" b="1" kern="1200">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2pPr>
            <a:lvl3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3pPr>
            <a:lvl4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4pPr>
            <a:lvl5pPr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5pPr>
            <a:lvl6pPr marL="4572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6pPr>
            <a:lvl7pPr marL="9144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7pPr>
            <a:lvl8pPr marL="13716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8pPr>
            <a:lvl9pPr marL="1828800" algn="ctr" rtl="0" fontAlgn="base">
              <a:spcBef>
                <a:spcPct val="0"/>
              </a:spcBef>
              <a:spcAft>
                <a:spcPct val="0"/>
              </a:spcAft>
              <a:defRPr sz="3200" b="1">
                <a:solidFill>
                  <a:srgbClr val="003399"/>
                </a:solidFill>
                <a:latin typeface="Tahoma" panose="020B0604030504040204" pitchFamily="34" charset="0"/>
                <a:cs typeface="Tahoma" panose="020B0604030504040204" pitchFamily="34" charset="0"/>
              </a:defRPr>
            </a:lvl9pPr>
          </a:lstStyle>
          <a:p>
            <a:pPr>
              <a:lnSpc>
                <a:spcPct val="90000"/>
              </a:lnSpc>
            </a:pPr>
            <a:r>
              <a:rPr lang="en-US" altLang="en-US" smtClean="0"/>
              <a:t>Two-Phase Source Selection</a:t>
            </a:r>
            <a:endParaRPr lang="en-US" altLang="en-US" dirty="0"/>
          </a:p>
        </p:txBody>
      </p:sp>
    </p:spTree>
    <p:extLst>
      <p:ext uri="{BB962C8B-B14F-4D97-AF65-F5344CB8AC3E}">
        <p14:creationId xmlns:p14="http://schemas.microsoft.com/office/powerpoint/2010/main" val="30325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62" name="Rectangle 2"/>
          <p:cNvSpPr>
            <a:spLocks noGrp="1" noChangeArrowheads="1"/>
          </p:cNvSpPr>
          <p:nvPr>
            <p:ph type="title"/>
          </p:nvPr>
        </p:nvSpPr>
        <p:spPr>
          <a:xfrm>
            <a:off x="190500" y="244475"/>
            <a:ext cx="8496300" cy="690563"/>
          </a:xfrm>
        </p:spPr>
        <p:txBody>
          <a:bodyPr/>
          <a:lstStyle/>
          <a:p>
            <a:pPr>
              <a:lnSpc>
                <a:spcPct val="90000"/>
              </a:lnSpc>
            </a:pPr>
            <a:r>
              <a:rPr lang="en-US" altLang="en-US" sz="4000" dirty="0" smtClean="0"/>
              <a:t> </a:t>
            </a:r>
            <a:r>
              <a:rPr lang="en-US" altLang="en-US" sz="3000" dirty="0" smtClean="0"/>
              <a:t>MACC Task Orders</a:t>
            </a:r>
            <a:endParaRPr lang="en-US" altLang="en-US" sz="3000" dirty="0"/>
          </a:p>
        </p:txBody>
      </p:sp>
      <p:sp>
        <p:nvSpPr>
          <p:cNvPr id="4136963" name="Rectangle 3"/>
          <p:cNvSpPr>
            <a:spLocks noGrp="1" noChangeArrowheads="1"/>
          </p:cNvSpPr>
          <p:nvPr>
            <p:ph type="body" idx="1"/>
          </p:nvPr>
        </p:nvSpPr>
        <p:spPr>
          <a:xfrm>
            <a:off x="190500" y="1219200"/>
            <a:ext cx="8770937" cy="5095875"/>
          </a:xfrm>
        </p:spPr>
        <p:txBody>
          <a:bodyPr/>
          <a:lstStyle/>
          <a:p>
            <a:pPr marL="800100" lvl="1" indent="-342900">
              <a:spcBef>
                <a:spcPct val="30000"/>
              </a:spcBef>
              <a:spcAft>
                <a:spcPct val="30000"/>
              </a:spcAft>
            </a:pPr>
            <a:r>
              <a:rPr lang="en-US" altLang="en-US" sz="2400" dirty="0" smtClean="0">
                <a:solidFill>
                  <a:srgbClr val="003399"/>
                </a:solidFill>
              </a:rPr>
              <a:t>Task Orders do not require Two Phase procedures</a:t>
            </a:r>
          </a:p>
          <a:p>
            <a:pPr marL="742950" lvl="1" indent="-285750">
              <a:spcBef>
                <a:spcPct val="30000"/>
              </a:spcBef>
              <a:spcAft>
                <a:spcPts val="0"/>
              </a:spcAft>
            </a:pPr>
            <a:r>
              <a:rPr lang="en-US" altLang="en-US" sz="2400" dirty="0">
                <a:solidFill>
                  <a:srgbClr val="003399"/>
                </a:solidFill>
              </a:rPr>
              <a:t>Best Value Source Selection Evaluation Methods</a:t>
            </a:r>
          </a:p>
          <a:p>
            <a:pPr marL="1200150" lvl="2" indent="-285750">
              <a:spcBef>
                <a:spcPts val="0"/>
              </a:spcBef>
              <a:spcAft>
                <a:spcPts val="600"/>
              </a:spcAft>
            </a:pPr>
            <a:r>
              <a:rPr lang="en-US" altLang="en-US" sz="2000" b="1" dirty="0">
                <a:solidFill>
                  <a:srgbClr val="003399"/>
                </a:solidFill>
              </a:rPr>
              <a:t>Tradeoff Analysis</a:t>
            </a:r>
          </a:p>
          <a:p>
            <a:pPr marL="1200150" lvl="2" indent="-285750">
              <a:spcBef>
                <a:spcPts val="0"/>
              </a:spcBef>
              <a:spcAft>
                <a:spcPts val="600"/>
              </a:spcAft>
            </a:pPr>
            <a:r>
              <a:rPr lang="en-US" altLang="en-US" sz="2000" b="1" dirty="0">
                <a:solidFill>
                  <a:srgbClr val="003399"/>
                </a:solidFill>
              </a:rPr>
              <a:t>Lowest Price Technically Acceptable Process (LPTA</a:t>
            </a:r>
            <a:r>
              <a:rPr lang="en-US" altLang="en-US" sz="2000" b="1" dirty="0" smtClean="0">
                <a:solidFill>
                  <a:srgbClr val="003399"/>
                </a:solidFill>
              </a:rPr>
              <a:t>)</a:t>
            </a:r>
          </a:p>
          <a:p>
            <a:pPr marL="1200150" lvl="2" indent="-285750">
              <a:spcBef>
                <a:spcPts val="0"/>
              </a:spcBef>
              <a:spcAft>
                <a:spcPts val="600"/>
              </a:spcAft>
            </a:pPr>
            <a:r>
              <a:rPr lang="en-US" altLang="en-US" sz="2000" b="1" dirty="0" smtClean="0">
                <a:solidFill>
                  <a:srgbClr val="003399"/>
                </a:solidFill>
              </a:rPr>
              <a:t>Price-Only (&lt;$25M) </a:t>
            </a:r>
            <a:endParaRPr lang="en-US" altLang="en-US" sz="2000" b="1" dirty="0">
              <a:solidFill>
                <a:srgbClr val="003399"/>
              </a:solidFill>
            </a:endParaRPr>
          </a:p>
          <a:p>
            <a:pPr marL="796925" lvl="1" indent="-339725">
              <a:lnSpc>
                <a:spcPct val="90000"/>
              </a:lnSpc>
              <a:spcBef>
                <a:spcPct val="30000"/>
              </a:spcBef>
              <a:spcAft>
                <a:spcPct val="30000"/>
              </a:spcAft>
            </a:pPr>
            <a:r>
              <a:rPr lang="en-US" altLang="en-US" sz="2400" dirty="0">
                <a:solidFill>
                  <a:srgbClr val="003399"/>
                </a:solidFill>
              </a:rPr>
              <a:t>Evaluation process </a:t>
            </a:r>
            <a:r>
              <a:rPr lang="en-US" altLang="en-US" sz="2400" dirty="0" smtClean="0">
                <a:solidFill>
                  <a:srgbClr val="003399"/>
                </a:solidFill>
              </a:rPr>
              <a:t>streamlined </a:t>
            </a:r>
          </a:p>
          <a:p>
            <a:pPr marL="796925" lvl="1" indent="-339725">
              <a:lnSpc>
                <a:spcPct val="90000"/>
              </a:lnSpc>
              <a:spcBef>
                <a:spcPct val="30000"/>
              </a:spcBef>
              <a:spcAft>
                <a:spcPct val="30000"/>
              </a:spcAft>
            </a:pPr>
            <a:r>
              <a:rPr lang="en-US" altLang="en-US" sz="2200" dirty="0" smtClean="0">
                <a:solidFill>
                  <a:srgbClr val="003399"/>
                </a:solidFill>
              </a:rPr>
              <a:t>Mandatory Standard </a:t>
            </a:r>
            <a:r>
              <a:rPr lang="en-US" altLang="en-US" sz="2200" dirty="0">
                <a:solidFill>
                  <a:srgbClr val="003399"/>
                </a:solidFill>
              </a:rPr>
              <a:t>Non-Cost/Price Evaluation Factors </a:t>
            </a:r>
            <a:endParaRPr lang="en-US" altLang="en-US" sz="2200" dirty="0" smtClean="0">
              <a:solidFill>
                <a:srgbClr val="003399"/>
              </a:solidFill>
            </a:endParaRPr>
          </a:p>
          <a:p>
            <a:pPr marL="796925" lvl="1" indent="-339725">
              <a:lnSpc>
                <a:spcPct val="90000"/>
              </a:lnSpc>
              <a:spcBef>
                <a:spcPct val="30000"/>
              </a:spcBef>
              <a:spcAft>
                <a:spcPct val="30000"/>
              </a:spcAft>
            </a:pPr>
            <a:endParaRPr lang="en-US" altLang="en-US" sz="2200" dirty="0">
              <a:solidFill>
                <a:srgbClr val="003399"/>
              </a:solidFill>
            </a:endParaRPr>
          </a:p>
          <a:p>
            <a:pPr marL="742950" lvl="1" indent="-285750">
              <a:spcBef>
                <a:spcPct val="30000"/>
              </a:spcBef>
              <a:spcAft>
                <a:spcPct val="30000"/>
              </a:spcAft>
              <a:buFontTx/>
              <a:buNone/>
            </a:pPr>
            <a:endParaRPr lang="en-US" altLang="en-US" sz="1800" dirty="0">
              <a:solidFill>
                <a:srgbClr val="003399"/>
              </a:solidFill>
            </a:endParaRPr>
          </a:p>
        </p:txBody>
      </p:sp>
      <p:sp>
        <p:nvSpPr>
          <p:cNvPr id="2" name="TextBox 1"/>
          <p:cNvSpPr txBox="1"/>
          <p:nvPr/>
        </p:nvSpPr>
        <p:spPr>
          <a:xfrm>
            <a:off x="4983163" y="4464040"/>
            <a:ext cx="3932237" cy="1329595"/>
          </a:xfrm>
          <a:prstGeom prst="rect">
            <a:avLst/>
          </a:prstGeom>
          <a:noFill/>
          <a:ln>
            <a:solidFill>
              <a:srgbClr val="003192"/>
            </a:solidFill>
          </a:ln>
        </p:spPr>
        <p:txBody>
          <a:bodyPr wrap="square" rtlCol="0">
            <a:spAutoFit/>
          </a:bodyPr>
          <a:lstStyle/>
          <a:p>
            <a:pPr>
              <a:lnSpc>
                <a:spcPct val="90000"/>
              </a:lnSpc>
              <a:spcBef>
                <a:spcPct val="30000"/>
              </a:spcBef>
              <a:spcAft>
                <a:spcPct val="30000"/>
              </a:spcAft>
            </a:pPr>
            <a:r>
              <a:rPr lang="en-US" altLang="en-US" sz="2000" dirty="0" smtClean="0">
                <a:solidFill>
                  <a:srgbClr val="003399"/>
                </a:solidFill>
              </a:rPr>
              <a:t>LPTA	</a:t>
            </a:r>
          </a:p>
          <a:p>
            <a:pPr marL="1547813" marR="0" indent="-1379538">
              <a:spcBef>
                <a:spcPts val="0"/>
              </a:spcBef>
              <a:spcAft>
                <a:spcPts val="0"/>
              </a:spcAft>
            </a:pPr>
            <a:r>
              <a:rPr lang="en-US" dirty="0">
                <a:solidFill>
                  <a:srgbClr val="003192"/>
                </a:solidFill>
                <a:latin typeface="Arial" panose="020B0604020202020204" pitchFamily="34" charset="0"/>
                <a:ea typeface="Times New Roman" panose="02020603050405020304" pitchFamily="18" charset="0"/>
              </a:rPr>
              <a:t>Factor 1 – Past Performance</a:t>
            </a:r>
            <a:endParaRPr lang="en-US" dirty="0">
              <a:solidFill>
                <a:srgbClr val="003192"/>
              </a:solidFill>
              <a:latin typeface="Times New Roman" panose="02020603050405020304" pitchFamily="18" charset="0"/>
              <a:ea typeface="Times New Roman" panose="02020603050405020304" pitchFamily="18" charset="0"/>
            </a:endParaRPr>
          </a:p>
          <a:p>
            <a:pPr marL="1377950" marR="0" indent="-1209675">
              <a:spcBef>
                <a:spcPts val="0"/>
              </a:spcBef>
              <a:spcAft>
                <a:spcPts val="0"/>
              </a:spcAft>
            </a:pPr>
            <a:r>
              <a:rPr lang="en-US" dirty="0">
                <a:solidFill>
                  <a:srgbClr val="003192"/>
                </a:solidFill>
                <a:latin typeface="Arial" panose="020B0604020202020204" pitchFamily="34" charset="0"/>
                <a:ea typeface="Times New Roman" panose="02020603050405020304" pitchFamily="18" charset="0"/>
              </a:rPr>
              <a:t>Factor 2 – Project specific </a:t>
            </a:r>
            <a:r>
              <a:rPr lang="en-US" dirty="0" smtClean="0">
                <a:solidFill>
                  <a:srgbClr val="003192"/>
                </a:solidFill>
                <a:latin typeface="Arial" panose="020B0604020202020204" pitchFamily="34" charset="0"/>
                <a:ea typeface="Times New Roman" panose="02020603050405020304" pitchFamily="18" charset="0"/>
              </a:rPr>
              <a:t>requirements (optional)</a:t>
            </a:r>
            <a:endParaRPr lang="en-US" dirty="0">
              <a:solidFill>
                <a:srgbClr val="003192"/>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20663" y="4464040"/>
            <a:ext cx="4533900" cy="1708160"/>
          </a:xfrm>
          <a:prstGeom prst="rect">
            <a:avLst/>
          </a:prstGeom>
          <a:noFill/>
          <a:ln>
            <a:solidFill>
              <a:srgbClr val="003192"/>
            </a:solidFill>
          </a:ln>
        </p:spPr>
        <p:txBody>
          <a:bodyPr wrap="square" rtlCol="0">
            <a:spAutoFit/>
          </a:bodyPr>
          <a:lstStyle/>
          <a:p>
            <a:pPr marL="339725" indent="-339725">
              <a:lnSpc>
                <a:spcPct val="90000"/>
              </a:lnSpc>
              <a:spcBef>
                <a:spcPct val="30000"/>
              </a:spcBef>
              <a:spcAft>
                <a:spcPct val="30000"/>
              </a:spcAft>
            </a:pPr>
            <a:r>
              <a:rPr lang="en-US" altLang="en-US" sz="2000" dirty="0">
                <a:solidFill>
                  <a:srgbClr val="003399"/>
                </a:solidFill>
              </a:rPr>
              <a:t>Tradeoff Analysis</a:t>
            </a:r>
            <a:r>
              <a:rPr lang="en-US" altLang="en-US" dirty="0">
                <a:solidFill>
                  <a:srgbClr val="003399"/>
                </a:solidFill>
              </a:rPr>
              <a:t>		</a:t>
            </a:r>
          </a:p>
          <a:p>
            <a:pPr marL="225425" lvl="1" indent="55563">
              <a:lnSpc>
                <a:spcPct val="90000"/>
              </a:lnSpc>
              <a:spcBef>
                <a:spcPts val="0"/>
              </a:spcBef>
              <a:spcAft>
                <a:spcPts val="0"/>
              </a:spcAft>
            </a:pPr>
            <a:r>
              <a:rPr lang="en-US" altLang="en-US" dirty="0">
                <a:solidFill>
                  <a:srgbClr val="003399"/>
                </a:solidFill>
              </a:rPr>
              <a:t>Factor 1 – Experience (if applicable)</a:t>
            </a:r>
          </a:p>
          <a:p>
            <a:pPr marL="225425" lvl="1" indent="55563">
              <a:lnSpc>
                <a:spcPct val="90000"/>
              </a:lnSpc>
              <a:spcBef>
                <a:spcPts val="0"/>
              </a:spcBef>
              <a:spcAft>
                <a:spcPts val="0"/>
              </a:spcAft>
            </a:pPr>
            <a:r>
              <a:rPr lang="en-US" altLang="en-US" dirty="0">
                <a:solidFill>
                  <a:srgbClr val="003399"/>
                </a:solidFill>
              </a:rPr>
              <a:t>Factor 2 – Past Performance*</a:t>
            </a:r>
          </a:p>
          <a:p>
            <a:pPr marL="225425" lvl="1" indent="55563">
              <a:lnSpc>
                <a:spcPct val="90000"/>
              </a:lnSpc>
              <a:spcBef>
                <a:spcPts val="0"/>
              </a:spcBef>
              <a:spcAft>
                <a:spcPts val="0"/>
              </a:spcAft>
            </a:pPr>
            <a:r>
              <a:rPr lang="en-US" altLang="en-US" dirty="0">
                <a:solidFill>
                  <a:srgbClr val="003399"/>
                </a:solidFill>
              </a:rPr>
              <a:t>Factor 3 – Safety (if applicable)</a:t>
            </a:r>
          </a:p>
          <a:p>
            <a:pPr marL="225425" lvl="1" indent="55563">
              <a:lnSpc>
                <a:spcPct val="90000"/>
              </a:lnSpc>
              <a:spcBef>
                <a:spcPts val="0"/>
              </a:spcBef>
              <a:spcAft>
                <a:spcPts val="0"/>
              </a:spcAft>
            </a:pPr>
            <a:r>
              <a:rPr lang="en-US" altLang="en-US" dirty="0">
                <a:solidFill>
                  <a:srgbClr val="003399"/>
                </a:solidFill>
              </a:rPr>
              <a:t>Factor 4 – Technical Solution</a:t>
            </a:r>
          </a:p>
          <a:p>
            <a:pPr marL="225425" lvl="1" indent="55563">
              <a:lnSpc>
                <a:spcPct val="90000"/>
              </a:lnSpc>
              <a:spcBef>
                <a:spcPts val="0"/>
              </a:spcBef>
              <a:spcAft>
                <a:spcPts val="0"/>
              </a:spcAft>
            </a:pPr>
            <a:r>
              <a:rPr lang="en-US" altLang="en-US" dirty="0">
                <a:solidFill>
                  <a:srgbClr val="003399"/>
                </a:solidFill>
              </a:rPr>
              <a:t>Factor 5 – Sustainable Design</a:t>
            </a:r>
          </a:p>
        </p:txBody>
      </p:sp>
    </p:spTree>
    <p:extLst>
      <p:ext uri="{BB962C8B-B14F-4D97-AF65-F5344CB8AC3E}">
        <p14:creationId xmlns:p14="http://schemas.microsoft.com/office/powerpoint/2010/main" val="3980592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Selection Process</a:t>
            </a:r>
          </a:p>
        </p:txBody>
      </p:sp>
      <p:sp>
        <p:nvSpPr>
          <p:cNvPr id="5" name="Content Placeholder 4"/>
          <p:cNvSpPr>
            <a:spLocks noGrp="1"/>
          </p:cNvSpPr>
          <p:nvPr>
            <p:ph idx="1"/>
          </p:nvPr>
        </p:nvSpPr>
        <p:spPr>
          <a:xfrm>
            <a:off x="609600" y="1143000"/>
            <a:ext cx="8382000" cy="4811712"/>
          </a:xfrm>
        </p:spPr>
        <p:txBody>
          <a:bodyPr/>
          <a:lstStyle/>
          <a:p>
            <a:pPr marL="344488" indent="-344488">
              <a:spcBef>
                <a:spcPts val="0"/>
              </a:spcBef>
              <a:spcAft>
                <a:spcPts val="600"/>
              </a:spcAft>
            </a:pPr>
            <a:r>
              <a:rPr lang="en-US" sz="2400" b="0" dirty="0">
                <a:solidFill>
                  <a:schemeClr val="tx1"/>
                </a:solidFill>
              </a:rPr>
              <a:t>For Sole Source selections, follow BMS S-17.2.17</a:t>
            </a:r>
          </a:p>
          <a:p>
            <a:pPr marL="344488" indent="-344488">
              <a:spcBef>
                <a:spcPts val="0"/>
              </a:spcBef>
              <a:spcAft>
                <a:spcPts val="600"/>
              </a:spcAft>
            </a:pPr>
            <a:r>
              <a:rPr lang="en-US" sz="2400" b="0" dirty="0">
                <a:solidFill>
                  <a:schemeClr val="tx1"/>
                </a:solidFill>
              </a:rPr>
              <a:t>Selection Process</a:t>
            </a:r>
          </a:p>
          <a:p>
            <a:pPr marL="801688" lvl="1" indent="-344488">
              <a:spcBef>
                <a:spcPts val="0"/>
              </a:spcBef>
              <a:spcAft>
                <a:spcPts val="600"/>
              </a:spcAft>
            </a:pPr>
            <a:r>
              <a:rPr lang="en-US" sz="2200" b="0" dirty="0">
                <a:solidFill>
                  <a:schemeClr val="tx1"/>
                </a:solidFill>
              </a:rPr>
              <a:t>Informal process</a:t>
            </a:r>
          </a:p>
          <a:p>
            <a:pPr marL="801688" lvl="1" indent="-344488">
              <a:spcBef>
                <a:spcPts val="0"/>
              </a:spcBef>
              <a:spcAft>
                <a:spcPts val="600"/>
              </a:spcAft>
            </a:pPr>
            <a:r>
              <a:rPr lang="en-US" sz="2200" b="0" dirty="0">
                <a:solidFill>
                  <a:schemeClr val="tx1"/>
                </a:solidFill>
              </a:rPr>
              <a:t>Coordinated with Small Business Specialist</a:t>
            </a:r>
          </a:p>
          <a:p>
            <a:pPr marL="801688" lvl="1" indent="-344488">
              <a:spcBef>
                <a:spcPts val="0"/>
              </a:spcBef>
              <a:spcAft>
                <a:spcPts val="600"/>
              </a:spcAft>
            </a:pPr>
            <a:r>
              <a:rPr lang="en-US" sz="2200" b="0" dirty="0">
                <a:solidFill>
                  <a:schemeClr val="tx1"/>
                </a:solidFill>
              </a:rPr>
              <a:t>Search Construction Contractor Register (CCR)</a:t>
            </a:r>
          </a:p>
          <a:p>
            <a:pPr marL="801688" lvl="1" indent="-344488">
              <a:spcBef>
                <a:spcPts val="0"/>
              </a:spcBef>
              <a:spcAft>
                <a:spcPts val="600"/>
              </a:spcAft>
            </a:pPr>
            <a:r>
              <a:rPr lang="en-US" sz="2200" b="0" dirty="0">
                <a:solidFill>
                  <a:schemeClr val="tx1"/>
                </a:solidFill>
              </a:rPr>
              <a:t>Match Contractor with project</a:t>
            </a:r>
          </a:p>
          <a:p>
            <a:pPr marL="1258888" lvl="2" indent="-344488">
              <a:spcBef>
                <a:spcPts val="0"/>
              </a:spcBef>
              <a:spcAft>
                <a:spcPts val="600"/>
              </a:spcAft>
            </a:pPr>
            <a:r>
              <a:rPr lang="en-US" sz="2000" b="0" dirty="0">
                <a:solidFill>
                  <a:schemeClr val="tx1"/>
                </a:solidFill>
              </a:rPr>
              <a:t>Capabilities evaluation – check key personnel</a:t>
            </a:r>
          </a:p>
          <a:p>
            <a:pPr marL="1258888" lvl="2" indent="-344488">
              <a:spcBef>
                <a:spcPts val="0"/>
              </a:spcBef>
              <a:spcAft>
                <a:spcPts val="600"/>
              </a:spcAft>
            </a:pPr>
            <a:r>
              <a:rPr lang="en-US" sz="2000" b="0" dirty="0">
                <a:solidFill>
                  <a:schemeClr val="tx1"/>
                </a:solidFill>
              </a:rPr>
              <a:t>Validate past performance with FEAD/ROICC and CPARS</a:t>
            </a:r>
          </a:p>
          <a:p>
            <a:pPr marL="344488" indent="-344488"/>
            <a:r>
              <a:rPr lang="en-US" sz="2400" b="0" dirty="0">
                <a:solidFill>
                  <a:schemeClr val="tx1"/>
                </a:solidFill>
              </a:rPr>
              <a:t>Typical Considerations</a:t>
            </a:r>
          </a:p>
          <a:p>
            <a:pPr marL="801688" lvl="1" indent="-344488">
              <a:spcBef>
                <a:spcPts val="0"/>
              </a:spcBef>
              <a:spcAft>
                <a:spcPts val="600"/>
              </a:spcAft>
            </a:pPr>
            <a:r>
              <a:rPr lang="en-US" sz="2200" b="0" dirty="0">
                <a:solidFill>
                  <a:schemeClr val="tx1"/>
                </a:solidFill>
              </a:rPr>
              <a:t>Past performance</a:t>
            </a:r>
          </a:p>
          <a:p>
            <a:pPr marL="801688" lvl="1" indent="-344488">
              <a:spcBef>
                <a:spcPts val="0"/>
              </a:spcBef>
              <a:spcAft>
                <a:spcPts val="600"/>
              </a:spcAft>
            </a:pPr>
            <a:r>
              <a:rPr lang="en-US" sz="2200" b="0" dirty="0">
                <a:solidFill>
                  <a:schemeClr val="tx1"/>
                </a:solidFill>
              </a:rPr>
              <a:t>Past experience –key personnel</a:t>
            </a:r>
          </a:p>
          <a:p>
            <a:pPr marL="801688" lvl="1" indent="-344488">
              <a:spcBef>
                <a:spcPts val="0"/>
              </a:spcBef>
              <a:spcAft>
                <a:spcPts val="600"/>
              </a:spcAft>
            </a:pPr>
            <a:r>
              <a:rPr lang="en-US" sz="2200" b="0" dirty="0">
                <a:solidFill>
                  <a:schemeClr val="tx1"/>
                </a:solidFill>
              </a:rPr>
              <a:t>Management approach (emphasizes integrated team)</a:t>
            </a:r>
          </a:p>
          <a:p>
            <a:endParaRPr lang="en-US" dirty="0"/>
          </a:p>
        </p:txBody>
      </p:sp>
    </p:spTree>
    <p:extLst>
      <p:ext uri="{BB962C8B-B14F-4D97-AF65-F5344CB8AC3E}">
        <p14:creationId xmlns:p14="http://schemas.microsoft.com/office/powerpoint/2010/main" val="13176188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i="0" dirty="0">
                <a:solidFill>
                  <a:schemeClr val="tx1"/>
                </a:solidFill>
                <a:latin typeface="+mn-lt"/>
              </a:rPr>
              <a:t>Design-Build – Post Award Process</a:t>
            </a:r>
          </a:p>
        </p:txBody>
      </p:sp>
      <p:sp>
        <p:nvSpPr>
          <p:cNvPr id="3" name="Content Placeholder 2"/>
          <p:cNvSpPr>
            <a:spLocks noGrp="1"/>
          </p:cNvSpPr>
          <p:nvPr>
            <p:ph idx="1"/>
          </p:nvPr>
        </p:nvSpPr>
        <p:spPr/>
        <p:txBody>
          <a:bodyPr/>
          <a:lstStyle/>
          <a:p>
            <a:pPr marL="0" indent="0">
              <a:spcBef>
                <a:spcPts val="0"/>
              </a:spcBef>
              <a:spcAft>
                <a:spcPts val="600"/>
              </a:spcAft>
              <a:buNone/>
            </a:pPr>
            <a:r>
              <a:rPr lang="en-US" sz="2400" b="0" dirty="0">
                <a:solidFill>
                  <a:schemeClr val="tx1"/>
                </a:solidFill>
              </a:rPr>
              <a:t>BMS Post-Award Sections:</a:t>
            </a:r>
          </a:p>
        </p:txBody>
      </p:sp>
      <p:graphicFrame>
        <p:nvGraphicFramePr>
          <p:cNvPr id="4" name="Table 3">
            <a:extLst>
              <a:ext uri="{FF2B5EF4-FFF2-40B4-BE49-F238E27FC236}">
                <a16:creationId xmlns:a16="http://schemas.microsoft.com/office/drawing/2014/main" id="{C9BEA5DB-F8F3-488B-8CAE-F40CD08A919D}"/>
              </a:ext>
            </a:extLst>
          </p:cNvPr>
          <p:cNvGraphicFramePr>
            <a:graphicFrameLocks noGrp="1"/>
          </p:cNvGraphicFramePr>
          <p:nvPr>
            <p:extLst/>
          </p:nvPr>
        </p:nvGraphicFramePr>
        <p:xfrm>
          <a:off x="663575" y="2209800"/>
          <a:ext cx="7620000" cy="1854200"/>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916691469"/>
                    </a:ext>
                  </a:extLst>
                </a:gridCol>
                <a:gridCol w="3810000">
                  <a:extLst>
                    <a:ext uri="{9D8B030D-6E8A-4147-A177-3AD203B41FA5}">
                      <a16:colId xmlns:a16="http://schemas.microsoft.com/office/drawing/2014/main" val="3127974551"/>
                    </a:ext>
                  </a:extLst>
                </a:gridCol>
              </a:tblGrid>
              <a:tr h="370840">
                <a:tc>
                  <a:txBody>
                    <a:bodyPr/>
                    <a:lstStyle/>
                    <a:p>
                      <a:r>
                        <a:rPr lang="en-US" sz="1800" dirty="0">
                          <a:solidFill>
                            <a:schemeClr val="tx1"/>
                          </a:solidFill>
                        </a:rPr>
                        <a:t>Post Award Topic</a:t>
                      </a:r>
                    </a:p>
                  </a:txBody>
                  <a:tcPr>
                    <a:lnB w="28575" cap="flat" cmpd="sng" algn="ctr">
                      <a:solidFill>
                        <a:srgbClr val="28538E"/>
                      </a:solidFill>
                      <a:prstDash val="solid"/>
                      <a:round/>
                      <a:headEnd type="none" w="med" len="med"/>
                      <a:tailEnd type="none" w="med" len="med"/>
                    </a:lnB>
                    <a:solidFill>
                      <a:schemeClr val="bg1"/>
                    </a:solidFill>
                  </a:tcPr>
                </a:tc>
                <a:tc>
                  <a:txBody>
                    <a:bodyPr/>
                    <a:lstStyle/>
                    <a:p>
                      <a:pPr algn="ctr"/>
                      <a:r>
                        <a:rPr lang="en-US" sz="1800" dirty="0">
                          <a:solidFill>
                            <a:schemeClr val="tx1"/>
                          </a:solidFill>
                        </a:rPr>
                        <a:t>BMS Process Section</a:t>
                      </a:r>
                    </a:p>
                  </a:txBody>
                  <a:tcPr>
                    <a:lnB w="28575" cap="flat" cmpd="sng" algn="ctr">
                      <a:solidFill>
                        <a:srgbClr val="28538E"/>
                      </a:solidFill>
                      <a:prstDash val="solid"/>
                      <a:round/>
                      <a:headEnd type="none" w="med" len="med"/>
                      <a:tailEnd type="none" w="med" len="med"/>
                    </a:lnB>
                    <a:solidFill>
                      <a:schemeClr val="bg1"/>
                    </a:solidFill>
                  </a:tcPr>
                </a:tc>
                <a:extLst>
                  <a:ext uri="{0D108BD9-81ED-4DB2-BD59-A6C34878D82A}">
                    <a16:rowId xmlns:a16="http://schemas.microsoft.com/office/drawing/2014/main" val="2394301090"/>
                  </a:ext>
                </a:extLst>
              </a:tr>
              <a:tr h="370840">
                <a:tc>
                  <a:txBody>
                    <a:bodyPr/>
                    <a:lstStyle/>
                    <a:p>
                      <a:r>
                        <a:rPr lang="en-US" sz="1800" dirty="0"/>
                        <a:t>Post Award Design Management</a:t>
                      </a:r>
                    </a:p>
                  </a:txBody>
                  <a:tcPr>
                    <a:lnT w="28575" cap="flat" cmpd="sng" algn="ctr">
                      <a:solidFill>
                        <a:srgbClr val="28538E"/>
                      </a:solidFill>
                      <a:prstDash val="solid"/>
                      <a:round/>
                      <a:headEnd type="none" w="med" len="med"/>
                      <a:tailEnd type="none" w="med" len="med"/>
                    </a:lnT>
                    <a:solidFill>
                      <a:srgbClr val="E5EEF6"/>
                    </a:solidFill>
                  </a:tcPr>
                </a:tc>
                <a:tc>
                  <a:txBody>
                    <a:bodyPr/>
                    <a:lstStyle/>
                    <a:p>
                      <a:pPr algn="ctr"/>
                      <a:r>
                        <a:rPr lang="en-US" sz="1800" dirty="0"/>
                        <a:t>B-1.4.6.1</a:t>
                      </a:r>
                    </a:p>
                  </a:txBody>
                  <a:tcPr anchor="ctr">
                    <a:lnT w="28575" cap="flat" cmpd="sng" algn="ctr">
                      <a:solidFill>
                        <a:srgbClr val="28538E"/>
                      </a:solidFill>
                      <a:prstDash val="solid"/>
                      <a:round/>
                      <a:headEnd type="none" w="med" len="med"/>
                      <a:tailEnd type="none" w="med" len="med"/>
                    </a:lnT>
                    <a:solidFill>
                      <a:srgbClr val="E5EEF6"/>
                    </a:solidFill>
                  </a:tcPr>
                </a:tc>
                <a:extLst>
                  <a:ext uri="{0D108BD9-81ED-4DB2-BD59-A6C34878D82A}">
                    <a16:rowId xmlns:a16="http://schemas.microsoft.com/office/drawing/2014/main" val="1120728198"/>
                  </a:ext>
                </a:extLst>
              </a:tr>
              <a:tr h="370840">
                <a:tc>
                  <a:txBody>
                    <a:bodyPr/>
                    <a:lstStyle/>
                    <a:p>
                      <a:r>
                        <a:rPr lang="en-US" sz="1800" dirty="0"/>
                        <a:t>Schedule for DB Management</a:t>
                      </a:r>
                    </a:p>
                  </a:txBody>
                  <a:tcPr>
                    <a:solidFill>
                      <a:schemeClr val="bg1"/>
                    </a:solidFill>
                  </a:tcPr>
                </a:tc>
                <a:tc>
                  <a:txBody>
                    <a:bodyPr/>
                    <a:lstStyle/>
                    <a:p>
                      <a:pPr algn="ctr"/>
                      <a:r>
                        <a:rPr lang="en-US" sz="1800" dirty="0"/>
                        <a:t>B-1.4.6.2</a:t>
                      </a:r>
                    </a:p>
                  </a:txBody>
                  <a:tcPr anchor="ctr">
                    <a:solidFill>
                      <a:schemeClr val="bg1"/>
                    </a:solidFill>
                  </a:tcPr>
                </a:tc>
                <a:extLst>
                  <a:ext uri="{0D108BD9-81ED-4DB2-BD59-A6C34878D82A}">
                    <a16:rowId xmlns:a16="http://schemas.microsoft.com/office/drawing/2014/main" val="3039427784"/>
                  </a:ext>
                </a:extLst>
              </a:tr>
              <a:tr h="370840">
                <a:tc>
                  <a:txBody>
                    <a:bodyPr/>
                    <a:lstStyle/>
                    <a:p>
                      <a:r>
                        <a:rPr lang="en-US" sz="1800" dirty="0"/>
                        <a:t>Design-Build Quality Management</a:t>
                      </a:r>
                    </a:p>
                  </a:txBody>
                  <a:tcPr>
                    <a:solidFill>
                      <a:srgbClr val="E5EEF6"/>
                    </a:solidFill>
                  </a:tcPr>
                </a:tc>
                <a:tc>
                  <a:txBody>
                    <a:bodyPr/>
                    <a:lstStyle/>
                    <a:p>
                      <a:pPr algn="ctr"/>
                      <a:r>
                        <a:rPr lang="en-US" sz="1800" dirty="0"/>
                        <a:t>B-1.4.6.3</a:t>
                      </a:r>
                    </a:p>
                  </a:txBody>
                  <a:tcPr anchor="ctr">
                    <a:solidFill>
                      <a:srgbClr val="E5EEF6"/>
                    </a:solidFill>
                  </a:tcPr>
                </a:tc>
                <a:extLst>
                  <a:ext uri="{0D108BD9-81ED-4DB2-BD59-A6C34878D82A}">
                    <a16:rowId xmlns:a16="http://schemas.microsoft.com/office/drawing/2014/main" val="3497525932"/>
                  </a:ext>
                </a:extLst>
              </a:tr>
              <a:tr h="370840">
                <a:tc>
                  <a:txBody>
                    <a:bodyPr/>
                    <a:lstStyle/>
                    <a:p>
                      <a:r>
                        <a:rPr lang="en-US" sz="1800" dirty="0"/>
                        <a:t>Design-Build Technical Submittals</a:t>
                      </a:r>
                    </a:p>
                  </a:txBody>
                  <a:tcPr>
                    <a:solidFill>
                      <a:schemeClr val="bg1"/>
                    </a:solidFill>
                  </a:tcPr>
                </a:tc>
                <a:tc>
                  <a:txBody>
                    <a:bodyPr/>
                    <a:lstStyle/>
                    <a:p>
                      <a:pPr algn="ctr"/>
                      <a:r>
                        <a:rPr lang="en-US" sz="1800" dirty="0"/>
                        <a:t>B-1.4.6.4</a:t>
                      </a:r>
                    </a:p>
                  </a:txBody>
                  <a:tcPr anchor="ctr">
                    <a:solidFill>
                      <a:schemeClr val="bg1"/>
                    </a:solidFill>
                  </a:tcPr>
                </a:tc>
                <a:extLst>
                  <a:ext uri="{0D108BD9-81ED-4DB2-BD59-A6C34878D82A}">
                    <a16:rowId xmlns:a16="http://schemas.microsoft.com/office/drawing/2014/main" val="2993903959"/>
                  </a:ext>
                </a:extLst>
              </a:tr>
            </a:tbl>
          </a:graphicData>
        </a:graphic>
      </p:graphicFrame>
    </p:spTree>
    <p:extLst>
      <p:ext uri="{BB962C8B-B14F-4D97-AF65-F5344CB8AC3E}">
        <p14:creationId xmlns:p14="http://schemas.microsoft.com/office/powerpoint/2010/main" val="38964457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0650"/>
            <a:ext cx="7381875" cy="835025"/>
          </a:xfrm>
        </p:spPr>
        <p:txBody>
          <a:bodyPr/>
          <a:lstStyle/>
          <a:p>
            <a:r>
              <a:rPr lang="en-US" altLang="en-US" sz="3200" b="0" i="0" dirty="0" smtClean="0">
                <a:solidFill>
                  <a:schemeClr val="tx1"/>
                </a:solidFill>
                <a:latin typeface="+mn-lt"/>
                <a:ea typeface="MS PGothic" pitchFamily="34" charset="-128"/>
              </a:rPr>
              <a:t>Post Award Kick-off (PAK) Meeting</a:t>
            </a:r>
            <a:endParaRPr lang="en-US" altLang="en-US" sz="3200" b="0" i="0" dirty="0">
              <a:solidFill>
                <a:schemeClr val="tx1"/>
              </a:solidFill>
              <a:latin typeface="+mn-lt"/>
              <a:ea typeface="MS PGothic" pitchFamily="34" charset="-128"/>
            </a:endParaRPr>
          </a:p>
        </p:txBody>
      </p:sp>
      <p:sp>
        <p:nvSpPr>
          <p:cNvPr id="8195" name="Rectangle 3"/>
          <p:cNvSpPr>
            <a:spLocks noGrp="1" noChangeArrowheads="1"/>
          </p:cNvSpPr>
          <p:nvPr>
            <p:ph type="body" idx="1"/>
          </p:nvPr>
        </p:nvSpPr>
        <p:spPr>
          <a:xfrm>
            <a:off x="609600" y="1295400"/>
            <a:ext cx="7823200" cy="4811712"/>
          </a:xfrm>
        </p:spPr>
        <p:txBody>
          <a:bodyPr/>
          <a:lstStyle/>
          <a:p>
            <a:pPr marL="228600" indent="-228600">
              <a:buClr>
                <a:schemeClr val="tx1"/>
              </a:buClr>
            </a:pPr>
            <a:r>
              <a:rPr lang="en-US" sz="2400" b="0" kern="1200" dirty="0">
                <a:solidFill>
                  <a:schemeClr val="tx1"/>
                </a:solidFill>
                <a:cs typeface="Times New Roman" panose="02020603050405020304" pitchFamily="18" charset="0"/>
              </a:rPr>
              <a:t>The Post Award Kickoff (PAK) meeting is the critical timeframe to collaboratively establish the design schedule and identify all design submittal packages </a:t>
            </a:r>
          </a:p>
          <a:p>
            <a:pPr marL="228600" indent="-228600">
              <a:buClr>
                <a:schemeClr val="tx1"/>
              </a:buClr>
            </a:pPr>
            <a:r>
              <a:rPr lang="en-US" sz="2400" b="0" kern="1200" dirty="0">
                <a:solidFill>
                  <a:schemeClr val="tx1"/>
                </a:solidFill>
                <a:cs typeface="Times New Roman" panose="02020603050405020304" pitchFamily="18" charset="0"/>
              </a:rPr>
              <a:t>After award the Government Technical Team:</a:t>
            </a:r>
          </a:p>
          <a:p>
            <a:pPr marL="685800" lvl="1" indent="-228600"/>
            <a:r>
              <a:rPr lang="en-US" sz="2200" b="0" dirty="0">
                <a:solidFill>
                  <a:schemeClr val="tx1"/>
                </a:solidFill>
              </a:rPr>
              <a:t>Is the client’s technical representative and provides input, including lessons learned, to the Contractor’s team</a:t>
            </a:r>
          </a:p>
          <a:p>
            <a:pPr marL="685800" lvl="1" indent="-228600"/>
            <a:r>
              <a:rPr lang="en-US" sz="2200" b="0" dirty="0">
                <a:solidFill>
                  <a:schemeClr val="tx1"/>
                </a:solidFill>
              </a:rPr>
              <a:t>Confirms conformance with the Contract; </a:t>
            </a:r>
            <a:r>
              <a:rPr lang="en-US" sz="2200" b="0" dirty="0">
                <a:solidFill>
                  <a:srgbClr val="FF0000"/>
                </a:solidFill>
              </a:rPr>
              <a:t>Technical team should be comparing design to the RFP requirements and Contractor’s proposal</a:t>
            </a:r>
          </a:p>
          <a:p>
            <a:pPr marL="685800" lvl="1" indent="-228600"/>
            <a:r>
              <a:rPr lang="en-US" sz="2200" b="0" dirty="0">
                <a:solidFill>
                  <a:schemeClr val="tx1"/>
                </a:solidFill>
              </a:rPr>
              <a:t>Evaluates the Contractor’s design process (life cycle cost analysis, functional analysis, BIM, etc.)</a:t>
            </a: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66428104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45450" cy="835025"/>
          </a:xfrm>
        </p:spPr>
        <p:txBody>
          <a:bodyPr/>
          <a:lstStyle/>
          <a:p>
            <a:r>
              <a:rPr lang="en-US" sz="3200" b="0" i="0" dirty="0">
                <a:solidFill>
                  <a:schemeClr val="tx1"/>
                </a:solidFill>
                <a:latin typeface="+mn-lt"/>
              </a:rPr>
              <a:t>Design-Build – Post-Award Process</a:t>
            </a:r>
          </a:p>
        </p:txBody>
      </p:sp>
      <p:sp>
        <p:nvSpPr>
          <p:cNvPr id="3" name="Content Placeholder 2"/>
          <p:cNvSpPr>
            <a:spLocks noGrp="1"/>
          </p:cNvSpPr>
          <p:nvPr>
            <p:ph idx="1"/>
          </p:nvPr>
        </p:nvSpPr>
        <p:spPr>
          <a:xfrm>
            <a:off x="381000" y="1219200"/>
            <a:ext cx="8534400" cy="4811712"/>
          </a:xfrm>
        </p:spPr>
        <p:txBody>
          <a:bodyPr/>
          <a:lstStyle/>
          <a:p>
            <a:pPr marL="344488" indent="-344488">
              <a:spcBef>
                <a:spcPts val="0"/>
              </a:spcBef>
              <a:spcAft>
                <a:spcPts val="600"/>
              </a:spcAft>
            </a:pPr>
            <a:r>
              <a:rPr lang="en-US" sz="2400" b="0" dirty="0">
                <a:solidFill>
                  <a:schemeClr val="tx1"/>
                </a:solidFill>
              </a:rPr>
              <a:t>Roles and Responsibilities</a:t>
            </a:r>
          </a:p>
          <a:p>
            <a:pPr marL="801688" lvl="1" indent="-344488">
              <a:spcBef>
                <a:spcPts val="0"/>
              </a:spcBef>
              <a:spcAft>
                <a:spcPts val="600"/>
              </a:spcAft>
              <a:buFont typeface="Symbol" panose="05050102010706020507" pitchFamily="18" charset="2"/>
              <a:buChar char="-"/>
            </a:pPr>
            <a:r>
              <a:rPr lang="en-US" sz="2200" b="0" dirty="0">
                <a:solidFill>
                  <a:schemeClr val="tx1"/>
                </a:solidFill>
              </a:rPr>
              <a:t>Key NAVFAC Personnel – Post-Award</a:t>
            </a:r>
          </a:p>
          <a:p>
            <a:pPr marL="1258888" lvl="2" indent="-344488">
              <a:spcBef>
                <a:spcPts val="0"/>
              </a:spcBef>
              <a:spcAft>
                <a:spcPts val="600"/>
              </a:spcAft>
            </a:pPr>
            <a:r>
              <a:rPr lang="en-US" sz="2000" u="sng" dirty="0">
                <a:solidFill>
                  <a:srgbClr val="FF0000"/>
                </a:solidFill>
              </a:rPr>
              <a:t>Construction Manager (CM)</a:t>
            </a:r>
            <a:r>
              <a:rPr lang="en-US" sz="2000" dirty="0">
                <a:solidFill>
                  <a:srgbClr val="FF0000"/>
                </a:solidFill>
              </a:rPr>
              <a:t> – Leads </a:t>
            </a:r>
            <a:r>
              <a:rPr lang="en-US" sz="2000" dirty="0" smtClean="0">
                <a:solidFill>
                  <a:srgbClr val="FF0000"/>
                </a:solidFill>
              </a:rPr>
              <a:t>Contract Management from construction contract </a:t>
            </a:r>
            <a:r>
              <a:rPr lang="en-US" sz="2000" dirty="0">
                <a:solidFill>
                  <a:srgbClr val="FF0000"/>
                </a:solidFill>
              </a:rPr>
              <a:t>award through </a:t>
            </a:r>
            <a:r>
              <a:rPr lang="en-US" sz="2000" dirty="0" smtClean="0">
                <a:solidFill>
                  <a:srgbClr val="FF0000"/>
                </a:solidFill>
              </a:rPr>
              <a:t>contract close-out</a:t>
            </a:r>
            <a:endParaRPr lang="en-US" sz="2000" dirty="0">
              <a:solidFill>
                <a:srgbClr val="FF0000"/>
              </a:solidFill>
            </a:endParaRPr>
          </a:p>
          <a:p>
            <a:pPr marL="1258888" lvl="2" indent="-344488">
              <a:spcBef>
                <a:spcPts val="0"/>
              </a:spcBef>
              <a:spcAft>
                <a:spcPts val="600"/>
              </a:spcAft>
            </a:pPr>
            <a:r>
              <a:rPr lang="en-US" sz="2000" u="sng" dirty="0">
                <a:solidFill>
                  <a:schemeClr val="tx1"/>
                </a:solidFill>
              </a:rPr>
              <a:t>Project Manager (PM)</a:t>
            </a:r>
            <a:r>
              <a:rPr lang="en-US" sz="2000" dirty="0">
                <a:solidFill>
                  <a:schemeClr val="tx1"/>
                </a:solidFill>
              </a:rPr>
              <a:t> – Responsible for management of project (scope, cost, and schedule) from design authorization to project closeout. Relinquishes project lead to CM after award</a:t>
            </a:r>
          </a:p>
          <a:p>
            <a:pPr marL="1258888" lvl="2" indent="-344488">
              <a:spcBef>
                <a:spcPts val="0"/>
              </a:spcBef>
              <a:spcAft>
                <a:spcPts val="600"/>
              </a:spcAft>
            </a:pPr>
            <a:r>
              <a:rPr lang="en-US" sz="2000" u="sng" dirty="0">
                <a:solidFill>
                  <a:schemeClr val="tx1"/>
                </a:solidFill>
              </a:rPr>
              <a:t>Design Manager (DM)</a:t>
            </a:r>
            <a:r>
              <a:rPr lang="en-US" sz="2000" dirty="0">
                <a:solidFill>
                  <a:schemeClr val="tx1"/>
                </a:solidFill>
              </a:rPr>
              <a:t> – leads the review effort of DB Team’s design</a:t>
            </a:r>
          </a:p>
          <a:p>
            <a:pPr marL="1258888" lvl="2" indent="-344488">
              <a:spcBef>
                <a:spcPts val="0"/>
              </a:spcBef>
              <a:spcAft>
                <a:spcPts val="600"/>
              </a:spcAft>
            </a:pPr>
            <a:r>
              <a:rPr lang="en-US" sz="2000" u="sng" dirty="0">
                <a:solidFill>
                  <a:schemeClr val="tx1"/>
                </a:solidFill>
              </a:rPr>
              <a:t>Engineering Technician (ET)</a:t>
            </a:r>
            <a:r>
              <a:rPr lang="en-US" sz="2000" dirty="0">
                <a:solidFill>
                  <a:schemeClr val="tx1"/>
                </a:solidFill>
              </a:rPr>
              <a:t> – Provides quality assurance during construction with periodic reviews. </a:t>
            </a:r>
          </a:p>
          <a:p>
            <a:pPr lvl="2">
              <a:spcAft>
                <a:spcPts val="600"/>
              </a:spcAft>
            </a:pPr>
            <a:endParaRPr lang="en-US" dirty="0"/>
          </a:p>
          <a:p>
            <a:pPr marL="801688" lvl="2" indent="-344488">
              <a:spcAft>
                <a:spcPts val="600"/>
              </a:spcAft>
              <a:buFont typeface="Symbol" panose="05050102010706020507" pitchFamily="18" charset="2"/>
              <a:buChar char="-"/>
            </a:pPr>
            <a:r>
              <a:rPr lang="en-US" sz="2200" dirty="0">
                <a:solidFill>
                  <a:schemeClr val="tx1"/>
                </a:solidFill>
                <a:ea typeface="+mn-ea"/>
                <a:cs typeface="+mn-cs"/>
              </a:rPr>
              <a:t>See BMS B-1.4.6 for Post-Award Processes</a:t>
            </a:r>
          </a:p>
        </p:txBody>
      </p:sp>
    </p:spTree>
    <p:extLst>
      <p:ext uri="{BB962C8B-B14F-4D97-AF65-F5344CB8AC3E}">
        <p14:creationId xmlns:p14="http://schemas.microsoft.com/office/powerpoint/2010/main" val="27653201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0" b="2410"/>
          <a:stretch/>
        </p:blipFill>
        <p:spPr>
          <a:xfrm>
            <a:off x="228600" y="2043723"/>
            <a:ext cx="8915400" cy="3976077"/>
          </a:xfrm>
          <a:prstGeom prst="rect">
            <a:avLst/>
          </a:prstGeom>
        </p:spPr>
      </p:pic>
      <p:sp>
        <p:nvSpPr>
          <p:cNvPr id="4" name="Title 1"/>
          <p:cNvSpPr txBox="1">
            <a:spLocks/>
          </p:cNvSpPr>
          <p:nvPr/>
        </p:nvSpPr>
        <p:spPr>
          <a:xfrm>
            <a:off x="1216025" y="177800"/>
            <a:ext cx="7000875" cy="835025"/>
          </a:xfrm>
          <a:prstGeom prst="rect">
            <a:avLst/>
          </a:prstGeom>
        </p:spPr>
        <p:txBody>
          <a:bodyPr anchor="ctr"/>
          <a:lstStyle>
            <a:lvl1pPr algn="l" rtl="0" fontAlgn="base">
              <a:spcBef>
                <a:spcPct val="0"/>
              </a:spcBef>
              <a:spcAft>
                <a:spcPct val="0"/>
              </a:spcAft>
              <a:defRPr sz="2200" b="1">
                <a:solidFill>
                  <a:srgbClr val="273D84"/>
                </a:solidFill>
                <a:latin typeface="+mj-lt"/>
                <a:ea typeface="+mj-ea"/>
                <a:cs typeface="+mj-cs"/>
              </a:defRPr>
            </a:lvl1pPr>
            <a:lvl2pPr algn="l" rtl="0" fontAlgn="base">
              <a:spcBef>
                <a:spcPct val="0"/>
              </a:spcBef>
              <a:spcAft>
                <a:spcPct val="0"/>
              </a:spcAft>
              <a:defRPr sz="2200" b="1">
                <a:solidFill>
                  <a:srgbClr val="273D84"/>
                </a:solidFill>
                <a:latin typeface="Arial Narrow" pitchFamily="34" charset="0"/>
              </a:defRPr>
            </a:lvl2pPr>
            <a:lvl3pPr algn="l" rtl="0" fontAlgn="base">
              <a:spcBef>
                <a:spcPct val="0"/>
              </a:spcBef>
              <a:spcAft>
                <a:spcPct val="0"/>
              </a:spcAft>
              <a:defRPr sz="2200" b="1">
                <a:solidFill>
                  <a:srgbClr val="273D84"/>
                </a:solidFill>
                <a:latin typeface="Arial Narrow" pitchFamily="34" charset="0"/>
              </a:defRPr>
            </a:lvl3pPr>
            <a:lvl4pPr algn="l" rtl="0" fontAlgn="base">
              <a:spcBef>
                <a:spcPct val="0"/>
              </a:spcBef>
              <a:spcAft>
                <a:spcPct val="0"/>
              </a:spcAft>
              <a:defRPr sz="2200" b="1">
                <a:solidFill>
                  <a:srgbClr val="273D84"/>
                </a:solidFill>
                <a:latin typeface="Arial Narrow" pitchFamily="34" charset="0"/>
              </a:defRPr>
            </a:lvl4pPr>
            <a:lvl5pPr algn="l" rtl="0" fontAlgn="base">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a:lstStyle>
          <a:p>
            <a:r>
              <a:rPr lang="en-US" sz="3200" b="0" kern="0" dirty="0">
                <a:solidFill>
                  <a:schemeClr val="tx1"/>
                </a:solidFill>
                <a:latin typeface="+mn-lt"/>
              </a:rPr>
              <a:t>Design-Build - Post Award Process</a:t>
            </a:r>
          </a:p>
        </p:txBody>
      </p:sp>
      <p:sp>
        <p:nvSpPr>
          <p:cNvPr id="5" name="Content Placeholder 2"/>
          <p:cNvSpPr txBox="1">
            <a:spLocks/>
          </p:cNvSpPr>
          <p:nvPr/>
        </p:nvSpPr>
        <p:spPr>
          <a:xfrm>
            <a:off x="646113" y="1350963"/>
            <a:ext cx="8091487" cy="706437"/>
          </a:xfrm>
          <a:prstGeom prst="rect">
            <a:avLst/>
          </a:prstGeom>
        </p:spPr>
        <p:txBody>
          <a:bodyPr/>
          <a:lstStyle>
            <a:lvl1pPr marL="114300" indent="-114300" algn="l" rtl="0" fontAlgn="base">
              <a:spcBef>
                <a:spcPct val="20000"/>
              </a:spcBef>
              <a:spcAft>
                <a:spcPct val="0"/>
              </a:spcAft>
              <a:buChar char="•"/>
              <a:defRPr sz="2000" b="1">
                <a:solidFill>
                  <a:srgbClr val="003367"/>
                </a:solidFill>
                <a:latin typeface="+mn-lt"/>
                <a:ea typeface="+mn-ea"/>
                <a:cs typeface="+mn-cs"/>
              </a:defRPr>
            </a:lvl1pPr>
            <a:lvl2pPr marL="571500" indent="-114300" algn="l" rtl="0" fontAlgn="base">
              <a:spcBef>
                <a:spcPct val="20000"/>
              </a:spcBef>
              <a:spcAft>
                <a:spcPct val="0"/>
              </a:spcAft>
              <a:buChar char="–"/>
              <a:defRPr b="1">
                <a:solidFill>
                  <a:srgbClr val="003367"/>
                </a:solidFill>
                <a:latin typeface="+mn-lt"/>
              </a:defRPr>
            </a:lvl2pPr>
            <a:lvl3pPr marL="1028700" indent="-114300" algn="l" rtl="0" fontAlgn="base">
              <a:spcBef>
                <a:spcPct val="20000"/>
              </a:spcBef>
              <a:spcAft>
                <a:spcPct val="0"/>
              </a:spcAft>
              <a:buChar char="•"/>
              <a:defRPr sz="1600">
                <a:solidFill>
                  <a:srgbClr val="003367"/>
                </a:solidFill>
                <a:latin typeface="+mn-lt"/>
              </a:defRPr>
            </a:lvl3pPr>
            <a:lvl4pPr marL="1485900" indent="-114300" algn="l" rtl="0" fontAlgn="base">
              <a:spcBef>
                <a:spcPct val="20000"/>
              </a:spcBef>
              <a:spcAft>
                <a:spcPct val="0"/>
              </a:spcAft>
              <a:buChar char="–"/>
              <a:defRPr sz="1400">
                <a:solidFill>
                  <a:srgbClr val="003367"/>
                </a:solidFill>
                <a:latin typeface="+mn-lt"/>
              </a:defRPr>
            </a:lvl4pPr>
            <a:lvl5pPr marL="1943100" indent="-114300" algn="l" rtl="0" fontAlgn="base">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a:lstStyle>
          <a:p>
            <a:pPr marL="344488" indent="-344488">
              <a:spcAft>
                <a:spcPts val="1200"/>
              </a:spcAft>
            </a:pPr>
            <a:r>
              <a:rPr lang="en-US" sz="2400" b="0" kern="0" dirty="0">
                <a:solidFill>
                  <a:schemeClr val="tx1"/>
                </a:solidFill>
              </a:rPr>
              <a:t>BMS Roles and Responsibilities Matrix unique to DB</a:t>
            </a:r>
          </a:p>
        </p:txBody>
      </p:sp>
    </p:spTree>
    <p:extLst>
      <p:ext uri="{BB962C8B-B14F-4D97-AF65-F5344CB8AC3E}">
        <p14:creationId xmlns:p14="http://schemas.microsoft.com/office/powerpoint/2010/main" val="3244078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77800"/>
            <a:ext cx="7415213" cy="835025"/>
          </a:xfrm>
        </p:spPr>
        <p:txBody>
          <a:bodyPr/>
          <a:lstStyle/>
          <a:p>
            <a:pPr eaLnBrk="1" hangingPunct="1">
              <a:defRPr/>
            </a:pPr>
            <a:r>
              <a:rPr lang="en-US" altLang="en-US" sz="3200" b="0" i="0" dirty="0">
                <a:solidFill>
                  <a:schemeClr val="tx1"/>
                </a:solidFill>
                <a:latin typeface="+mn-lt"/>
                <a:ea typeface="MS PGothic" pitchFamily="34" charset="-128"/>
              </a:rPr>
              <a:t>Learning Objectives</a:t>
            </a:r>
          </a:p>
        </p:txBody>
      </p:sp>
      <p:sp>
        <p:nvSpPr>
          <p:cNvPr id="212995" name="Rectangle 3"/>
          <p:cNvSpPr>
            <a:spLocks noGrp="1" noChangeArrowheads="1"/>
          </p:cNvSpPr>
          <p:nvPr>
            <p:ph type="body" idx="1"/>
          </p:nvPr>
        </p:nvSpPr>
        <p:spPr>
          <a:xfrm>
            <a:off x="180984" y="1268412"/>
            <a:ext cx="5359391" cy="5065713"/>
          </a:xfrm>
        </p:spPr>
        <p:txBody>
          <a:bodyPr/>
          <a:lstStyle/>
          <a:p>
            <a:pPr marL="182880" indent="-182880"/>
            <a:r>
              <a:rPr lang="en-US" altLang="en-US" b="0" dirty="0">
                <a:solidFill>
                  <a:schemeClr val="tx1"/>
                </a:solidFill>
              </a:rPr>
              <a:t>Get Familiar with Characteristics of </a:t>
            </a:r>
            <a:r>
              <a:rPr lang="en-US" altLang="en-US" b="0" dirty="0" smtClean="0">
                <a:solidFill>
                  <a:schemeClr val="tx1"/>
                </a:solidFill>
              </a:rPr>
              <a:t> the 4 </a:t>
            </a:r>
            <a:r>
              <a:rPr lang="en-US" altLang="en-US" b="0" dirty="0">
                <a:solidFill>
                  <a:schemeClr val="tx1"/>
                </a:solidFill>
              </a:rPr>
              <a:t>Design-Build Processes</a:t>
            </a:r>
          </a:p>
          <a:p>
            <a:pPr marL="182880" indent="-182880"/>
            <a:r>
              <a:rPr lang="en-US" altLang="en-US" b="0" dirty="0" smtClean="0">
                <a:solidFill>
                  <a:schemeClr val="tx1"/>
                </a:solidFill>
              </a:rPr>
              <a:t>Know </a:t>
            </a:r>
            <a:r>
              <a:rPr lang="en-US" altLang="en-US" b="0" dirty="0">
                <a:solidFill>
                  <a:schemeClr val="tx1"/>
                </a:solidFill>
              </a:rPr>
              <a:t>the </a:t>
            </a:r>
            <a:r>
              <a:rPr lang="en-US" altLang="en-US" b="0" dirty="0" smtClean="0">
                <a:solidFill>
                  <a:schemeClr val="tx1"/>
                </a:solidFill>
              </a:rPr>
              <a:t>Commonalities and Differences between the 4 </a:t>
            </a:r>
            <a:r>
              <a:rPr lang="en-US" altLang="en-US" b="0" dirty="0">
                <a:solidFill>
                  <a:schemeClr val="tx1"/>
                </a:solidFill>
              </a:rPr>
              <a:t>Design-Build Processes</a:t>
            </a:r>
          </a:p>
          <a:p>
            <a:pPr marL="182880" indent="-182880"/>
            <a:endParaRPr lang="en-US" altLang="en-US" b="0" dirty="0">
              <a:solidFill>
                <a:schemeClr val="tx1"/>
              </a:solidFill>
            </a:endParaRPr>
          </a:p>
          <a:p>
            <a:pPr marL="182880" indent="-182880"/>
            <a:r>
              <a:rPr lang="en-US" altLang="en-US" b="0" dirty="0">
                <a:solidFill>
                  <a:schemeClr val="tx1"/>
                </a:solidFill>
              </a:rPr>
              <a:t>Understand the Design-Build Team Make-up</a:t>
            </a:r>
          </a:p>
          <a:p>
            <a:pPr marL="182880" indent="-182880"/>
            <a:endParaRPr lang="en-US" altLang="en-US" b="0" dirty="0">
              <a:solidFill>
                <a:schemeClr val="tx1"/>
              </a:solidFill>
            </a:endParaRPr>
          </a:p>
          <a:p>
            <a:pPr marL="182880" indent="-182880"/>
            <a:r>
              <a:rPr lang="en-US" altLang="en-US" b="0" dirty="0">
                <a:solidFill>
                  <a:schemeClr val="tx1"/>
                </a:solidFill>
              </a:rPr>
              <a:t>Learn About the NAVFAC Business Management System (BMS)</a:t>
            </a:r>
          </a:p>
          <a:p>
            <a:pPr marL="182880" indent="-182880"/>
            <a:endParaRPr lang="en-US" altLang="en-US" b="0" dirty="0">
              <a:solidFill>
                <a:schemeClr val="tx1"/>
              </a:solidFill>
            </a:endParaRPr>
          </a:p>
          <a:p>
            <a:pPr marL="182880" indent="-182880"/>
            <a:r>
              <a:rPr lang="en-US" altLang="en-US" b="0" dirty="0">
                <a:solidFill>
                  <a:schemeClr val="tx1"/>
                </a:solidFill>
              </a:rPr>
              <a:t>Understand BMS Roles and Responsibilities</a:t>
            </a:r>
          </a:p>
          <a:p>
            <a:pPr marL="182880" indent="-182880"/>
            <a:endParaRPr lang="en-US" altLang="en-US" dirty="0">
              <a:solidFill>
                <a:srgbClr val="000099"/>
              </a:solidFill>
            </a:endParaRPr>
          </a:p>
          <a:p>
            <a:pPr marL="182880" indent="-182880"/>
            <a:endParaRPr lang="en-US" altLang="en-US" b="0" dirty="0">
              <a:solidFill>
                <a:schemeClr val="tx1"/>
              </a:solidFill>
            </a:endParaRPr>
          </a:p>
          <a:p>
            <a:pPr marL="182880" indent="-182880"/>
            <a:r>
              <a:rPr lang="en-US" altLang="en-US" b="0" dirty="0">
                <a:solidFill>
                  <a:schemeClr val="tx1"/>
                </a:solidFill>
              </a:rPr>
              <a:t>Know the Post-award Processes</a:t>
            </a:r>
          </a:p>
          <a:p>
            <a:pPr marL="182880" indent="-182880"/>
            <a:endParaRPr lang="en-US" altLang="en-US" b="0" dirty="0">
              <a:solidFill>
                <a:schemeClr val="tx1"/>
              </a:solidFill>
            </a:endParaRPr>
          </a:p>
          <a:p>
            <a:pPr marL="0" indent="0">
              <a:buNone/>
            </a:pPr>
            <a:endParaRPr lang="en-US" altLang="en-US" b="0" dirty="0">
              <a:solidFill>
                <a:schemeClr val="tx1"/>
              </a:solidFill>
            </a:endParaRPr>
          </a:p>
          <a:p>
            <a:pPr marL="342900" indent="-342900"/>
            <a:endParaRPr lang="en-US" altLang="en-US" sz="1600" b="0" dirty="0">
              <a:solidFill>
                <a:schemeClr val="tx1"/>
              </a:solidFill>
            </a:endParaRPr>
          </a:p>
        </p:txBody>
      </p:sp>
      <p:pic>
        <p:nvPicPr>
          <p:cNvPr id="2129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1760538"/>
            <a:ext cx="2894013" cy="408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12997" name="Straight Connector 6"/>
          <p:cNvCxnSpPr>
            <a:cxnSpLocks noChangeShapeType="1"/>
          </p:cNvCxnSpPr>
          <p:nvPr/>
        </p:nvCxnSpPr>
        <p:spPr bwMode="auto">
          <a:xfrm>
            <a:off x="5540375" y="1406525"/>
            <a:ext cx="0" cy="4968875"/>
          </a:xfrm>
          <a:prstGeom prst="line">
            <a:avLst/>
          </a:prstGeom>
          <a:noFill/>
          <a:ln w="19050" cmpd="dbl" algn="ctr">
            <a:solidFill>
              <a:srgbClr val="009ED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397503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r>
              <a:rPr lang="en-US" altLang="en-US" sz="3200" b="0" i="0" dirty="0">
                <a:solidFill>
                  <a:schemeClr val="tx1"/>
                </a:solidFill>
                <a:latin typeface="+mn-lt"/>
              </a:rPr>
              <a:t>Final Knowledge Check</a:t>
            </a: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15292278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r>
              <a:rPr lang="en-US" altLang="en-US" sz="3200" b="0" i="0" dirty="0">
                <a:solidFill>
                  <a:schemeClr val="tx1"/>
                </a:solidFill>
                <a:latin typeface="+mn-lt"/>
              </a:rPr>
              <a:t>Final Knowledge Check</a:t>
            </a:r>
            <a:endParaRPr lang="en-US" altLang="en-US" sz="3200" b="0" i="0" dirty="0">
              <a:solidFill>
                <a:schemeClr val="tx1"/>
              </a:solidFill>
              <a:highlight>
                <a:srgbClr val="FFFF00"/>
              </a:highlight>
              <a:latin typeface="+mn-lt"/>
            </a:endParaRPr>
          </a:p>
        </p:txBody>
      </p:sp>
      <p:sp>
        <p:nvSpPr>
          <p:cNvPr id="72707" name="TextBox 5"/>
          <p:cNvSpPr txBox="1">
            <a:spLocks noChangeArrowheads="1"/>
          </p:cNvSpPr>
          <p:nvPr/>
        </p:nvSpPr>
        <p:spPr bwMode="auto">
          <a:xfrm>
            <a:off x="1089025" y="1371600"/>
            <a:ext cx="7381875"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marL="457200" indent="-457200">
              <a:spcBef>
                <a:spcPct val="0"/>
              </a:spcBef>
              <a:buFont typeface="+mj-lt"/>
              <a:buAutoNum type="arabicPeriod"/>
            </a:pPr>
            <a:r>
              <a:rPr lang="en-US" altLang="en-US" sz="2400" b="0" dirty="0">
                <a:solidFill>
                  <a:schemeClr val="tx1"/>
                </a:solidFill>
              </a:rPr>
              <a:t>(True/False) There are separate BMS processes for Standard RFP’s developed In-house vs. those developed by A/E firms.</a:t>
            </a:r>
          </a:p>
          <a:p>
            <a:pPr marL="914400" lvl="2" indent="0">
              <a:spcBef>
                <a:spcPct val="0"/>
              </a:spcBef>
              <a:buNone/>
            </a:pPr>
            <a:r>
              <a:rPr lang="en-US" altLang="en-US" sz="2200" dirty="0">
                <a:solidFill>
                  <a:srgbClr val="FF0000"/>
                </a:solidFill>
              </a:rPr>
              <a:t>True. BMS B-1.4.1 covers processes when RFP’s are developed in-house and B-1.4.2 outlines processes when RFP’s are developed by A/E’s.</a:t>
            </a:r>
          </a:p>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NAVFAC has how many basic Design-Build processes?</a:t>
            </a:r>
          </a:p>
          <a:p>
            <a:pPr marL="914400" lvl="2" indent="0">
              <a:spcBef>
                <a:spcPct val="0"/>
              </a:spcBef>
              <a:buNone/>
            </a:pPr>
            <a:r>
              <a:rPr lang="en-US" altLang="en-US" sz="2200" dirty="0">
                <a:solidFill>
                  <a:srgbClr val="FF0000"/>
                </a:solidFill>
              </a:rPr>
              <a:t>Answer:  4.  These include:</a:t>
            </a:r>
          </a:p>
          <a:p>
            <a:pPr marL="914400" lvl="2" indent="0">
              <a:spcBef>
                <a:spcPct val="0"/>
              </a:spcBef>
              <a:buNone/>
            </a:pPr>
            <a:r>
              <a:rPr lang="en-US" altLang="en-US" sz="2200" b="0" dirty="0">
                <a:solidFill>
                  <a:srgbClr val="FF0000"/>
                </a:solidFill>
              </a:rPr>
              <a:t>	a.  Standard</a:t>
            </a:r>
          </a:p>
          <a:p>
            <a:pPr marL="914400" lvl="2" indent="0">
              <a:spcBef>
                <a:spcPct val="0"/>
              </a:spcBef>
              <a:buNone/>
            </a:pPr>
            <a:r>
              <a:rPr lang="en-US" altLang="en-US" sz="2200" dirty="0">
                <a:solidFill>
                  <a:srgbClr val="FF0000"/>
                </a:solidFill>
              </a:rPr>
              <a:t>	b.  MACC</a:t>
            </a:r>
          </a:p>
          <a:p>
            <a:pPr marL="914400" lvl="2" indent="0">
              <a:spcBef>
                <a:spcPct val="0"/>
              </a:spcBef>
              <a:buNone/>
            </a:pPr>
            <a:r>
              <a:rPr lang="en-US" altLang="en-US" sz="2200" b="0" dirty="0">
                <a:solidFill>
                  <a:srgbClr val="FF0000"/>
                </a:solidFill>
              </a:rPr>
              <a:t>	c.  Sole Source Negotiated</a:t>
            </a:r>
          </a:p>
          <a:p>
            <a:pPr marL="914400" lvl="2" indent="0">
              <a:spcBef>
                <a:spcPct val="0"/>
              </a:spcBef>
              <a:buNone/>
            </a:pPr>
            <a:r>
              <a:rPr lang="en-US" altLang="en-US" sz="2200" dirty="0">
                <a:solidFill>
                  <a:srgbClr val="FF0000"/>
                </a:solidFill>
              </a:rPr>
              <a:t>	d.  Small Project</a:t>
            </a:r>
            <a:endParaRPr lang="en-US" altLang="en-US" sz="2200" b="0" dirty="0">
              <a:solidFill>
                <a:srgbClr val="FF0000"/>
              </a:solidFill>
            </a:endParaRP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42209894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r>
              <a:rPr lang="en-US" altLang="en-US" sz="3200" b="0" i="0" dirty="0">
                <a:solidFill>
                  <a:schemeClr val="tx1"/>
                </a:solidFill>
                <a:latin typeface="+mn-lt"/>
              </a:rPr>
              <a:t>Final Knowledge Check (cont’d)</a:t>
            </a:r>
            <a:endParaRPr lang="en-US" altLang="en-US" sz="3200" b="0" i="0" dirty="0">
              <a:solidFill>
                <a:schemeClr val="tx1"/>
              </a:solidFill>
              <a:highlight>
                <a:srgbClr val="FFFF00"/>
              </a:highlight>
              <a:latin typeface="+mn-lt"/>
            </a:endParaRPr>
          </a:p>
        </p:txBody>
      </p:sp>
      <p:sp>
        <p:nvSpPr>
          <p:cNvPr id="72707" name="TextBox 5"/>
          <p:cNvSpPr txBox="1">
            <a:spLocks noChangeArrowheads="1"/>
          </p:cNvSpPr>
          <p:nvPr/>
        </p:nvSpPr>
        <p:spPr bwMode="auto">
          <a:xfrm>
            <a:off x="1089025" y="1371600"/>
            <a:ext cx="738187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marL="457200" indent="-457200">
              <a:spcBef>
                <a:spcPct val="0"/>
              </a:spcBef>
              <a:buFont typeface="+mj-lt"/>
              <a:buAutoNum type="arabicPeriod" startAt="3"/>
            </a:pPr>
            <a:r>
              <a:rPr lang="en-US" altLang="en-US" sz="2400" b="0" dirty="0">
                <a:solidFill>
                  <a:schemeClr val="tx1"/>
                </a:solidFill>
              </a:rPr>
              <a:t>(True/False) All NAVFAC Design-Build RFP’s use a 6-Part format.</a:t>
            </a:r>
          </a:p>
          <a:p>
            <a:pPr marL="914400" lvl="2" indent="0">
              <a:spcBef>
                <a:spcPct val="0"/>
              </a:spcBef>
              <a:buNone/>
            </a:pPr>
            <a:r>
              <a:rPr lang="en-US" altLang="en-US" sz="2200" dirty="0">
                <a:solidFill>
                  <a:srgbClr val="FF0000"/>
                </a:solidFill>
              </a:rPr>
              <a:t>True. Regardless of the Design-Build process being used, all NAVFAC RFP’s use a 6-Part format.</a:t>
            </a:r>
          </a:p>
          <a:p>
            <a:pPr marL="0" indent="0">
              <a:spcBef>
                <a:spcPct val="0"/>
              </a:spcBef>
              <a:buNone/>
            </a:pPr>
            <a:endParaRPr lang="en-US" altLang="en-US" sz="1800" b="0" dirty="0">
              <a:solidFill>
                <a:schemeClr val="tx1"/>
              </a:solidFill>
            </a:endParaRPr>
          </a:p>
          <a:p>
            <a:pPr marL="457200" indent="-457200">
              <a:spcBef>
                <a:spcPct val="0"/>
              </a:spcBef>
              <a:buFont typeface="+mj-lt"/>
              <a:buAutoNum type="arabicPeriod" startAt="4"/>
            </a:pPr>
            <a:r>
              <a:rPr lang="en-US" altLang="en-US" sz="2400" b="0" dirty="0">
                <a:solidFill>
                  <a:schemeClr val="tx1"/>
                </a:solidFill>
              </a:rPr>
              <a:t>(True/False) The Small Project process and RFP template can be used for any project provided it is edited appropriately.</a:t>
            </a:r>
          </a:p>
          <a:p>
            <a:pPr marL="914400" lvl="2" indent="0">
              <a:spcBef>
                <a:spcPct val="0"/>
              </a:spcBef>
              <a:buNone/>
            </a:pPr>
            <a:r>
              <a:rPr lang="en-US" altLang="en-US" sz="2200" dirty="0">
                <a:solidFill>
                  <a:srgbClr val="FF0000"/>
                </a:solidFill>
              </a:rPr>
              <a:t>False.  There is decision guidance in ECB 2006-04 and BMS B-1.4.5 for when Small Project process and RFP is appropriate for a project.</a:t>
            </a:r>
            <a:endParaRPr lang="en-US" altLang="en-US" sz="2200" b="0" dirty="0">
              <a:solidFill>
                <a:srgbClr val="FF0000"/>
              </a:solidFill>
            </a:endParaRP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4"/>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9926498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2"/>
          <p:cNvSpPr>
            <a:spLocks noGrp="1"/>
          </p:cNvSpPr>
          <p:nvPr>
            <p:ph type="title"/>
          </p:nvPr>
        </p:nvSpPr>
        <p:spPr/>
        <p:txBody>
          <a:bodyPr/>
          <a:lstStyle/>
          <a:p>
            <a:r>
              <a:rPr lang="en-US" altLang="en-US" sz="3200" b="0" i="0" dirty="0">
                <a:solidFill>
                  <a:schemeClr val="tx1"/>
                </a:solidFill>
                <a:latin typeface="+mn-lt"/>
              </a:rPr>
              <a:t>Review of Learning Objectives</a:t>
            </a:r>
          </a:p>
        </p:txBody>
      </p:sp>
      <p:sp>
        <p:nvSpPr>
          <p:cNvPr id="5" name="Rectangle 3"/>
          <p:cNvSpPr txBox="1">
            <a:spLocks noChangeArrowheads="1"/>
          </p:cNvSpPr>
          <p:nvPr/>
        </p:nvSpPr>
        <p:spPr bwMode="auto">
          <a:xfrm>
            <a:off x="0" y="1311275"/>
            <a:ext cx="4708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342900" indent="-342900">
              <a:spcBef>
                <a:spcPts val="0"/>
              </a:spcBef>
              <a:buFontTx/>
              <a:buNone/>
              <a:defRPr/>
            </a:pPr>
            <a:r>
              <a:rPr lang="en-US" sz="2400" b="0" kern="0" dirty="0">
                <a:solidFill>
                  <a:srgbClr val="000000"/>
                </a:solidFill>
              </a:rPr>
              <a:t>Today you have learned</a:t>
            </a:r>
            <a:r>
              <a:rPr lang="en-US" sz="2400" kern="0" dirty="0">
                <a:solidFill>
                  <a:srgbClr val="000000"/>
                </a:solidFill>
              </a:rPr>
              <a:t>:</a:t>
            </a:r>
          </a:p>
          <a:p>
            <a:pPr>
              <a:defRPr/>
            </a:pPr>
            <a:endParaRPr lang="en-US" kern="0" dirty="0">
              <a:solidFill>
                <a:srgbClr val="000000"/>
              </a:solidFill>
            </a:endParaRPr>
          </a:p>
        </p:txBody>
      </p:sp>
      <p:pic>
        <p:nvPicPr>
          <p:cNvPr id="138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2265363"/>
            <a:ext cx="3976687" cy="2640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0" y="1866900"/>
            <a:ext cx="500856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rgbClr val="0C2577"/>
                </a:solidFill>
                <a:latin typeface="Arial" pitchFamily="34" charset="0"/>
              </a:defRPr>
            </a:lvl1pPr>
            <a:lvl2pPr marL="973138" indent="-515938" eaLnBrk="0" hangingPunct="0">
              <a:spcBef>
                <a:spcPct val="20000"/>
              </a:spcBef>
              <a:buChar char="–"/>
              <a:defRPr b="1">
                <a:solidFill>
                  <a:srgbClr val="0C2577"/>
                </a:solidFill>
                <a:latin typeface="Arial" pitchFamily="34" charset="0"/>
              </a:defRPr>
            </a:lvl2pPr>
            <a:lvl3pPr marL="1143000" indent="-228600" eaLnBrk="0" hangingPunct="0">
              <a:spcBef>
                <a:spcPct val="20000"/>
              </a:spcBef>
              <a:buChar char="•"/>
              <a:defRPr sz="1600">
                <a:solidFill>
                  <a:srgbClr val="0C2577"/>
                </a:solidFill>
                <a:latin typeface="Arial" pitchFamily="34" charset="0"/>
              </a:defRPr>
            </a:lvl3pPr>
            <a:lvl4pPr marL="1600200" indent="-228600" eaLnBrk="0" hangingPunct="0">
              <a:spcBef>
                <a:spcPct val="20000"/>
              </a:spcBef>
              <a:buChar char="–"/>
              <a:defRPr sz="1400">
                <a:solidFill>
                  <a:srgbClr val="0C2577"/>
                </a:solidFill>
                <a:latin typeface="Arial" pitchFamily="34" charset="0"/>
              </a:defRPr>
            </a:lvl4pPr>
            <a:lvl5pPr marL="2057400" indent="-228600" eaLnBrk="0" hangingPunct="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buFont typeface="Wingdings" panose="05000000000000000000" pitchFamily="2" charset="2"/>
              <a:buChar char="ü"/>
            </a:pPr>
            <a:endParaRPr lang="en-US" altLang="en-US" b="0" dirty="0">
              <a:solidFill>
                <a:schemeClr val="tx1"/>
              </a:solidFill>
            </a:endParaRPr>
          </a:p>
          <a:p>
            <a:pPr>
              <a:buFont typeface="Wingdings" panose="05000000000000000000" pitchFamily="2" charset="2"/>
              <a:buChar char="ü"/>
            </a:pPr>
            <a:r>
              <a:rPr lang="en-US" altLang="en-US" b="0" dirty="0">
                <a:solidFill>
                  <a:schemeClr val="tx1"/>
                </a:solidFill>
              </a:rPr>
              <a:t>Commonalities of 4 Design-Build Processes</a:t>
            </a:r>
          </a:p>
          <a:p>
            <a:pPr>
              <a:buFont typeface="Wingdings" panose="05000000000000000000" pitchFamily="2" charset="2"/>
              <a:buChar char="ü"/>
            </a:pPr>
            <a:r>
              <a:rPr lang="en-US" altLang="en-US" b="0" dirty="0">
                <a:solidFill>
                  <a:schemeClr val="tx1"/>
                </a:solidFill>
              </a:rPr>
              <a:t>Design-Build Team Make-up</a:t>
            </a:r>
          </a:p>
          <a:p>
            <a:pPr>
              <a:buFont typeface="Wingdings" panose="05000000000000000000" pitchFamily="2" charset="2"/>
              <a:buChar char="ü"/>
            </a:pPr>
            <a:r>
              <a:rPr lang="en-US" altLang="en-US" b="0" dirty="0">
                <a:solidFill>
                  <a:schemeClr val="tx1"/>
                </a:solidFill>
              </a:rPr>
              <a:t>NAVFAC Business Management System</a:t>
            </a:r>
          </a:p>
          <a:p>
            <a:pPr>
              <a:buFont typeface="Wingdings" panose="05000000000000000000" pitchFamily="2" charset="2"/>
              <a:buChar char="ü"/>
            </a:pPr>
            <a:r>
              <a:rPr lang="en-US" altLang="en-US" b="0" dirty="0">
                <a:solidFill>
                  <a:schemeClr val="tx1"/>
                </a:solidFill>
              </a:rPr>
              <a:t>BMS Roles and Responsibilities</a:t>
            </a:r>
          </a:p>
          <a:p>
            <a:pPr>
              <a:buFont typeface="Wingdings" panose="05000000000000000000" pitchFamily="2" charset="2"/>
              <a:buChar char="ü"/>
            </a:pPr>
            <a:r>
              <a:rPr lang="en-US" altLang="en-US" b="0" dirty="0">
                <a:solidFill>
                  <a:schemeClr val="tx1"/>
                </a:solidFill>
              </a:rPr>
              <a:t>Characteristics of 4 Design-Build Processes</a:t>
            </a:r>
          </a:p>
          <a:p>
            <a:pPr>
              <a:buFont typeface="Wingdings" panose="05000000000000000000" pitchFamily="2" charset="2"/>
              <a:buChar char="ü"/>
            </a:pPr>
            <a:r>
              <a:rPr lang="en-US" altLang="en-US" b="0" dirty="0">
                <a:solidFill>
                  <a:schemeClr val="tx1"/>
                </a:solidFill>
              </a:rPr>
              <a:t>Post-award Processes</a:t>
            </a:r>
          </a:p>
          <a:p>
            <a:pPr marL="0" indent="0">
              <a:buFontTx/>
              <a:buNone/>
              <a:defRPr/>
            </a:pPr>
            <a:endParaRPr lang="en-US" b="0" dirty="0">
              <a:solidFill>
                <a:srgbClr val="000099"/>
              </a:solidFill>
            </a:endParaRPr>
          </a:p>
        </p:txBody>
      </p:sp>
    </p:spTree>
    <p:extLst>
      <p:ext uri="{BB962C8B-B14F-4D97-AF65-F5344CB8AC3E}">
        <p14:creationId xmlns:p14="http://schemas.microsoft.com/office/powerpoint/2010/main" val="24458506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7740650" cy="835025"/>
          </a:xfrm>
        </p:spPr>
        <p:txBody>
          <a:bodyPr/>
          <a:lstStyle/>
          <a:p>
            <a:r>
              <a:rPr lang="en-US" altLang="en-US" sz="3200" b="0" i="0" dirty="0">
                <a:solidFill>
                  <a:schemeClr val="tx1"/>
                </a:solidFill>
                <a:latin typeface="+mn-lt"/>
              </a:rPr>
              <a:t>Design-Build Training Modules </a:t>
            </a:r>
          </a:p>
        </p:txBody>
      </p:sp>
      <p:sp>
        <p:nvSpPr>
          <p:cNvPr id="5123" name="Rectangle 3"/>
          <p:cNvSpPr>
            <a:spLocks noGrp="1" noChangeArrowheads="1"/>
          </p:cNvSpPr>
          <p:nvPr>
            <p:ph type="body" idx="1"/>
          </p:nvPr>
        </p:nvSpPr>
        <p:spPr>
          <a:xfrm>
            <a:off x="646113" y="1350962"/>
            <a:ext cx="4840287" cy="5202237"/>
          </a:xfrm>
        </p:spPr>
        <p:txBody>
          <a:bodyPr/>
          <a:lstStyle/>
          <a:p>
            <a:pPr marL="182880" indent="-182880"/>
            <a:r>
              <a:rPr lang="en-US" altLang="en-US" sz="2400" b="0" dirty="0">
                <a:solidFill>
                  <a:schemeClr val="tx1"/>
                </a:solidFill>
              </a:rPr>
              <a:t>Introduction to Design-Build</a:t>
            </a:r>
          </a:p>
          <a:p>
            <a:pPr marL="182880" indent="-182880"/>
            <a:endParaRPr lang="en-US" altLang="en-US" sz="2400" b="0" dirty="0">
              <a:solidFill>
                <a:schemeClr val="tx1"/>
              </a:solidFill>
            </a:endParaRPr>
          </a:p>
          <a:p>
            <a:pPr marL="182880" indent="-182880"/>
            <a:r>
              <a:rPr lang="en-US" altLang="en-US" sz="2400" b="0" dirty="0">
                <a:solidFill>
                  <a:schemeClr val="tx1"/>
                </a:solidFill>
              </a:rPr>
              <a:t>Standard RFP Template</a:t>
            </a:r>
          </a:p>
          <a:p>
            <a:pPr marL="182880" indent="-182880"/>
            <a:endParaRPr lang="en-US" altLang="en-US" sz="2400" b="0" dirty="0">
              <a:solidFill>
                <a:schemeClr val="tx1"/>
              </a:solidFill>
            </a:endParaRPr>
          </a:p>
          <a:p>
            <a:pPr marL="182880" indent="-182880"/>
            <a:r>
              <a:rPr lang="en-US" altLang="en-US" sz="2400" b="0" dirty="0">
                <a:solidFill>
                  <a:schemeClr val="tx1"/>
                </a:solidFill>
              </a:rPr>
              <a:t>Design-Build Processes</a:t>
            </a:r>
          </a:p>
          <a:p>
            <a:pPr marL="182880" indent="-182880"/>
            <a:endParaRPr lang="en-US" altLang="en-US" sz="2400" b="0" dirty="0">
              <a:solidFill>
                <a:schemeClr val="tx1"/>
              </a:solidFill>
            </a:endParaRPr>
          </a:p>
          <a:p>
            <a:pPr marL="182880" indent="-182880"/>
            <a:r>
              <a:rPr lang="en-US" altLang="en-US" sz="2400" b="0" dirty="0">
                <a:solidFill>
                  <a:schemeClr val="tx1"/>
                </a:solidFill>
              </a:rPr>
              <a:t>Small Project Design-Build</a:t>
            </a:r>
          </a:p>
          <a:p>
            <a:pPr marL="182880" indent="-182880"/>
            <a:endParaRPr lang="en-US" altLang="en-US" sz="2400" b="0" dirty="0">
              <a:solidFill>
                <a:schemeClr val="tx1"/>
              </a:solidFill>
            </a:endParaRPr>
          </a:p>
          <a:p>
            <a:pPr marL="182880" indent="-182880">
              <a:tabLst>
                <a:tab pos="4344988" algn="l"/>
              </a:tabLst>
            </a:pPr>
            <a:r>
              <a:rPr lang="en-US" altLang="en-US" sz="2400" b="0" dirty="0">
                <a:solidFill>
                  <a:schemeClr val="tx1"/>
                </a:solidFill>
              </a:rPr>
              <a:t>Design-Build Master Management Training for Criteria Managers</a:t>
            </a:r>
            <a:endParaRPr lang="en-US" altLang="en-US" sz="2400" dirty="0">
              <a:solidFill>
                <a:srgbClr val="000099"/>
              </a:solidFill>
            </a:endParaRPr>
          </a:p>
          <a:p>
            <a:pPr marL="0" indent="0">
              <a:buNone/>
            </a:pPr>
            <a:endParaRPr lang="en-US" altLang="en-US" sz="2400" dirty="0">
              <a:solidFill>
                <a:srgbClr val="000099"/>
              </a:solidFill>
            </a:endParaRPr>
          </a:p>
          <a:p>
            <a:pPr>
              <a:buFontTx/>
              <a:buNone/>
            </a:pPr>
            <a:endParaRPr lang="en-US" altLang="en-US" dirty="0">
              <a:solidFill>
                <a:srgbClr val="0000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2766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896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custDataLst>
              <p:tags r:id="rId1"/>
            </p:custDataLst>
          </p:nvPr>
        </p:nvSpPr>
        <p:spPr>
          <a:xfrm>
            <a:off x="4202113" y="1350963"/>
            <a:ext cx="4535487" cy="5027612"/>
          </a:xfrm>
        </p:spPr>
        <p:txBody>
          <a:bodyPr/>
          <a:lstStyle/>
          <a:p>
            <a:pPr marL="0" indent="0">
              <a:buNone/>
              <a:defRPr/>
            </a:pPr>
            <a:r>
              <a:rPr lang="en-US" sz="2400" b="0" u="sng" dirty="0">
                <a:solidFill>
                  <a:schemeClr val="tx1"/>
                </a:solidFill>
              </a:rPr>
              <a:t>Resource link:</a:t>
            </a:r>
          </a:p>
          <a:p>
            <a:pPr marL="0" indent="0">
              <a:buNone/>
              <a:defRPr/>
            </a:pPr>
            <a:r>
              <a:rPr lang="en-US" b="0" dirty="0">
                <a:solidFill>
                  <a:schemeClr val="tx1"/>
                </a:solidFill>
                <a:latin typeface="Arial" charset="0"/>
                <a:cs typeface="Arial" charset="0"/>
              </a:rPr>
              <a:t>Access BMS from the NAVFAC Portal Intranet Under “</a:t>
            </a:r>
            <a:r>
              <a:rPr lang="en-US" b="0" dirty="0" err="1">
                <a:solidFill>
                  <a:schemeClr val="tx1"/>
                </a:solidFill>
                <a:latin typeface="Arial" charset="0"/>
                <a:cs typeface="Arial" charset="0"/>
              </a:rPr>
              <a:t>eTools</a:t>
            </a:r>
            <a:r>
              <a:rPr lang="en-US" b="0" dirty="0">
                <a:solidFill>
                  <a:schemeClr val="tx1"/>
                </a:solidFill>
                <a:latin typeface="Arial" charset="0"/>
                <a:cs typeface="Arial" charset="0"/>
              </a:rPr>
              <a:t>”</a:t>
            </a:r>
          </a:p>
          <a:p>
            <a:pPr marL="0" indent="0">
              <a:buNone/>
              <a:defRPr/>
            </a:pPr>
            <a:r>
              <a:rPr lang="en-US" sz="1500" b="0" dirty="0">
                <a:solidFill>
                  <a:schemeClr val="tx1"/>
                </a:solidFill>
                <a:latin typeface="Arial" charset="0"/>
                <a:cs typeface="Arial" charset="0"/>
                <a:hlinkClick r:id="rId5"/>
              </a:rPr>
              <a:t>https://hub.navfac.navy.mil/webcenter/portal/bms</a:t>
            </a:r>
            <a:r>
              <a:rPr lang="en-US" sz="1500" b="0" dirty="0">
                <a:solidFill>
                  <a:schemeClr val="tx1"/>
                </a:solidFill>
                <a:latin typeface="Arial" charset="0"/>
                <a:cs typeface="Arial" charset="0"/>
              </a:rPr>
              <a:t> </a:t>
            </a:r>
          </a:p>
          <a:p>
            <a:pPr marL="0" indent="0">
              <a:buNone/>
              <a:defRPr/>
            </a:pPr>
            <a:endParaRPr lang="en-US" b="0" dirty="0">
              <a:solidFill>
                <a:schemeClr val="tx1"/>
              </a:solidFill>
            </a:endParaRPr>
          </a:p>
          <a:p>
            <a:pPr marL="0" indent="0">
              <a:buNone/>
              <a:defRPr/>
            </a:pPr>
            <a:endParaRPr lang="en-US" b="0" dirty="0">
              <a:solidFill>
                <a:schemeClr val="tx1"/>
              </a:solidFill>
            </a:endParaRPr>
          </a:p>
          <a:p>
            <a:pPr>
              <a:defRPr/>
            </a:pPr>
            <a:endParaRPr lang="en-US" b="0" dirty="0">
              <a:solidFill>
                <a:schemeClr val="tx1"/>
              </a:solidFill>
            </a:endParaRPr>
          </a:p>
          <a:p>
            <a:pPr marL="0" indent="0">
              <a:buNone/>
              <a:defRPr/>
            </a:pPr>
            <a:r>
              <a:rPr lang="en-US" sz="2400" b="0" u="sng" dirty="0">
                <a:solidFill>
                  <a:schemeClr val="tx1"/>
                </a:solidFill>
              </a:rPr>
              <a:t>Points of contact:</a:t>
            </a:r>
          </a:p>
          <a:p>
            <a:pPr marL="0" indent="0">
              <a:buNone/>
              <a:defRPr/>
            </a:pPr>
            <a:r>
              <a:rPr lang="en-US" b="0" dirty="0">
                <a:solidFill>
                  <a:schemeClr val="tx1"/>
                </a:solidFill>
              </a:rPr>
              <a:t>Kate Reid, RA, DBIA</a:t>
            </a:r>
          </a:p>
          <a:p>
            <a:pPr marL="0" indent="0">
              <a:buNone/>
              <a:defRPr/>
            </a:pPr>
            <a:r>
              <a:rPr lang="en-US" b="0" dirty="0">
                <a:solidFill>
                  <a:schemeClr val="tx1"/>
                </a:solidFill>
              </a:rPr>
              <a:t>NAVFAC Atlantic</a:t>
            </a:r>
          </a:p>
          <a:p>
            <a:pPr marL="0" indent="0">
              <a:buNone/>
              <a:defRPr/>
            </a:pPr>
            <a:r>
              <a:rPr lang="en-US" u="sng" dirty="0"/>
              <a:t>kathleen.o.reid@navy.mil</a:t>
            </a:r>
            <a:endParaRPr lang="en-US" dirty="0"/>
          </a:p>
          <a:p>
            <a:pPr marL="0" indent="0">
              <a:buNone/>
              <a:defRPr/>
            </a:pPr>
            <a:endParaRPr lang="en-US" b="0" dirty="0">
              <a:solidFill>
                <a:schemeClr val="tx1"/>
              </a:solidFill>
            </a:endParaRPr>
          </a:p>
          <a:p>
            <a:pPr marL="0" indent="0">
              <a:buNone/>
              <a:defRPr/>
            </a:pPr>
            <a:endParaRPr lang="en-US" b="0" dirty="0">
              <a:solidFill>
                <a:schemeClr val="tx1"/>
              </a:solidFill>
            </a:endParaRPr>
          </a:p>
          <a:p>
            <a:pPr marL="0" indent="0">
              <a:buNone/>
              <a:defRPr/>
            </a:pPr>
            <a:endParaRPr lang="en-US" b="0" dirty="0">
              <a:solidFill>
                <a:schemeClr val="tx1"/>
              </a:solidFill>
            </a:endParaRPr>
          </a:p>
          <a:p>
            <a:pPr marL="0" indent="0">
              <a:buNone/>
              <a:defRPr/>
            </a:pPr>
            <a:endParaRPr lang="en-US" b="0" dirty="0">
              <a:solidFill>
                <a:schemeClr val="tx1"/>
              </a:solidFill>
            </a:endParaRPr>
          </a:p>
        </p:txBody>
      </p:sp>
      <p:cxnSp>
        <p:nvCxnSpPr>
          <p:cNvPr id="73731" name="Straight Connector 6"/>
          <p:cNvCxnSpPr>
            <a:cxnSpLocks noChangeShapeType="1"/>
          </p:cNvCxnSpPr>
          <p:nvPr/>
        </p:nvCxnSpPr>
        <p:spPr bwMode="auto">
          <a:xfrm>
            <a:off x="4079875" y="1406525"/>
            <a:ext cx="0" cy="4968875"/>
          </a:xfrm>
          <a:prstGeom prst="line">
            <a:avLst/>
          </a:prstGeom>
          <a:noFill/>
          <a:ln w="19050" cmpd="dbl" algn="ctr">
            <a:solidFill>
              <a:srgbClr val="009ED5"/>
            </a:solidFill>
            <a:round/>
            <a:headEnd/>
            <a:tailEnd/>
          </a:ln>
          <a:extLst>
            <a:ext uri="{909E8E84-426E-40DD-AFC4-6F175D3DCCD1}">
              <a14:hiddenFill xmlns:a14="http://schemas.microsoft.com/office/drawing/2010/main">
                <a:noFill/>
              </a14:hiddenFill>
            </a:ext>
          </a:extLst>
        </p:spPr>
      </p:cxnSp>
      <p:sp>
        <p:nvSpPr>
          <p:cNvPr id="10" name="Rectangle 2"/>
          <p:cNvSpPr txBox="1">
            <a:spLocks noChangeArrowheads="1"/>
          </p:cNvSpPr>
          <p:nvPr>
            <p:custDataLst>
              <p:tags r:id="rId2"/>
            </p:custDataLst>
          </p:nvPr>
        </p:nvSpPr>
        <p:spPr bwMode="auto">
          <a:xfrm>
            <a:off x="457200" y="152400"/>
            <a:ext cx="78263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lgn="l" rtl="0" eaLnBrk="0" fontAlgn="base" hangingPunct="0">
              <a:spcBef>
                <a:spcPct val="0"/>
              </a:spcBef>
              <a:spcAft>
                <a:spcPct val="0"/>
              </a:spcAft>
              <a:defRPr sz="3200" b="1" i="0">
                <a:solidFill>
                  <a:srgbClr val="002060"/>
                </a:solidFill>
                <a:latin typeface="+mn-lt"/>
                <a:ea typeface="+mj-ea"/>
                <a:cs typeface="+mj-cs"/>
              </a:defRPr>
            </a:lvl1pPr>
            <a:lvl2pPr algn="l" rtl="0" eaLnBrk="0" fontAlgn="base" hangingPunct="0">
              <a:spcBef>
                <a:spcPct val="0"/>
              </a:spcBef>
              <a:spcAft>
                <a:spcPct val="0"/>
              </a:spcAft>
              <a:defRPr sz="4000" b="1" i="1">
                <a:solidFill>
                  <a:srgbClr val="006600"/>
                </a:solidFill>
                <a:latin typeface="Times New Roman" charset="0"/>
              </a:defRPr>
            </a:lvl2pPr>
            <a:lvl3pPr algn="l" rtl="0" eaLnBrk="0" fontAlgn="base" hangingPunct="0">
              <a:spcBef>
                <a:spcPct val="0"/>
              </a:spcBef>
              <a:spcAft>
                <a:spcPct val="0"/>
              </a:spcAft>
              <a:defRPr sz="4000" b="1" i="1">
                <a:solidFill>
                  <a:srgbClr val="006600"/>
                </a:solidFill>
                <a:latin typeface="Times New Roman" charset="0"/>
              </a:defRPr>
            </a:lvl3pPr>
            <a:lvl4pPr algn="l" rtl="0" eaLnBrk="0" fontAlgn="base" hangingPunct="0">
              <a:spcBef>
                <a:spcPct val="0"/>
              </a:spcBef>
              <a:spcAft>
                <a:spcPct val="0"/>
              </a:spcAft>
              <a:defRPr sz="4000" b="1" i="1">
                <a:solidFill>
                  <a:srgbClr val="006600"/>
                </a:solidFill>
                <a:latin typeface="Times New Roman" charset="0"/>
              </a:defRPr>
            </a:lvl4pPr>
            <a:lvl5pPr algn="l"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a:lstStyle>
          <a:p>
            <a:pPr algn="ctr">
              <a:defRPr/>
            </a:pPr>
            <a:r>
              <a:rPr lang="en-US" b="0" dirty="0">
                <a:solidFill>
                  <a:schemeClr val="tx1"/>
                </a:solidFill>
              </a:rPr>
              <a:t>Conclusion</a:t>
            </a:r>
            <a:endParaRPr lang="en-US" b="0" kern="0" dirty="0">
              <a:solidFill>
                <a:schemeClr val="tx1"/>
              </a:solidFill>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82640" y="1338285"/>
            <a:ext cx="2472519" cy="4572000"/>
          </a:xfrm>
          <a:prstGeom prst="rect">
            <a:avLst/>
          </a:prstGeom>
          <a:ln>
            <a:solidFill>
              <a:schemeClr val="tx1"/>
            </a:solidFill>
          </a:ln>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67" y="1270002"/>
            <a:ext cx="3356420" cy="4753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99496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4326" y="1371600"/>
            <a:ext cx="7983537"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b="1">
                <a:solidFill>
                  <a:srgbClr val="000099"/>
                </a:solidFill>
                <a:latin typeface="Arial" panose="020B0604020202020204" pitchFamily="34" charset="0"/>
              </a:defRPr>
            </a:lvl1pPr>
            <a:lvl2pPr marL="914400" indent="-45720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lnSpc>
                <a:spcPct val="110000"/>
              </a:lnSpc>
              <a:spcBef>
                <a:spcPct val="50000"/>
              </a:spcBef>
              <a:buFontTx/>
              <a:buNone/>
            </a:pPr>
            <a:r>
              <a:rPr lang="en-US" altLang="en-US" b="0" dirty="0">
                <a:solidFill>
                  <a:schemeClr val="tx1"/>
                </a:solidFill>
                <a:latin typeface="Tahoma" panose="020B0604030504040204" pitchFamily="34" charset="0"/>
                <a:cs typeface="Times New Roman" panose="02020603050405020304" pitchFamily="18" charset="0"/>
              </a:rPr>
              <a:t>	</a:t>
            </a:r>
            <a:r>
              <a:rPr lang="en-US" altLang="en-US" sz="2800" b="0" dirty="0">
                <a:solidFill>
                  <a:schemeClr val="tx1"/>
                </a:solidFill>
                <a:latin typeface="+mn-lt"/>
                <a:cs typeface="Times New Roman" panose="02020603050405020304" pitchFamily="18" charset="0"/>
              </a:rPr>
              <a:t>NAVFAC’s Design-Build </a:t>
            </a:r>
            <a:r>
              <a:rPr lang="en-US" altLang="en-US" sz="2800" b="0" dirty="0" smtClean="0">
                <a:solidFill>
                  <a:schemeClr val="tx1"/>
                </a:solidFill>
                <a:latin typeface="+mn-lt"/>
                <a:cs typeface="Times New Roman" panose="02020603050405020304" pitchFamily="18" charset="0"/>
              </a:rPr>
              <a:t>processes:</a:t>
            </a:r>
            <a:endParaRPr lang="en-US" altLang="en-US" sz="2800" b="0" dirty="0">
              <a:solidFill>
                <a:schemeClr val="tx1"/>
              </a:solidFill>
              <a:latin typeface="+mn-lt"/>
              <a:cs typeface="Times New Roman" panose="02020603050405020304" pitchFamily="18" charset="0"/>
            </a:endParaRP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Standard Design-Build </a:t>
            </a:r>
            <a:r>
              <a:rPr lang="en-US" altLang="en-US" sz="2800" b="0" dirty="0" smtClean="0">
                <a:solidFill>
                  <a:schemeClr val="tx1"/>
                </a:solidFill>
                <a:latin typeface="+mn-lt"/>
                <a:cs typeface="Times New Roman" panose="02020603050405020304" pitchFamily="18" charset="0"/>
              </a:rPr>
              <a:t>Process</a:t>
            </a:r>
          </a:p>
          <a:p>
            <a:pPr marL="1381125" lvl="2" indent="-466725">
              <a:lnSpc>
                <a:spcPct val="110000"/>
              </a:lnSpc>
              <a:spcBef>
                <a:spcPts val="0"/>
              </a:spcBef>
              <a:buFont typeface="Courier New" panose="02070309020205020404" pitchFamily="49" charset="0"/>
              <a:buChar char="o"/>
            </a:pPr>
            <a:r>
              <a:rPr lang="en-US" altLang="en-US" dirty="0">
                <a:solidFill>
                  <a:schemeClr val="tx1"/>
                </a:solidFill>
                <a:latin typeface="+mn-lt"/>
                <a:cs typeface="Times New Roman" panose="02020603050405020304" pitchFamily="18" charset="0"/>
              </a:rPr>
              <a:t>Standard Design-Build, In-House RFP </a:t>
            </a:r>
            <a:r>
              <a:rPr lang="en-US" altLang="en-US" dirty="0" smtClean="0">
                <a:solidFill>
                  <a:schemeClr val="tx1"/>
                </a:solidFill>
                <a:latin typeface="+mn-lt"/>
                <a:cs typeface="Times New Roman" panose="02020603050405020304" pitchFamily="18" charset="0"/>
              </a:rPr>
              <a:t>Development</a:t>
            </a:r>
          </a:p>
          <a:p>
            <a:pPr marL="1381125" lvl="2" indent="-466725">
              <a:lnSpc>
                <a:spcPct val="110000"/>
              </a:lnSpc>
              <a:spcBef>
                <a:spcPts val="0"/>
              </a:spcBef>
              <a:buFont typeface="Courier New" panose="02070309020205020404" pitchFamily="49" charset="0"/>
              <a:buChar char="o"/>
            </a:pPr>
            <a:r>
              <a:rPr lang="en-US" altLang="en-US" dirty="0">
                <a:solidFill>
                  <a:schemeClr val="tx1"/>
                </a:solidFill>
                <a:latin typeface="+mn-lt"/>
                <a:cs typeface="Times New Roman" panose="02020603050405020304" pitchFamily="18" charset="0"/>
              </a:rPr>
              <a:t>Standard Design-Build, A-E RFP Development</a:t>
            </a:r>
            <a:endParaRPr lang="en-US" altLang="en-US" b="0" dirty="0">
              <a:solidFill>
                <a:schemeClr val="tx1"/>
              </a:solidFill>
              <a:latin typeface="+mn-lt"/>
              <a:cs typeface="Times New Roman" panose="02020603050405020304" pitchFamily="18" charset="0"/>
            </a:endParaRP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Multiple Award Construction Contract (MACC) DB Process </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Sole Source Negotiated Scope DB Process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Small Project DB Process</a:t>
            </a:r>
            <a:r>
              <a:rPr lang="en-US" altLang="en-US" sz="2800" dirty="0">
                <a:solidFill>
                  <a:schemeClr val="tx1"/>
                </a:solidFill>
                <a:latin typeface="Tahoma" panose="020B0604030504040204" pitchFamily="34" charset="0"/>
                <a:cs typeface="Times New Roman" panose="02020603050405020304" pitchFamily="18" charset="0"/>
              </a:rPr>
              <a:t> </a:t>
            </a:r>
          </a:p>
          <a:p>
            <a:pPr lvl="1" eaLnBrk="1" hangingPunct="1">
              <a:lnSpc>
                <a:spcPct val="110000"/>
              </a:lnSpc>
              <a:spcBef>
                <a:spcPct val="50000"/>
              </a:spcBef>
              <a:buFontTx/>
              <a:buChar char="•"/>
            </a:pPr>
            <a:endParaRPr lang="en-US" altLang="en-US" sz="2800" dirty="0">
              <a:solidFill>
                <a:srgbClr val="003399"/>
              </a:solidFill>
              <a:latin typeface="Tahoma" panose="020B0604030504040204" pitchFamily="34" charset="0"/>
              <a:cs typeface="Times New Roman" panose="02020603050405020304" pitchFamily="18" charset="0"/>
            </a:endParaRPr>
          </a:p>
        </p:txBody>
      </p:sp>
      <p:sp>
        <p:nvSpPr>
          <p:cNvPr id="25603" name="Text Box 3"/>
          <p:cNvSpPr txBox="1">
            <a:spLocks noChangeArrowheads="1"/>
          </p:cNvSpPr>
          <p:nvPr/>
        </p:nvSpPr>
        <p:spPr bwMode="auto">
          <a:xfrm>
            <a:off x="830263" y="277813"/>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50000"/>
              </a:spcBef>
              <a:buFontTx/>
              <a:buNone/>
            </a:pPr>
            <a:r>
              <a:rPr lang="en-US" altLang="en-US" sz="3200" b="0" dirty="0">
                <a:solidFill>
                  <a:schemeClr val="tx1"/>
                </a:solidFill>
                <a:latin typeface="+mn-lt"/>
                <a:cs typeface="Times New Roman" panose="02020603050405020304" pitchFamily="18" charset="0"/>
              </a:rPr>
              <a:t>Design-Build Processes</a:t>
            </a:r>
          </a:p>
        </p:txBody>
      </p:sp>
    </p:spTree>
    <p:extLst>
      <p:ext uri="{BB962C8B-B14F-4D97-AF65-F5344CB8AC3E}">
        <p14:creationId xmlns:p14="http://schemas.microsoft.com/office/powerpoint/2010/main" val="161358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1" y="139700"/>
            <a:ext cx="7340600" cy="835025"/>
          </a:xfrm>
          <a:noFill/>
        </p:spPr>
        <p:txBody>
          <a:bodyPr/>
          <a:lstStyle/>
          <a:p>
            <a:pPr eaLnBrk="1" hangingPunct="1"/>
            <a:r>
              <a:rPr lang="en-US" altLang="en-US" sz="3200" b="0" i="0" dirty="0">
                <a:solidFill>
                  <a:schemeClr val="tx1"/>
                </a:solidFill>
                <a:latin typeface="+mn-lt"/>
              </a:rPr>
              <a:t>Business Management System (BMS)</a:t>
            </a:r>
          </a:p>
        </p:txBody>
      </p:sp>
      <p:sp>
        <p:nvSpPr>
          <p:cNvPr id="15363" name="Rectangle 3"/>
          <p:cNvSpPr>
            <a:spLocks noGrp="1" noChangeArrowheads="1"/>
          </p:cNvSpPr>
          <p:nvPr>
            <p:ph type="body" idx="1"/>
          </p:nvPr>
        </p:nvSpPr>
        <p:spPr>
          <a:xfrm>
            <a:off x="533400" y="1600200"/>
            <a:ext cx="8393113" cy="4724400"/>
          </a:xfrm>
          <a:noFill/>
        </p:spPr>
        <p:txBody>
          <a:bodyPr/>
          <a:lstStyle/>
          <a:p>
            <a:pPr marL="228600" indent="-228600">
              <a:buClr>
                <a:schemeClr val="tx1"/>
              </a:buClr>
            </a:pPr>
            <a:r>
              <a:rPr lang="en-US" altLang="en-US" sz="2400" b="0" kern="1200" dirty="0">
                <a:solidFill>
                  <a:schemeClr val="tx1"/>
                </a:solidFill>
                <a:cs typeface="Times New Roman" panose="02020603050405020304" pitchFamily="18" charset="0"/>
              </a:rPr>
              <a:t>NAVFAC’s Business Management System</a:t>
            </a:r>
          </a:p>
          <a:p>
            <a:pPr marL="685800" lvl="1" indent="-228600">
              <a:buClr>
                <a:schemeClr val="tx1"/>
              </a:buClr>
            </a:pPr>
            <a:r>
              <a:rPr lang="en-US" altLang="en-US" sz="2200" dirty="0"/>
              <a:t> </a:t>
            </a:r>
            <a:r>
              <a:rPr lang="en-US" altLang="en-US" sz="2200" b="0" dirty="0">
                <a:solidFill>
                  <a:schemeClr val="tx1"/>
                </a:solidFill>
              </a:rPr>
              <a:t>Documents all NAVFAC processes</a:t>
            </a:r>
          </a:p>
          <a:p>
            <a:pPr marL="800100" lvl="1" indent="-342900" eaLnBrk="1" hangingPunct="1"/>
            <a:r>
              <a:rPr lang="en-US" altLang="en-US" sz="2200" b="0" dirty="0">
                <a:solidFill>
                  <a:schemeClr val="tx1"/>
                </a:solidFill>
              </a:rPr>
              <a:t>Web-Based tool accessible on NAVFAC Portal</a:t>
            </a:r>
          </a:p>
          <a:p>
            <a:pPr marL="800100" lvl="1" indent="-342900" eaLnBrk="1" hangingPunct="1"/>
            <a:r>
              <a:rPr lang="en-US" altLang="en-US" sz="2200" b="0" dirty="0">
                <a:solidFill>
                  <a:schemeClr val="tx1"/>
                </a:solidFill>
              </a:rPr>
              <a:t>BMS are continually being updated</a:t>
            </a:r>
          </a:p>
          <a:p>
            <a:pPr marL="1219200" lvl="2" indent="-304800" eaLnBrk="1" hangingPunct="1">
              <a:spcBef>
                <a:spcPct val="30000"/>
              </a:spcBef>
            </a:pPr>
            <a:r>
              <a:rPr lang="en-US" altLang="en-US" sz="2000" dirty="0">
                <a:solidFill>
                  <a:schemeClr val="tx1"/>
                </a:solidFill>
              </a:rPr>
              <a:t>Always a work-in-progress</a:t>
            </a:r>
          </a:p>
          <a:p>
            <a:pPr marL="1219200" lvl="2" indent="-304800" eaLnBrk="1" hangingPunct="1">
              <a:spcBef>
                <a:spcPct val="30000"/>
              </a:spcBef>
            </a:pPr>
            <a:r>
              <a:rPr lang="en-US" altLang="en-US" sz="2000" dirty="0">
                <a:solidFill>
                  <a:schemeClr val="tx1"/>
                </a:solidFill>
              </a:rPr>
              <a:t>Allows input for continuous improvement</a:t>
            </a:r>
          </a:p>
          <a:p>
            <a:pPr marL="1219200" lvl="2" indent="-304800" eaLnBrk="1" hangingPunct="1">
              <a:spcBef>
                <a:spcPct val="30000"/>
              </a:spcBef>
            </a:pPr>
            <a:r>
              <a:rPr lang="en-US" altLang="en-US" sz="2000" dirty="0">
                <a:solidFill>
                  <a:schemeClr val="tx1"/>
                </a:solidFill>
              </a:rPr>
              <a:t>Review regularly for updates to processes</a:t>
            </a:r>
          </a:p>
        </p:txBody>
      </p:sp>
    </p:spTree>
    <p:extLst>
      <p:ext uri="{BB962C8B-B14F-4D97-AF65-F5344CB8AC3E}">
        <p14:creationId xmlns:p14="http://schemas.microsoft.com/office/powerpoint/2010/main" val="23995130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32113" y="1283099"/>
            <a:ext cx="6056560" cy="4878526"/>
          </a:xfrm>
          <a:prstGeom prst="rect">
            <a:avLst/>
          </a:prstGeom>
        </p:spPr>
      </p:pic>
      <p:sp>
        <p:nvSpPr>
          <p:cNvPr id="16387" name="Line 3"/>
          <p:cNvSpPr>
            <a:spLocks noChangeShapeType="1"/>
          </p:cNvSpPr>
          <p:nvPr/>
        </p:nvSpPr>
        <p:spPr bwMode="auto">
          <a:xfrm flipV="1">
            <a:off x="2192338" y="6053138"/>
            <a:ext cx="739775" cy="14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6388" name="Line 4"/>
          <p:cNvSpPr>
            <a:spLocks noChangeShapeType="1"/>
          </p:cNvSpPr>
          <p:nvPr/>
        </p:nvSpPr>
        <p:spPr bwMode="auto">
          <a:xfrm>
            <a:off x="2568575" y="5297488"/>
            <a:ext cx="203200" cy="47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6389" name="AutoShape 5"/>
          <p:cNvSpPr>
            <a:spLocks noChangeArrowheads="1"/>
          </p:cNvSpPr>
          <p:nvPr/>
        </p:nvSpPr>
        <p:spPr bwMode="auto">
          <a:xfrm>
            <a:off x="3902075" y="855663"/>
            <a:ext cx="88900" cy="465137"/>
          </a:xfrm>
          <a:prstGeom prst="leftArrow">
            <a:avLst>
              <a:gd name="adj1" fmla="val 50000"/>
              <a:gd name="adj2"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endParaRPr lang="en-US" altLang="en-US"/>
          </a:p>
        </p:txBody>
      </p:sp>
      <p:sp>
        <p:nvSpPr>
          <p:cNvPr id="16390" name="Line 6"/>
          <p:cNvSpPr>
            <a:spLocks noChangeShapeType="1"/>
          </p:cNvSpPr>
          <p:nvPr/>
        </p:nvSpPr>
        <p:spPr bwMode="auto">
          <a:xfrm flipH="1" flipV="1">
            <a:off x="1887538" y="638175"/>
            <a:ext cx="2089150" cy="7254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spAutoFit/>
          </a:bodyPr>
          <a:lstStyle/>
          <a:p>
            <a:endParaRPr lang="en-US"/>
          </a:p>
        </p:txBody>
      </p:sp>
      <p:sp>
        <p:nvSpPr>
          <p:cNvPr id="4238343" name="Text Box 7"/>
          <p:cNvSpPr txBox="1">
            <a:spLocks noChangeArrowheads="1"/>
          </p:cNvSpPr>
          <p:nvPr/>
        </p:nvSpPr>
        <p:spPr bwMode="auto">
          <a:xfrm>
            <a:off x="107950" y="1293674"/>
            <a:ext cx="2562225" cy="1754326"/>
          </a:xfrm>
          <a:prstGeom prst="rect">
            <a:avLst/>
          </a:prstGeom>
          <a:solidFill>
            <a:srgbClr val="FFFFCC"/>
          </a:solidFill>
          <a:ln w="31750">
            <a:solidFill>
              <a:srgbClr val="333399"/>
            </a:solidFill>
            <a:miter lim="800000"/>
            <a:headEnd/>
            <a:tailEnd/>
          </a:ln>
          <a:effectLst/>
        </p:spPr>
        <p:txBody>
          <a:bodyPr wrap="square">
            <a:spAutoFit/>
          </a:bodyPr>
          <a:lstStyle/>
          <a:p>
            <a:pPr algn="ctr">
              <a:defRPr/>
            </a:pPr>
            <a:r>
              <a:rPr lang="en-US" sz="2000" dirty="0">
                <a:effectLst>
                  <a:outerShdw blurRad="38100" dist="38100" dir="2700000" algn="tl">
                    <a:srgbClr val="FFFFFF"/>
                  </a:outerShdw>
                </a:effectLst>
                <a:latin typeface="Arial" charset="0"/>
                <a:cs typeface="Arial" charset="0"/>
              </a:rPr>
              <a:t>NAVFAC Employees Access BMS from the</a:t>
            </a:r>
          </a:p>
          <a:p>
            <a:pPr algn="ctr">
              <a:lnSpc>
                <a:spcPct val="80000"/>
              </a:lnSpc>
              <a:defRPr/>
            </a:pPr>
            <a:r>
              <a:rPr lang="en-US" sz="2000" dirty="0">
                <a:effectLst>
                  <a:outerShdw blurRad="38100" dist="38100" dir="2700000" algn="tl">
                    <a:srgbClr val="FFFFFF"/>
                  </a:outerShdw>
                </a:effectLst>
                <a:latin typeface="Arial" charset="0"/>
                <a:cs typeface="Arial" charset="0"/>
              </a:rPr>
              <a:t>NAVFAC Portal Intranet</a:t>
            </a:r>
          </a:p>
          <a:p>
            <a:pPr algn="ctr">
              <a:lnSpc>
                <a:spcPct val="80000"/>
              </a:lnSpc>
              <a:defRPr/>
            </a:pPr>
            <a:r>
              <a:rPr lang="en-US" sz="2000" dirty="0">
                <a:effectLst>
                  <a:outerShdw blurRad="38100" dist="38100" dir="2700000" algn="tl">
                    <a:srgbClr val="FFFFFF"/>
                  </a:outerShdw>
                </a:effectLst>
                <a:latin typeface="Arial" charset="0"/>
                <a:cs typeface="Arial" charset="0"/>
              </a:rPr>
              <a:t>Under  “</a:t>
            </a:r>
            <a:r>
              <a:rPr lang="en-US" sz="2000" dirty="0" err="1">
                <a:effectLst>
                  <a:outerShdw blurRad="38100" dist="38100" dir="2700000" algn="tl">
                    <a:srgbClr val="FFFFFF"/>
                  </a:outerShdw>
                </a:effectLst>
                <a:latin typeface="Arial" charset="0"/>
                <a:cs typeface="Arial" charset="0"/>
              </a:rPr>
              <a:t>eTools</a:t>
            </a:r>
            <a:r>
              <a:rPr lang="en-US" sz="2000" dirty="0">
                <a:effectLst>
                  <a:outerShdw blurRad="38100" dist="38100" dir="2700000" algn="tl">
                    <a:srgbClr val="FFFFFF"/>
                  </a:outerShdw>
                </a:effectLst>
                <a:latin typeface="Arial" charset="0"/>
                <a:cs typeface="Arial" charset="0"/>
              </a:rPr>
              <a:t>”</a:t>
            </a:r>
          </a:p>
        </p:txBody>
      </p:sp>
      <p:sp>
        <p:nvSpPr>
          <p:cNvPr id="16393" name="Rectangle 9"/>
          <p:cNvSpPr>
            <a:spLocks noChangeArrowheads="1"/>
          </p:cNvSpPr>
          <p:nvPr/>
        </p:nvSpPr>
        <p:spPr bwMode="auto">
          <a:xfrm>
            <a:off x="1025525" y="139700"/>
            <a:ext cx="7000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algn="ctr" eaLnBrk="1" hangingPunct="1">
              <a:spcBef>
                <a:spcPct val="0"/>
              </a:spcBef>
            </a:pPr>
            <a:r>
              <a:rPr lang="en-US" altLang="en-US" sz="3200" b="0" dirty="0">
                <a:latin typeface="+mn-lt"/>
                <a:cs typeface="Tahoma" pitchFamily="34" charset="0"/>
              </a:rPr>
              <a:t>Design-Build and BMS</a:t>
            </a:r>
          </a:p>
        </p:txBody>
      </p:sp>
      <p:sp>
        <p:nvSpPr>
          <p:cNvPr id="16395" name="Rectangle 11"/>
          <p:cNvSpPr>
            <a:spLocks noChangeArrowheads="1"/>
          </p:cNvSpPr>
          <p:nvPr/>
        </p:nvSpPr>
        <p:spPr bwMode="auto">
          <a:xfrm>
            <a:off x="107950" y="3026825"/>
            <a:ext cx="2562225" cy="3450175"/>
          </a:xfrm>
          <a:prstGeom prst="rect">
            <a:avLst/>
          </a:prstGeom>
          <a:solidFill>
            <a:schemeClr val="bg1"/>
          </a:solidFill>
          <a:ln w="31750">
            <a:solidFill>
              <a:srgbClr val="333399"/>
            </a:solidFill>
            <a:miter lim="800000"/>
            <a:headEnd/>
            <a:tailEnd/>
          </a:ln>
        </p:spPr>
        <p:txBody>
          <a:bodyPr wrap="square">
            <a:spAutoFit/>
          </a:bodyPr>
          <a:lstStyle>
            <a:lvl1pPr marL="166688" indent="-166688" eaLnBrk="0" hangingPunct="0">
              <a:tabLst>
                <a:tab pos="166688" algn="l"/>
              </a:tabLst>
              <a:defRPr sz="2400" b="1">
                <a:solidFill>
                  <a:schemeClr val="tx1"/>
                </a:solidFill>
                <a:latin typeface="Times New Roman" pitchFamily="18" charset="0"/>
              </a:defRPr>
            </a:lvl1pPr>
            <a:lvl2pPr marL="742950" indent="-285750" eaLnBrk="0" hangingPunct="0">
              <a:tabLst>
                <a:tab pos="166688" algn="l"/>
              </a:tabLst>
              <a:defRPr sz="2400" b="1">
                <a:solidFill>
                  <a:schemeClr val="tx1"/>
                </a:solidFill>
                <a:latin typeface="Times New Roman" pitchFamily="18" charset="0"/>
              </a:defRPr>
            </a:lvl2pPr>
            <a:lvl3pPr marL="1143000" indent="-228600" eaLnBrk="0" hangingPunct="0">
              <a:tabLst>
                <a:tab pos="166688" algn="l"/>
              </a:tabLst>
              <a:defRPr sz="2400" b="1">
                <a:solidFill>
                  <a:schemeClr val="tx1"/>
                </a:solidFill>
                <a:latin typeface="Times New Roman" pitchFamily="18" charset="0"/>
              </a:defRPr>
            </a:lvl3pPr>
            <a:lvl4pPr marL="1600200" indent="-228600" eaLnBrk="0" hangingPunct="0">
              <a:tabLst>
                <a:tab pos="166688" algn="l"/>
              </a:tabLst>
              <a:defRPr sz="2400" b="1">
                <a:solidFill>
                  <a:schemeClr val="tx1"/>
                </a:solidFill>
                <a:latin typeface="Times New Roman" pitchFamily="18" charset="0"/>
              </a:defRPr>
            </a:lvl4pPr>
            <a:lvl5pPr marL="2057400" indent="-228600" eaLnBrk="0" hangingPunct="0">
              <a:tabLst>
                <a:tab pos="166688" algn="l"/>
              </a:tabLst>
              <a:defRPr sz="2400" b="1">
                <a:solidFill>
                  <a:schemeClr val="tx1"/>
                </a:solidFill>
                <a:latin typeface="Times New Roman" pitchFamily="18" charset="0"/>
              </a:defRPr>
            </a:lvl5pPr>
            <a:lvl6pPr marL="2514600" indent="-228600" eaLnBrk="0" fontAlgn="base" hangingPunct="0">
              <a:spcBef>
                <a:spcPct val="50000"/>
              </a:spcBef>
              <a:spcAft>
                <a:spcPct val="0"/>
              </a:spcAft>
              <a:tabLst>
                <a:tab pos="166688" algn="l"/>
              </a:tabLst>
              <a:defRPr sz="2400" b="1">
                <a:solidFill>
                  <a:schemeClr val="tx1"/>
                </a:solidFill>
                <a:latin typeface="Times New Roman" pitchFamily="18" charset="0"/>
              </a:defRPr>
            </a:lvl6pPr>
            <a:lvl7pPr marL="2971800" indent="-228600" eaLnBrk="0" fontAlgn="base" hangingPunct="0">
              <a:spcBef>
                <a:spcPct val="50000"/>
              </a:spcBef>
              <a:spcAft>
                <a:spcPct val="0"/>
              </a:spcAft>
              <a:tabLst>
                <a:tab pos="166688" algn="l"/>
              </a:tabLst>
              <a:defRPr sz="2400" b="1">
                <a:solidFill>
                  <a:schemeClr val="tx1"/>
                </a:solidFill>
                <a:latin typeface="Times New Roman" pitchFamily="18" charset="0"/>
              </a:defRPr>
            </a:lvl7pPr>
            <a:lvl8pPr marL="3429000" indent="-228600" eaLnBrk="0" fontAlgn="base" hangingPunct="0">
              <a:spcBef>
                <a:spcPct val="50000"/>
              </a:spcBef>
              <a:spcAft>
                <a:spcPct val="0"/>
              </a:spcAft>
              <a:tabLst>
                <a:tab pos="166688" algn="l"/>
              </a:tabLst>
              <a:defRPr sz="2400" b="1">
                <a:solidFill>
                  <a:schemeClr val="tx1"/>
                </a:solidFill>
                <a:latin typeface="Times New Roman" pitchFamily="18" charset="0"/>
              </a:defRPr>
            </a:lvl8pPr>
            <a:lvl9pPr marL="3886200" indent="-228600" eaLnBrk="0" fontAlgn="base" hangingPunct="0">
              <a:spcBef>
                <a:spcPct val="50000"/>
              </a:spcBef>
              <a:spcAft>
                <a:spcPct val="0"/>
              </a:spcAft>
              <a:tabLst>
                <a:tab pos="166688" algn="l"/>
              </a:tabLst>
              <a:defRPr sz="2400" b="1">
                <a:solidFill>
                  <a:schemeClr val="tx1"/>
                </a:solidFill>
                <a:latin typeface="Times New Roman" pitchFamily="18" charset="0"/>
              </a:defRPr>
            </a:lvl9pPr>
          </a:lstStyle>
          <a:p>
            <a:pPr algn="ctr" eaLnBrk="1" hangingPunct="1">
              <a:spcBef>
                <a:spcPct val="0"/>
              </a:spcBef>
            </a:pPr>
            <a:r>
              <a:rPr lang="en-US" altLang="en-US" dirty="0">
                <a:solidFill>
                  <a:srgbClr val="000099"/>
                </a:solidFill>
                <a:latin typeface="Arial" charset="0"/>
                <a:cs typeface="Arial" charset="0"/>
              </a:rPr>
              <a:t>BMS Home Page</a:t>
            </a:r>
          </a:p>
          <a:p>
            <a:pPr eaLnBrk="1" hangingPunct="1">
              <a:lnSpc>
                <a:spcPct val="120000"/>
              </a:lnSpc>
              <a:spcBef>
                <a:spcPct val="0"/>
              </a:spcBef>
              <a:buFont typeface="Wingdings" pitchFamily="2" charset="2"/>
              <a:buChar char="§"/>
            </a:pPr>
            <a:r>
              <a:rPr lang="en-US" altLang="en-US" sz="1800" b="0" dirty="0">
                <a:solidFill>
                  <a:srgbClr val="000000"/>
                </a:solidFill>
                <a:latin typeface="Arial" charset="0"/>
                <a:cs typeface="Arial" charset="0"/>
              </a:rPr>
              <a:t>Links to all Process Groups </a:t>
            </a:r>
            <a:endParaRPr lang="en-US" altLang="en-US" sz="1200" b="0" dirty="0">
              <a:solidFill>
                <a:srgbClr val="000000"/>
              </a:solidFill>
              <a:latin typeface="Arial" charset="0"/>
              <a:cs typeface="Arial" charset="0"/>
            </a:endParaRPr>
          </a:p>
          <a:p>
            <a:pPr eaLnBrk="1" hangingPunct="1">
              <a:spcBef>
                <a:spcPct val="0"/>
              </a:spcBef>
              <a:spcAft>
                <a:spcPct val="25000"/>
              </a:spcAft>
              <a:buFont typeface="Wingdings" pitchFamily="2" charset="2"/>
              <a:buChar char="§"/>
            </a:pPr>
            <a:r>
              <a:rPr lang="en-US" altLang="en-US" sz="1800" b="0" dirty="0">
                <a:solidFill>
                  <a:srgbClr val="000000"/>
                </a:solidFill>
                <a:latin typeface="Arial" charset="0"/>
                <a:cs typeface="Arial" charset="0"/>
              </a:rPr>
              <a:t>Frequently Asked Questions </a:t>
            </a:r>
          </a:p>
          <a:p>
            <a:pPr eaLnBrk="1" hangingPunct="1">
              <a:spcBef>
                <a:spcPct val="0"/>
              </a:spcBef>
              <a:spcAft>
                <a:spcPct val="25000"/>
              </a:spcAft>
              <a:buFont typeface="Wingdings" pitchFamily="2" charset="2"/>
              <a:buChar char="§"/>
            </a:pPr>
            <a:r>
              <a:rPr lang="en-US" altLang="en-US" sz="1800" b="0" dirty="0">
                <a:solidFill>
                  <a:srgbClr val="000000"/>
                </a:solidFill>
                <a:latin typeface="Arial" charset="0"/>
                <a:cs typeface="Arial" charset="0"/>
              </a:rPr>
              <a:t>BMS Tutorial &amp; Intro </a:t>
            </a:r>
          </a:p>
          <a:p>
            <a:pPr eaLnBrk="1" hangingPunct="1">
              <a:spcBef>
                <a:spcPct val="0"/>
              </a:spcBef>
              <a:spcAft>
                <a:spcPct val="25000"/>
              </a:spcAft>
              <a:buFont typeface="Wingdings" pitchFamily="2" charset="2"/>
              <a:buChar char="§"/>
            </a:pPr>
            <a:r>
              <a:rPr lang="en-US" altLang="en-US" sz="1800" b="0" dirty="0">
                <a:solidFill>
                  <a:srgbClr val="000000"/>
                </a:solidFill>
                <a:latin typeface="Arial" charset="0"/>
                <a:cs typeface="Arial" charset="0"/>
              </a:rPr>
              <a:t>How processes are organized</a:t>
            </a:r>
            <a:r>
              <a:rPr lang="en-US" altLang="en-US" sz="1200" b="0" dirty="0">
                <a:solidFill>
                  <a:srgbClr val="000000"/>
                </a:solidFill>
                <a:latin typeface="Arial" charset="0"/>
                <a:cs typeface="Arial" charset="0"/>
              </a:rPr>
              <a:t> </a:t>
            </a:r>
          </a:p>
          <a:p>
            <a:pPr eaLnBrk="1" hangingPunct="1">
              <a:spcBef>
                <a:spcPct val="0"/>
              </a:spcBef>
              <a:spcAft>
                <a:spcPct val="25000"/>
              </a:spcAft>
              <a:buFont typeface="Wingdings" pitchFamily="2" charset="2"/>
              <a:buChar char="§"/>
            </a:pPr>
            <a:r>
              <a:rPr lang="en-US" altLang="en-US" sz="1800" b="0" dirty="0">
                <a:solidFill>
                  <a:srgbClr val="000000"/>
                </a:solidFill>
                <a:latin typeface="Arial" charset="0"/>
                <a:cs typeface="Arial" charset="0"/>
              </a:rPr>
              <a:t>How to submit a CAR</a:t>
            </a:r>
          </a:p>
          <a:p>
            <a:pPr eaLnBrk="1" hangingPunct="1">
              <a:spcBef>
                <a:spcPct val="0"/>
              </a:spcBef>
              <a:spcAft>
                <a:spcPct val="25000"/>
              </a:spcAft>
              <a:buFont typeface="Wingdings" pitchFamily="2" charset="2"/>
              <a:buNone/>
            </a:pPr>
            <a:endParaRPr lang="en-US" altLang="en-US" sz="100" dirty="0">
              <a:solidFill>
                <a:srgbClr val="000000"/>
              </a:solidFill>
              <a:latin typeface="Arial" charset="0"/>
              <a:cs typeface="Arial" charset="0"/>
            </a:endParaRPr>
          </a:p>
        </p:txBody>
      </p:sp>
      <p:sp>
        <p:nvSpPr>
          <p:cNvPr id="16396" name="Line 12"/>
          <p:cNvSpPr>
            <a:spLocks noChangeShapeType="1"/>
          </p:cNvSpPr>
          <p:nvPr/>
        </p:nvSpPr>
        <p:spPr bwMode="auto">
          <a:xfrm flipH="1">
            <a:off x="4318000" y="4495800"/>
            <a:ext cx="558800" cy="584785"/>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3" name="Down Arrow 2"/>
          <p:cNvSpPr/>
          <p:nvPr/>
        </p:nvSpPr>
        <p:spPr bwMode="auto">
          <a:xfrm>
            <a:off x="4121149" y="4572000"/>
            <a:ext cx="1289051" cy="914400"/>
          </a:xfrm>
          <a:prstGeom prst="downArrow">
            <a:avLst/>
          </a:prstGeom>
          <a:noFill/>
          <a:ln w="9525" cap="flat" cmpd="sng" algn="ctr">
            <a:noFill/>
            <a:prstDash val="solid"/>
            <a:round/>
            <a:headEnd type="none" w="med" len="med"/>
            <a:tailEnd type="none" w="med" len="med"/>
          </a:ln>
          <a:effectLst/>
        </p:spPr>
        <p:txBody>
          <a:bodyPr vert="horz" wrap="square" lIns="99276" tIns="49638" rIns="99276" bIns="49638" numCol="1" rtlCol="0" anchor="t" anchorCtr="0" compatLnSpc="1">
            <a:prstTxWarp prst="textNoShape">
              <a:avLst/>
            </a:prstTxWarp>
            <a:spAutoFit/>
          </a:bodyPr>
          <a:lstStyle/>
          <a:p>
            <a:pPr marL="0" marR="0" indent="0" algn="ctr" defTabSz="99218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bg1"/>
              </a:solidFill>
              <a:effectLst/>
              <a:latin typeface="Arial" charset="0"/>
            </a:endParaRPr>
          </a:p>
        </p:txBody>
      </p:sp>
      <p:sp>
        <p:nvSpPr>
          <p:cNvPr id="14" name="Line 12"/>
          <p:cNvSpPr>
            <a:spLocks noChangeShapeType="1"/>
          </p:cNvSpPr>
          <p:nvPr/>
        </p:nvSpPr>
        <p:spPr bwMode="auto">
          <a:xfrm flipV="1">
            <a:off x="8229600" y="1524000"/>
            <a:ext cx="451929" cy="601428"/>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Tree>
    <p:extLst>
      <p:ext uri="{BB962C8B-B14F-4D97-AF65-F5344CB8AC3E}">
        <p14:creationId xmlns:p14="http://schemas.microsoft.com/office/powerpoint/2010/main" val="303652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i="0" dirty="0">
                <a:solidFill>
                  <a:schemeClr val="tx1"/>
                </a:solidFill>
                <a:latin typeface="+mn-lt"/>
              </a:rPr>
              <a:t>Design-Build – Processes Covered in BMS Sections</a:t>
            </a:r>
          </a:p>
        </p:txBody>
      </p:sp>
      <p:sp>
        <p:nvSpPr>
          <p:cNvPr id="3" name="Content Placeholder 2"/>
          <p:cNvSpPr>
            <a:spLocks noGrp="1"/>
          </p:cNvSpPr>
          <p:nvPr>
            <p:ph idx="1"/>
          </p:nvPr>
        </p:nvSpPr>
        <p:spPr/>
        <p:txBody>
          <a:bodyPr/>
          <a:lstStyle/>
          <a:p>
            <a:pPr marL="0" indent="0" algn="ctr">
              <a:spcAft>
                <a:spcPts val="1200"/>
              </a:spcAft>
              <a:buNone/>
            </a:pPr>
            <a:r>
              <a:rPr lang="en-US" sz="2400" b="0" dirty="0">
                <a:solidFill>
                  <a:schemeClr val="tx1"/>
                </a:solidFill>
              </a:rPr>
              <a:t>BMS Sections for Processes by Procurement Type:</a:t>
            </a:r>
          </a:p>
          <a:p>
            <a:pPr marL="457200" lvl="1" indent="0">
              <a:spcAft>
                <a:spcPts val="600"/>
              </a:spcAft>
              <a:buNone/>
            </a:pPr>
            <a:endParaRPr lang="en-US" dirty="0"/>
          </a:p>
        </p:txBody>
      </p:sp>
      <p:graphicFrame>
        <p:nvGraphicFramePr>
          <p:cNvPr id="6" name="Table 5">
            <a:extLst>
              <a:ext uri="{FF2B5EF4-FFF2-40B4-BE49-F238E27FC236}">
                <a16:creationId xmlns:a16="http://schemas.microsoft.com/office/drawing/2014/main" id="{2091CE59-A5BB-4D8D-8AF8-6313829B829F}"/>
              </a:ext>
            </a:extLst>
          </p:cNvPr>
          <p:cNvGraphicFramePr>
            <a:graphicFrameLocks noGrp="1"/>
          </p:cNvGraphicFramePr>
          <p:nvPr>
            <p:extLst/>
          </p:nvPr>
        </p:nvGraphicFramePr>
        <p:xfrm>
          <a:off x="838200" y="2133600"/>
          <a:ext cx="7620000" cy="3032760"/>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916691469"/>
                    </a:ext>
                  </a:extLst>
                </a:gridCol>
                <a:gridCol w="3810000">
                  <a:extLst>
                    <a:ext uri="{9D8B030D-6E8A-4147-A177-3AD203B41FA5}">
                      <a16:colId xmlns:a16="http://schemas.microsoft.com/office/drawing/2014/main" val="3127974551"/>
                    </a:ext>
                  </a:extLst>
                </a:gridCol>
              </a:tblGrid>
              <a:tr h="370840">
                <a:tc>
                  <a:txBody>
                    <a:bodyPr/>
                    <a:lstStyle/>
                    <a:p>
                      <a:r>
                        <a:rPr lang="en-US" sz="1800" dirty="0">
                          <a:solidFill>
                            <a:schemeClr val="tx1"/>
                          </a:solidFill>
                        </a:rPr>
                        <a:t>Procurement Method</a:t>
                      </a:r>
                    </a:p>
                  </a:txBody>
                  <a:tcPr>
                    <a:lnB w="28575" cap="flat" cmpd="sng" algn="ctr">
                      <a:solidFill>
                        <a:srgbClr val="28538E"/>
                      </a:solidFill>
                      <a:prstDash val="solid"/>
                      <a:round/>
                      <a:headEnd type="none" w="med" len="med"/>
                      <a:tailEnd type="none" w="med" len="med"/>
                    </a:lnB>
                    <a:solidFill>
                      <a:schemeClr val="bg1"/>
                    </a:solidFill>
                  </a:tcPr>
                </a:tc>
                <a:tc>
                  <a:txBody>
                    <a:bodyPr/>
                    <a:lstStyle/>
                    <a:p>
                      <a:pPr algn="ctr"/>
                      <a:r>
                        <a:rPr lang="en-US" sz="1800" dirty="0">
                          <a:solidFill>
                            <a:schemeClr val="tx1"/>
                          </a:solidFill>
                        </a:rPr>
                        <a:t>BMS Process Section</a:t>
                      </a:r>
                    </a:p>
                  </a:txBody>
                  <a:tcPr>
                    <a:lnB w="28575" cap="flat" cmpd="sng" algn="ctr">
                      <a:solidFill>
                        <a:srgbClr val="28538E"/>
                      </a:solidFill>
                      <a:prstDash val="solid"/>
                      <a:round/>
                      <a:headEnd type="none" w="med" len="med"/>
                      <a:tailEnd type="none" w="med" len="med"/>
                    </a:lnB>
                    <a:solidFill>
                      <a:schemeClr val="bg1"/>
                    </a:solidFill>
                  </a:tcPr>
                </a:tc>
                <a:extLst>
                  <a:ext uri="{0D108BD9-81ED-4DB2-BD59-A6C34878D82A}">
                    <a16:rowId xmlns:a16="http://schemas.microsoft.com/office/drawing/2014/main" val="2394301090"/>
                  </a:ext>
                </a:extLst>
              </a:tr>
              <a:tr h="370840">
                <a:tc>
                  <a:txBody>
                    <a:bodyPr/>
                    <a:lstStyle/>
                    <a:p>
                      <a:r>
                        <a:rPr lang="en-US" sz="1800" dirty="0"/>
                        <a:t>Standard Design-Build, In-House RFP Development</a:t>
                      </a:r>
                    </a:p>
                  </a:txBody>
                  <a:tcPr>
                    <a:lnT w="28575" cap="flat" cmpd="sng" algn="ctr">
                      <a:solidFill>
                        <a:srgbClr val="28538E"/>
                      </a:solidFill>
                      <a:prstDash val="solid"/>
                      <a:round/>
                      <a:headEnd type="none" w="med" len="med"/>
                      <a:tailEnd type="none" w="med" len="med"/>
                    </a:lnT>
                    <a:solidFill>
                      <a:srgbClr val="E5EEF6"/>
                    </a:solidFill>
                  </a:tcPr>
                </a:tc>
                <a:tc>
                  <a:txBody>
                    <a:bodyPr/>
                    <a:lstStyle/>
                    <a:p>
                      <a:pPr algn="ctr"/>
                      <a:r>
                        <a:rPr lang="en-US" sz="1800" dirty="0"/>
                        <a:t>B-1.4.1</a:t>
                      </a:r>
                    </a:p>
                  </a:txBody>
                  <a:tcPr anchor="ctr">
                    <a:lnT w="28575" cap="flat" cmpd="sng" algn="ctr">
                      <a:solidFill>
                        <a:srgbClr val="28538E"/>
                      </a:solidFill>
                      <a:prstDash val="solid"/>
                      <a:round/>
                      <a:headEnd type="none" w="med" len="med"/>
                      <a:tailEnd type="none" w="med" len="med"/>
                    </a:lnT>
                    <a:solidFill>
                      <a:srgbClr val="E5EEF6"/>
                    </a:solidFill>
                  </a:tcPr>
                </a:tc>
                <a:extLst>
                  <a:ext uri="{0D108BD9-81ED-4DB2-BD59-A6C34878D82A}">
                    <a16:rowId xmlns:a16="http://schemas.microsoft.com/office/drawing/2014/main" val="1120728198"/>
                  </a:ext>
                </a:extLst>
              </a:tr>
              <a:tr h="370840">
                <a:tc>
                  <a:txBody>
                    <a:bodyPr/>
                    <a:lstStyle/>
                    <a:p>
                      <a:r>
                        <a:rPr lang="en-US" sz="1800" dirty="0"/>
                        <a:t>Standard Design-Build, A/E RFP Development</a:t>
                      </a:r>
                    </a:p>
                  </a:txBody>
                  <a:tcPr>
                    <a:solidFill>
                      <a:schemeClr val="bg1"/>
                    </a:solidFill>
                  </a:tcPr>
                </a:tc>
                <a:tc>
                  <a:txBody>
                    <a:bodyPr/>
                    <a:lstStyle/>
                    <a:p>
                      <a:pPr algn="ctr"/>
                      <a:r>
                        <a:rPr lang="en-US" sz="1800" dirty="0"/>
                        <a:t>B-1.4.2</a:t>
                      </a:r>
                    </a:p>
                  </a:txBody>
                  <a:tcPr anchor="ctr">
                    <a:solidFill>
                      <a:schemeClr val="bg1"/>
                    </a:solidFill>
                  </a:tcPr>
                </a:tc>
                <a:extLst>
                  <a:ext uri="{0D108BD9-81ED-4DB2-BD59-A6C34878D82A}">
                    <a16:rowId xmlns:a16="http://schemas.microsoft.com/office/drawing/2014/main" val="3039427784"/>
                  </a:ext>
                </a:extLst>
              </a:tr>
              <a:tr h="370840">
                <a:tc>
                  <a:txBody>
                    <a:bodyPr/>
                    <a:lstStyle/>
                    <a:p>
                      <a:r>
                        <a:rPr lang="en-US" sz="1800" dirty="0"/>
                        <a:t>Multiple Award Construction Contract (MACC) Design-Build</a:t>
                      </a:r>
                    </a:p>
                  </a:txBody>
                  <a:tcPr>
                    <a:solidFill>
                      <a:srgbClr val="E5EEF6"/>
                    </a:solidFill>
                  </a:tcPr>
                </a:tc>
                <a:tc>
                  <a:txBody>
                    <a:bodyPr/>
                    <a:lstStyle/>
                    <a:p>
                      <a:pPr algn="ctr"/>
                      <a:r>
                        <a:rPr lang="en-US" sz="1800" dirty="0"/>
                        <a:t>B-1.4.3</a:t>
                      </a:r>
                    </a:p>
                  </a:txBody>
                  <a:tcPr anchor="ctr">
                    <a:solidFill>
                      <a:srgbClr val="E5EEF6"/>
                    </a:solidFill>
                  </a:tcPr>
                </a:tc>
                <a:extLst>
                  <a:ext uri="{0D108BD9-81ED-4DB2-BD59-A6C34878D82A}">
                    <a16:rowId xmlns:a16="http://schemas.microsoft.com/office/drawing/2014/main" val="3497525932"/>
                  </a:ext>
                </a:extLst>
              </a:tr>
              <a:tr h="370840">
                <a:tc>
                  <a:txBody>
                    <a:bodyPr/>
                    <a:lstStyle/>
                    <a:p>
                      <a:r>
                        <a:rPr lang="en-US" sz="1800" dirty="0"/>
                        <a:t>Sole Source Design-Build</a:t>
                      </a:r>
                    </a:p>
                  </a:txBody>
                  <a:tcPr>
                    <a:solidFill>
                      <a:schemeClr val="bg1"/>
                    </a:solidFill>
                  </a:tcPr>
                </a:tc>
                <a:tc>
                  <a:txBody>
                    <a:bodyPr/>
                    <a:lstStyle/>
                    <a:p>
                      <a:pPr algn="ctr"/>
                      <a:r>
                        <a:rPr lang="en-US" sz="1800" dirty="0"/>
                        <a:t>B-1.4.4</a:t>
                      </a:r>
                    </a:p>
                  </a:txBody>
                  <a:tcPr anchor="ctr">
                    <a:solidFill>
                      <a:schemeClr val="bg1"/>
                    </a:solidFill>
                  </a:tcPr>
                </a:tc>
                <a:extLst>
                  <a:ext uri="{0D108BD9-81ED-4DB2-BD59-A6C34878D82A}">
                    <a16:rowId xmlns:a16="http://schemas.microsoft.com/office/drawing/2014/main" val="2993903959"/>
                  </a:ext>
                </a:extLst>
              </a:tr>
              <a:tr h="370840">
                <a:tc>
                  <a:txBody>
                    <a:bodyPr/>
                    <a:lstStyle/>
                    <a:p>
                      <a:r>
                        <a:rPr lang="en-US" sz="1800" dirty="0"/>
                        <a:t>Small Project Design-Build</a:t>
                      </a:r>
                    </a:p>
                  </a:txBody>
                  <a:tcPr>
                    <a:lnB w="19050" cap="flat" cmpd="sng" algn="ctr">
                      <a:solidFill>
                        <a:srgbClr val="28538E"/>
                      </a:solidFill>
                      <a:prstDash val="solid"/>
                      <a:round/>
                      <a:headEnd type="none" w="med" len="med"/>
                      <a:tailEnd type="none" w="med" len="med"/>
                    </a:lnB>
                    <a:solidFill>
                      <a:srgbClr val="E5EEF6"/>
                    </a:solidFill>
                  </a:tcPr>
                </a:tc>
                <a:tc>
                  <a:txBody>
                    <a:bodyPr/>
                    <a:lstStyle/>
                    <a:p>
                      <a:pPr algn="ctr"/>
                      <a:r>
                        <a:rPr lang="en-US" sz="1800" dirty="0"/>
                        <a:t>B-1.4.5</a:t>
                      </a:r>
                    </a:p>
                  </a:txBody>
                  <a:tcPr anchor="ctr">
                    <a:lnB w="19050" cap="flat" cmpd="sng" algn="ctr">
                      <a:solidFill>
                        <a:srgbClr val="28538E"/>
                      </a:solidFill>
                      <a:prstDash val="solid"/>
                      <a:round/>
                      <a:headEnd type="none" w="med" len="med"/>
                      <a:tailEnd type="none" w="med" len="med"/>
                    </a:lnB>
                    <a:solidFill>
                      <a:srgbClr val="E5EEF6"/>
                    </a:solidFill>
                  </a:tcPr>
                </a:tc>
                <a:extLst>
                  <a:ext uri="{0D108BD9-81ED-4DB2-BD59-A6C34878D82A}">
                    <a16:rowId xmlns:a16="http://schemas.microsoft.com/office/drawing/2014/main" val="3980520849"/>
                  </a:ext>
                </a:extLst>
              </a:tr>
            </a:tbl>
          </a:graphicData>
        </a:graphic>
      </p:graphicFrame>
    </p:spTree>
    <p:extLst>
      <p:ext uri="{BB962C8B-B14F-4D97-AF65-F5344CB8AC3E}">
        <p14:creationId xmlns:p14="http://schemas.microsoft.com/office/powerpoint/2010/main" val="9782682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1150938"/>
            <a:ext cx="5421313" cy="5408612"/>
            <a:chOff x="96" y="1310"/>
            <a:chExt cx="3378" cy="2666"/>
          </a:xfrm>
        </p:grpSpPr>
        <p:pic>
          <p:nvPicPr>
            <p:cNvPr id="35854" name="Picture 3"/>
            <p:cNvPicPr>
              <a:picLocks noChangeAspect="1" noChangeArrowheads="1"/>
            </p:cNvPicPr>
            <p:nvPr/>
          </p:nvPicPr>
          <p:blipFill>
            <a:blip r:embed="rId3">
              <a:extLst>
                <a:ext uri="{28A0092B-C50C-407E-A947-70E740481C1C}">
                  <a14:useLocalDpi xmlns:a14="http://schemas.microsoft.com/office/drawing/2010/main" val="0"/>
                </a:ext>
              </a:extLst>
            </a:blip>
            <a:srcRect l="11206" t="28239" r="9653"/>
            <a:stretch>
              <a:fillRect/>
            </a:stretch>
          </p:blipFill>
          <p:spPr bwMode="auto">
            <a:xfrm>
              <a:off x="96" y="1310"/>
              <a:ext cx="3378" cy="2660"/>
            </a:xfrm>
            <a:prstGeom prst="rect">
              <a:avLst/>
            </a:prstGeom>
            <a:noFill/>
            <a:ln w="9525">
              <a:solidFill>
                <a:schemeClr val="bg2"/>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35855" name="Picture 4"/>
            <p:cNvPicPr>
              <a:picLocks noChangeAspect="1" noChangeArrowheads="1"/>
            </p:cNvPicPr>
            <p:nvPr/>
          </p:nvPicPr>
          <p:blipFill>
            <a:blip r:embed="rId4">
              <a:extLst>
                <a:ext uri="{28A0092B-C50C-407E-A947-70E740481C1C}">
                  <a14:useLocalDpi xmlns:a14="http://schemas.microsoft.com/office/drawing/2010/main" val="0"/>
                </a:ext>
              </a:extLst>
            </a:blip>
            <a:srcRect l="10866" t="38963" r="9779" b="45158"/>
            <a:stretch>
              <a:fillRect/>
            </a:stretch>
          </p:blipFill>
          <p:spPr bwMode="auto">
            <a:xfrm>
              <a:off x="96" y="3391"/>
              <a:ext cx="3370" cy="585"/>
            </a:xfrm>
            <a:prstGeom prst="rect">
              <a:avLst/>
            </a:prstGeom>
            <a:noFill/>
            <a:ln w="9525">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sp>
        <p:nvSpPr>
          <p:cNvPr id="35843" name="Rectangle 5"/>
          <p:cNvSpPr>
            <a:spLocks noChangeArrowheads="1"/>
          </p:cNvSpPr>
          <p:nvPr/>
        </p:nvSpPr>
        <p:spPr bwMode="auto">
          <a:xfrm>
            <a:off x="5908859" y="2649315"/>
            <a:ext cx="2590800" cy="95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Outlines the </a:t>
            </a:r>
            <a:r>
              <a:rPr lang="en-US" altLang="en-US" sz="1800" dirty="0" smtClean="0">
                <a:solidFill>
                  <a:srgbClr val="000000"/>
                </a:solidFill>
              </a:rPr>
              <a:t>“Responsibility” with full </a:t>
            </a:r>
            <a:r>
              <a:rPr lang="en-US" altLang="en-US" sz="1800" dirty="0">
                <a:solidFill>
                  <a:srgbClr val="000000"/>
                </a:solidFill>
              </a:rPr>
              <a:t>description of </a:t>
            </a:r>
          </a:p>
          <a:p>
            <a:pPr eaLnBrk="1" hangingPunct="1">
              <a:spcBef>
                <a:spcPct val="0"/>
              </a:spcBef>
              <a:buFontTx/>
              <a:buNone/>
            </a:pPr>
            <a:r>
              <a:rPr lang="en-US" altLang="en-US" sz="1800" dirty="0">
                <a:solidFill>
                  <a:srgbClr val="000000"/>
                </a:solidFill>
              </a:rPr>
              <a:t>“how to do the work”</a:t>
            </a:r>
          </a:p>
        </p:txBody>
      </p:sp>
      <p:sp>
        <p:nvSpPr>
          <p:cNvPr id="35844" name="Rectangle 6"/>
          <p:cNvSpPr>
            <a:spLocks noChangeArrowheads="1"/>
          </p:cNvSpPr>
          <p:nvPr/>
        </p:nvSpPr>
        <p:spPr bwMode="auto">
          <a:xfrm>
            <a:off x="5895975" y="4329112"/>
            <a:ext cx="2601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Links to forms, templates, </a:t>
            </a:r>
          </a:p>
          <a:p>
            <a:pPr eaLnBrk="1" hangingPunct="1">
              <a:spcBef>
                <a:spcPct val="0"/>
              </a:spcBef>
              <a:buFontTx/>
              <a:buNone/>
            </a:pPr>
            <a:r>
              <a:rPr lang="en-US" altLang="en-US" sz="1800" dirty="0">
                <a:solidFill>
                  <a:srgbClr val="000000"/>
                </a:solidFill>
              </a:rPr>
              <a:t>checklists, laws, policies,</a:t>
            </a:r>
          </a:p>
          <a:p>
            <a:pPr eaLnBrk="1" hangingPunct="1">
              <a:spcBef>
                <a:spcPct val="0"/>
              </a:spcBef>
              <a:buFontTx/>
              <a:buNone/>
            </a:pPr>
            <a:r>
              <a:rPr lang="en-US" altLang="en-US" sz="1800" dirty="0">
                <a:solidFill>
                  <a:srgbClr val="000000"/>
                </a:solidFill>
              </a:rPr>
              <a:t>regulations, instructions,</a:t>
            </a:r>
          </a:p>
          <a:p>
            <a:pPr eaLnBrk="1" hangingPunct="1">
              <a:spcBef>
                <a:spcPct val="0"/>
              </a:spcBef>
              <a:buFontTx/>
              <a:buNone/>
            </a:pPr>
            <a:r>
              <a:rPr lang="en-US" altLang="en-US" sz="1800" dirty="0">
                <a:solidFill>
                  <a:srgbClr val="000000"/>
                </a:solidFill>
              </a:rPr>
              <a:t>web sites</a:t>
            </a:r>
          </a:p>
        </p:txBody>
      </p:sp>
      <p:sp>
        <p:nvSpPr>
          <p:cNvPr id="35845" name="Rectangle 7"/>
          <p:cNvSpPr>
            <a:spLocks noChangeArrowheads="1"/>
          </p:cNvSpPr>
          <p:nvPr/>
        </p:nvSpPr>
        <p:spPr bwMode="auto">
          <a:xfrm>
            <a:off x="5888038" y="5522913"/>
            <a:ext cx="3473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Cross-functional knowledge via inter-process links e.g., Financial </a:t>
            </a:r>
            <a:r>
              <a:rPr lang="en-US" altLang="en-US" sz="1800" dirty="0" err="1">
                <a:solidFill>
                  <a:srgbClr val="000000"/>
                </a:solidFill>
              </a:rPr>
              <a:t>Mgt</a:t>
            </a:r>
            <a:r>
              <a:rPr lang="en-US" altLang="en-US" sz="1800" dirty="0">
                <a:solidFill>
                  <a:srgbClr val="000000"/>
                </a:solidFill>
              </a:rPr>
              <a:t>, Acquisition</a:t>
            </a:r>
          </a:p>
        </p:txBody>
      </p:sp>
      <p:sp>
        <p:nvSpPr>
          <p:cNvPr id="35846" name="Rectangle 8"/>
          <p:cNvSpPr>
            <a:spLocks noChangeArrowheads="1"/>
          </p:cNvSpPr>
          <p:nvPr/>
        </p:nvSpPr>
        <p:spPr bwMode="auto">
          <a:xfrm>
            <a:off x="5849716" y="1831217"/>
            <a:ext cx="255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Outlines the  </a:t>
            </a:r>
            <a:r>
              <a:rPr lang="en-US" altLang="en-US" sz="1800" dirty="0">
                <a:solidFill>
                  <a:srgbClr val="000000"/>
                </a:solidFill>
              </a:rPr>
              <a:t>“</a:t>
            </a:r>
            <a:r>
              <a:rPr lang="en-US" altLang="en-US" sz="1800" dirty="0" smtClean="0">
                <a:solidFill>
                  <a:srgbClr val="000000"/>
                </a:solidFill>
              </a:rPr>
              <a:t>Role”</a:t>
            </a:r>
            <a:endParaRPr lang="en-US" altLang="en-US" sz="1800" dirty="0">
              <a:solidFill>
                <a:srgbClr val="000000"/>
              </a:solidFill>
            </a:endParaRPr>
          </a:p>
        </p:txBody>
      </p:sp>
      <p:sp>
        <p:nvSpPr>
          <p:cNvPr id="35848" name="Line 10"/>
          <p:cNvSpPr>
            <a:spLocks noChangeShapeType="1"/>
          </p:cNvSpPr>
          <p:nvPr/>
        </p:nvSpPr>
        <p:spPr bwMode="auto">
          <a:xfrm flipH="1" flipV="1">
            <a:off x="4953370" y="4722591"/>
            <a:ext cx="871537" cy="92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49" name="Line 11"/>
          <p:cNvSpPr>
            <a:spLocks noChangeShapeType="1"/>
          </p:cNvSpPr>
          <p:nvPr/>
        </p:nvSpPr>
        <p:spPr bwMode="auto">
          <a:xfrm flipH="1" flipV="1">
            <a:off x="5146675" y="5811838"/>
            <a:ext cx="623888" cy="793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0" name="Line 12"/>
          <p:cNvSpPr>
            <a:spLocks noChangeShapeType="1"/>
          </p:cNvSpPr>
          <p:nvPr/>
        </p:nvSpPr>
        <p:spPr bwMode="auto">
          <a:xfrm flipH="1">
            <a:off x="3733798" y="3168869"/>
            <a:ext cx="2162176" cy="43850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5851" name="Text Box 13"/>
          <p:cNvSpPr txBox="1">
            <a:spLocks noChangeArrowheads="1"/>
          </p:cNvSpPr>
          <p:nvPr/>
        </p:nvSpPr>
        <p:spPr bwMode="auto">
          <a:xfrm>
            <a:off x="5689600" y="1280586"/>
            <a:ext cx="273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dirty="0">
                <a:solidFill>
                  <a:srgbClr val="FF0000"/>
                </a:solidFill>
              </a:rPr>
              <a:t>Process Details</a:t>
            </a:r>
          </a:p>
        </p:txBody>
      </p:sp>
      <p:sp>
        <p:nvSpPr>
          <p:cNvPr id="35852" name="Line 14"/>
          <p:cNvSpPr>
            <a:spLocks noChangeShapeType="1"/>
          </p:cNvSpPr>
          <p:nvPr/>
        </p:nvSpPr>
        <p:spPr bwMode="auto">
          <a:xfrm flipH="1">
            <a:off x="2362200" y="2014315"/>
            <a:ext cx="3525838" cy="15738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5853" name="Rectangle 15"/>
          <p:cNvSpPr>
            <a:spLocks noChangeArrowheads="1"/>
          </p:cNvSpPr>
          <p:nvPr/>
        </p:nvSpPr>
        <p:spPr bwMode="auto">
          <a:xfrm>
            <a:off x="1216025" y="106363"/>
            <a:ext cx="7000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sz="3200" b="0" dirty="0">
                <a:solidFill>
                  <a:schemeClr val="tx1"/>
                </a:solidFill>
                <a:latin typeface="+mn-lt"/>
                <a:cs typeface="Tahoma" panose="020B0604030504040204" pitchFamily="34" charset="0"/>
              </a:rPr>
              <a:t>BMS Process Details</a:t>
            </a:r>
          </a:p>
        </p:txBody>
      </p:sp>
      <p:sp>
        <p:nvSpPr>
          <p:cNvPr id="16" name="Line 14"/>
          <p:cNvSpPr>
            <a:spLocks noChangeShapeType="1"/>
          </p:cNvSpPr>
          <p:nvPr/>
        </p:nvSpPr>
        <p:spPr bwMode="auto">
          <a:xfrm flipH="1" flipV="1">
            <a:off x="3544406" y="2551111"/>
            <a:ext cx="2343631" cy="483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319938929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8&quot;/&gt;&lt;lineCharCount val=&quot;37&quot;/&gt;&lt;lineCharCount val=&quot;32&quot;/&gt;&lt;lineCharCount val=&quot;12&quot;/&gt;&lt;lineCharCount val=&quot;1&quot;/&gt;&lt;lineCharCount val=&quot;1&quot;/&gt;&lt;lineCharCount val=&quot;1&quot;/&gt;&lt;lineCharCount val=&quot;1&quot;/&gt;&lt;lineCharCount val=&quot;37&quot;/&gt;&lt;lineCharCount val=&quot;30&quot;/&gt;&lt;lineCharCount val=&quot;1&quot;/&gt;&lt;lineCharCount val=&quot;31&quot;/&gt;&lt;lineCharCount val=&quot;33&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ahoma"/>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ahoma"/>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Tahoma"/>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19572</TotalTime>
  <Words>7293</Words>
  <Application>Microsoft Office PowerPoint</Application>
  <PresentationFormat>On-screen Show (4:3)</PresentationFormat>
  <Paragraphs>802</Paragraphs>
  <Slides>45</Slides>
  <Notes>45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45</vt:i4>
      </vt:variant>
    </vt:vector>
  </HeadingPairs>
  <TitlesOfParts>
    <vt:vector size="63" baseType="lpstr">
      <vt:lpstr>MS PGothic</vt:lpstr>
      <vt:lpstr>MS PGothic</vt:lpstr>
      <vt:lpstr>Arial</vt:lpstr>
      <vt:lpstr>Arial Narrow</vt:lpstr>
      <vt:lpstr>Arial Unicode MS</vt:lpstr>
      <vt:lpstr>Courier New</vt:lpstr>
      <vt:lpstr>Rockwell</vt:lpstr>
      <vt:lpstr>Symbol</vt:lpstr>
      <vt:lpstr>Tahoma</vt:lpstr>
      <vt:lpstr>Times New Roman</vt:lpstr>
      <vt:lpstr>Wingdings</vt:lpstr>
      <vt:lpstr>Default Design</vt:lpstr>
      <vt:lpstr>3_Default Design</vt:lpstr>
      <vt:lpstr>1_Default Design</vt:lpstr>
      <vt:lpstr>2_Default Design</vt:lpstr>
      <vt:lpstr>4_Default Design</vt:lpstr>
      <vt:lpstr>5_Default Design</vt:lpstr>
      <vt:lpstr>6_Default Design</vt:lpstr>
      <vt:lpstr>Design-Build Processes  Training Module</vt:lpstr>
      <vt:lpstr>Design-Build Training Series</vt:lpstr>
      <vt:lpstr>Course Navigation</vt:lpstr>
      <vt:lpstr>Learning Objectives</vt:lpstr>
      <vt:lpstr>PowerPoint Presentation</vt:lpstr>
      <vt:lpstr>Business Management System (BMS)</vt:lpstr>
      <vt:lpstr>PowerPoint Presentation</vt:lpstr>
      <vt:lpstr>Design-Build – Processes Covered in BMS Sections</vt:lpstr>
      <vt:lpstr>PowerPoint Presentation</vt:lpstr>
      <vt:lpstr>PowerPoint Presentation</vt:lpstr>
      <vt:lpstr>Design-Build – NAVFAC Personnel Roles</vt:lpstr>
      <vt:lpstr>Knowledge Check #1</vt:lpstr>
      <vt:lpstr>Knowledge Check #1</vt:lpstr>
      <vt:lpstr>Common Components</vt:lpstr>
      <vt:lpstr>Differences</vt:lpstr>
      <vt:lpstr>NAVFAC DB PROCESSES</vt:lpstr>
      <vt:lpstr>PowerPoint Presentation</vt:lpstr>
      <vt:lpstr>Common Objectives of NAVFAC Design-Build Process – Team Structure</vt:lpstr>
      <vt:lpstr>NAVFAC Project Team</vt:lpstr>
      <vt:lpstr>Standard Design-Build Processes</vt:lpstr>
      <vt:lpstr>MACC Processes</vt:lpstr>
      <vt:lpstr>Layout of the MACC RFP Package</vt:lpstr>
      <vt:lpstr>Layout of the MACC Part 1</vt:lpstr>
      <vt:lpstr>Layout of the MACC Part 2</vt:lpstr>
      <vt:lpstr>Sole Source Processes</vt:lpstr>
      <vt:lpstr>Sole Source Processes</vt:lpstr>
      <vt:lpstr>Knowledge Check #2</vt:lpstr>
      <vt:lpstr>Knowledge Check #1</vt:lpstr>
      <vt:lpstr>“Small Project” Process</vt:lpstr>
      <vt:lpstr>Small Project Design Guidance</vt:lpstr>
      <vt:lpstr>Contract Procurement</vt:lpstr>
      <vt:lpstr>PowerPoint Presentation</vt:lpstr>
      <vt:lpstr>PowerPoint Presentation</vt:lpstr>
      <vt:lpstr> MACC Task Orders</vt:lpstr>
      <vt:lpstr>Sole Source Selection Process</vt:lpstr>
      <vt:lpstr>Design-Build – Post Award Process</vt:lpstr>
      <vt:lpstr>Post Award Kick-off (PAK) Meeting</vt:lpstr>
      <vt:lpstr>Design-Build – Post-Award Process</vt:lpstr>
      <vt:lpstr>PowerPoint Presentation</vt:lpstr>
      <vt:lpstr>Final Knowledge Check</vt:lpstr>
      <vt:lpstr>Final Knowledge Check</vt:lpstr>
      <vt:lpstr>Final Knowledge Check (cont’d)</vt:lpstr>
      <vt:lpstr>Review of Learning Objectives</vt:lpstr>
      <vt:lpstr>Design-Build Training Modules </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landric.walden</dc:creator>
  <cp:lastModifiedBy>Bob Payn</cp:lastModifiedBy>
  <cp:revision>820</cp:revision>
  <cp:lastPrinted>2017-05-18T15:09:29Z</cp:lastPrinted>
  <dcterms:created xsi:type="dcterms:W3CDTF">2010-06-09T15:15:38Z</dcterms:created>
  <dcterms:modified xsi:type="dcterms:W3CDTF">2018-10-09T12:36:33Z</dcterms:modified>
</cp:coreProperties>
</file>