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4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4298" r:id="rId2"/>
    <p:sldMasterId id="2147484311" r:id="rId3"/>
    <p:sldMasterId id="2147484325" r:id="rId4"/>
    <p:sldMasterId id="2147484333" r:id="rId5"/>
  </p:sldMasterIdLst>
  <p:notesMasterIdLst>
    <p:notesMasterId r:id="rId51"/>
  </p:notesMasterIdLst>
  <p:sldIdLst>
    <p:sldId id="256" r:id="rId6"/>
    <p:sldId id="361" r:id="rId7"/>
    <p:sldId id="362" r:id="rId8"/>
    <p:sldId id="421" r:id="rId9"/>
    <p:sldId id="406" r:id="rId10"/>
    <p:sldId id="422" r:id="rId11"/>
    <p:sldId id="423" r:id="rId12"/>
    <p:sldId id="424" r:id="rId13"/>
    <p:sldId id="455" r:id="rId14"/>
    <p:sldId id="456" r:id="rId15"/>
    <p:sldId id="409" r:id="rId16"/>
    <p:sldId id="373" r:id="rId17"/>
    <p:sldId id="374" r:id="rId18"/>
    <p:sldId id="413" r:id="rId19"/>
    <p:sldId id="414" r:id="rId20"/>
    <p:sldId id="415" r:id="rId21"/>
    <p:sldId id="418" r:id="rId22"/>
    <p:sldId id="417" r:id="rId23"/>
    <p:sldId id="428" r:id="rId24"/>
    <p:sldId id="436" r:id="rId25"/>
    <p:sldId id="450" r:id="rId26"/>
    <p:sldId id="449" r:id="rId27"/>
    <p:sldId id="453" r:id="rId28"/>
    <p:sldId id="429" r:id="rId29"/>
    <p:sldId id="438" r:id="rId30"/>
    <p:sldId id="439" r:id="rId31"/>
    <p:sldId id="430" r:id="rId32"/>
    <p:sldId id="440" r:id="rId33"/>
    <p:sldId id="441" r:id="rId34"/>
    <p:sldId id="443" r:id="rId35"/>
    <p:sldId id="444" r:id="rId36"/>
    <p:sldId id="445" r:id="rId37"/>
    <p:sldId id="446" r:id="rId38"/>
    <p:sldId id="447" r:id="rId39"/>
    <p:sldId id="431" r:id="rId40"/>
    <p:sldId id="433" r:id="rId41"/>
    <p:sldId id="419" r:id="rId42"/>
    <p:sldId id="437" r:id="rId43"/>
    <p:sldId id="435" r:id="rId44"/>
    <p:sldId id="451" r:id="rId45"/>
    <p:sldId id="452" r:id="rId46"/>
    <p:sldId id="454" r:id="rId47"/>
    <p:sldId id="375" r:id="rId48"/>
    <p:sldId id="448" r:id="rId49"/>
    <p:sldId id="364" r:id="rId5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92"/>
    <a:srgbClr val="AAE2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591" autoAdjust="0"/>
    <p:restoredTop sz="61244" autoAdjust="0"/>
  </p:normalViewPr>
  <p:slideViewPr>
    <p:cSldViewPr>
      <p:cViewPr varScale="1">
        <p:scale>
          <a:sx n="70" d="100"/>
          <a:sy n="70" d="100"/>
        </p:scale>
        <p:origin x="405" y="51"/>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322" y="4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8" Type="http://schemas.openxmlformats.org/officeDocument/2006/relationships/slide" Target="slides/slide42.xml"/><Relationship Id="rId3" Type="http://schemas.openxmlformats.org/officeDocument/2006/relationships/slide" Target="slides/slide13.xml"/><Relationship Id="rId7" Type="http://schemas.openxmlformats.org/officeDocument/2006/relationships/slide" Target="slides/slide41.xml"/><Relationship Id="rId2" Type="http://schemas.openxmlformats.org/officeDocument/2006/relationships/slide" Target="slides/slide12.xml"/><Relationship Id="rId1" Type="http://schemas.openxmlformats.org/officeDocument/2006/relationships/slide" Target="slides/slide2.xml"/><Relationship Id="rId6" Type="http://schemas.openxmlformats.org/officeDocument/2006/relationships/slide" Target="slides/slide40.xml"/><Relationship Id="rId5" Type="http://schemas.openxmlformats.org/officeDocument/2006/relationships/slide" Target="slides/slide22.xml"/><Relationship Id="rId4"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42" tIns="46569" rIns="93142" bIns="46569" numCol="1" anchor="t" anchorCtr="0" compatLnSpc="1">
            <a:prstTxWarp prst="textNoShape">
              <a:avLst/>
            </a:prstTxWarp>
          </a:bodyPr>
          <a:lstStyle>
            <a:lvl1pPr>
              <a:defRPr sz="1200"/>
            </a:lvl1pPr>
          </a:lstStyle>
          <a:p>
            <a:pPr>
              <a:defRPr/>
            </a:pPr>
            <a:endParaRPr lang="en-US"/>
          </a:p>
        </p:txBody>
      </p:sp>
      <p:sp>
        <p:nvSpPr>
          <p:cNvPr id="1126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42" tIns="46569" rIns="93142" bIns="46569" numCol="1" anchor="t" anchorCtr="0" compatLnSpc="1">
            <a:prstTxWarp prst="textNoShape">
              <a:avLst/>
            </a:prstTxWarp>
          </a:bodyPr>
          <a:lstStyle>
            <a:lvl1pPr algn="r">
              <a:defRPr sz="1200"/>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42" tIns="46569" rIns="93142" bIns="4656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42" tIns="46569" rIns="93142" bIns="46569" numCol="1" anchor="b" anchorCtr="0" compatLnSpc="1">
            <a:prstTxWarp prst="textNoShape">
              <a:avLst/>
            </a:prstTxWarp>
          </a:bodyPr>
          <a:lstStyle>
            <a:lvl1pPr>
              <a:defRPr sz="1200"/>
            </a:lvl1pPr>
          </a:lstStyle>
          <a:p>
            <a:pPr>
              <a:defRPr/>
            </a:pPr>
            <a:endParaRPr lang="en-US"/>
          </a:p>
        </p:txBody>
      </p:sp>
      <p:sp>
        <p:nvSpPr>
          <p:cNvPr id="1127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42" tIns="46569" rIns="93142" bIns="46569" numCol="1" anchor="b" anchorCtr="0" compatLnSpc="1">
            <a:prstTxWarp prst="textNoShape">
              <a:avLst/>
            </a:prstTxWarp>
          </a:bodyPr>
          <a:lstStyle>
            <a:lvl1pPr algn="r">
              <a:defRPr sz="1200"/>
            </a:lvl1pPr>
          </a:lstStyle>
          <a:p>
            <a:pPr>
              <a:defRPr/>
            </a:pPr>
            <a:fld id="{0C7E047E-DE99-4A1C-B844-840F9097E646}" type="slidenum">
              <a:rPr lang="en-US"/>
              <a:pPr>
                <a:defRPr/>
              </a:pPr>
              <a:t>‹#›</a:t>
            </a:fld>
            <a:endParaRPr lang="en-US" dirty="0"/>
          </a:p>
        </p:txBody>
      </p:sp>
    </p:spTree>
    <p:extLst>
      <p:ext uri="{BB962C8B-B14F-4D97-AF65-F5344CB8AC3E}">
        <p14:creationId xmlns:p14="http://schemas.microsoft.com/office/powerpoint/2010/main" val="28353049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Char char="•"/>
            </a:pPr>
            <a:r>
              <a:rPr lang="en-US" altLang="en-US" dirty="0"/>
              <a:t>Welcome to the Design-Build Processes Training Module which is a module within the NAVFAC Design-Build (DB) Training Series. </a:t>
            </a:r>
          </a:p>
          <a:p>
            <a:pPr marL="228600" indent="-228600">
              <a:buFontTx/>
              <a:buChar char="•"/>
            </a:pPr>
            <a:r>
              <a:rPr lang="en-US" altLang="en-US" dirty="0"/>
              <a:t>This Design-Build training series consists of training modules that provide an understanding of the latest Design-Build policies and processes and an explanation of the tools and documents available to help our DB Teams accomplish their jobs.</a:t>
            </a:r>
            <a:endParaRPr lang="en-US" altLang="en-US" sz="1300" dirty="0"/>
          </a:p>
          <a:p>
            <a:endParaRPr lang="en-US" altLang="en-US" dirty="0"/>
          </a:p>
          <a:p>
            <a:endParaRPr lang="en-US" altLang="en-US" dirty="0"/>
          </a:p>
          <a:p>
            <a:endParaRPr lang="en-US" altLang="en-US" dirty="0"/>
          </a:p>
          <a:p>
            <a:endParaRPr lang="en-US" altLang="en-US" dirty="0"/>
          </a:p>
          <a:p>
            <a:endParaRPr lang="en-US" altLang="en-US" dirty="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1363" indent="-284163" eaLnBrk="0" hangingPunct="0">
              <a:spcBef>
                <a:spcPct val="30000"/>
              </a:spcBef>
              <a:defRPr sz="1200">
                <a:solidFill>
                  <a:schemeClr val="tx1"/>
                </a:solidFill>
                <a:latin typeface="Arial" charset="0"/>
              </a:defRPr>
            </a:lvl2pPr>
            <a:lvl3pPr marL="1141413" indent="-227013" eaLnBrk="0" hangingPunct="0">
              <a:spcBef>
                <a:spcPct val="30000"/>
              </a:spcBef>
              <a:defRPr sz="1200">
                <a:solidFill>
                  <a:schemeClr val="tx1"/>
                </a:solidFill>
                <a:latin typeface="Arial" charset="0"/>
              </a:defRPr>
            </a:lvl3pPr>
            <a:lvl4pPr marL="1598613" indent="-227013" eaLnBrk="0" hangingPunct="0">
              <a:spcBef>
                <a:spcPct val="30000"/>
              </a:spcBef>
              <a:defRPr sz="1200">
                <a:solidFill>
                  <a:schemeClr val="tx1"/>
                </a:solidFill>
                <a:latin typeface="Arial" charset="0"/>
              </a:defRPr>
            </a:lvl4pPr>
            <a:lvl5pPr marL="2055813" indent="-227013" eaLnBrk="0" hangingPunct="0">
              <a:spcBef>
                <a:spcPct val="30000"/>
              </a:spcBef>
              <a:defRPr sz="1200">
                <a:solidFill>
                  <a:schemeClr val="tx1"/>
                </a:solidFill>
                <a:latin typeface="Arial" charset="0"/>
              </a:defRPr>
            </a:lvl5pPr>
            <a:lvl6pPr marL="2513013" indent="-227013" eaLnBrk="0" fontAlgn="base" hangingPunct="0">
              <a:spcBef>
                <a:spcPct val="30000"/>
              </a:spcBef>
              <a:spcAft>
                <a:spcPct val="0"/>
              </a:spcAft>
              <a:defRPr sz="1200">
                <a:solidFill>
                  <a:schemeClr val="tx1"/>
                </a:solidFill>
                <a:latin typeface="Arial" charset="0"/>
              </a:defRPr>
            </a:lvl6pPr>
            <a:lvl7pPr marL="2970213" indent="-227013" eaLnBrk="0" fontAlgn="base" hangingPunct="0">
              <a:spcBef>
                <a:spcPct val="30000"/>
              </a:spcBef>
              <a:spcAft>
                <a:spcPct val="0"/>
              </a:spcAft>
              <a:defRPr sz="1200">
                <a:solidFill>
                  <a:schemeClr val="tx1"/>
                </a:solidFill>
                <a:latin typeface="Arial" charset="0"/>
              </a:defRPr>
            </a:lvl7pPr>
            <a:lvl8pPr marL="3427413" indent="-227013" eaLnBrk="0" fontAlgn="base" hangingPunct="0">
              <a:spcBef>
                <a:spcPct val="30000"/>
              </a:spcBef>
              <a:spcAft>
                <a:spcPct val="0"/>
              </a:spcAft>
              <a:defRPr sz="1200">
                <a:solidFill>
                  <a:schemeClr val="tx1"/>
                </a:solidFill>
                <a:latin typeface="Arial" charset="0"/>
              </a:defRPr>
            </a:lvl8pPr>
            <a:lvl9pPr marL="3884613" indent="-2270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058448D-523F-4F63-8EA3-6F5BC78B9C66}" type="slidenum">
              <a:rPr lang="en-US" altLang="en-US" smtClean="0"/>
              <a:pPr eaLnBrk="1" hangingPunct="1">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930275">
              <a:spcBef>
                <a:spcPct val="30000"/>
              </a:spcBef>
              <a:defRPr sz="1200">
                <a:solidFill>
                  <a:schemeClr val="tx1"/>
                </a:solidFill>
                <a:latin typeface="Times New Roman" panose="02020603050405020304" pitchFamily="18" charset="0"/>
              </a:defRPr>
            </a:lvl1pPr>
            <a:lvl2pPr marL="735013" indent="-282575" defTabSz="930275">
              <a:spcBef>
                <a:spcPct val="30000"/>
              </a:spcBef>
              <a:defRPr sz="1200">
                <a:solidFill>
                  <a:schemeClr val="tx1"/>
                </a:solidFill>
                <a:latin typeface="Times New Roman" panose="02020603050405020304" pitchFamily="18" charset="0"/>
              </a:defRPr>
            </a:lvl2pPr>
            <a:lvl3pPr marL="1130300" indent="-225425" defTabSz="930275">
              <a:spcBef>
                <a:spcPct val="30000"/>
              </a:spcBef>
              <a:defRPr sz="1200">
                <a:solidFill>
                  <a:schemeClr val="tx1"/>
                </a:solidFill>
                <a:latin typeface="Times New Roman" panose="02020603050405020304" pitchFamily="18" charset="0"/>
              </a:defRPr>
            </a:lvl3pPr>
            <a:lvl4pPr marL="1582738" indent="-227013" defTabSz="930275">
              <a:spcBef>
                <a:spcPct val="30000"/>
              </a:spcBef>
              <a:defRPr sz="1200">
                <a:solidFill>
                  <a:schemeClr val="tx1"/>
                </a:solidFill>
                <a:latin typeface="Times New Roman" panose="02020603050405020304" pitchFamily="18" charset="0"/>
              </a:defRPr>
            </a:lvl4pPr>
            <a:lvl5pPr marL="2033588" indent="-225425" defTabSz="930275">
              <a:spcBef>
                <a:spcPct val="30000"/>
              </a:spcBef>
              <a:defRPr sz="1200">
                <a:solidFill>
                  <a:schemeClr val="tx1"/>
                </a:solidFill>
                <a:latin typeface="Times New Roman" panose="02020603050405020304" pitchFamily="18" charset="0"/>
              </a:defRPr>
            </a:lvl5pPr>
            <a:lvl6pPr marL="2490788" indent="-225425"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47988" indent="-225425"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05188" indent="-225425"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62388" indent="-225425"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A0AB133-F078-4817-94C3-4B6A5BF38DCD}" type="slidenum">
              <a:rPr lang="en-US" altLang="en-US">
                <a:solidFill>
                  <a:schemeClr val="bg1"/>
                </a:solidFill>
                <a:latin typeface="Arial" panose="020B0604020202020204" pitchFamily="34" charset="0"/>
              </a:rPr>
              <a:pPr>
                <a:spcBef>
                  <a:spcPct val="0"/>
                </a:spcBef>
              </a:pPr>
              <a:t>10</a:t>
            </a:fld>
            <a:endParaRPr lang="en-US" altLang="en-US">
              <a:solidFill>
                <a:schemeClr val="bg1"/>
              </a:solidFill>
              <a:latin typeface="Arial" panose="020B0604020202020204" pitchFamily="34" charset="0"/>
            </a:endParaRPr>
          </a:p>
        </p:txBody>
      </p:sp>
      <p:sp>
        <p:nvSpPr>
          <p:cNvPr id="14339" name="Rectangle 2"/>
          <p:cNvSpPr>
            <a:spLocks noGrp="1" noRot="1" noChangeAspect="1" noChangeArrowheads="1" noTextEdit="1"/>
          </p:cNvSpPr>
          <p:nvPr>
            <p:ph type="sldImg"/>
          </p:nvPr>
        </p:nvSpPr>
        <p:spPr>
          <a:xfrm>
            <a:off x="1152525" y="682625"/>
            <a:ext cx="4648200" cy="3486150"/>
          </a:xfrm>
          <a:ln/>
        </p:spPr>
      </p:sp>
      <p:sp>
        <p:nvSpPr>
          <p:cNvPr id="14340" name="Rectangle 3"/>
          <p:cNvSpPr>
            <a:spLocks noGrp="1" noChangeArrowheads="1"/>
          </p:cNvSpPr>
          <p:nvPr>
            <p:ph type="body" idx="1"/>
          </p:nvPr>
        </p:nvSpPr>
        <p:spPr>
          <a:xfrm>
            <a:off x="909638" y="4395788"/>
            <a:ext cx="5130800" cy="4168775"/>
          </a:xfrm>
          <a:noFill/>
        </p:spPr>
        <p:txBody>
          <a:bodyPr/>
          <a:lstStyle/>
          <a:p>
            <a:pPr eaLnBrk="1" hangingPunct="1">
              <a:buFontTx/>
              <a:buChar char="•"/>
            </a:pPr>
            <a:r>
              <a:rPr lang="en-US" sz="1200" kern="1200" dirty="0">
                <a:solidFill>
                  <a:schemeClr val="tx1"/>
                </a:solidFill>
                <a:effectLst/>
                <a:latin typeface="Arial" charset="0"/>
                <a:ea typeface="+mn-ea"/>
                <a:cs typeface="+mn-cs"/>
              </a:rPr>
              <a:t>Now let’s look at the make-up of the NAVFAC project team on a Design-Build project</a:t>
            </a:r>
          </a:p>
          <a:p>
            <a:pPr eaLnBrk="1" hangingPunct="1">
              <a:buFontTx/>
              <a:buChar char="•"/>
            </a:pPr>
            <a:r>
              <a:rPr lang="en-US" sz="1200" kern="1200" dirty="0">
                <a:solidFill>
                  <a:schemeClr val="tx1"/>
                </a:solidFill>
                <a:effectLst/>
                <a:latin typeface="Arial" charset="0"/>
                <a:ea typeface="+mn-ea"/>
                <a:cs typeface="+mn-cs"/>
              </a:rPr>
              <a:t>The project team includes the Project Manager, Design Manager, Construction Manager, Contract Specialist, Project Technical Team, Supported Command, and others as appropriate.  </a:t>
            </a:r>
          </a:p>
          <a:p>
            <a:pPr eaLnBrk="1" hangingPunct="1">
              <a:buFontTx/>
              <a:buChar char="•"/>
            </a:pPr>
            <a:r>
              <a:rPr lang="en-US" sz="1200" kern="1200" dirty="0">
                <a:solidFill>
                  <a:schemeClr val="tx1"/>
                </a:solidFill>
                <a:effectLst/>
                <a:latin typeface="Arial" charset="0"/>
                <a:ea typeface="+mn-ea"/>
                <a:cs typeface="+mn-cs"/>
              </a:rPr>
              <a:t>The Project Technical Team is comprised of NAVFAC engineers and architects (from all disciplines) who provide technical support for the project.</a:t>
            </a:r>
          </a:p>
          <a:p>
            <a:pPr eaLnBrk="1" hangingPunct="1">
              <a:buFontTx/>
              <a:buChar char="•"/>
            </a:pPr>
            <a:r>
              <a:rPr lang="en-US" sz="1200" kern="1200" dirty="0">
                <a:solidFill>
                  <a:schemeClr val="tx1"/>
                </a:solidFill>
                <a:effectLst/>
                <a:latin typeface="Arial" charset="0"/>
                <a:ea typeface="+mn-ea"/>
                <a:cs typeface="+mn-cs"/>
              </a:rPr>
              <a:t>Good communication and cooperation within these NAVFAC project team members, as well as between these team members and the Design-Build Contractor, throughout the lifecycle of the project is critical to project success.</a:t>
            </a:r>
            <a:endParaRPr lang="en-US" altLang="en-US" dirty="0"/>
          </a:p>
        </p:txBody>
      </p:sp>
    </p:spTree>
    <p:extLst>
      <p:ext uri="{BB962C8B-B14F-4D97-AF65-F5344CB8AC3E}">
        <p14:creationId xmlns:p14="http://schemas.microsoft.com/office/powerpoint/2010/main" val="461334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p:txBody>
          <a:bodyPr/>
          <a:lstStyle>
            <a:lvl1pPr defTabSz="938944" eaLnBrk="0" hangingPunct="0">
              <a:defRPr sz="2400" b="1">
                <a:solidFill>
                  <a:schemeClr val="tx1"/>
                </a:solidFill>
                <a:latin typeface="Times New Roman" pitchFamily="18" charset="0"/>
              </a:defRPr>
            </a:lvl1pPr>
            <a:lvl2pPr marL="741863" indent="-285209" defTabSz="938944" eaLnBrk="0" hangingPunct="0">
              <a:defRPr sz="2400" b="1">
                <a:solidFill>
                  <a:schemeClr val="tx1"/>
                </a:solidFill>
                <a:latin typeface="Times New Roman" pitchFamily="18" charset="0"/>
              </a:defRPr>
            </a:lvl2pPr>
            <a:lvl3pPr marL="1140834" indent="-227525" defTabSz="938944" eaLnBrk="0" hangingPunct="0">
              <a:defRPr sz="2400" b="1">
                <a:solidFill>
                  <a:schemeClr val="tx1"/>
                </a:solidFill>
                <a:latin typeface="Times New Roman" pitchFamily="18" charset="0"/>
              </a:defRPr>
            </a:lvl3pPr>
            <a:lvl4pPr marL="1597488" indent="-229128" defTabSz="938944" eaLnBrk="0" hangingPunct="0">
              <a:defRPr sz="2400" b="1">
                <a:solidFill>
                  <a:schemeClr val="tx1"/>
                </a:solidFill>
                <a:latin typeface="Times New Roman" pitchFamily="18" charset="0"/>
              </a:defRPr>
            </a:lvl4pPr>
            <a:lvl5pPr marL="2052540" indent="-227525" defTabSz="938944" eaLnBrk="0" hangingPunct="0">
              <a:defRPr sz="2400" b="1">
                <a:solidFill>
                  <a:schemeClr val="tx1"/>
                </a:solidFill>
                <a:latin typeface="Times New Roman" pitchFamily="18" charset="0"/>
              </a:defRPr>
            </a:lvl5pPr>
            <a:lvl6pPr marL="2514001" indent="-227525" defTabSz="938944" eaLnBrk="0" fontAlgn="base" hangingPunct="0">
              <a:spcBef>
                <a:spcPct val="50000"/>
              </a:spcBef>
              <a:spcAft>
                <a:spcPct val="0"/>
              </a:spcAft>
              <a:defRPr sz="2400" b="1">
                <a:solidFill>
                  <a:schemeClr val="tx1"/>
                </a:solidFill>
                <a:latin typeface="Times New Roman" pitchFamily="18" charset="0"/>
              </a:defRPr>
            </a:lvl6pPr>
            <a:lvl7pPr marL="2975462" indent="-227525" defTabSz="938944" eaLnBrk="0" fontAlgn="base" hangingPunct="0">
              <a:spcBef>
                <a:spcPct val="50000"/>
              </a:spcBef>
              <a:spcAft>
                <a:spcPct val="0"/>
              </a:spcAft>
              <a:defRPr sz="2400" b="1">
                <a:solidFill>
                  <a:schemeClr val="tx1"/>
                </a:solidFill>
                <a:latin typeface="Times New Roman" pitchFamily="18" charset="0"/>
              </a:defRPr>
            </a:lvl7pPr>
            <a:lvl8pPr marL="3436923" indent="-227525" defTabSz="938944" eaLnBrk="0" fontAlgn="base" hangingPunct="0">
              <a:spcBef>
                <a:spcPct val="50000"/>
              </a:spcBef>
              <a:spcAft>
                <a:spcPct val="0"/>
              </a:spcAft>
              <a:defRPr sz="2400" b="1">
                <a:solidFill>
                  <a:schemeClr val="tx1"/>
                </a:solidFill>
                <a:latin typeface="Times New Roman" pitchFamily="18" charset="0"/>
              </a:defRPr>
            </a:lvl8pPr>
            <a:lvl9pPr marL="3898383" indent="-227525" defTabSz="938944" eaLnBrk="0" fontAlgn="base" hangingPunct="0">
              <a:spcBef>
                <a:spcPct val="50000"/>
              </a:spcBef>
              <a:spcAft>
                <a:spcPct val="0"/>
              </a:spcAft>
              <a:defRPr sz="2400" b="1">
                <a:solidFill>
                  <a:schemeClr val="tx1"/>
                </a:solidFill>
                <a:latin typeface="Times New Roman" pitchFamily="18" charset="0"/>
              </a:defRPr>
            </a:lvl9pPr>
          </a:lstStyle>
          <a:p>
            <a:pPr eaLnBrk="1" hangingPunct="1"/>
            <a:fld id="{5B7B39B1-0481-4D1B-BA86-EF49E2B22D15}" type="slidenum">
              <a:rPr lang="en-US" altLang="en-US" sz="1200" b="0">
                <a:solidFill>
                  <a:schemeClr val="bg1"/>
                </a:solidFill>
                <a:latin typeface="Arial" charset="0"/>
              </a:rPr>
              <a:pPr eaLnBrk="1" hangingPunct="1"/>
              <a:t>11</a:t>
            </a:fld>
            <a:endParaRPr lang="en-US" altLang="en-US" sz="1200" b="0">
              <a:solidFill>
                <a:schemeClr val="bg1"/>
              </a:solidFill>
              <a:latin typeface="Arial" charset="0"/>
            </a:endParaRPr>
          </a:p>
        </p:txBody>
      </p:sp>
      <p:sp>
        <p:nvSpPr>
          <p:cNvPr id="30723" name="Rectangle 2"/>
          <p:cNvSpPr>
            <a:spLocks noGrp="1" noRot="1" noChangeAspect="1" noChangeArrowheads="1" noTextEdit="1"/>
          </p:cNvSpPr>
          <p:nvPr>
            <p:ph type="sldImg"/>
          </p:nvPr>
        </p:nvSpPr>
        <p:spPr>
          <a:xfrm>
            <a:off x="1166813" y="685800"/>
            <a:ext cx="4686300" cy="3514725"/>
          </a:xfrm>
          <a:ln/>
        </p:spPr>
      </p:sp>
      <p:sp>
        <p:nvSpPr>
          <p:cNvPr id="30724" name="Rectangle 3"/>
          <p:cNvSpPr>
            <a:spLocks noGrp="1" noChangeArrowheads="1"/>
          </p:cNvSpPr>
          <p:nvPr>
            <p:ph type="body" idx="1"/>
          </p:nvPr>
        </p:nvSpPr>
        <p:spPr>
          <a:xfrm>
            <a:off x="918028" y="4432118"/>
            <a:ext cx="5188788" cy="4203227"/>
          </a:xfrm>
        </p:spPr>
        <p:txBody>
          <a:bodyPr/>
          <a:lstStyle/>
          <a:p>
            <a:pPr marL="115365" indent="-115365">
              <a:lnSpc>
                <a:spcPct val="110000"/>
              </a:lnSpc>
              <a:spcBef>
                <a:spcPct val="0"/>
              </a:spcBef>
            </a:pPr>
            <a:r>
              <a:rPr lang="en-US" altLang="en-US" sz="1000" dirty="0"/>
              <a:t>This diagram outlines the phases of the different processes.  At the top of the chart from left to right it goes through the phases from developing the program scope, budget and schedule through to the design and construction of the project by the design-build contractor.  And the typical contract vehicles are shown along the left scale.</a:t>
            </a:r>
          </a:p>
          <a:p>
            <a:pPr marL="115365" indent="-115365">
              <a:lnSpc>
                <a:spcPct val="110000"/>
              </a:lnSpc>
              <a:spcBef>
                <a:spcPct val="0"/>
              </a:spcBef>
            </a:pPr>
            <a:r>
              <a:rPr lang="en-US" altLang="en-US" sz="1000" dirty="0"/>
              <a:t>This shows you how much effort is required by the Government to develop an RFP based on the process used.  For example, more effort is required with the Standalone and the MACC Contracts to develop the RFP than is required for the Single Source Contract.  The Single Source process requires the least effort to develop an RFP because it ends up being a joint scoping effort with the Contractor.  This will be further explained in a later slide.</a:t>
            </a:r>
          </a:p>
          <a:p>
            <a:pPr marL="115365" indent="-115365">
              <a:lnSpc>
                <a:spcPct val="110000"/>
              </a:lnSpc>
              <a:spcBef>
                <a:spcPct val="0"/>
              </a:spcBef>
            </a:pPr>
            <a:r>
              <a:rPr lang="en-US" altLang="en-US" sz="1000" dirty="0"/>
              <a:t>This also shows that the RFP is issued earliest during Single Source, then later on a MACC Low Risk project, and then even later for Standalone and the traditional MACC projects.</a:t>
            </a:r>
          </a:p>
          <a:p>
            <a:pPr marL="115365" indent="-115365">
              <a:lnSpc>
                <a:spcPct val="110000"/>
              </a:lnSpc>
              <a:spcBef>
                <a:spcPct val="0"/>
              </a:spcBef>
            </a:pPr>
            <a:r>
              <a:rPr lang="en-US" altLang="en-US" sz="1000" dirty="0"/>
              <a:t>Another thing to see here is how the Contractors are expected to participate prior to design.  During the standalone and traditional MACC the Contractors are developing a concept design during the proposal phase, so you can see the design starting somewhat early; in the Single Source the Contractor starts even earlier in helping to confirm the scope and also performing additional information gathering.  And then with the MACC Low Risk the Contractor does not submit a concept design during the proposal stage, so his design efforts start the latest of all of the processes.</a:t>
            </a:r>
          </a:p>
          <a:p>
            <a:pPr marL="115365" indent="-115365">
              <a:lnSpc>
                <a:spcPct val="110000"/>
              </a:lnSpc>
              <a:spcBef>
                <a:spcPct val="0"/>
              </a:spcBef>
            </a:pPr>
            <a:r>
              <a:rPr lang="en-US" altLang="en-US" sz="1000" dirty="0"/>
              <a:t>It also shows the level of effort required by the Contractors in Designing the project, with more effort required in a Single Source and the least effort required in MACC Low Risk.  </a:t>
            </a:r>
          </a:p>
          <a:p>
            <a:pPr marL="115365" indent="-115365">
              <a:lnSpc>
                <a:spcPct val="110000"/>
              </a:lnSpc>
              <a:spcBef>
                <a:spcPct val="0"/>
              </a:spcBef>
            </a:pPr>
            <a:r>
              <a:rPr lang="en-US" altLang="en-US" sz="1000" dirty="0"/>
              <a:t>Again, all of this will be explained later in this training module as we go through the particulars on each of the processes</a:t>
            </a:r>
          </a:p>
        </p:txBody>
      </p:sp>
    </p:spTree>
    <p:extLst>
      <p:ext uri="{BB962C8B-B14F-4D97-AF65-F5344CB8AC3E}">
        <p14:creationId xmlns:p14="http://schemas.microsoft.com/office/powerpoint/2010/main" val="2166819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xfrm>
            <a:off x="1173163" y="685800"/>
            <a:ext cx="4681537" cy="3511550"/>
          </a:xfrm>
          <a:ln/>
        </p:spPr>
      </p:sp>
      <p:sp>
        <p:nvSpPr>
          <p:cNvPr id="203779" name="Rectangle 3"/>
          <p:cNvSpPr>
            <a:spLocks noGrp="1" noChangeArrowheads="1"/>
          </p:cNvSpPr>
          <p:nvPr>
            <p:ph type="body" idx="1"/>
          </p:nvPr>
        </p:nvSpPr>
        <p:spPr>
          <a:xfrm>
            <a:off x="915988" y="4429125"/>
            <a:ext cx="5194300" cy="4200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b="0" i="0" dirty="0"/>
              <a:t>Let’s answer a couple of questions on the material we’ve learned so far…</a:t>
            </a:r>
          </a:p>
          <a:p>
            <a:pPr eaLnBrk="1" hangingPunct="1"/>
            <a:endParaRPr lang="en-US" altLang="en-US" sz="1100" dirty="0">
              <a:solidFill>
                <a:srgbClr val="009900"/>
              </a:solidFill>
              <a:latin typeface="Arial" pitchFamily="34" charset="0"/>
              <a:ea typeface="ＭＳ Ｐゴシック" pitchFamily="34" charset="-128"/>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xfrm>
            <a:off x="1173163" y="685800"/>
            <a:ext cx="4681537" cy="3511550"/>
          </a:xfrm>
          <a:ln/>
        </p:spPr>
      </p:sp>
      <p:sp>
        <p:nvSpPr>
          <p:cNvPr id="204803" name="Rectangle 3"/>
          <p:cNvSpPr>
            <a:spLocks noGrp="1" noChangeArrowheads="1"/>
          </p:cNvSpPr>
          <p:nvPr>
            <p:ph type="body" idx="1"/>
          </p:nvPr>
        </p:nvSpPr>
        <p:spPr>
          <a:xfrm>
            <a:off x="915988" y="4429125"/>
            <a:ext cx="5194300" cy="4200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b="1" i="1" dirty="0"/>
              <a:t>[Answer lines will be revealed using animation when audio-video versions are created]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100" b="1" i="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b="0" i="0" dirty="0"/>
              <a:t>Question number 1:  The Design-Build RFP should be which of the following.  “a”, as performance-based as possible, or “b”, prescriptive-based, telling the Contractor how to accomplish the project…</a:t>
            </a:r>
          </a:p>
          <a:p>
            <a:pPr marL="171450" indent="-171450">
              <a:buFont typeface="Arial" panose="020B0604020202020204" pitchFamily="34" charset="0"/>
              <a:buChar char="•"/>
            </a:pPr>
            <a:r>
              <a:rPr lang="en-US" sz="1100" b="0" i="0" dirty="0"/>
              <a:t>The answer is “a”, as performance-based as possible. </a:t>
            </a:r>
            <a:r>
              <a:rPr lang="en-US" altLang="en-US" sz="1100" dirty="0"/>
              <a:t>Remember that in Design-Build the Contractor’s Designer of Record is the designer on the project, and they have the advantage of being able to collaborate with the entire Contractor team.  Thus, in order to get the benefits of the Design-Build collaborative team, we need to tell the Contractor </a:t>
            </a:r>
            <a:r>
              <a:rPr lang="en-US" altLang="en-US" sz="1100" u="sng" dirty="0"/>
              <a:t>what</a:t>
            </a:r>
            <a:r>
              <a:rPr lang="en-US" altLang="en-US" sz="1100" dirty="0"/>
              <a:t> we need, in a performance-based manner, but not </a:t>
            </a:r>
            <a:r>
              <a:rPr lang="en-US" altLang="en-US" sz="1100" u="sng" dirty="0"/>
              <a:t>how</a:t>
            </a:r>
            <a:r>
              <a:rPr lang="en-US" altLang="en-US" sz="1100" dirty="0"/>
              <a:t> to accomplish it.  We don’t want to unnecessarily restrict the Contractor in specifying the exact way to construct the project.  This allows the Contractor to propose innovative solutions.</a:t>
            </a:r>
          </a:p>
          <a:p>
            <a:pPr marL="171450" indent="-171450">
              <a:buFont typeface="Arial" panose="020B0604020202020204" pitchFamily="34" charset="0"/>
              <a:buChar char="•"/>
            </a:pPr>
            <a:endParaRPr lang="en-US" altLang="en-US" sz="1100"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100" b="0" i="0" dirty="0"/>
              <a:t>Question number 2, True or False:  The Government’s Technical Team should be comparing the design to the last successful project they worked on for this same facility type…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b="0" i="0" dirty="0"/>
              <a:t>The answer is “False”.  There may be good reasons for the project requirements to be different from other similar projects; thus, the Technical Team must be comparing the Contractor’s design to the requirements stipulated in the project RFP and also to the Contractor’s proposal that was used as the basis for award.</a:t>
            </a:r>
          </a:p>
          <a:p>
            <a:pPr marL="171450" indent="-171450">
              <a:buFont typeface="Arial" panose="020B0604020202020204" pitchFamily="34" charset="0"/>
              <a:buChar char="•"/>
            </a:pPr>
            <a:endParaRPr lang="en-US" altLang="en-US" sz="110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100" b="0" i="0" dirty="0"/>
          </a:p>
          <a:p>
            <a:pPr eaLnBrk="1" hangingPunct="1"/>
            <a:endParaRPr lang="en-US" altLang="en-US" sz="1100" dirty="0">
              <a:solidFill>
                <a:srgbClr val="009900"/>
              </a:solidFill>
              <a:latin typeface="Arial" pitchFamily="34" charset="0"/>
              <a:ea typeface="ＭＳ Ｐゴシック" pitchFamily="34" charset="-128"/>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lvl1pPr defTabSz="938944" eaLnBrk="0" hangingPunct="0">
              <a:defRPr sz="2400" b="1">
                <a:solidFill>
                  <a:schemeClr val="tx1"/>
                </a:solidFill>
                <a:latin typeface="Times New Roman" pitchFamily="18" charset="0"/>
              </a:defRPr>
            </a:lvl1pPr>
            <a:lvl2pPr marL="741863" indent="-285209" defTabSz="938944" eaLnBrk="0" hangingPunct="0">
              <a:defRPr sz="2400" b="1">
                <a:solidFill>
                  <a:schemeClr val="tx1"/>
                </a:solidFill>
                <a:latin typeface="Times New Roman" pitchFamily="18" charset="0"/>
              </a:defRPr>
            </a:lvl2pPr>
            <a:lvl3pPr marL="1140834" indent="-227525" defTabSz="938944" eaLnBrk="0" hangingPunct="0">
              <a:defRPr sz="2400" b="1">
                <a:solidFill>
                  <a:schemeClr val="tx1"/>
                </a:solidFill>
                <a:latin typeface="Times New Roman" pitchFamily="18" charset="0"/>
              </a:defRPr>
            </a:lvl3pPr>
            <a:lvl4pPr marL="1597488" indent="-229128" defTabSz="938944" eaLnBrk="0" hangingPunct="0">
              <a:defRPr sz="2400" b="1">
                <a:solidFill>
                  <a:schemeClr val="tx1"/>
                </a:solidFill>
                <a:latin typeface="Times New Roman" pitchFamily="18" charset="0"/>
              </a:defRPr>
            </a:lvl4pPr>
            <a:lvl5pPr marL="2052540" indent="-227525" defTabSz="938944" eaLnBrk="0" hangingPunct="0">
              <a:defRPr sz="2400" b="1">
                <a:solidFill>
                  <a:schemeClr val="tx1"/>
                </a:solidFill>
                <a:latin typeface="Times New Roman" pitchFamily="18" charset="0"/>
              </a:defRPr>
            </a:lvl5pPr>
            <a:lvl6pPr marL="2514001" indent="-227525" defTabSz="938944" eaLnBrk="0" fontAlgn="base" hangingPunct="0">
              <a:spcBef>
                <a:spcPct val="50000"/>
              </a:spcBef>
              <a:spcAft>
                <a:spcPct val="0"/>
              </a:spcAft>
              <a:defRPr sz="2400" b="1">
                <a:solidFill>
                  <a:schemeClr val="tx1"/>
                </a:solidFill>
                <a:latin typeface="Times New Roman" pitchFamily="18" charset="0"/>
              </a:defRPr>
            </a:lvl6pPr>
            <a:lvl7pPr marL="2975462" indent="-227525" defTabSz="938944" eaLnBrk="0" fontAlgn="base" hangingPunct="0">
              <a:spcBef>
                <a:spcPct val="50000"/>
              </a:spcBef>
              <a:spcAft>
                <a:spcPct val="0"/>
              </a:spcAft>
              <a:defRPr sz="2400" b="1">
                <a:solidFill>
                  <a:schemeClr val="tx1"/>
                </a:solidFill>
                <a:latin typeface="Times New Roman" pitchFamily="18" charset="0"/>
              </a:defRPr>
            </a:lvl7pPr>
            <a:lvl8pPr marL="3436923" indent="-227525" defTabSz="938944" eaLnBrk="0" fontAlgn="base" hangingPunct="0">
              <a:spcBef>
                <a:spcPct val="50000"/>
              </a:spcBef>
              <a:spcAft>
                <a:spcPct val="0"/>
              </a:spcAft>
              <a:defRPr sz="2400" b="1">
                <a:solidFill>
                  <a:schemeClr val="tx1"/>
                </a:solidFill>
                <a:latin typeface="Times New Roman" pitchFamily="18" charset="0"/>
              </a:defRPr>
            </a:lvl8pPr>
            <a:lvl9pPr marL="3898383" indent="-227525" defTabSz="938944" eaLnBrk="0" fontAlgn="base" hangingPunct="0">
              <a:spcBef>
                <a:spcPct val="50000"/>
              </a:spcBef>
              <a:spcAft>
                <a:spcPct val="0"/>
              </a:spcAft>
              <a:defRPr sz="2400" b="1">
                <a:solidFill>
                  <a:schemeClr val="tx1"/>
                </a:solidFill>
                <a:latin typeface="Times New Roman" pitchFamily="18" charset="0"/>
              </a:defRPr>
            </a:lvl9pPr>
          </a:lstStyle>
          <a:p>
            <a:pPr eaLnBrk="1" hangingPunct="1"/>
            <a:fld id="{D26C9CD9-31E2-4FAF-BD78-260ECA1AD0EE}" type="slidenum">
              <a:rPr lang="en-US" altLang="en-US" sz="1200" b="0">
                <a:solidFill>
                  <a:schemeClr val="bg1"/>
                </a:solidFill>
                <a:latin typeface="Arial" charset="0"/>
              </a:rPr>
              <a:pPr eaLnBrk="1" hangingPunct="1"/>
              <a:t>14</a:t>
            </a:fld>
            <a:endParaRPr lang="en-US" altLang="en-US" sz="1200" b="0">
              <a:solidFill>
                <a:schemeClr val="bg1"/>
              </a:solidFill>
              <a:latin typeface="Arial"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555311" y="4414510"/>
            <a:ext cx="5989655" cy="4185622"/>
          </a:xfrm>
        </p:spPr>
        <p:txBody>
          <a:bodyPr/>
          <a:lstStyle/>
          <a:p>
            <a:pPr marL="230730" indent="-230730"/>
            <a:r>
              <a:rPr lang="en-US" altLang="en-US" dirty="0"/>
              <a:t>You can find the steps in each of the processes and much more in NAVFAC’s Business Management System, or “BMS”.    </a:t>
            </a:r>
          </a:p>
          <a:p>
            <a:pPr marL="230730" indent="-230730"/>
            <a:endParaRPr lang="en-US" altLang="en-US" dirty="0"/>
          </a:p>
          <a:p>
            <a:pPr marL="230730" indent="-230730"/>
            <a:r>
              <a:rPr lang="en-US" altLang="en-US" dirty="0"/>
              <a:t>Most of you know that BMS is a system that outlines NAVFAC’s business processes and describes the work performed to deliver NAVFAC  products and services.  It includes associated resources and identifies roles and responsibilities for NAVFAC personnel.</a:t>
            </a:r>
          </a:p>
          <a:p>
            <a:pPr marL="692191" lvl="1" indent="-230730">
              <a:buFontTx/>
              <a:buAutoNum type="arabicPeriod"/>
            </a:pPr>
            <a:r>
              <a:rPr lang="en-US" altLang="en-US" dirty="0"/>
              <a:t>BMS is web-based and is accessible through the NAVFAC portal.  They are not accessible to non-Navy personnel.</a:t>
            </a:r>
          </a:p>
          <a:p>
            <a:pPr marL="692191" lvl="1" indent="-230730">
              <a:buFontTx/>
              <a:buAutoNum type="arabicPeriod"/>
            </a:pPr>
            <a:r>
              <a:rPr lang="en-US" altLang="en-US" dirty="0"/>
              <a:t>BMS is designed to be continually updated so it should be reviewed regularly to determine if any processes have been updated</a:t>
            </a:r>
          </a:p>
          <a:p>
            <a:pPr marL="692191" lvl="1" indent="-230730">
              <a:spcBef>
                <a:spcPct val="50000"/>
              </a:spcBef>
            </a:pPr>
            <a:endParaRPr lang="en-US" altLang="en-US" dirty="0"/>
          </a:p>
          <a:p>
            <a:pPr marL="230730" indent="-230730"/>
            <a:endParaRPr lang="en-US" altLang="en-US" dirty="0"/>
          </a:p>
        </p:txBody>
      </p:sp>
    </p:spTree>
    <p:extLst>
      <p:ext uri="{BB962C8B-B14F-4D97-AF65-F5344CB8AC3E}">
        <p14:creationId xmlns:p14="http://schemas.microsoft.com/office/powerpoint/2010/main" val="4083462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lvl1pPr defTabSz="938944" eaLnBrk="0" hangingPunct="0">
              <a:defRPr sz="2400" b="1">
                <a:solidFill>
                  <a:schemeClr val="tx1"/>
                </a:solidFill>
                <a:latin typeface="Times New Roman" pitchFamily="18" charset="0"/>
              </a:defRPr>
            </a:lvl1pPr>
            <a:lvl2pPr marL="741863" indent="-285209" defTabSz="938944" eaLnBrk="0" hangingPunct="0">
              <a:defRPr sz="2400" b="1">
                <a:solidFill>
                  <a:schemeClr val="tx1"/>
                </a:solidFill>
                <a:latin typeface="Times New Roman" pitchFamily="18" charset="0"/>
              </a:defRPr>
            </a:lvl2pPr>
            <a:lvl3pPr marL="1140834" indent="-227525" defTabSz="938944" eaLnBrk="0" hangingPunct="0">
              <a:defRPr sz="2400" b="1">
                <a:solidFill>
                  <a:schemeClr val="tx1"/>
                </a:solidFill>
                <a:latin typeface="Times New Roman" pitchFamily="18" charset="0"/>
              </a:defRPr>
            </a:lvl3pPr>
            <a:lvl4pPr marL="1597488" indent="-229128" defTabSz="938944" eaLnBrk="0" hangingPunct="0">
              <a:defRPr sz="2400" b="1">
                <a:solidFill>
                  <a:schemeClr val="tx1"/>
                </a:solidFill>
                <a:latin typeface="Times New Roman" pitchFamily="18" charset="0"/>
              </a:defRPr>
            </a:lvl4pPr>
            <a:lvl5pPr marL="2052540" indent="-227525" defTabSz="938944" eaLnBrk="0" hangingPunct="0">
              <a:defRPr sz="2400" b="1">
                <a:solidFill>
                  <a:schemeClr val="tx1"/>
                </a:solidFill>
                <a:latin typeface="Times New Roman" pitchFamily="18" charset="0"/>
              </a:defRPr>
            </a:lvl5pPr>
            <a:lvl6pPr marL="2514001" indent="-227525" defTabSz="938944" eaLnBrk="0" fontAlgn="base" hangingPunct="0">
              <a:spcBef>
                <a:spcPct val="50000"/>
              </a:spcBef>
              <a:spcAft>
                <a:spcPct val="0"/>
              </a:spcAft>
              <a:defRPr sz="2400" b="1">
                <a:solidFill>
                  <a:schemeClr val="tx1"/>
                </a:solidFill>
                <a:latin typeface="Times New Roman" pitchFamily="18" charset="0"/>
              </a:defRPr>
            </a:lvl6pPr>
            <a:lvl7pPr marL="2975462" indent="-227525" defTabSz="938944" eaLnBrk="0" fontAlgn="base" hangingPunct="0">
              <a:spcBef>
                <a:spcPct val="50000"/>
              </a:spcBef>
              <a:spcAft>
                <a:spcPct val="0"/>
              </a:spcAft>
              <a:defRPr sz="2400" b="1">
                <a:solidFill>
                  <a:schemeClr val="tx1"/>
                </a:solidFill>
                <a:latin typeface="Times New Roman" pitchFamily="18" charset="0"/>
              </a:defRPr>
            </a:lvl7pPr>
            <a:lvl8pPr marL="3436923" indent="-227525" defTabSz="938944" eaLnBrk="0" fontAlgn="base" hangingPunct="0">
              <a:spcBef>
                <a:spcPct val="50000"/>
              </a:spcBef>
              <a:spcAft>
                <a:spcPct val="0"/>
              </a:spcAft>
              <a:defRPr sz="2400" b="1">
                <a:solidFill>
                  <a:schemeClr val="tx1"/>
                </a:solidFill>
                <a:latin typeface="Times New Roman" pitchFamily="18" charset="0"/>
              </a:defRPr>
            </a:lvl8pPr>
            <a:lvl9pPr marL="3898383" indent="-227525" defTabSz="938944" eaLnBrk="0" fontAlgn="base" hangingPunct="0">
              <a:spcBef>
                <a:spcPct val="50000"/>
              </a:spcBef>
              <a:spcAft>
                <a:spcPct val="0"/>
              </a:spcAft>
              <a:defRPr sz="2400" b="1">
                <a:solidFill>
                  <a:schemeClr val="tx1"/>
                </a:solidFill>
                <a:latin typeface="Times New Roman" pitchFamily="18" charset="0"/>
              </a:defRPr>
            </a:lvl9pPr>
          </a:lstStyle>
          <a:p>
            <a:pPr eaLnBrk="1" hangingPunct="1"/>
            <a:fld id="{C967A647-EF46-474B-AF8E-18598967EC64}" type="slidenum">
              <a:rPr lang="en-US" altLang="en-US" sz="1200" b="0">
                <a:solidFill>
                  <a:schemeClr val="bg1"/>
                </a:solidFill>
                <a:latin typeface="Arial" charset="0"/>
              </a:rPr>
              <a:pPr eaLnBrk="1" hangingPunct="1"/>
              <a:t>15</a:t>
            </a:fld>
            <a:endParaRPr lang="en-US" altLang="en-US" sz="1200" b="0">
              <a:solidFill>
                <a:schemeClr val="bg1"/>
              </a:solidFill>
              <a:latin typeface="Arial" charset="0"/>
            </a:endParaRPr>
          </a:p>
        </p:txBody>
      </p:sp>
      <p:sp>
        <p:nvSpPr>
          <p:cNvPr id="37891" name="Rectangle 2"/>
          <p:cNvSpPr>
            <a:spLocks noGrp="1" noRot="1" noChangeAspect="1" noChangeArrowheads="1" noTextEdit="1"/>
          </p:cNvSpPr>
          <p:nvPr>
            <p:ph type="sldImg"/>
          </p:nvPr>
        </p:nvSpPr>
        <p:spPr>
          <a:xfrm>
            <a:off x="1185863" y="695325"/>
            <a:ext cx="4648200" cy="3486150"/>
          </a:xfrm>
          <a:ln/>
        </p:spPr>
      </p:sp>
      <p:sp>
        <p:nvSpPr>
          <p:cNvPr id="37892" name="Rectangle 3"/>
          <p:cNvSpPr>
            <a:spLocks noGrp="1" noChangeArrowheads="1"/>
          </p:cNvSpPr>
          <p:nvPr>
            <p:ph type="body" idx="1"/>
          </p:nvPr>
        </p:nvSpPr>
        <p:spPr>
          <a:xfrm>
            <a:off x="895560" y="4414510"/>
            <a:ext cx="5286689" cy="4185622"/>
          </a:xfrm>
        </p:spPr>
        <p:txBody>
          <a:bodyPr/>
          <a:lstStyle/>
          <a:p>
            <a:pPr marL="115365" indent="-115365">
              <a:buFontTx/>
              <a:buChar char="•"/>
            </a:pPr>
            <a:r>
              <a:rPr lang="en-US" altLang="en-US" dirty="0"/>
              <a:t>The BMS is accessed through the NAVFAC Portal Intranet.  Unlike the Navy Design-Build Master that is housed on the public Whole Building Design Guide website, BMS is internal and not accessible to the public. </a:t>
            </a:r>
          </a:p>
          <a:p>
            <a:pPr marL="115365" indent="-115365">
              <a:buFontTx/>
              <a:buChar char="•"/>
            </a:pPr>
            <a:r>
              <a:rPr lang="en-US" altLang="en-US" dirty="0"/>
              <a:t>The Capital Improvement Section of BMS addresses several processes.  B1 section of the BMS, titled “Design and Construction”, includes both Design-Bid-Build and Design-Build processes. Note that Capital Improvements has a specific page link.  </a:t>
            </a:r>
          </a:p>
          <a:p>
            <a:pPr marL="115365" indent="-115365">
              <a:buFontTx/>
              <a:buChar char="•"/>
            </a:pPr>
            <a:r>
              <a:rPr lang="en-US" altLang="en-US" dirty="0"/>
              <a:t>The Acquisition Section of BMS that addresses the planning, award and administration of design and construction contracts is in BMS Section S-17.</a:t>
            </a:r>
          </a:p>
          <a:p>
            <a:pPr marL="115365" indent="-115365"/>
            <a:endParaRPr lang="en-US" altLang="en-US" dirty="0"/>
          </a:p>
        </p:txBody>
      </p:sp>
    </p:spTree>
    <p:extLst>
      <p:ext uri="{BB962C8B-B14F-4D97-AF65-F5344CB8AC3E}">
        <p14:creationId xmlns:p14="http://schemas.microsoft.com/office/powerpoint/2010/main" val="3225329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lvl1pPr defTabSz="938944" eaLnBrk="0" hangingPunct="0">
              <a:defRPr sz="2400" b="1">
                <a:solidFill>
                  <a:schemeClr val="tx1"/>
                </a:solidFill>
                <a:latin typeface="Times New Roman" pitchFamily="18" charset="0"/>
              </a:defRPr>
            </a:lvl1pPr>
            <a:lvl2pPr marL="741863" indent="-285209" defTabSz="938944" eaLnBrk="0" hangingPunct="0">
              <a:defRPr sz="2400" b="1">
                <a:solidFill>
                  <a:schemeClr val="tx1"/>
                </a:solidFill>
                <a:latin typeface="Times New Roman" pitchFamily="18" charset="0"/>
              </a:defRPr>
            </a:lvl2pPr>
            <a:lvl3pPr marL="1140834" indent="-227525" defTabSz="938944" eaLnBrk="0" hangingPunct="0">
              <a:defRPr sz="2400" b="1">
                <a:solidFill>
                  <a:schemeClr val="tx1"/>
                </a:solidFill>
                <a:latin typeface="Times New Roman" pitchFamily="18" charset="0"/>
              </a:defRPr>
            </a:lvl3pPr>
            <a:lvl4pPr marL="1597488" indent="-229128" defTabSz="938944" eaLnBrk="0" hangingPunct="0">
              <a:defRPr sz="2400" b="1">
                <a:solidFill>
                  <a:schemeClr val="tx1"/>
                </a:solidFill>
                <a:latin typeface="Times New Roman" pitchFamily="18" charset="0"/>
              </a:defRPr>
            </a:lvl4pPr>
            <a:lvl5pPr marL="2052540" indent="-227525" defTabSz="938944" eaLnBrk="0" hangingPunct="0">
              <a:defRPr sz="2400" b="1">
                <a:solidFill>
                  <a:schemeClr val="tx1"/>
                </a:solidFill>
                <a:latin typeface="Times New Roman" pitchFamily="18" charset="0"/>
              </a:defRPr>
            </a:lvl5pPr>
            <a:lvl6pPr marL="2514001" indent="-227525" defTabSz="938944" eaLnBrk="0" fontAlgn="base" hangingPunct="0">
              <a:spcBef>
                <a:spcPct val="50000"/>
              </a:spcBef>
              <a:spcAft>
                <a:spcPct val="0"/>
              </a:spcAft>
              <a:defRPr sz="2400" b="1">
                <a:solidFill>
                  <a:schemeClr val="tx1"/>
                </a:solidFill>
                <a:latin typeface="Times New Roman" pitchFamily="18" charset="0"/>
              </a:defRPr>
            </a:lvl6pPr>
            <a:lvl7pPr marL="2975462" indent="-227525" defTabSz="938944" eaLnBrk="0" fontAlgn="base" hangingPunct="0">
              <a:spcBef>
                <a:spcPct val="50000"/>
              </a:spcBef>
              <a:spcAft>
                <a:spcPct val="0"/>
              </a:spcAft>
              <a:defRPr sz="2400" b="1">
                <a:solidFill>
                  <a:schemeClr val="tx1"/>
                </a:solidFill>
                <a:latin typeface="Times New Roman" pitchFamily="18" charset="0"/>
              </a:defRPr>
            </a:lvl7pPr>
            <a:lvl8pPr marL="3436923" indent="-227525" defTabSz="938944" eaLnBrk="0" fontAlgn="base" hangingPunct="0">
              <a:spcBef>
                <a:spcPct val="50000"/>
              </a:spcBef>
              <a:spcAft>
                <a:spcPct val="0"/>
              </a:spcAft>
              <a:defRPr sz="2400" b="1">
                <a:solidFill>
                  <a:schemeClr val="tx1"/>
                </a:solidFill>
                <a:latin typeface="Times New Roman" pitchFamily="18" charset="0"/>
              </a:defRPr>
            </a:lvl8pPr>
            <a:lvl9pPr marL="3898383" indent="-227525" defTabSz="938944" eaLnBrk="0" fontAlgn="base" hangingPunct="0">
              <a:spcBef>
                <a:spcPct val="50000"/>
              </a:spcBef>
              <a:spcAft>
                <a:spcPct val="0"/>
              </a:spcAft>
              <a:defRPr sz="2400" b="1">
                <a:solidFill>
                  <a:schemeClr val="tx1"/>
                </a:solidFill>
                <a:latin typeface="Times New Roman" pitchFamily="18" charset="0"/>
              </a:defRPr>
            </a:lvl9pPr>
          </a:lstStyle>
          <a:p>
            <a:pPr eaLnBrk="1" hangingPunct="1"/>
            <a:fld id="{C040415C-5027-4019-BCA3-F0D9A55A3FD9}" type="slidenum">
              <a:rPr lang="en-US" altLang="en-US" sz="1200" b="0">
                <a:solidFill>
                  <a:schemeClr val="bg1"/>
                </a:solidFill>
                <a:latin typeface="Arial" charset="0"/>
              </a:rPr>
              <a:pPr eaLnBrk="1" hangingPunct="1"/>
              <a:t>16</a:t>
            </a:fld>
            <a:endParaRPr lang="en-US" altLang="en-US" sz="1200" b="0">
              <a:solidFill>
                <a:schemeClr val="bg1"/>
              </a:solidFill>
              <a:latin typeface="Arial" charset="0"/>
            </a:endParaRPr>
          </a:p>
        </p:txBody>
      </p:sp>
      <p:sp>
        <p:nvSpPr>
          <p:cNvPr id="38915" name="Rectangle 2"/>
          <p:cNvSpPr>
            <a:spLocks noGrp="1" noRot="1" noChangeAspect="1" noChangeArrowheads="1" noTextEdit="1"/>
          </p:cNvSpPr>
          <p:nvPr>
            <p:ph type="sldImg"/>
          </p:nvPr>
        </p:nvSpPr>
        <p:spPr>
          <a:xfrm>
            <a:off x="1181100" y="695325"/>
            <a:ext cx="4648200" cy="3486150"/>
          </a:xfrm>
          <a:ln/>
        </p:spPr>
      </p:sp>
      <p:sp>
        <p:nvSpPr>
          <p:cNvPr id="38916" name="Rectangle 3"/>
          <p:cNvSpPr>
            <a:spLocks noGrp="1" noChangeArrowheads="1"/>
          </p:cNvSpPr>
          <p:nvPr>
            <p:ph type="body" idx="1"/>
          </p:nvPr>
        </p:nvSpPr>
        <p:spPr>
          <a:xfrm>
            <a:off x="937288" y="4414510"/>
            <a:ext cx="5135824" cy="4185622"/>
          </a:xfrm>
        </p:spPr>
        <p:txBody>
          <a:bodyPr/>
          <a:lstStyle/>
          <a:p>
            <a:pPr marL="115365" indent="-115365">
              <a:buFontTx/>
              <a:buChar char="•"/>
            </a:pPr>
            <a:r>
              <a:rPr lang="en-US" altLang="en-US" dirty="0"/>
              <a:t>When you access a section anywhere within BMS, you’ll see a series of tabs across the top of the page that contain relevant information…Points of Contact; General Information; Flowcharts, etc.</a:t>
            </a:r>
          </a:p>
          <a:p>
            <a:pPr marL="115365" indent="-115365">
              <a:buFontTx/>
              <a:buChar char="•"/>
            </a:pPr>
            <a:endParaRPr lang="en-US" altLang="en-US" sz="1000" dirty="0"/>
          </a:p>
          <a:p>
            <a:pPr marL="115365" indent="-115365">
              <a:buFontTx/>
              <a:buChar char="•"/>
            </a:pPr>
            <a:r>
              <a:rPr lang="en-US" altLang="en-US" dirty="0"/>
              <a:t>In Section B-1, covering Design and Construction processes, there are seven discrete Chapters from Project Initiation thru Project Close-Out. Chapter B-1.4 is titled Design-Build.</a:t>
            </a:r>
          </a:p>
          <a:p>
            <a:pPr marL="115365" indent="-115365">
              <a:buFontTx/>
              <a:buChar char="•"/>
            </a:pPr>
            <a:r>
              <a:rPr lang="en-US" altLang="en-US" dirty="0"/>
              <a:t>Under B-1.4 you would see these processes:</a:t>
            </a:r>
          </a:p>
          <a:p>
            <a:pPr lvl="1" eaLnBrk="1" hangingPunct="1">
              <a:buFontTx/>
              <a:buChar char="•"/>
            </a:pPr>
            <a:r>
              <a:rPr lang="en-US" altLang="en-US" dirty="0"/>
              <a:t>B-1.4.1 “Standard Design-Build with In-House RFP Development”</a:t>
            </a:r>
          </a:p>
          <a:p>
            <a:pPr lvl="1" eaLnBrk="1" hangingPunct="1">
              <a:buFontTx/>
              <a:buChar char="•"/>
            </a:pPr>
            <a:r>
              <a:rPr lang="en-US" altLang="en-US" dirty="0"/>
              <a:t>B-1.4.2 “Standard Design-Build with A/E RFP Development”</a:t>
            </a:r>
          </a:p>
          <a:p>
            <a:pPr lvl="1" eaLnBrk="1" hangingPunct="1">
              <a:buFontTx/>
              <a:buChar char="•"/>
            </a:pPr>
            <a:r>
              <a:rPr lang="en-US" altLang="en-US" dirty="0"/>
              <a:t>B-1.4.3 “Multiple Award Construction Contract”, or MACC Design-Build (for task orders)</a:t>
            </a:r>
          </a:p>
          <a:p>
            <a:pPr lvl="1" eaLnBrk="1" hangingPunct="1">
              <a:buFontTx/>
              <a:buChar char="•"/>
            </a:pPr>
            <a:r>
              <a:rPr lang="en-US" altLang="en-US" dirty="0"/>
              <a:t>B-1.4.4 “Sole-Source Negotiated Scope” </a:t>
            </a:r>
          </a:p>
          <a:p>
            <a:pPr lvl="1" eaLnBrk="1" hangingPunct="1">
              <a:buFontTx/>
              <a:buChar char="•"/>
            </a:pPr>
            <a:r>
              <a:rPr lang="en-US" altLang="en-US" dirty="0"/>
              <a:t>B-1.4.5 “Small Project Design-Build Decision Process”, and</a:t>
            </a:r>
          </a:p>
          <a:p>
            <a:pPr lvl="1" eaLnBrk="1" hangingPunct="1">
              <a:buFontTx/>
              <a:buChar char="•"/>
            </a:pPr>
            <a:r>
              <a:rPr lang="en-US" altLang="en-US" dirty="0"/>
              <a:t>B-1.4.6 “Design-Build Construction Management”</a:t>
            </a:r>
          </a:p>
          <a:p>
            <a:pPr lvl="2" eaLnBrk="1" hangingPunct="1"/>
            <a:r>
              <a:rPr lang="en-US" altLang="en-US" dirty="0"/>
              <a:t>Under 1.4.6 you will also see 3 sub-processes for construction management efforts that are unique to Design-Build.</a:t>
            </a:r>
          </a:p>
          <a:p>
            <a:pPr marL="115365" indent="-115365"/>
            <a:endParaRPr lang="en-US" altLang="en-US" dirty="0"/>
          </a:p>
          <a:p>
            <a:pPr marL="115365" indent="-115365"/>
            <a:r>
              <a:rPr lang="en-US" altLang="en-US" dirty="0"/>
              <a:t>Section S-17, under “Acquisition”, also has several chapters that relate to the planning, award and administration of contracts including design-build.</a:t>
            </a:r>
            <a:endParaRPr lang="en-US" altLang="en-US" sz="1000" dirty="0"/>
          </a:p>
          <a:p>
            <a:pPr marL="115365" indent="-115365"/>
            <a:endParaRPr lang="en-US" altLang="en-US" sz="1000" dirty="0"/>
          </a:p>
        </p:txBody>
      </p:sp>
    </p:spTree>
    <p:extLst>
      <p:ext uri="{BB962C8B-B14F-4D97-AF65-F5344CB8AC3E}">
        <p14:creationId xmlns:p14="http://schemas.microsoft.com/office/powerpoint/2010/main" val="30919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30275">
              <a:spcBef>
                <a:spcPct val="30000"/>
              </a:spcBef>
              <a:defRPr sz="1200">
                <a:solidFill>
                  <a:schemeClr val="tx1"/>
                </a:solidFill>
                <a:latin typeface="Times New Roman" panose="02020603050405020304" pitchFamily="18" charset="0"/>
              </a:defRPr>
            </a:lvl1pPr>
            <a:lvl2pPr marL="735013" indent="-282575" defTabSz="930275">
              <a:spcBef>
                <a:spcPct val="30000"/>
              </a:spcBef>
              <a:defRPr sz="1200">
                <a:solidFill>
                  <a:schemeClr val="tx1"/>
                </a:solidFill>
                <a:latin typeface="Times New Roman" panose="02020603050405020304" pitchFamily="18" charset="0"/>
              </a:defRPr>
            </a:lvl2pPr>
            <a:lvl3pPr marL="1130300" indent="-225425" defTabSz="930275">
              <a:spcBef>
                <a:spcPct val="30000"/>
              </a:spcBef>
              <a:defRPr sz="1200">
                <a:solidFill>
                  <a:schemeClr val="tx1"/>
                </a:solidFill>
                <a:latin typeface="Times New Roman" panose="02020603050405020304" pitchFamily="18" charset="0"/>
              </a:defRPr>
            </a:lvl3pPr>
            <a:lvl4pPr marL="1582738" indent="-227013" defTabSz="930275">
              <a:spcBef>
                <a:spcPct val="30000"/>
              </a:spcBef>
              <a:defRPr sz="1200">
                <a:solidFill>
                  <a:schemeClr val="tx1"/>
                </a:solidFill>
                <a:latin typeface="Times New Roman" panose="02020603050405020304" pitchFamily="18" charset="0"/>
              </a:defRPr>
            </a:lvl4pPr>
            <a:lvl5pPr marL="2033588" indent="-225425" defTabSz="930275">
              <a:spcBef>
                <a:spcPct val="30000"/>
              </a:spcBef>
              <a:defRPr sz="1200">
                <a:solidFill>
                  <a:schemeClr val="tx1"/>
                </a:solidFill>
                <a:latin typeface="Times New Roman" panose="02020603050405020304" pitchFamily="18" charset="0"/>
              </a:defRPr>
            </a:lvl5pPr>
            <a:lvl6pPr marL="2490788" indent="-225425"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47988" indent="-225425"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05188" indent="-225425"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62388" indent="-225425"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C91196A-EA21-4EB6-8671-B5E2BC42F7A1}" type="slidenum">
              <a:rPr lang="en-US" altLang="en-US">
                <a:solidFill>
                  <a:schemeClr val="bg1"/>
                </a:solidFill>
                <a:latin typeface="Arial" panose="020B0604020202020204" pitchFamily="34" charset="0"/>
              </a:rPr>
              <a:pPr>
                <a:spcBef>
                  <a:spcPct val="0"/>
                </a:spcBef>
              </a:pPr>
              <a:t>17</a:t>
            </a:fld>
            <a:endParaRPr lang="en-US" altLang="en-US">
              <a:solidFill>
                <a:schemeClr val="bg1"/>
              </a:solidFill>
              <a:latin typeface="Arial" panose="020B0604020202020204" pitchFamily="34" charset="0"/>
            </a:endParaRPr>
          </a:p>
        </p:txBody>
      </p:sp>
      <p:sp>
        <p:nvSpPr>
          <p:cNvPr id="36867" name="Rectangle 2"/>
          <p:cNvSpPr>
            <a:spLocks noGrp="1" noRot="1" noChangeAspect="1" noChangeArrowheads="1" noTextEdit="1"/>
          </p:cNvSpPr>
          <p:nvPr>
            <p:ph type="sldImg"/>
          </p:nvPr>
        </p:nvSpPr>
        <p:spPr>
          <a:xfrm>
            <a:off x="1166813" y="690563"/>
            <a:ext cx="4610100" cy="3457575"/>
          </a:xfrm>
          <a:ln/>
        </p:spPr>
      </p:sp>
      <p:sp>
        <p:nvSpPr>
          <p:cNvPr id="36868" name="Rectangle 3"/>
          <p:cNvSpPr>
            <a:spLocks noGrp="1" noChangeArrowheads="1"/>
          </p:cNvSpPr>
          <p:nvPr>
            <p:ph type="body" idx="1"/>
          </p:nvPr>
        </p:nvSpPr>
        <p:spPr>
          <a:xfrm>
            <a:off x="927100" y="4378325"/>
            <a:ext cx="5080000" cy="4151313"/>
          </a:xfrm>
          <a:noFill/>
        </p:spPr>
        <p:txBody>
          <a:bodyPr/>
          <a:lstStyle/>
          <a:p>
            <a:pPr marL="114300" indent="-114300" eaLnBrk="1" hangingPunct="1"/>
            <a:r>
              <a:rPr lang="en-US" altLang="en-US" dirty="0"/>
              <a:t>Here is an example of the detail in BMS :</a:t>
            </a:r>
          </a:p>
          <a:p>
            <a:pPr marL="114300" indent="-114300" eaLnBrk="1" hangingPunct="1">
              <a:buFontTx/>
              <a:buChar char="•"/>
            </a:pPr>
            <a:endParaRPr lang="en-US" altLang="en-US" dirty="0"/>
          </a:p>
          <a:p>
            <a:pPr marL="114300" indent="-114300" eaLnBrk="1" hangingPunct="1">
              <a:buFontTx/>
              <a:buChar char="•"/>
            </a:pPr>
            <a:r>
              <a:rPr lang="en-US" altLang="en-US" dirty="0"/>
              <a:t>BMS o</a:t>
            </a:r>
            <a:r>
              <a:rPr lang="en-US" altLang="en-US" dirty="0">
                <a:solidFill>
                  <a:srgbClr val="000000"/>
                </a:solidFill>
              </a:rPr>
              <a:t>utlines the role and responsibility of a NAVFAC team member, describes the effort needed and how they should do the work, and conveniently provides links to resource documents and forms needed to complete the various tasks within the process steps. </a:t>
            </a:r>
            <a:endParaRPr lang="en-US" altLang="en-US" dirty="0"/>
          </a:p>
          <a:p>
            <a:pPr marL="114300" indent="-114300" eaLnBrk="1" hangingPunct="1"/>
            <a:endParaRPr lang="en-US" altLang="en-US" dirty="0"/>
          </a:p>
        </p:txBody>
      </p:sp>
    </p:spTree>
    <p:extLst>
      <p:ext uri="{BB962C8B-B14F-4D97-AF65-F5344CB8AC3E}">
        <p14:creationId xmlns:p14="http://schemas.microsoft.com/office/powerpoint/2010/main" val="3057248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BMS covers the roles and responsibilities of NAVFAC personnel in the processes that are outlined.  NAVFAC personnel, in their project roles as Project Manager, Design Manager, Construction Manager or Engineering Technicians may be shown as “Leading” a task, indicated with an “L”; “Supporting” a Task, indicated with an “S”, or providing “Input”, which is indicated with an “I”.</a:t>
            </a:r>
          </a:p>
          <a:p>
            <a:endParaRPr lang="en-US" dirty="0"/>
          </a:p>
          <a:p>
            <a:r>
              <a:rPr lang="en-US" sz="1200" kern="1200" dirty="0">
                <a:solidFill>
                  <a:schemeClr val="tx1"/>
                </a:solidFill>
                <a:effectLst/>
                <a:latin typeface="Arial" charset="0"/>
                <a:ea typeface="+mn-ea"/>
                <a:cs typeface="+mn-cs"/>
              </a:rPr>
              <a:t>As seen in the matrix here, the project team includes the PM, CM, Contract Specialist (CS), DM, Project Technical Team, Supported Command, and others as appropriate.  </a:t>
            </a:r>
          </a:p>
          <a:p>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The Project Technical Team is comprised of NAVFAC engineers and architects (from all disciplines) who provide technical support for the project.</a:t>
            </a:r>
            <a:endParaRPr lang="en-US" dirty="0"/>
          </a:p>
          <a:p>
            <a:endParaRPr lang="en-US" dirty="0"/>
          </a:p>
          <a:p>
            <a:r>
              <a:rPr lang="en-US" sz="1200" kern="1200" dirty="0">
                <a:solidFill>
                  <a:schemeClr val="tx1"/>
                </a:solidFill>
                <a:effectLst/>
                <a:latin typeface="Arial" charset="0"/>
                <a:ea typeface="+mn-ea"/>
                <a:cs typeface="+mn-cs"/>
              </a:rPr>
              <a:t>The Roles and Responsibilities (R&amp;R) Matrix is provided as a companion to assist in the project delivery process.  It should not be used independently of the fully developed processes as outlined in the BMS’s.</a:t>
            </a:r>
            <a:endParaRPr lang="en-US" dirty="0"/>
          </a:p>
          <a:p>
            <a:endParaRPr lang="en-US" dirty="0"/>
          </a:p>
          <a:p>
            <a:r>
              <a:rPr lang="en-US" dirty="0"/>
              <a:t>These processes and associated roles and responsibilities have been developed to ensure successful project delivery and all NAVFAC personnel should be familiar with their expected responsibilities for each process in the design-build project approach.</a:t>
            </a:r>
          </a:p>
        </p:txBody>
      </p:sp>
      <p:sp>
        <p:nvSpPr>
          <p:cNvPr id="4" name="Slide Number Placeholder 3"/>
          <p:cNvSpPr>
            <a:spLocks noGrp="1"/>
          </p:cNvSpPr>
          <p:nvPr>
            <p:ph type="sldNum" sz="quarter" idx="10"/>
          </p:nvPr>
        </p:nvSpPr>
        <p:spPr/>
        <p:txBody>
          <a:bodyPr/>
          <a:lstStyle/>
          <a:p>
            <a:pPr>
              <a:defRPr/>
            </a:pPr>
            <a:fld id="{0C7E047E-DE99-4A1C-B844-840F9097E646}" type="slidenum">
              <a:rPr lang="en-US" smtClean="0"/>
              <a:pPr>
                <a:defRPr/>
              </a:pPr>
              <a:t>18</a:t>
            </a:fld>
            <a:endParaRPr lang="en-US" dirty="0"/>
          </a:p>
        </p:txBody>
      </p:sp>
    </p:spTree>
    <p:extLst>
      <p:ext uri="{BB962C8B-B14F-4D97-AF65-F5344CB8AC3E}">
        <p14:creationId xmlns:p14="http://schemas.microsoft.com/office/powerpoint/2010/main" val="2029590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list shows the sections of the BMS that cover Design Build processes.  These sections cover NAVFAC personnel’s roles and responsibilities for successful delivery of a design-build project, based on each procurement method.</a:t>
            </a:r>
          </a:p>
          <a:p>
            <a:endParaRPr lang="en-US" dirty="0"/>
          </a:p>
          <a:p>
            <a:pPr marL="115365" indent="-115365">
              <a:buFontTx/>
              <a:buChar char="•"/>
            </a:pPr>
            <a:r>
              <a:rPr lang="en-US" altLang="en-US" dirty="0"/>
              <a:t>Under B-1.4 you would see these processes:</a:t>
            </a:r>
          </a:p>
          <a:p>
            <a:pPr lvl="1" eaLnBrk="1" hangingPunct="1">
              <a:buFontTx/>
              <a:buChar char="•"/>
            </a:pPr>
            <a:r>
              <a:rPr lang="en-US" altLang="en-US" dirty="0"/>
              <a:t>B-1.4.1 covers Standard Design-Build with In-House RFP Development</a:t>
            </a:r>
          </a:p>
          <a:p>
            <a:pPr lvl="1" eaLnBrk="1" hangingPunct="1">
              <a:buFontTx/>
              <a:buChar char="•"/>
            </a:pPr>
            <a:r>
              <a:rPr lang="en-US" altLang="en-US" dirty="0"/>
              <a:t>B-1.4.2 covers Standard Design-Build with A/E RFP Development</a:t>
            </a:r>
          </a:p>
          <a:p>
            <a:pPr lvl="1" eaLnBrk="1" hangingPunct="1">
              <a:buFontTx/>
              <a:buChar char="•"/>
            </a:pPr>
            <a:r>
              <a:rPr lang="en-US" altLang="en-US" dirty="0"/>
              <a:t>B-1.4.3 outlines Multiple Award Construction Contract, or MACC Design-Build (for task orders)</a:t>
            </a:r>
          </a:p>
          <a:p>
            <a:pPr lvl="1" eaLnBrk="1" hangingPunct="1">
              <a:buFontTx/>
              <a:buChar char="•"/>
            </a:pPr>
            <a:r>
              <a:rPr lang="en-US" altLang="en-US" dirty="0"/>
              <a:t>B-1.4.4 covers processes for Single-Source Negotiated Scope, and </a:t>
            </a:r>
          </a:p>
          <a:p>
            <a:pPr lvl="1" eaLnBrk="1" hangingPunct="1">
              <a:buFontTx/>
              <a:buChar char="•"/>
            </a:pPr>
            <a:r>
              <a:rPr lang="en-US" altLang="en-US" dirty="0"/>
              <a:t>B-1.4.5 outlines the Small Project Design-Build Decision Process</a:t>
            </a:r>
            <a:endParaRPr lang="en-US" dirty="0"/>
          </a:p>
        </p:txBody>
      </p:sp>
      <p:sp>
        <p:nvSpPr>
          <p:cNvPr id="4" name="Slide Number Placeholder 3"/>
          <p:cNvSpPr>
            <a:spLocks noGrp="1"/>
          </p:cNvSpPr>
          <p:nvPr>
            <p:ph type="sldNum" sz="quarter" idx="10"/>
          </p:nvPr>
        </p:nvSpPr>
        <p:spPr/>
        <p:txBody>
          <a:bodyPr/>
          <a:lstStyle/>
          <a:p>
            <a:pPr>
              <a:defRPr/>
            </a:pPr>
            <a:fld id="{0C7E047E-DE99-4A1C-B844-840F9097E646}" type="slidenum">
              <a:rPr lang="en-US" smtClean="0"/>
              <a:pPr>
                <a:defRPr/>
              </a:pPr>
              <a:t>19</a:t>
            </a:fld>
            <a:endParaRPr lang="en-US" dirty="0"/>
          </a:p>
        </p:txBody>
      </p:sp>
    </p:spTree>
    <p:extLst>
      <p:ext uri="{BB962C8B-B14F-4D97-AF65-F5344CB8AC3E}">
        <p14:creationId xmlns:p14="http://schemas.microsoft.com/office/powerpoint/2010/main" val="79642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xfrm>
            <a:off x="960438" y="236538"/>
            <a:ext cx="5140325" cy="3856037"/>
          </a:xfrm>
          <a:ln/>
        </p:spPr>
      </p:sp>
      <p:sp>
        <p:nvSpPr>
          <p:cNvPr id="132099" name="Notes Placeholder 2"/>
          <p:cNvSpPr txBox="1">
            <a:spLocks/>
          </p:cNvSpPr>
          <p:nvPr/>
        </p:nvSpPr>
        <p:spPr bwMode="auto">
          <a:xfrm>
            <a:off x="279401" y="4275138"/>
            <a:ext cx="648335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97" tIns="46597" rIns="93197" bIns="46597"/>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r>
              <a:rPr lang="en-US" altLang="en-US" sz="1100" b="1" dirty="0">
                <a:solidFill>
                  <a:prstClr val="black"/>
                </a:solidFill>
                <a:latin typeface="Arial" pitchFamily="34" charset="0"/>
                <a:cs typeface="Arial" pitchFamily="34" charset="0"/>
              </a:rPr>
              <a:t>Time Elapsed: 15 mins</a:t>
            </a:r>
          </a:p>
          <a:p>
            <a:r>
              <a:rPr lang="en-US" altLang="en-US" sz="1100" b="1" dirty="0">
                <a:solidFill>
                  <a:prstClr val="black"/>
                </a:solidFill>
                <a:latin typeface="Arial" pitchFamily="34" charset="0"/>
                <a:cs typeface="Arial" pitchFamily="34" charset="0"/>
              </a:rPr>
              <a:t>Duration of this Slide: 1.5 mins</a:t>
            </a:r>
          </a:p>
          <a:p>
            <a:r>
              <a:rPr lang="en-US" altLang="en-US" sz="1100" b="1" dirty="0">
                <a:solidFill>
                  <a:prstClr val="black"/>
                </a:solidFill>
                <a:latin typeface="Arial" pitchFamily="34" charset="0"/>
                <a:cs typeface="Arial" pitchFamily="34" charset="0"/>
              </a:rPr>
              <a:t>Notes:</a:t>
            </a:r>
            <a:endParaRPr lang="en-US" altLang="en-US" sz="1100" dirty="0">
              <a:solidFill>
                <a:prstClr val="black"/>
              </a:solidFill>
              <a:latin typeface="Arial" pitchFamily="34" charset="0"/>
              <a:cs typeface="Arial" pitchFamily="34" charset="0"/>
            </a:endParaRPr>
          </a:p>
          <a:p>
            <a:pPr eaLnBrk="1" hangingPunct="1"/>
            <a:endParaRPr lang="en-US" altLang="en-US" sz="1100" b="1" dirty="0">
              <a:solidFill>
                <a:prstClr val="black"/>
              </a:solidFill>
              <a:latin typeface="Arial" pitchFamily="34" charset="0"/>
              <a:ea typeface="ＭＳ Ｐゴシック" pitchFamily="34" charset="-128"/>
              <a:cs typeface="Arial" pitchFamily="34" charset="0"/>
            </a:endParaRPr>
          </a:p>
          <a:p>
            <a:pPr eaLnBrk="1" hangingPunct="1"/>
            <a:r>
              <a:rPr lang="en-US" altLang="en-US" sz="1100" b="1" dirty="0">
                <a:solidFill>
                  <a:prstClr val="black"/>
                </a:solidFill>
                <a:latin typeface="Arial" pitchFamily="34" charset="0"/>
                <a:ea typeface="ＭＳ Ｐゴシック" pitchFamily="34" charset="-128"/>
                <a:cs typeface="Arial" pitchFamily="34" charset="0"/>
              </a:rPr>
              <a:t>Presenter: </a:t>
            </a:r>
            <a:r>
              <a:rPr lang="en-US" altLang="en-US" sz="1100" dirty="0">
                <a:solidFill>
                  <a:prstClr val="black"/>
                </a:solidFill>
                <a:latin typeface="Arial" pitchFamily="34" charset="0"/>
                <a:ea typeface="ＭＳ Ｐゴシック" pitchFamily="34" charset="-128"/>
                <a:cs typeface="Arial" pitchFamily="34" charset="0"/>
              </a:rPr>
              <a:t>Before we start, let’s take care of the logistics.</a:t>
            </a:r>
          </a:p>
          <a:p>
            <a:pPr eaLnBrk="1" hangingPunct="1"/>
            <a:endParaRPr lang="en-US" altLang="en-US" sz="1100" dirty="0">
              <a:solidFill>
                <a:prstClr val="black"/>
              </a:solidFill>
              <a:latin typeface="Arial" pitchFamily="34" charset="0"/>
              <a:ea typeface="ＭＳ Ｐゴシック" pitchFamily="34" charset="-128"/>
              <a:cs typeface="Arial" pitchFamily="34" charset="0"/>
            </a:endParaRPr>
          </a:p>
          <a:p>
            <a:r>
              <a:rPr lang="en-US" altLang="en-US" sz="1100" dirty="0">
                <a:solidFill>
                  <a:prstClr val="black"/>
                </a:solidFill>
                <a:latin typeface="Arial" pitchFamily="34" charset="0"/>
                <a:ea typeface="ＭＳ Ｐゴシック" pitchFamily="34" charset="-128"/>
                <a:cs typeface="Arial" pitchFamily="34" charset="0"/>
              </a:rPr>
              <a:t>Details: </a:t>
            </a:r>
          </a:p>
          <a:p>
            <a:pPr>
              <a:buFontTx/>
              <a:buChar char="•"/>
            </a:pPr>
            <a:r>
              <a:rPr lang="en-US" altLang="en-US" sz="1100" dirty="0">
                <a:solidFill>
                  <a:prstClr val="black"/>
                </a:solidFill>
                <a:latin typeface="Arial" pitchFamily="34" charset="0"/>
                <a:ea typeface="ＭＳ Ｐゴシック" pitchFamily="34" charset="-128"/>
                <a:cs typeface="Arial" pitchFamily="34" charset="0"/>
              </a:rPr>
              <a:t>WebEx will be used to administer the training</a:t>
            </a:r>
          </a:p>
          <a:p>
            <a:pPr>
              <a:buFontTx/>
              <a:buChar char="•"/>
            </a:pPr>
            <a:r>
              <a:rPr lang="en-US" altLang="en-US" sz="1100" dirty="0">
                <a:solidFill>
                  <a:prstClr val="black"/>
                </a:solidFill>
                <a:latin typeface="Arial" pitchFamily="34" charset="0"/>
                <a:ea typeface="ＭＳ Ｐゴシック" pitchFamily="34" charset="-128"/>
                <a:cs typeface="Arial" pitchFamily="34" charset="0"/>
              </a:rPr>
              <a:t>Sharing the presenters desktops with the audience</a:t>
            </a:r>
          </a:p>
          <a:p>
            <a:pPr>
              <a:buFontTx/>
              <a:buChar char="•"/>
            </a:pPr>
            <a:r>
              <a:rPr lang="en-US" altLang="en-US" sz="1100" dirty="0">
                <a:solidFill>
                  <a:prstClr val="black"/>
                </a:solidFill>
                <a:latin typeface="Arial" pitchFamily="34" charset="0"/>
                <a:ea typeface="ＭＳ Ｐゴシック" pitchFamily="34" charset="-128"/>
                <a:cs typeface="Arial" pitchFamily="34" charset="0"/>
              </a:rPr>
              <a:t>Guide participants to find the Chat Box. Encourage them to click and see the options available.</a:t>
            </a:r>
          </a:p>
          <a:p>
            <a:pPr>
              <a:buFontTx/>
              <a:buChar char="•"/>
            </a:pPr>
            <a:r>
              <a:rPr lang="en-US" altLang="en-US" sz="1100" dirty="0">
                <a:solidFill>
                  <a:prstClr val="black"/>
                </a:solidFill>
                <a:latin typeface="Arial" pitchFamily="34" charset="0"/>
                <a:ea typeface="ＭＳ Ｐゴシック" pitchFamily="34" charset="-128"/>
                <a:cs typeface="Arial" pitchFamily="34" charset="0"/>
              </a:rPr>
              <a:t>Guide participants to find the Mute Button.</a:t>
            </a:r>
          </a:p>
          <a:p>
            <a:pPr>
              <a:buFontTx/>
              <a:buChar char="•"/>
            </a:pPr>
            <a:r>
              <a:rPr lang="en-US" altLang="en-US" sz="1100" dirty="0">
                <a:solidFill>
                  <a:prstClr val="black"/>
                </a:solidFill>
                <a:latin typeface="Arial" pitchFamily="34" charset="0"/>
                <a:ea typeface="ＭＳ Ｐゴシック" pitchFamily="34" charset="-128"/>
                <a:cs typeface="Arial" pitchFamily="34" charset="0"/>
              </a:rPr>
              <a:t>Highlight that there will be </a:t>
            </a:r>
            <a:r>
              <a:rPr lang="en-US" altLang="en-US" sz="1100" dirty="0">
                <a:solidFill>
                  <a:prstClr val="black"/>
                </a:solidFill>
                <a:latin typeface="Arial" pitchFamily="34" charset="0"/>
                <a:cs typeface="Arial" pitchFamily="34" charset="0"/>
              </a:rPr>
              <a:t>periodic knowledge checks throughout the presentation. Everyone is required to participate. There will be final knowledge check at the end of the course. </a:t>
            </a:r>
          </a:p>
          <a:p>
            <a:endParaRPr lang="en-US" altLang="en-US" sz="1100" dirty="0">
              <a:solidFill>
                <a:prstClr val="black"/>
              </a:solidFill>
              <a:latin typeface="Arial" pitchFamily="34" charset="0"/>
              <a:ea typeface="ＭＳ Ｐゴシック" pitchFamily="34" charset="-128"/>
              <a:cs typeface="Arial" pitchFamily="34" charset="0"/>
            </a:endParaRPr>
          </a:p>
          <a:p>
            <a:endParaRPr lang="en-US" altLang="en-US" sz="1100" dirty="0">
              <a:solidFill>
                <a:prstClr val="black"/>
              </a:solidFill>
              <a:latin typeface="Arial" pitchFamily="34" charset="0"/>
              <a:ea typeface="ＭＳ Ｐゴシック" pitchFamily="34" charset="-128"/>
              <a:cs typeface="Arial" pitchFamily="34" charset="0"/>
            </a:endParaRPr>
          </a:p>
        </p:txBody>
      </p:sp>
      <p:sp>
        <p:nvSpPr>
          <p:cNvPr id="132100"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1" dirty="0"/>
              <a:t>[This is a standard slide within the NAVFAC training template; need to confirm content for this slide based on software to be used and also need to replace picture]</a:t>
            </a:r>
          </a:p>
          <a:p>
            <a:endParaRPr lang="en-US" altLang="en-US" dirty="0">
              <a:latin typeface="Times New Roman" pitchFamily="18" charset="0"/>
            </a:endParaRPr>
          </a:p>
          <a:p>
            <a:endParaRPr lang="en-US" altLang="en-US" dirty="0">
              <a:latin typeface="Times New Roman" pitchFamily="18" charset="0"/>
            </a:endParaRPr>
          </a:p>
          <a:p>
            <a:r>
              <a:rPr lang="en-US" altLang="en-US" dirty="0">
                <a:latin typeface="Times New Roman" pitchFamily="18" charset="0"/>
              </a:rPr>
              <a:t>This course is approximately 50 minutes long.</a:t>
            </a:r>
          </a:p>
          <a:p>
            <a:endParaRPr lang="en-US" altLang="en-US" dirty="0">
              <a:latin typeface="Times New Roman" pitchFamily="18" charset="0"/>
            </a:endParaRPr>
          </a:p>
          <a:p>
            <a:r>
              <a:rPr lang="en-US" altLang="en-US" dirty="0">
                <a:latin typeface="Times New Roman" pitchFamily="18" charset="0"/>
              </a:rPr>
              <a:t>There are Knowledge Checks throughout the course to test your comprehension.</a:t>
            </a:r>
          </a:p>
          <a:p>
            <a:endParaRPr lang="en-US" altLang="en-US" dirty="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general roles of NAVFAC personnel in the design-build project delivery process.  </a:t>
            </a:r>
          </a:p>
          <a:p>
            <a:pPr marL="171450" indent="-171450">
              <a:buFont typeface="Arial" panose="020B0604020202020204" pitchFamily="34" charset="0"/>
              <a:buChar char="•"/>
            </a:pPr>
            <a:r>
              <a:rPr lang="en-US" dirty="0"/>
              <a:t>The Project Manager is the one with overall responsibility for management of the project all the way through closeout, although for some of the project sub-tasks one of the other NAVFAC team positions takes the “Lead” role in support of the PM.</a:t>
            </a:r>
          </a:p>
          <a:p>
            <a:pPr marL="171450" indent="-171450">
              <a:buFont typeface="Arial" panose="020B0604020202020204" pitchFamily="34" charset="0"/>
              <a:buChar char="•"/>
            </a:pPr>
            <a:r>
              <a:rPr lang="en-US" dirty="0"/>
              <a:t>The Design Manager, or DM, manages development of the RFP, whether through an in-house team or by an A/E Contract.  The DM also coordinates or leads the review effort of the Design-Build Contractor Team’s design.</a:t>
            </a:r>
          </a:p>
          <a:p>
            <a:pPr marL="171450" indent="-171450">
              <a:buFont typeface="Arial" panose="020B0604020202020204" pitchFamily="34" charset="0"/>
              <a:buChar char="•"/>
            </a:pPr>
            <a:r>
              <a:rPr lang="en-US" dirty="0"/>
              <a:t>The Construction Manager, or CM, shifts into the “Lead” role in support of the PM beginning at contract award through project close-out.</a:t>
            </a:r>
          </a:p>
          <a:p>
            <a:pPr marL="171450" indent="-171450">
              <a:buFont typeface="Arial" panose="020B0604020202020204" pitchFamily="34" charset="0"/>
              <a:buChar char="•"/>
            </a:pPr>
            <a:r>
              <a:rPr lang="en-US" dirty="0"/>
              <a:t>NAVFAC Engineering Technicians, or ET’s, provide quality assurance during construction by performing periodic reviews.</a:t>
            </a:r>
            <a:endParaRPr lang="en-US" sz="1200" kern="1200" dirty="0">
              <a:solidFill>
                <a:schemeClr val="tx1"/>
              </a:solidFill>
              <a:effectLst/>
              <a:latin typeface="Arial" charset="0"/>
              <a:ea typeface="+mn-ea"/>
              <a:cs typeface="+mn-cs"/>
            </a:endParaRPr>
          </a:p>
          <a:p>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Good communication and cooperation between the PM, DM, CM, and all project team members throughout the lifecycle of the project is critical to a design-build project’s success.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0C7E047E-DE99-4A1C-B844-840F9097E646}" type="slidenum">
              <a:rPr lang="en-US" smtClean="0"/>
              <a:pPr>
                <a:defRPr/>
              </a:pPr>
              <a:t>20</a:t>
            </a:fld>
            <a:endParaRPr lang="en-US" dirty="0"/>
          </a:p>
        </p:txBody>
      </p:sp>
    </p:spTree>
    <p:extLst>
      <p:ext uri="{BB962C8B-B14F-4D97-AF65-F5344CB8AC3E}">
        <p14:creationId xmlns:p14="http://schemas.microsoft.com/office/powerpoint/2010/main" val="4124417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xfrm>
            <a:off x="1173163" y="685800"/>
            <a:ext cx="4681537" cy="3511550"/>
          </a:xfrm>
          <a:ln/>
        </p:spPr>
      </p:sp>
      <p:sp>
        <p:nvSpPr>
          <p:cNvPr id="203779" name="Rectangle 3"/>
          <p:cNvSpPr>
            <a:spLocks noGrp="1" noChangeArrowheads="1"/>
          </p:cNvSpPr>
          <p:nvPr>
            <p:ph type="body" idx="1"/>
          </p:nvPr>
        </p:nvSpPr>
        <p:spPr>
          <a:xfrm>
            <a:off x="915988" y="4429125"/>
            <a:ext cx="5194300" cy="4200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b="0" i="0" dirty="0"/>
              <a:t>Let’s answer a few more questions on the material we’ve learned so far…</a:t>
            </a:r>
          </a:p>
          <a:p>
            <a:pPr eaLnBrk="1" hangingPunct="1"/>
            <a:endParaRPr lang="en-US" altLang="en-US" sz="1100" dirty="0">
              <a:solidFill>
                <a:srgbClr val="009900"/>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846901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xfrm>
            <a:off x="1173163" y="685800"/>
            <a:ext cx="4681537" cy="3511550"/>
          </a:xfrm>
          <a:ln/>
        </p:spPr>
      </p:sp>
      <p:sp>
        <p:nvSpPr>
          <p:cNvPr id="204803" name="Rectangle 3"/>
          <p:cNvSpPr>
            <a:spLocks noGrp="1" noChangeArrowheads="1"/>
          </p:cNvSpPr>
          <p:nvPr>
            <p:ph type="body" idx="1"/>
          </p:nvPr>
        </p:nvSpPr>
        <p:spPr>
          <a:xfrm>
            <a:off x="915988" y="4429125"/>
            <a:ext cx="5194300" cy="4200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b="1" i="1" dirty="0"/>
              <a:t>[Answer lines will be revealed using animation when audio-video versions are created]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100" b="1" i="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b="0" i="0" dirty="0"/>
              <a:t>Question number 1:  The NAVFAC Business Management System processes can be accessed from which of the following locations.  “a”, the Whole Building Design Guide website, or “b”, the NAVFAC Portal…</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100" b="0" i="0" dirty="0"/>
              <a:t>The answer is “b”, </a:t>
            </a:r>
            <a:r>
              <a:rPr lang="en-US" sz="1100" dirty="0">
                <a:effectLst>
                  <a:outerShdw blurRad="38100" dist="38100" dir="2700000" algn="tl">
                    <a:srgbClr val="FFFFFF"/>
                  </a:outerShdw>
                </a:effectLst>
                <a:latin typeface="Arial" charset="0"/>
                <a:cs typeface="Arial" charset="0"/>
              </a:rPr>
              <a:t>NAVFAC employees access BMS from the NAVFAC Portal Intranet</a:t>
            </a:r>
          </a:p>
          <a:p>
            <a:pPr marL="171450" indent="-171450">
              <a:buFont typeface="Arial" panose="020B0604020202020204" pitchFamily="34" charset="0"/>
              <a:buChar char="•"/>
            </a:pPr>
            <a:endParaRPr lang="en-US" altLang="en-US" sz="1100"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100" b="0" i="0" dirty="0"/>
              <a:t>Question number 2, True or False:  </a:t>
            </a:r>
            <a:r>
              <a:rPr lang="en-US" altLang="en-US" sz="1100" b="0" dirty="0">
                <a:solidFill>
                  <a:schemeClr val="tx1"/>
                </a:solidFill>
              </a:rPr>
              <a:t>NAVFAC’s Project Manager is only responsible for management of the project from design authorization until award to the DB Contractor, when the Construction Manager takes over</a:t>
            </a:r>
            <a:r>
              <a:rPr lang="en-US" sz="1100" b="0" i="0" dirty="0"/>
              <a: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b="0" i="0" dirty="0"/>
              <a:t>The answer is “False”.  Even though the CM takes the lead role from the point of award through construction closeout, the PM maintains responsibility for management, which includes project scope, cost and schedule.</a:t>
            </a:r>
          </a:p>
          <a:p>
            <a:pPr marL="171450" indent="-171450">
              <a:buFont typeface="Arial" panose="020B0604020202020204" pitchFamily="34" charset="0"/>
              <a:buChar char="•"/>
            </a:pPr>
            <a:endParaRPr lang="en-US" altLang="en-US" sz="110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100" b="0" i="0" dirty="0"/>
          </a:p>
          <a:p>
            <a:pPr eaLnBrk="1" hangingPunct="1"/>
            <a:endParaRPr lang="en-US" altLang="en-US" sz="1100" dirty="0">
              <a:solidFill>
                <a:srgbClr val="009900"/>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798672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30275">
              <a:spcBef>
                <a:spcPct val="30000"/>
              </a:spcBef>
              <a:defRPr sz="1200">
                <a:solidFill>
                  <a:schemeClr val="tx1"/>
                </a:solidFill>
                <a:latin typeface="Times New Roman" panose="02020603050405020304" pitchFamily="18" charset="0"/>
              </a:defRPr>
            </a:lvl1pPr>
            <a:lvl2pPr marL="735013" indent="-282575" defTabSz="930275">
              <a:spcBef>
                <a:spcPct val="30000"/>
              </a:spcBef>
              <a:defRPr sz="1200">
                <a:solidFill>
                  <a:schemeClr val="tx1"/>
                </a:solidFill>
                <a:latin typeface="Times New Roman" panose="02020603050405020304" pitchFamily="18" charset="0"/>
              </a:defRPr>
            </a:lvl2pPr>
            <a:lvl3pPr marL="1130300" indent="-225425" defTabSz="930275">
              <a:spcBef>
                <a:spcPct val="30000"/>
              </a:spcBef>
              <a:defRPr sz="1200">
                <a:solidFill>
                  <a:schemeClr val="tx1"/>
                </a:solidFill>
                <a:latin typeface="Times New Roman" panose="02020603050405020304" pitchFamily="18" charset="0"/>
              </a:defRPr>
            </a:lvl3pPr>
            <a:lvl4pPr marL="1582738" indent="-227013" defTabSz="930275">
              <a:spcBef>
                <a:spcPct val="30000"/>
              </a:spcBef>
              <a:defRPr sz="1200">
                <a:solidFill>
                  <a:schemeClr val="tx1"/>
                </a:solidFill>
                <a:latin typeface="Times New Roman" panose="02020603050405020304" pitchFamily="18" charset="0"/>
              </a:defRPr>
            </a:lvl4pPr>
            <a:lvl5pPr marL="2033588" indent="-225425" defTabSz="930275">
              <a:spcBef>
                <a:spcPct val="30000"/>
              </a:spcBef>
              <a:defRPr sz="1200">
                <a:solidFill>
                  <a:schemeClr val="tx1"/>
                </a:solidFill>
                <a:latin typeface="Times New Roman" panose="02020603050405020304" pitchFamily="18" charset="0"/>
              </a:defRPr>
            </a:lvl5pPr>
            <a:lvl6pPr marL="2490788" indent="-225425"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47988" indent="-225425"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05188" indent="-225425"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62388" indent="-225425"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4466C08-0A7B-4FC8-AE4D-19D3CA330F34}" type="slidenum">
              <a:rPr lang="en-US" altLang="en-US">
                <a:solidFill>
                  <a:schemeClr val="bg1"/>
                </a:solidFill>
                <a:latin typeface="Arial" panose="020B0604020202020204" pitchFamily="34" charset="0"/>
              </a:rPr>
              <a:pPr>
                <a:spcBef>
                  <a:spcPct val="0"/>
                </a:spcBef>
              </a:pPr>
              <a:t>23</a:t>
            </a:fld>
            <a:endParaRPr lang="en-US" altLang="en-US">
              <a:solidFill>
                <a:schemeClr val="bg1"/>
              </a:solidFill>
              <a:latin typeface="Arial" panose="020B0604020202020204" pitchFamily="34" charset="0"/>
            </a:endParaRPr>
          </a:p>
        </p:txBody>
      </p:sp>
      <p:sp>
        <p:nvSpPr>
          <p:cNvPr id="26627" name="Rectangle 2"/>
          <p:cNvSpPr>
            <a:spLocks noGrp="1" noRot="1" noChangeAspect="1" noChangeArrowheads="1" noTextEdit="1"/>
          </p:cNvSpPr>
          <p:nvPr>
            <p:ph type="sldImg"/>
          </p:nvPr>
        </p:nvSpPr>
        <p:spPr>
          <a:xfrm>
            <a:off x="1166813" y="692150"/>
            <a:ext cx="4610100" cy="3457575"/>
          </a:xfrm>
          <a:ln/>
        </p:spPr>
      </p:sp>
      <p:sp>
        <p:nvSpPr>
          <p:cNvPr id="26628" name="Rectangle 3"/>
          <p:cNvSpPr>
            <a:spLocks noGrp="1" noChangeArrowheads="1"/>
          </p:cNvSpPr>
          <p:nvPr>
            <p:ph type="body" idx="1"/>
          </p:nvPr>
        </p:nvSpPr>
        <p:spPr>
          <a:xfrm>
            <a:off x="927100" y="4378325"/>
            <a:ext cx="5080000" cy="4149725"/>
          </a:xfrm>
          <a:noFill/>
        </p:spPr>
        <p:txBody>
          <a:bodyPr/>
          <a:lstStyle/>
          <a:p>
            <a:pPr marL="114300" indent="-114300" eaLnBrk="1" hangingPunct="1">
              <a:lnSpc>
                <a:spcPct val="110000"/>
              </a:lnSpc>
              <a:spcBef>
                <a:spcPct val="0"/>
              </a:spcBef>
            </a:pPr>
            <a:r>
              <a:rPr lang="en-US" altLang="en-US" dirty="0"/>
              <a:t>Here’s a quick reminder that NAVFAC has </a:t>
            </a:r>
            <a:r>
              <a:rPr lang="en-US" altLang="en-US" u="sng" dirty="0"/>
              <a:t>four</a:t>
            </a:r>
            <a:r>
              <a:rPr lang="en-US" altLang="en-US" dirty="0"/>
              <a:t> basic Design-Build Processes. </a:t>
            </a:r>
          </a:p>
          <a:p>
            <a:pPr marL="114300" indent="-114300" eaLnBrk="1" hangingPunct="1">
              <a:lnSpc>
                <a:spcPct val="110000"/>
              </a:lnSpc>
              <a:spcBef>
                <a:spcPct val="0"/>
              </a:spcBef>
            </a:pPr>
            <a:r>
              <a:rPr lang="en-US" altLang="en-US" dirty="0"/>
              <a:t>The four processes are:</a:t>
            </a:r>
          </a:p>
          <a:p>
            <a:pPr marL="571500" lvl="1" indent="-114300" eaLnBrk="1" hangingPunct="1">
              <a:lnSpc>
                <a:spcPct val="110000"/>
              </a:lnSpc>
              <a:spcBef>
                <a:spcPct val="0"/>
              </a:spcBef>
              <a:buFontTx/>
              <a:buChar char="•"/>
            </a:pPr>
            <a:r>
              <a:rPr lang="en-US" altLang="en-US" dirty="0">
                <a:cs typeface="Times New Roman" panose="02020603050405020304" pitchFamily="18" charset="0"/>
              </a:rPr>
              <a:t>Standard DB Process which can be used for all our projects although it is typically used in larger stand-alone contracts.</a:t>
            </a:r>
          </a:p>
          <a:p>
            <a:pPr marL="571500" lvl="1" indent="-114300" eaLnBrk="1" hangingPunct="1">
              <a:lnSpc>
                <a:spcPct val="110000"/>
              </a:lnSpc>
              <a:spcBef>
                <a:spcPct val="0"/>
              </a:spcBef>
              <a:buFontTx/>
              <a:buChar char="•"/>
            </a:pPr>
            <a:r>
              <a:rPr lang="en-US" altLang="en-US" dirty="0">
                <a:cs typeface="Times New Roman" panose="02020603050405020304" pitchFamily="18" charset="0"/>
              </a:rPr>
              <a:t>Multiple Award Construction Contract, or “MACC”, DB Process which is used for MACC task orders. </a:t>
            </a:r>
          </a:p>
          <a:p>
            <a:pPr marL="571500" lvl="1" indent="-114300" eaLnBrk="1" hangingPunct="1">
              <a:lnSpc>
                <a:spcPct val="110000"/>
              </a:lnSpc>
              <a:spcBef>
                <a:spcPct val="0"/>
              </a:spcBef>
              <a:buFontTx/>
              <a:buChar char="•"/>
            </a:pPr>
            <a:r>
              <a:rPr lang="en-US" altLang="en-US" dirty="0">
                <a:cs typeface="Times New Roman" panose="02020603050405020304" pitchFamily="18" charset="0"/>
              </a:rPr>
              <a:t>The Sole Source Negotiated Scope DB Process which is used with non-competitive contracts, and</a:t>
            </a:r>
          </a:p>
          <a:p>
            <a:pPr marL="571500" lvl="1" indent="-114300" eaLnBrk="1" hangingPunct="1">
              <a:lnSpc>
                <a:spcPct val="110000"/>
              </a:lnSpc>
              <a:spcBef>
                <a:spcPct val="0"/>
              </a:spcBef>
              <a:buFontTx/>
              <a:buChar char="•"/>
            </a:pPr>
            <a:r>
              <a:rPr lang="en-US" altLang="en-US" dirty="0">
                <a:cs typeface="Times New Roman" panose="02020603050405020304" pitchFamily="18" charset="0"/>
              </a:rPr>
              <a:t>The Small Project Design-Build Process which is used for small low risk projects.</a:t>
            </a:r>
          </a:p>
          <a:p>
            <a:pPr marL="571500" lvl="1" indent="-114300" eaLnBrk="1" hangingPunct="1">
              <a:lnSpc>
                <a:spcPct val="110000"/>
              </a:lnSpc>
              <a:spcBef>
                <a:spcPct val="0"/>
              </a:spcBef>
              <a:buFontTx/>
              <a:buChar char="•"/>
            </a:pPr>
            <a:endParaRPr lang="en-US" altLang="en-US" dirty="0">
              <a:cs typeface="Times New Roman" panose="02020603050405020304" pitchFamily="18" charset="0"/>
            </a:endParaRPr>
          </a:p>
          <a:p>
            <a:pPr marL="114300" lvl="0" indent="-114300" eaLnBrk="1" hangingPunct="1">
              <a:lnSpc>
                <a:spcPct val="110000"/>
              </a:lnSpc>
              <a:spcBef>
                <a:spcPct val="0"/>
              </a:spcBef>
              <a:buFontTx/>
              <a:buChar char="•"/>
            </a:pPr>
            <a:r>
              <a:rPr lang="en-US" altLang="en-US" dirty="0">
                <a:cs typeface="Times New Roman" panose="02020603050405020304" pitchFamily="18" charset="0"/>
              </a:rPr>
              <a:t>The following slides describe each of these design-build delivery processes…</a:t>
            </a:r>
          </a:p>
          <a:p>
            <a:pPr marL="571500" lvl="1" indent="-114300" eaLnBrk="1" hangingPunct="1">
              <a:lnSpc>
                <a:spcPct val="110000"/>
              </a:lnSpc>
              <a:spcBef>
                <a:spcPct val="0"/>
              </a:spcBef>
              <a:buFontTx/>
              <a:buChar char="•"/>
            </a:pPr>
            <a:endParaRPr lang="en-US" altLang="en-US" dirty="0">
              <a:cs typeface="Times New Roman" panose="02020603050405020304" pitchFamily="18" charset="0"/>
            </a:endParaRPr>
          </a:p>
        </p:txBody>
      </p:sp>
    </p:spTree>
    <p:extLst>
      <p:ext uri="{BB962C8B-B14F-4D97-AF65-F5344CB8AC3E}">
        <p14:creationId xmlns:p14="http://schemas.microsoft.com/office/powerpoint/2010/main" val="1642147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Standard, or Standalone, Design-Build Processes are covered in BMS Sections B-1.4.1 and B-1.4.2, depending on whether the RFP is developed in-house or through use of an outside A/E firm.</a:t>
            </a:r>
          </a:p>
          <a:p>
            <a:r>
              <a:rPr lang="en-US" dirty="0"/>
              <a:t>The Standard  Procurement Method:</a:t>
            </a:r>
          </a:p>
          <a:p>
            <a:pPr marL="171450" indent="-171450">
              <a:buFont typeface="Arial" panose="020B0604020202020204" pitchFamily="34" charset="0"/>
              <a:buChar char="•"/>
            </a:pPr>
            <a:r>
              <a:rPr lang="en-US" dirty="0"/>
              <a:t>Utilizes a standalone Contract, and is not a task order within an IDIQ Contract or a MACC</a:t>
            </a:r>
          </a:p>
          <a:p>
            <a:pPr marL="171450" indent="-171450">
              <a:buFont typeface="Arial" panose="020B0604020202020204" pitchFamily="34" charset="0"/>
              <a:buChar char="•"/>
            </a:pPr>
            <a:r>
              <a:rPr lang="en-US" dirty="0"/>
              <a:t>Second, it is a very versatile and flexible process, and can be used on any type of project and with any procurement method</a:t>
            </a:r>
          </a:p>
          <a:p>
            <a:pPr marL="171450" indent="-171450">
              <a:buFont typeface="Arial" panose="020B0604020202020204" pitchFamily="34" charset="0"/>
              <a:buChar char="•"/>
            </a:pPr>
            <a:r>
              <a:rPr lang="en-US" dirty="0"/>
              <a:t>It uses the standard 6-part RFP format from the NAVFAC D-B Master website; and utilizes either the standard template or one of the Model RFP’s</a:t>
            </a:r>
          </a:p>
          <a:p>
            <a:pPr marL="171450" indent="-171450">
              <a:buFont typeface="Arial" panose="020B0604020202020204" pitchFamily="34" charset="0"/>
              <a:buChar char="•"/>
            </a:pPr>
            <a:r>
              <a:rPr lang="en-US" dirty="0"/>
              <a:t>The RFP is “scalable”; for example, extra information may be needed in the Part 3 Project Program if it is a large complex project with many features; likewise, the RFP can be scaled down for very straightforward projects with fewer disciplines or trades involved</a:t>
            </a:r>
          </a:p>
          <a:p>
            <a:pPr marL="171450" indent="-171450">
              <a:buFont typeface="Arial" panose="020B0604020202020204" pitchFamily="34" charset="0"/>
              <a:buChar char="•"/>
            </a:pPr>
            <a:r>
              <a:rPr lang="en-US" dirty="0"/>
              <a:t>The standard RFP relies heavily on the Unified Facility Criteria, or UFC, documents for the project design requirements</a:t>
            </a:r>
          </a:p>
          <a:p>
            <a:pPr marL="171450" indent="-171450">
              <a:buFont typeface="Arial" panose="020B0604020202020204" pitchFamily="34" charset="0"/>
              <a:buChar char="•"/>
            </a:pPr>
            <a:r>
              <a:rPr lang="en-US" dirty="0"/>
              <a:t>The “Contract to budget” or estimated construction cost amount may be provided in the RFP on the proposal form in Part 1.  If the RFP is in-depth with well-defined requirements, and the project type is repetitive, including the project budget amount may not be necessary.  However, with a unique project with requirements that are more performance-based and where the teams have some leeway in their designs, it may make sense to include the project budget amount so that proposals are received within an amount that can be awarded.  The decision to list the Contract to budget amount should be based on the project requirements and the MACC Contractor pool that is available; if the MACC Contractors have prior experience with the same type and size of project then the budget information is not as critical a piece of information.</a:t>
            </a:r>
          </a:p>
          <a:p>
            <a:pPr marL="171450" indent="-171450">
              <a:buFont typeface="Arial" panose="020B0604020202020204" pitchFamily="34" charset="0"/>
              <a:buChar char="•"/>
            </a:pPr>
            <a:r>
              <a:rPr lang="en-US" dirty="0"/>
              <a:t>And the standard processes utilize a 2-phase source selection process, with price and non-price technical factors used in evaluation and selection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02A74CD-362F-414B-BE01-528320E16ABF}" type="slidenum">
              <a:rPr lang="en-US" smtClean="0"/>
              <a:t>24</a:t>
            </a:fld>
            <a:endParaRPr lang="en-US"/>
          </a:p>
        </p:txBody>
      </p:sp>
    </p:spTree>
    <p:extLst>
      <p:ext uri="{BB962C8B-B14F-4D97-AF65-F5344CB8AC3E}">
        <p14:creationId xmlns:p14="http://schemas.microsoft.com/office/powerpoint/2010/main" val="3453550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MACC Design-Build Processes are covered in BMS Section B-1.4.3.  There is both a regular MACC RFP approach as well as one for projects deemed as “low risk”.</a:t>
            </a:r>
          </a:p>
          <a:p>
            <a:r>
              <a:rPr lang="en-US" dirty="0"/>
              <a:t>The MACC Processes are very similar to the standard processes, although it uses the MACC Contracts for source selection.</a:t>
            </a:r>
          </a:p>
          <a:p>
            <a:pPr marL="171450" indent="-171450">
              <a:buFont typeface="Arial" panose="020B0604020202020204" pitchFamily="34" charset="0"/>
              <a:buChar char="•"/>
            </a:pPr>
            <a:r>
              <a:rPr lang="en-US" dirty="0"/>
              <a:t>The MACC processes are only used where there is a suitable MACC in place, for example there may be a MACC for Bachelors Quarters or Dining Halls, and this may be the type of facility you need completed through Design-Build.  You cannot use a D-B project using these processes to set up a new MACC, because this process does not use 2-phase source selection; it only uses 1-phase.</a:t>
            </a:r>
          </a:p>
          <a:p>
            <a:pPr marL="171450" indent="-171450">
              <a:buFont typeface="Arial" panose="020B0604020202020204" pitchFamily="34" charset="0"/>
              <a:buChar char="•"/>
            </a:pPr>
            <a:r>
              <a:rPr lang="en-US" dirty="0"/>
              <a:t>MACC uses the same 6-part format from the NAVFAC D-B Master</a:t>
            </a:r>
          </a:p>
          <a:p>
            <a:pPr marL="171450" indent="-171450">
              <a:buFont typeface="Arial" panose="020B0604020202020204" pitchFamily="34" charset="0"/>
              <a:buChar char="•"/>
            </a:pPr>
            <a:r>
              <a:rPr lang="en-US" dirty="0"/>
              <a:t>Because the MACC Contract will be based on certain facility types, the RFP used will have a well-defined Project Program with in-depth scope requirements for that facility type.  This will be well-defined because you will be instructing Contractors that have been selected to construct these types of facilities.</a:t>
            </a:r>
          </a:p>
          <a:p>
            <a:pPr marL="171450" indent="-171450">
              <a:buFont typeface="Arial" panose="020B0604020202020204" pitchFamily="34" charset="0"/>
              <a:buChar char="•"/>
            </a:pPr>
            <a:r>
              <a:rPr lang="en-US" dirty="0"/>
              <a:t>RFP’s may be developed using in-house teams within NAVFAC or through use of an outside A/E firm</a:t>
            </a:r>
          </a:p>
          <a:p>
            <a:pPr marL="171450" indent="-171450">
              <a:buFont typeface="Arial" panose="020B0604020202020204" pitchFamily="34" charset="0"/>
              <a:buChar char="•"/>
            </a:pPr>
            <a:r>
              <a:rPr lang="en-US" dirty="0"/>
              <a:t>With these MACC Contracts, the “Base” contract will include Parts 1 and 2, which are the Division 0 and Division 1 sections of the RFP.  Then, for follow-on task orders, only the portions of Parts 1 and 2 that are unique to the location or project requirements are included in the task order RFP.</a:t>
            </a:r>
          </a:p>
          <a:p>
            <a:pPr marL="171450" indent="-171450">
              <a:buFont typeface="Arial" panose="020B0604020202020204" pitchFamily="34" charset="0"/>
              <a:buChar char="•"/>
            </a:pPr>
            <a:r>
              <a:rPr lang="en-US" dirty="0"/>
              <a:t>As described for the standard RFP processes, the “Contract to budget” amount or estimated cost of construction may be included in the RFP</a:t>
            </a:r>
          </a:p>
          <a:p>
            <a:pPr marL="171450" indent="-171450">
              <a:buFont typeface="Arial" panose="020B0604020202020204" pitchFamily="34" charset="0"/>
              <a:buChar char="•"/>
            </a:pPr>
            <a:r>
              <a:rPr lang="en-US" dirty="0"/>
              <a:t>And finally, for a traditional MACC (not a low risk MACC) a concept design will be developed by the Design-Build teams and these will be evaluated for selection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02A74CD-362F-414B-BE01-528320E16ABF}" type="slidenum">
              <a:rPr lang="en-US" smtClean="0"/>
              <a:t>25</a:t>
            </a:fld>
            <a:endParaRPr lang="en-US"/>
          </a:p>
        </p:txBody>
      </p:sp>
    </p:spTree>
    <p:extLst>
      <p:ext uri="{BB962C8B-B14F-4D97-AF65-F5344CB8AC3E}">
        <p14:creationId xmlns:p14="http://schemas.microsoft.com/office/powerpoint/2010/main" val="1320769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MACC Design-Build Processes are covered in BMS Section B-1.4.3.  There is both a regular MACC RFP approach as well as one for projects deemed as “low risk”.</a:t>
            </a:r>
          </a:p>
          <a:p>
            <a:r>
              <a:rPr lang="en-US" dirty="0"/>
              <a:t>A “low risk” MACC is utilized when there is prescriptive UFC criteria for the facility type, such as Bachelors Quarters and Dining Halls, and when the design is not considered complex.</a:t>
            </a:r>
          </a:p>
          <a:p>
            <a:r>
              <a:rPr lang="en-US" dirty="0"/>
              <a:t>If the project is appropriate to utilize the “Low Risk MACC” approach…</a:t>
            </a:r>
          </a:p>
          <a:p>
            <a:pPr marL="171450" indent="-171450">
              <a:buFont typeface="Arial" panose="020B0604020202020204" pitchFamily="34" charset="0"/>
              <a:buChar char="•"/>
            </a:pPr>
            <a:r>
              <a:rPr lang="en-US" dirty="0"/>
              <a:t>Then the RFP is a scaled-down version</a:t>
            </a:r>
          </a:p>
          <a:p>
            <a:pPr marL="171450" indent="-171450">
              <a:buFont typeface="Arial" panose="020B0604020202020204" pitchFamily="34" charset="0"/>
              <a:buChar char="•"/>
            </a:pPr>
            <a:r>
              <a:rPr lang="en-US" dirty="0"/>
              <a:t>Part 3 of the RFP, the Project Program, is right-sized and well-defined</a:t>
            </a:r>
          </a:p>
          <a:p>
            <a:pPr marL="171450" indent="-171450">
              <a:buFont typeface="Arial" panose="020B0604020202020204" pitchFamily="34" charset="0"/>
              <a:buChar char="•"/>
            </a:pPr>
            <a:r>
              <a:rPr lang="en-US" dirty="0"/>
              <a:t>Since prescriptive criteria is available for the facility type, then a concept design is </a:t>
            </a:r>
            <a:r>
              <a:rPr lang="en-US" u="sng" dirty="0"/>
              <a:t>not</a:t>
            </a:r>
            <a:r>
              <a:rPr lang="en-US" dirty="0"/>
              <a:t> developed by the proposing teams</a:t>
            </a:r>
          </a:p>
          <a:p>
            <a:pPr marL="171450" indent="-171450">
              <a:buFont typeface="Arial" panose="020B0604020202020204" pitchFamily="34" charset="0"/>
              <a:buChar char="•"/>
            </a:pPr>
            <a:r>
              <a:rPr lang="en-US" dirty="0"/>
              <a:t>The DB teams primarily submit a narrative of the key features explaining the project design concept and construction approach to provide a demonstration of their understanding of the project requirements</a:t>
            </a:r>
          </a:p>
          <a:p>
            <a:pPr marL="171450" indent="-171450">
              <a:buFont typeface="Arial" panose="020B0604020202020204" pitchFamily="34" charset="0"/>
              <a:buChar char="•"/>
            </a:pPr>
            <a:r>
              <a:rPr lang="en-US" dirty="0"/>
              <a:t>Design solutions then get developed post-award</a:t>
            </a:r>
          </a:p>
          <a:p>
            <a:endParaRPr lang="en-US" dirty="0"/>
          </a:p>
          <a:p>
            <a:endParaRPr lang="en-US" dirty="0"/>
          </a:p>
        </p:txBody>
      </p:sp>
      <p:sp>
        <p:nvSpPr>
          <p:cNvPr id="4" name="Slide Number Placeholder 3"/>
          <p:cNvSpPr>
            <a:spLocks noGrp="1"/>
          </p:cNvSpPr>
          <p:nvPr>
            <p:ph type="sldNum" sz="quarter" idx="10"/>
          </p:nvPr>
        </p:nvSpPr>
        <p:spPr/>
        <p:txBody>
          <a:bodyPr/>
          <a:lstStyle/>
          <a:p>
            <a:fld id="{602A74CD-362F-414B-BE01-528320E16ABF}" type="slidenum">
              <a:rPr lang="en-US" smtClean="0"/>
              <a:t>26</a:t>
            </a:fld>
            <a:endParaRPr lang="en-US"/>
          </a:p>
        </p:txBody>
      </p:sp>
    </p:spTree>
    <p:extLst>
      <p:ext uri="{BB962C8B-B14F-4D97-AF65-F5344CB8AC3E}">
        <p14:creationId xmlns:p14="http://schemas.microsoft.com/office/powerpoint/2010/main" val="813301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1" dirty="0"/>
              <a:t>[Graphic to be upgraded during development of upcoming audio-video version]</a:t>
            </a:r>
          </a:p>
          <a:p>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As mentioned in the previous slides, the MACC RFP Package is typically a scaled-down version of the standard RFP:</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First, as described previously, Parts 1 and 2 are issued with the MACC Base Contract, so the Parts 1 and 2 of the project task order RFP would only include those requirements specific to the location or project unique requirements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Part 3 may be scaled back from a standard RFP if the project is a type that the entire MACC Contractor pool has experience with constructing.</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Also, if the project is a common facility type then Part 4 for this project type may also have been included in the Base Contract.  This would obviously need to be confirmed before Part 4 is omitted.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It is important to remember that most project types included within MACC contracts have well-established criteria documents such as UFC’s.  If this is the case, the RFP can be scaled back from the typical amount of information in an RFP.</a:t>
            </a:r>
          </a:p>
          <a:p>
            <a:endParaRPr lang="en-US" dirty="0"/>
          </a:p>
        </p:txBody>
      </p:sp>
      <p:sp>
        <p:nvSpPr>
          <p:cNvPr id="4" name="Slide Number Placeholder 3"/>
          <p:cNvSpPr>
            <a:spLocks noGrp="1"/>
          </p:cNvSpPr>
          <p:nvPr>
            <p:ph type="sldNum" sz="quarter" idx="10"/>
          </p:nvPr>
        </p:nvSpPr>
        <p:spPr/>
        <p:txBody>
          <a:bodyPr/>
          <a:lstStyle/>
          <a:p>
            <a:fld id="{602A74CD-362F-414B-BE01-528320E16ABF}" type="slidenum">
              <a:rPr lang="en-US" smtClean="0"/>
              <a:t>27</a:t>
            </a:fld>
            <a:endParaRPr lang="en-US"/>
          </a:p>
        </p:txBody>
      </p:sp>
    </p:spTree>
    <p:extLst>
      <p:ext uri="{BB962C8B-B14F-4D97-AF65-F5344CB8AC3E}">
        <p14:creationId xmlns:p14="http://schemas.microsoft.com/office/powerpoint/2010/main" val="1323543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1" dirty="0"/>
              <a:t>[Graphic to be upgraded during development of upcoming audio-video version]</a:t>
            </a:r>
          </a:p>
          <a:p>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As mentioned in the prior slides, Part 1 for a MACC Contract is typically scaled back because many of the standard Division 0 sections are included in the MACC’s Base Contract.  This will need to be checked to determine what will need to be added for the task order RFP.</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Information does not need to be repeated in each task order.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slide shows the typical layout of a Part 1 section for a MACC RFP.  The sections in yellow are typically in the Base Contract and those in blue will typically be customized for each project task order.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02A74CD-362F-414B-BE01-528320E16ABF}" type="slidenum">
              <a:rPr lang="en-US" smtClean="0"/>
              <a:t>28</a:t>
            </a:fld>
            <a:endParaRPr lang="en-US"/>
          </a:p>
        </p:txBody>
      </p:sp>
    </p:spTree>
    <p:extLst>
      <p:ext uri="{BB962C8B-B14F-4D97-AF65-F5344CB8AC3E}">
        <p14:creationId xmlns:p14="http://schemas.microsoft.com/office/powerpoint/2010/main" val="41187415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1" dirty="0"/>
              <a:t>[Graphic to be upgraded during development of upcoming audio-video version]</a:t>
            </a:r>
          </a:p>
          <a:p>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slide shows the sections in Part 2 of a MACC RFP.  Again, the Base Contract will need to be reviewed to determine what needs to be included in each task order RFP.  All of these may need to be included in the task order, or most of these sections may be included in the Base Contract and Part 2 of the task order would only need to include edits to the Sections specific to the task order, such as access road or gate requirements, security access information, etcetera.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02A74CD-362F-414B-BE01-528320E16ABF}" type="slidenum">
              <a:rPr lang="en-US" smtClean="0"/>
              <a:t>29</a:t>
            </a:fld>
            <a:endParaRPr lang="en-US"/>
          </a:p>
        </p:txBody>
      </p:sp>
    </p:spTree>
    <p:extLst>
      <p:ext uri="{BB962C8B-B14F-4D97-AF65-F5344CB8AC3E}">
        <p14:creationId xmlns:p14="http://schemas.microsoft.com/office/powerpoint/2010/main" val="2073105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noTextEdit="1"/>
          </p:cNvSpPr>
          <p:nvPr>
            <p:ph type="sldImg"/>
          </p:nvPr>
        </p:nvSpPr>
        <p:spPr>
          <a:ln/>
        </p:spPr>
      </p:sp>
      <p:sp>
        <p:nvSpPr>
          <p:cNvPr id="343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ct val="50000"/>
              </a:spcBef>
            </a:pPr>
            <a:r>
              <a:rPr lang="en-US" altLang="en-US" dirty="0"/>
              <a:t> </a:t>
            </a:r>
          </a:p>
          <a:p>
            <a:pPr marL="228600" indent="-228600">
              <a:buFontTx/>
              <a:buChar char="•"/>
            </a:pPr>
            <a:r>
              <a:rPr lang="en-US" altLang="en-US" dirty="0"/>
              <a:t>These are the </a:t>
            </a:r>
            <a:r>
              <a:rPr lang="en-US" altLang="en-US" b="1" dirty="0"/>
              <a:t>topics</a:t>
            </a:r>
            <a:r>
              <a:rPr lang="en-US" altLang="en-US" dirty="0"/>
              <a:t> and learning objectives for this training module. </a:t>
            </a:r>
          </a:p>
          <a:p>
            <a:pPr marL="1143000" lvl="2" indent="-228600">
              <a:buFontTx/>
              <a:buAutoNum type="arabicPeriod"/>
            </a:pPr>
            <a:r>
              <a:rPr lang="en-US" altLang="en-US" u="sng" dirty="0"/>
              <a:t>Commonalities </a:t>
            </a:r>
            <a:r>
              <a:rPr lang="en-US" altLang="en-US" u="none" dirty="0"/>
              <a:t>and </a:t>
            </a:r>
            <a:r>
              <a:rPr lang="en-US" altLang="en-US" u="sng" dirty="0"/>
              <a:t>Common Objectives </a:t>
            </a:r>
            <a:r>
              <a:rPr lang="en-US" altLang="en-US" u="none" dirty="0"/>
              <a:t>of the 4 NAVFAC Design-Build Processes</a:t>
            </a:r>
          </a:p>
          <a:p>
            <a:pPr marL="1143000" lvl="2" indent="-228600">
              <a:buFontTx/>
              <a:buAutoNum type="arabicPeriod"/>
            </a:pPr>
            <a:r>
              <a:rPr lang="en-US" altLang="en-US" u="none" dirty="0"/>
              <a:t>The </a:t>
            </a:r>
            <a:r>
              <a:rPr lang="en-US" altLang="en-US" u="sng" dirty="0"/>
              <a:t>Make-up </a:t>
            </a:r>
            <a:r>
              <a:rPr lang="en-US" altLang="en-US" u="none" dirty="0"/>
              <a:t>of the Design-Build Team</a:t>
            </a:r>
          </a:p>
          <a:p>
            <a:pPr marL="1143000" lvl="2" indent="-228600">
              <a:buFontTx/>
              <a:buAutoNum type="arabicPeriod"/>
            </a:pPr>
            <a:r>
              <a:rPr lang="en-US" altLang="en-US" u="none" dirty="0"/>
              <a:t>The NAVFAC Business Management System, or BMS</a:t>
            </a:r>
            <a:endParaRPr lang="en-US" altLang="en-US" u="sng" dirty="0"/>
          </a:p>
          <a:p>
            <a:pPr marL="1143000" lvl="2" indent="-228600">
              <a:buFontTx/>
              <a:buAutoNum type="arabicPeriod"/>
            </a:pPr>
            <a:r>
              <a:rPr lang="en-US" altLang="en-US" u="none" dirty="0"/>
              <a:t>The NAVFAC personnel </a:t>
            </a:r>
            <a:r>
              <a:rPr lang="en-US" altLang="en-US" u="sng" dirty="0"/>
              <a:t>Roles and Responsibilities </a:t>
            </a:r>
            <a:r>
              <a:rPr lang="en-US" altLang="en-US" u="none" dirty="0"/>
              <a:t>as outlined in the BMS</a:t>
            </a:r>
          </a:p>
          <a:p>
            <a:pPr marL="1143000" lvl="2" indent="-228600">
              <a:buFontTx/>
              <a:buAutoNum type="arabicPeriod"/>
            </a:pPr>
            <a:r>
              <a:rPr lang="en-US" altLang="en-US" dirty="0"/>
              <a:t>Characteristics of the 4 NAVFAC Design-Build Processes</a:t>
            </a:r>
          </a:p>
          <a:p>
            <a:pPr marL="1143000" lvl="2" indent="-228600">
              <a:buFontTx/>
              <a:buAutoNum type="arabicPeriod"/>
            </a:pPr>
            <a:r>
              <a:rPr lang="en-US" altLang="en-US" u="none" dirty="0"/>
              <a:t>The </a:t>
            </a:r>
            <a:r>
              <a:rPr lang="en-US" altLang="en-US" u="sng" dirty="0"/>
              <a:t>Post-award Processes</a:t>
            </a:r>
            <a:endParaRPr lang="en-US" altLang="en-US" dirty="0"/>
          </a:p>
        </p:txBody>
      </p:sp>
      <p:sp>
        <p:nvSpPr>
          <p:cNvPr id="34304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0" eaLnBrk="0" hangingPunct="0">
              <a:spcBef>
                <a:spcPct val="30000"/>
              </a:spcBef>
              <a:defRPr sz="1200">
                <a:solidFill>
                  <a:schemeClr val="tx1"/>
                </a:solidFill>
                <a:latin typeface="Times New Roman" pitchFamily="18" charset="0"/>
              </a:defRPr>
            </a:lvl1pPr>
            <a:lvl2pPr marL="741334" indent="-285005" defTabSz="930270" eaLnBrk="0" hangingPunct="0">
              <a:spcBef>
                <a:spcPct val="30000"/>
              </a:spcBef>
              <a:defRPr sz="1200">
                <a:solidFill>
                  <a:schemeClr val="tx1"/>
                </a:solidFill>
                <a:latin typeface="Times New Roman" pitchFamily="18" charset="0"/>
              </a:defRPr>
            </a:lvl2pPr>
            <a:lvl3pPr marL="1141622" indent="-227364" defTabSz="930270" eaLnBrk="0" hangingPunct="0">
              <a:spcBef>
                <a:spcPct val="30000"/>
              </a:spcBef>
              <a:defRPr sz="1200">
                <a:solidFill>
                  <a:schemeClr val="tx1"/>
                </a:solidFill>
                <a:latin typeface="Times New Roman" pitchFamily="18" charset="0"/>
              </a:defRPr>
            </a:lvl3pPr>
            <a:lvl4pPr marL="1599552" indent="-227364" defTabSz="930270" eaLnBrk="0" hangingPunct="0">
              <a:spcBef>
                <a:spcPct val="30000"/>
              </a:spcBef>
              <a:defRPr sz="1200">
                <a:solidFill>
                  <a:schemeClr val="tx1"/>
                </a:solidFill>
                <a:latin typeface="Times New Roman" pitchFamily="18" charset="0"/>
              </a:defRPr>
            </a:lvl4pPr>
            <a:lvl5pPr marL="2055880" indent="-227364" defTabSz="930270" eaLnBrk="0" hangingPunct="0">
              <a:spcBef>
                <a:spcPct val="30000"/>
              </a:spcBef>
              <a:defRPr sz="1200">
                <a:solidFill>
                  <a:schemeClr val="tx1"/>
                </a:solidFill>
                <a:latin typeface="Times New Roman" pitchFamily="18" charset="0"/>
              </a:defRPr>
            </a:lvl5pPr>
            <a:lvl6pPr marL="2517012" indent="-227364" defTabSz="930270" eaLnBrk="0" fontAlgn="base" hangingPunct="0">
              <a:spcBef>
                <a:spcPct val="30000"/>
              </a:spcBef>
              <a:spcAft>
                <a:spcPct val="0"/>
              </a:spcAft>
              <a:defRPr sz="1200">
                <a:solidFill>
                  <a:schemeClr val="tx1"/>
                </a:solidFill>
                <a:latin typeface="Times New Roman" pitchFamily="18" charset="0"/>
              </a:defRPr>
            </a:lvl6pPr>
            <a:lvl7pPr marL="2978144" indent="-227364" defTabSz="930270" eaLnBrk="0" fontAlgn="base" hangingPunct="0">
              <a:spcBef>
                <a:spcPct val="30000"/>
              </a:spcBef>
              <a:spcAft>
                <a:spcPct val="0"/>
              </a:spcAft>
              <a:defRPr sz="1200">
                <a:solidFill>
                  <a:schemeClr val="tx1"/>
                </a:solidFill>
                <a:latin typeface="Times New Roman" pitchFamily="18" charset="0"/>
              </a:defRPr>
            </a:lvl7pPr>
            <a:lvl8pPr marL="3439276" indent="-227364" defTabSz="930270" eaLnBrk="0" fontAlgn="base" hangingPunct="0">
              <a:spcBef>
                <a:spcPct val="30000"/>
              </a:spcBef>
              <a:spcAft>
                <a:spcPct val="0"/>
              </a:spcAft>
              <a:defRPr sz="1200">
                <a:solidFill>
                  <a:schemeClr val="tx1"/>
                </a:solidFill>
                <a:latin typeface="Times New Roman" pitchFamily="18" charset="0"/>
              </a:defRPr>
            </a:lvl8pPr>
            <a:lvl9pPr marL="3900407" indent="-227364" defTabSz="93027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solidFill>
                  <a:srgbClr val="FFFFFF"/>
                </a:solidFill>
                <a:latin typeface="Arial" pitchFamily="34" charset="0"/>
                <a:ea typeface="MS PGothic" pitchFamily="34" charset="-128"/>
              </a:rPr>
              <a:t>Installation/PWD 1391 Process Driven Training</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Sole Source Design-Build Processes are covered in BMS Section B-1.4.4.  </a:t>
            </a:r>
          </a:p>
          <a:p>
            <a:pPr marL="171450" indent="-171450">
              <a:buFont typeface="Arial" panose="020B0604020202020204" pitchFamily="34" charset="0"/>
              <a:buChar char="•"/>
            </a:pPr>
            <a:r>
              <a:rPr lang="en-US" dirty="0"/>
              <a:t>The Sole Source processes are used with 8(a) Contractors and on projects less than $3.5 Million.  BMS section S-17.2.17 outlines the acquisition procedures for Sole Source; these thresholds change periodically so this BMS should be reviewed for the latest project value threshold</a:t>
            </a:r>
          </a:p>
          <a:p>
            <a:pPr marL="171450" indent="-171450">
              <a:buFont typeface="Arial" panose="020B0604020202020204" pitchFamily="34" charset="0"/>
              <a:buChar char="•"/>
            </a:pPr>
            <a:r>
              <a:rPr lang="en-US" dirty="0"/>
              <a:t>When selecting the Contractor, make sure their skills and past experience is appropriate for the project</a:t>
            </a:r>
          </a:p>
          <a:p>
            <a:pPr marL="171450" indent="-171450">
              <a:buFont typeface="Arial" panose="020B0604020202020204" pitchFamily="34" charset="0"/>
              <a:buChar char="•"/>
            </a:pPr>
            <a:r>
              <a:rPr lang="en-US" dirty="0"/>
              <a:t>This method allows for open and unlimited discussions with the Contractor prior to award; this is very different from the other Contracting methods in Design-Build</a:t>
            </a:r>
          </a:p>
          <a:p>
            <a:pPr marL="171450" indent="-171450">
              <a:buFont typeface="Arial" panose="020B0604020202020204" pitchFamily="34" charset="0"/>
              <a:buChar char="•"/>
            </a:pPr>
            <a:r>
              <a:rPr lang="en-US" dirty="0"/>
              <a:t>The RFP uses the traditional NAVFAC 6-part format; however, the Project Program in Part 3 can be scaled-down, because discussions are held to confirm the scope, and…</a:t>
            </a:r>
          </a:p>
          <a:p>
            <a:pPr marL="171450" indent="-171450">
              <a:buFont typeface="Arial" panose="020B0604020202020204" pitchFamily="34" charset="0"/>
              <a:buChar char="•"/>
            </a:pPr>
            <a:r>
              <a:rPr lang="en-US" dirty="0"/>
              <a:t>If a concept design is not included in Part 6 of the RFP, then the Contractor will submit a concept design in which the proposed scope can be confirmed.</a:t>
            </a:r>
          </a:p>
          <a:p>
            <a:pPr marL="171450" indent="-171450">
              <a:buFont typeface="Arial" panose="020B0604020202020204" pitchFamily="34" charset="0"/>
              <a:buChar char="•"/>
            </a:pPr>
            <a:r>
              <a:rPr lang="en-US" dirty="0"/>
              <a:t>One important distinction in the Sole Source process is that existing site and project information is collected and provided in the RFP; but for this process, the Government typically does not perform any additional testing. </a:t>
            </a:r>
            <a:r>
              <a:rPr lang="en-US" sz="1200" kern="1200" dirty="0">
                <a:solidFill>
                  <a:schemeClr val="tx1"/>
                </a:solidFill>
                <a:effectLst/>
                <a:latin typeface="Arial" charset="0"/>
                <a:ea typeface="+mn-ea"/>
                <a:cs typeface="+mn-cs"/>
              </a:rPr>
              <a:t>The contractor, during the proposal phase, will be allowed to further collect information such as topographic survey or geotechnical evaluations required as necessary to develop proposal costs.  After award, the contractor will then perform testing necessary to comply with Unified Facilities Criteria (UFC) requirements.</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02A74CD-362F-414B-BE01-528320E16ABF}" type="slidenum">
              <a:rPr lang="en-US" smtClean="0"/>
              <a:t>30</a:t>
            </a:fld>
            <a:endParaRPr lang="en-US"/>
          </a:p>
        </p:txBody>
      </p:sp>
    </p:spTree>
    <p:extLst>
      <p:ext uri="{BB962C8B-B14F-4D97-AF65-F5344CB8AC3E}">
        <p14:creationId xmlns:p14="http://schemas.microsoft.com/office/powerpoint/2010/main" val="5671723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additional characteristics of the Sole Source Negotiated processes…  </a:t>
            </a:r>
          </a:p>
          <a:p>
            <a:pPr marL="171450" indent="-171450">
              <a:buFont typeface="Arial" panose="020B0604020202020204" pitchFamily="34" charset="0"/>
              <a:buChar char="•"/>
            </a:pPr>
            <a:r>
              <a:rPr lang="en-US" dirty="0"/>
              <a:t>Through the open discussions and meetings that take place between the client and Contractor in the Sole Source Process, the project scope becomes more refined</a:t>
            </a:r>
          </a:p>
          <a:p>
            <a:pPr marL="171450" indent="-171450">
              <a:buFont typeface="Arial" panose="020B0604020202020204" pitchFamily="34" charset="0"/>
              <a:buChar char="•"/>
            </a:pPr>
            <a:r>
              <a:rPr lang="en-US" dirty="0"/>
              <a:t>Similar to other methods, the “Contract to budget” amount or estimated cost of construction may be included in the RFP</a:t>
            </a:r>
          </a:p>
          <a:p>
            <a:pPr marL="171450" indent="-171450">
              <a:buFont typeface="Arial" panose="020B0604020202020204" pitchFamily="34" charset="0"/>
              <a:buChar char="•"/>
            </a:pPr>
            <a:r>
              <a:rPr lang="en-US" dirty="0"/>
              <a:t>The Contractor’s proposal will include a concept design, typically to about 15% completion of design, as well as a proposed price.  These will be evaluated before award.  Any features in the concept design can be discussed during negotiations prior to making any award.  Much of the discussions during negotiations will center on confirmation of the scope as required by the Government and the client.</a:t>
            </a:r>
          </a:p>
          <a:p>
            <a:pPr marL="171450" indent="-171450">
              <a:buFont typeface="Arial" panose="020B0604020202020204" pitchFamily="34" charset="0"/>
              <a:buChar char="•"/>
            </a:pPr>
            <a:r>
              <a:rPr lang="en-US" dirty="0"/>
              <a:t>Part of the process involves the Government developing a Cost Estimate independent of the Contractor.  This will be our means of identifying those areas during negotiations that may be causing the differential in the pricing.</a:t>
            </a:r>
          </a:p>
          <a:p>
            <a:pPr marL="171450" indent="-171450">
              <a:buFont typeface="Arial" panose="020B0604020202020204" pitchFamily="34" charset="0"/>
              <a:buChar char="•"/>
            </a:pPr>
            <a:r>
              <a:rPr lang="en-US" dirty="0"/>
              <a:t>Remember that the design concept, and the resulting contract award, was based on approximately a 15% design completion.  Thus, after the award, the parties continue discussions to work through many of the details involved in refining the project specifics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02A74CD-362F-414B-BE01-528320E16ABF}" type="slidenum">
              <a:rPr lang="en-US" smtClean="0"/>
              <a:t>31</a:t>
            </a:fld>
            <a:endParaRPr lang="en-US"/>
          </a:p>
        </p:txBody>
      </p:sp>
    </p:spTree>
    <p:extLst>
      <p:ext uri="{BB962C8B-B14F-4D97-AF65-F5344CB8AC3E}">
        <p14:creationId xmlns:p14="http://schemas.microsoft.com/office/powerpoint/2010/main" val="26670465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i="1" dirty="0">
                <a:highlight>
                  <a:srgbClr val="FFFF00"/>
                </a:highlight>
              </a:rPr>
              <a:t>[Graphic to be upgraded during development of upcoming audio-video version]</a:t>
            </a:r>
          </a:p>
          <a:p>
            <a:pPr marL="0" indent="0">
              <a:buFont typeface="Arial" panose="020B0604020202020204" pitchFamily="34" charset="0"/>
              <a:buNone/>
            </a:pPr>
            <a:endParaRPr lang="en-US" b="1" i="1" dirty="0">
              <a:highlight>
                <a:srgbClr val="FFFF00"/>
              </a:highlight>
            </a:endParaRPr>
          </a:p>
          <a:p>
            <a:pPr marL="171450" indent="-171450">
              <a:buFont typeface="Arial" panose="020B0604020202020204" pitchFamily="34" charset="0"/>
              <a:buChar char="•"/>
            </a:pPr>
            <a:r>
              <a:rPr lang="en-US" dirty="0"/>
              <a:t>The Sole Source RFP’s use the complete 6-part format</a:t>
            </a:r>
          </a:p>
          <a:p>
            <a:pPr marL="171450" indent="-171450">
              <a:buFont typeface="Arial" panose="020B0604020202020204" pitchFamily="34" charset="0"/>
              <a:buChar char="•"/>
            </a:pPr>
            <a:r>
              <a:rPr lang="en-US" dirty="0"/>
              <a:t>As seen here, Part 3 is in “red” because it is typically scaled back, and this is due to this process involving fully defining the scope through the joint scoping effort during meetings and discussions with the Contractor</a:t>
            </a:r>
          </a:p>
          <a:p>
            <a:pPr marL="171450" indent="-171450">
              <a:buFont typeface="Arial" panose="020B0604020202020204" pitchFamily="34" charset="0"/>
              <a:buChar char="•"/>
            </a:pPr>
            <a:r>
              <a:rPr lang="en-US" dirty="0"/>
              <a:t>Part 4 will be included and edited the same as in other processes</a:t>
            </a:r>
          </a:p>
          <a:p>
            <a:pPr marL="171450" indent="-171450">
              <a:buFont typeface="Arial" panose="020B0604020202020204" pitchFamily="34" charset="0"/>
              <a:buChar char="•"/>
            </a:pPr>
            <a:r>
              <a:rPr lang="en-US" dirty="0"/>
              <a:t>Part 5, the prescriptive specifications, should be minimal and used only to define critical and complex or unique project systems, such as a specialized security system</a:t>
            </a:r>
          </a:p>
          <a:p>
            <a:pPr marL="171450" indent="-171450">
              <a:buFont typeface="Arial" panose="020B0604020202020204" pitchFamily="34" charset="0"/>
              <a:buChar char="•"/>
            </a:pPr>
            <a:r>
              <a:rPr lang="en-US" dirty="0"/>
              <a:t>In Part 6 you’ll want to include any site or existing building information that is available, so that negotiations are not bogged down with the need to retrieve information that the Government has available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02A74CD-362F-414B-BE01-528320E16ABF}" type="slidenum">
              <a:rPr lang="en-US" smtClean="0"/>
              <a:t>32</a:t>
            </a:fld>
            <a:endParaRPr lang="en-US"/>
          </a:p>
        </p:txBody>
      </p:sp>
    </p:spTree>
    <p:extLst>
      <p:ext uri="{BB962C8B-B14F-4D97-AF65-F5344CB8AC3E}">
        <p14:creationId xmlns:p14="http://schemas.microsoft.com/office/powerpoint/2010/main" val="20827748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1" dirty="0"/>
              <a:t>[Graphic to be upgraded during development of upcoming audio-video version]</a:t>
            </a:r>
          </a:p>
          <a:p>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Let’s look at the Part 1 of the RFP for a Sole Source project…the Part 1 is developed by the Contract Specialist.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It is important to note that the Evaluation Factors are not used; this is because the Contractor selection is more informal for a Sole Source project, and this will be described a little bit later in this presentation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02A74CD-362F-414B-BE01-528320E16ABF}" type="slidenum">
              <a:rPr lang="en-US" smtClean="0"/>
              <a:t>33</a:t>
            </a:fld>
            <a:endParaRPr lang="en-US"/>
          </a:p>
        </p:txBody>
      </p:sp>
    </p:spTree>
    <p:extLst>
      <p:ext uri="{BB962C8B-B14F-4D97-AF65-F5344CB8AC3E}">
        <p14:creationId xmlns:p14="http://schemas.microsoft.com/office/powerpoint/2010/main" val="28100178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1" dirty="0"/>
              <a:t>[Graphic to be upgraded during development of upcoming audio-video version]</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slide shows the sections in Part 2 of a Sole Source RFP. These are the typical General Requirements that you see in your standard RFP’s.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is prepared with input from the local ROICC office, because this is where we would include any Base requirements such as work hour restrictions, Base security and access requirements, Badging requirements, </a:t>
            </a:r>
            <a:r>
              <a:rPr lang="en-US" dirty="0" err="1"/>
              <a:t>etc</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02A74CD-362F-414B-BE01-528320E16ABF}" type="slidenum">
              <a:rPr lang="en-US" smtClean="0"/>
              <a:t>34</a:t>
            </a:fld>
            <a:endParaRPr lang="en-US"/>
          </a:p>
        </p:txBody>
      </p:sp>
    </p:spTree>
    <p:extLst>
      <p:ext uri="{BB962C8B-B14F-4D97-AF65-F5344CB8AC3E}">
        <p14:creationId xmlns:p14="http://schemas.microsoft.com/office/powerpoint/2010/main" val="36997758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BMS section S-17.2.17 outlines the acquisition procedures for Sole Source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Selection Process is more informal than other processes, however we must still take care in selecting the right Contractor in order to have a successful design-build project</a:t>
            </a:r>
          </a:p>
          <a:p>
            <a:pPr marL="171450" indent="-171450">
              <a:buFont typeface="Arial" panose="020B0604020202020204" pitchFamily="34" charset="0"/>
              <a:buChar char="•"/>
            </a:pPr>
            <a:r>
              <a:rPr lang="en-US" dirty="0"/>
              <a:t>The first thing you want to do is coordinate with the Small Business Specialist</a:t>
            </a:r>
          </a:p>
          <a:p>
            <a:pPr marL="171450" indent="-171450">
              <a:buFont typeface="Arial" panose="020B0604020202020204" pitchFamily="34" charset="0"/>
              <a:buChar char="•"/>
            </a:pPr>
            <a:r>
              <a:rPr lang="en-US" dirty="0"/>
              <a:t>One of the sources for information to identify potential Contractors is the Construction Contractor Register, or the “CCR”; this is a Small Business Administration web-enabled tool that can be searched to locate the Contractors in a particular area; another good source of information is the ROICC office at the Bases in the area – they typically know who the good Contractors are that have worked on their projects; this list of potential Contractors should be maintained somewhere so that it can be referenced for future projects also</a:t>
            </a:r>
          </a:p>
          <a:p>
            <a:pPr marL="171450" indent="-171450">
              <a:buFont typeface="Arial" panose="020B0604020202020204" pitchFamily="34" charset="0"/>
              <a:buChar char="•"/>
            </a:pPr>
            <a:r>
              <a:rPr lang="en-US" dirty="0"/>
              <a:t>We want to make sure that we match the Contractor with the project…</a:t>
            </a:r>
          </a:p>
          <a:p>
            <a:pPr marL="171450" indent="-171450">
              <a:buFont typeface="Arial" panose="020B0604020202020204" pitchFamily="34" charset="0"/>
              <a:buChar char="•"/>
            </a:pPr>
            <a:r>
              <a:rPr lang="en-US" dirty="0"/>
              <a:t>One of the ways we do that is with a capabilities presentation.  A Contractor can be brought in and asked what their experience is on design-build, what is their experience on a particular type of project, and who they might collaborate with on a particular type of project.  You need to be careful not to identify the specific project when having these discussions.  You are simply trying to get an understanding of their capabilities to determine if they are a good fit for the project.  This would involve them having the right people, right experience, and right subs to be able to deliver a successful project</a:t>
            </a:r>
          </a:p>
          <a:p>
            <a:pPr marL="171450" indent="-171450">
              <a:buFont typeface="Arial" panose="020B0604020202020204" pitchFamily="34" charset="0"/>
              <a:buChar char="•"/>
            </a:pPr>
            <a:r>
              <a:rPr lang="en-US" dirty="0"/>
              <a:t>The next thing is to validate past performance by first checking the CPARS system for Contractor evaluations.  The CPARS system may not have a lot of information on these smaller Contractors, but you also can talk to the ROICC Office where they might have performed projects for previously.  This is an informal process but we need to do our due diligence on identifying the right Contractor.</a:t>
            </a:r>
          </a:p>
          <a:p>
            <a:pPr marL="171450" indent="-171450">
              <a:buFont typeface="Arial" panose="020B0604020202020204" pitchFamily="34" charset="0"/>
              <a:buChar char="•"/>
            </a:pPr>
            <a:r>
              <a:rPr lang="en-US" dirty="0"/>
              <a:t>The </a:t>
            </a:r>
            <a:r>
              <a:rPr lang="en-US" u="sng" dirty="0"/>
              <a:t>typical considerations</a:t>
            </a:r>
            <a:r>
              <a:rPr lang="en-US" dirty="0"/>
              <a:t> on selecting the right Contractor include their past performance of the firm, past experience of their key personnel, and their management approach to projects – one thing to focus on here is that they emphasize working with an integrated and collaborative team.</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602A74CD-362F-414B-BE01-528320E16ABF}" type="slidenum">
              <a:rPr lang="en-US" smtClean="0"/>
              <a:t>35</a:t>
            </a:fld>
            <a:endParaRPr lang="en-US"/>
          </a:p>
        </p:txBody>
      </p:sp>
    </p:spTree>
    <p:extLst>
      <p:ext uri="{BB962C8B-B14F-4D97-AF65-F5344CB8AC3E}">
        <p14:creationId xmlns:p14="http://schemas.microsoft.com/office/powerpoint/2010/main" val="12440569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Small Project Process and RFP Template is not appropriate for all projects.  Decision Guidance for use of the Small Project Design-Build Process (SPDB) is contained within Engineering &amp; Construction Bulletin 2006-04 and the NAVFAC Business Management System section B-1.4.5.</a:t>
            </a:r>
          </a:p>
          <a:p>
            <a:endParaRPr lang="en-US" altLang="en-US" dirty="0"/>
          </a:p>
          <a:p>
            <a:r>
              <a:rPr lang="en-US" altLang="en-US" dirty="0"/>
              <a:t>Category II projects are typically suitable for use of Small Project Design-Build and these include Single-design discipline projects such as roof replacements, HVAC replacements, small pump houses, utility enclosures and other similar projects.</a:t>
            </a:r>
          </a:p>
          <a:p>
            <a:br>
              <a:rPr lang="en-US" altLang="en-US" dirty="0"/>
            </a:br>
            <a:r>
              <a:rPr lang="en-US" altLang="en-US" dirty="0"/>
              <a:t>It is important to note that Small Project Design-Build may be suitable for projects that exceed $4 Million, by exception, when the work is straight-forward, and single trade, such as roadwork and roofing. </a:t>
            </a:r>
          </a:p>
          <a:p>
            <a:endParaRPr lang="en-US" altLang="en-US" dirty="0"/>
          </a:p>
          <a:p>
            <a:r>
              <a:rPr lang="en-US" altLang="en-US" dirty="0"/>
              <a:t>The Small Project D-B Process utilizes the Small Project Template which is a simplified RFP version. There is a separate training module dedicated to the characteristics and use of the Small Project RFP Template.</a:t>
            </a:r>
          </a:p>
          <a:p>
            <a:endParaRPr lang="en-US" altLang="en-US" dirty="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980" eaLnBrk="0" hangingPunct="0">
              <a:defRPr sz="3100" b="1">
                <a:solidFill>
                  <a:srgbClr val="000099"/>
                </a:solidFill>
                <a:latin typeface="Arial" pitchFamily="34" charset="0"/>
              </a:defRPr>
            </a:lvl1pPr>
            <a:lvl2pPr marL="716108" indent="-275427" defTabSz="937980" eaLnBrk="0" hangingPunct="0">
              <a:defRPr sz="3100" b="1">
                <a:solidFill>
                  <a:srgbClr val="000099"/>
                </a:solidFill>
                <a:latin typeface="Arial" pitchFamily="34" charset="0"/>
              </a:defRPr>
            </a:lvl2pPr>
            <a:lvl3pPr marL="1101706" indent="-220341" defTabSz="937980" eaLnBrk="0" hangingPunct="0">
              <a:defRPr sz="3100" b="1">
                <a:solidFill>
                  <a:srgbClr val="000099"/>
                </a:solidFill>
                <a:latin typeface="Arial" pitchFamily="34" charset="0"/>
              </a:defRPr>
            </a:lvl3pPr>
            <a:lvl4pPr marL="1542388" indent="-220341" defTabSz="937980" eaLnBrk="0" hangingPunct="0">
              <a:defRPr sz="3100" b="1">
                <a:solidFill>
                  <a:srgbClr val="000099"/>
                </a:solidFill>
                <a:latin typeface="Arial" pitchFamily="34" charset="0"/>
              </a:defRPr>
            </a:lvl4pPr>
            <a:lvl5pPr marL="1983071" indent="-220341" defTabSz="937980" eaLnBrk="0" hangingPunct="0">
              <a:defRPr sz="3100" b="1">
                <a:solidFill>
                  <a:srgbClr val="000099"/>
                </a:solidFill>
                <a:latin typeface="Arial" pitchFamily="34" charset="0"/>
              </a:defRPr>
            </a:lvl5pPr>
            <a:lvl6pPr marL="2423753" indent="-220341" defTabSz="937980" eaLnBrk="0" fontAlgn="base" hangingPunct="0">
              <a:spcBef>
                <a:spcPct val="50000"/>
              </a:spcBef>
              <a:spcAft>
                <a:spcPct val="0"/>
              </a:spcAft>
              <a:buChar char="•"/>
              <a:defRPr sz="3100" b="1">
                <a:solidFill>
                  <a:srgbClr val="000099"/>
                </a:solidFill>
                <a:latin typeface="Arial" pitchFamily="34" charset="0"/>
              </a:defRPr>
            </a:lvl6pPr>
            <a:lvl7pPr marL="2864435" indent="-220341" defTabSz="937980" eaLnBrk="0" fontAlgn="base" hangingPunct="0">
              <a:spcBef>
                <a:spcPct val="50000"/>
              </a:spcBef>
              <a:spcAft>
                <a:spcPct val="0"/>
              </a:spcAft>
              <a:buChar char="•"/>
              <a:defRPr sz="3100" b="1">
                <a:solidFill>
                  <a:srgbClr val="000099"/>
                </a:solidFill>
                <a:latin typeface="Arial" pitchFamily="34" charset="0"/>
              </a:defRPr>
            </a:lvl7pPr>
            <a:lvl8pPr marL="3305117" indent="-220341" defTabSz="937980" eaLnBrk="0" fontAlgn="base" hangingPunct="0">
              <a:spcBef>
                <a:spcPct val="50000"/>
              </a:spcBef>
              <a:spcAft>
                <a:spcPct val="0"/>
              </a:spcAft>
              <a:buChar char="•"/>
              <a:defRPr sz="3100" b="1">
                <a:solidFill>
                  <a:srgbClr val="000099"/>
                </a:solidFill>
                <a:latin typeface="Arial" pitchFamily="34" charset="0"/>
              </a:defRPr>
            </a:lvl8pPr>
            <a:lvl9pPr marL="3745800" indent="-220341" defTabSz="937980" eaLnBrk="0" fontAlgn="base" hangingPunct="0">
              <a:spcBef>
                <a:spcPct val="50000"/>
              </a:spcBef>
              <a:spcAft>
                <a:spcPct val="0"/>
              </a:spcAft>
              <a:buChar char="•"/>
              <a:defRPr sz="3100" b="1">
                <a:solidFill>
                  <a:srgbClr val="000099"/>
                </a:solidFill>
                <a:latin typeface="Arial" pitchFamily="34" charset="0"/>
              </a:defRPr>
            </a:lvl9pPr>
          </a:lstStyle>
          <a:p>
            <a:pPr eaLnBrk="1" hangingPunct="1"/>
            <a:fld id="{4C244AC0-6774-49A7-B9EC-DD389A710562}" type="slidenum">
              <a:rPr lang="en-US" altLang="en-US" sz="1100" b="0">
                <a:solidFill>
                  <a:schemeClr val="bg1"/>
                </a:solidFill>
              </a:rPr>
              <a:pPr eaLnBrk="1" hangingPunct="1"/>
              <a:t>36</a:t>
            </a:fld>
            <a:endParaRPr lang="en-US" altLang="en-US" sz="1100" b="0">
              <a:solidFill>
                <a:schemeClr val="bg1"/>
              </a:solidFill>
            </a:endParaRPr>
          </a:p>
        </p:txBody>
      </p:sp>
    </p:spTree>
    <p:extLst>
      <p:ext uri="{BB962C8B-B14F-4D97-AF65-F5344CB8AC3E}">
        <p14:creationId xmlns:p14="http://schemas.microsoft.com/office/powerpoint/2010/main" val="18511501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list shows the sub-sections of BMS section B-1.4.6 that cover Post-award processes specifically for Design Build.  These sections cover NAVFAC personnel’s roles and responsibilities during the design phase, construction phase and all aspects for successful delivery of a design-build project.</a:t>
            </a:r>
          </a:p>
        </p:txBody>
      </p:sp>
      <p:sp>
        <p:nvSpPr>
          <p:cNvPr id="4" name="Slide Number Placeholder 3"/>
          <p:cNvSpPr>
            <a:spLocks noGrp="1"/>
          </p:cNvSpPr>
          <p:nvPr>
            <p:ph type="sldNum" sz="quarter" idx="10"/>
          </p:nvPr>
        </p:nvSpPr>
        <p:spPr/>
        <p:txBody>
          <a:bodyPr/>
          <a:lstStyle/>
          <a:p>
            <a:pPr>
              <a:defRPr/>
            </a:pPr>
            <a:fld id="{0C7E047E-DE99-4A1C-B844-840F9097E646}" type="slidenum">
              <a:rPr lang="en-US" smtClean="0"/>
              <a:pPr>
                <a:defRPr/>
              </a:pPr>
              <a:t>37</a:t>
            </a:fld>
            <a:endParaRPr lang="en-US" dirty="0"/>
          </a:p>
        </p:txBody>
      </p:sp>
    </p:spTree>
    <p:extLst>
      <p:ext uri="{BB962C8B-B14F-4D97-AF65-F5344CB8AC3E}">
        <p14:creationId xmlns:p14="http://schemas.microsoft.com/office/powerpoint/2010/main" val="12304851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general roles of NAVFAC personnel in the post-award phase.  The roles of the CM and the PM shift after the award to the DB Contractor.  While the PM is still the one with overall responsibility for the project all the way through closeout, at project award, the CM shifts into the “Lead” role in support of the PM. </a:t>
            </a:r>
            <a:r>
              <a:rPr lang="en-US" sz="1200" kern="1200" dirty="0">
                <a:solidFill>
                  <a:schemeClr val="tx1"/>
                </a:solidFill>
                <a:effectLst/>
                <a:latin typeface="Arial" charset="0"/>
                <a:ea typeface="+mn-ea"/>
                <a:cs typeface="+mn-cs"/>
              </a:rPr>
              <a:t>The post award design management is led by the Design Manager in support of the CM.</a:t>
            </a:r>
          </a:p>
          <a:p>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Good communication and cooperation between the PM, DM, CM, and all project team members throughout the lifecycle of the project is critical to a design-build project’s success.</a:t>
            </a:r>
            <a:endParaRPr lang="en-US" dirty="0"/>
          </a:p>
          <a:p>
            <a:endParaRPr lang="en-US" dirty="0"/>
          </a:p>
          <a:p>
            <a:r>
              <a:rPr lang="en-US" dirty="0"/>
              <a:t>The BMS sub-sections within section B-1.4.6, as listed on the prior slide, cover these post-award processes in great detail.</a:t>
            </a:r>
          </a:p>
        </p:txBody>
      </p:sp>
      <p:sp>
        <p:nvSpPr>
          <p:cNvPr id="4" name="Slide Number Placeholder 3"/>
          <p:cNvSpPr>
            <a:spLocks noGrp="1"/>
          </p:cNvSpPr>
          <p:nvPr>
            <p:ph type="sldNum" sz="quarter" idx="10"/>
          </p:nvPr>
        </p:nvSpPr>
        <p:spPr/>
        <p:txBody>
          <a:bodyPr/>
          <a:lstStyle/>
          <a:p>
            <a:pPr>
              <a:defRPr/>
            </a:pPr>
            <a:fld id="{0C7E047E-DE99-4A1C-B844-840F9097E646}" type="slidenum">
              <a:rPr lang="en-US" smtClean="0"/>
              <a:pPr>
                <a:defRPr/>
              </a:pPr>
              <a:t>38</a:t>
            </a:fld>
            <a:endParaRPr lang="en-US" dirty="0"/>
          </a:p>
        </p:txBody>
      </p:sp>
    </p:spTree>
    <p:extLst>
      <p:ext uri="{BB962C8B-B14F-4D97-AF65-F5344CB8AC3E}">
        <p14:creationId xmlns:p14="http://schemas.microsoft.com/office/powerpoint/2010/main" val="18345111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the Roles and Responsibilities Matrix for Pre-Award Processes, BMS B-1.4.6 covers the roles and responsibilities of NAVFAC personnel in the Post-award processes that are outlined.  And once again, NAVFAC personnel, in their project roles as Project Manager, Design Manager, Construction Manager or Engineering Technicians may be shown as “Leading” a task, indicated with an “L”; “Supporting” a Task, indicated with an “S”, or providing “Input”, which is indicated with an “I”.</a:t>
            </a:r>
          </a:p>
          <a:p>
            <a:endParaRPr lang="en-US" dirty="0"/>
          </a:p>
          <a:p>
            <a:r>
              <a:rPr lang="en-US" dirty="0"/>
              <a:t>As a reminder, these processes and associated roles and responsibilities have been developed to ensure successful project delivery and all NAVFAC personnel should be familiar with their expected responsibilities for each process in the design-build project approach.</a:t>
            </a:r>
          </a:p>
        </p:txBody>
      </p:sp>
      <p:sp>
        <p:nvSpPr>
          <p:cNvPr id="4" name="Slide Number Placeholder 3"/>
          <p:cNvSpPr>
            <a:spLocks noGrp="1"/>
          </p:cNvSpPr>
          <p:nvPr>
            <p:ph type="sldNum" sz="quarter" idx="10"/>
          </p:nvPr>
        </p:nvSpPr>
        <p:spPr/>
        <p:txBody>
          <a:bodyPr/>
          <a:lstStyle/>
          <a:p>
            <a:pPr>
              <a:defRPr/>
            </a:pPr>
            <a:fld id="{0C7E047E-DE99-4A1C-B844-840F9097E646}" type="slidenum">
              <a:rPr lang="en-US" smtClean="0"/>
              <a:pPr>
                <a:defRPr/>
              </a:pPr>
              <a:t>39</a:t>
            </a:fld>
            <a:endParaRPr lang="en-US" dirty="0"/>
          </a:p>
        </p:txBody>
      </p:sp>
    </p:spTree>
    <p:extLst>
      <p:ext uri="{BB962C8B-B14F-4D97-AF65-F5344CB8AC3E}">
        <p14:creationId xmlns:p14="http://schemas.microsoft.com/office/powerpoint/2010/main" val="946877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30275">
              <a:spcBef>
                <a:spcPct val="30000"/>
              </a:spcBef>
              <a:defRPr sz="1200">
                <a:solidFill>
                  <a:schemeClr val="tx1"/>
                </a:solidFill>
                <a:latin typeface="Times New Roman" panose="02020603050405020304" pitchFamily="18" charset="0"/>
              </a:defRPr>
            </a:lvl1pPr>
            <a:lvl2pPr marL="735013" indent="-282575" defTabSz="930275">
              <a:spcBef>
                <a:spcPct val="30000"/>
              </a:spcBef>
              <a:defRPr sz="1200">
                <a:solidFill>
                  <a:schemeClr val="tx1"/>
                </a:solidFill>
                <a:latin typeface="Times New Roman" panose="02020603050405020304" pitchFamily="18" charset="0"/>
              </a:defRPr>
            </a:lvl2pPr>
            <a:lvl3pPr marL="1130300" indent="-225425" defTabSz="930275">
              <a:spcBef>
                <a:spcPct val="30000"/>
              </a:spcBef>
              <a:defRPr sz="1200">
                <a:solidFill>
                  <a:schemeClr val="tx1"/>
                </a:solidFill>
                <a:latin typeface="Times New Roman" panose="02020603050405020304" pitchFamily="18" charset="0"/>
              </a:defRPr>
            </a:lvl3pPr>
            <a:lvl4pPr marL="1582738" indent="-227013" defTabSz="930275">
              <a:spcBef>
                <a:spcPct val="30000"/>
              </a:spcBef>
              <a:defRPr sz="1200">
                <a:solidFill>
                  <a:schemeClr val="tx1"/>
                </a:solidFill>
                <a:latin typeface="Times New Roman" panose="02020603050405020304" pitchFamily="18" charset="0"/>
              </a:defRPr>
            </a:lvl4pPr>
            <a:lvl5pPr marL="2033588" indent="-225425" defTabSz="930275">
              <a:spcBef>
                <a:spcPct val="30000"/>
              </a:spcBef>
              <a:defRPr sz="1200">
                <a:solidFill>
                  <a:schemeClr val="tx1"/>
                </a:solidFill>
                <a:latin typeface="Times New Roman" panose="02020603050405020304" pitchFamily="18" charset="0"/>
              </a:defRPr>
            </a:lvl5pPr>
            <a:lvl6pPr marL="2490788" indent="-225425"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47988" indent="-225425"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05188" indent="-225425"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62388" indent="-225425"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4466C08-0A7B-4FC8-AE4D-19D3CA330F34}" type="slidenum">
              <a:rPr lang="en-US" altLang="en-US">
                <a:solidFill>
                  <a:schemeClr val="bg1"/>
                </a:solidFill>
                <a:latin typeface="Arial" panose="020B0604020202020204" pitchFamily="34" charset="0"/>
              </a:rPr>
              <a:pPr>
                <a:spcBef>
                  <a:spcPct val="0"/>
                </a:spcBef>
              </a:pPr>
              <a:t>4</a:t>
            </a:fld>
            <a:endParaRPr lang="en-US" altLang="en-US">
              <a:solidFill>
                <a:schemeClr val="bg1"/>
              </a:solidFill>
              <a:latin typeface="Arial" panose="020B0604020202020204" pitchFamily="34" charset="0"/>
            </a:endParaRPr>
          </a:p>
        </p:txBody>
      </p:sp>
      <p:sp>
        <p:nvSpPr>
          <p:cNvPr id="26627" name="Rectangle 2"/>
          <p:cNvSpPr>
            <a:spLocks noGrp="1" noRot="1" noChangeAspect="1" noChangeArrowheads="1" noTextEdit="1"/>
          </p:cNvSpPr>
          <p:nvPr>
            <p:ph type="sldImg"/>
          </p:nvPr>
        </p:nvSpPr>
        <p:spPr>
          <a:xfrm>
            <a:off x="1166813" y="692150"/>
            <a:ext cx="4610100" cy="3457575"/>
          </a:xfrm>
          <a:ln/>
        </p:spPr>
      </p:sp>
      <p:sp>
        <p:nvSpPr>
          <p:cNvPr id="26628" name="Rectangle 3"/>
          <p:cNvSpPr>
            <a:spLocks noGrp="1" noChangeArrowheads="1"/>
          </p:cNvSpPr>
          <p:nvPr>
            <p:ph type="body" idx="1"/>
          </p:nvPr>
        </p:nvSpPr>
        <p:spPr>
          <a:xfrm>
            <a:off x="927100" y="4378325"/>
            <a:ext cx="5080000" cy="4149725"/>
          </a:xfrm>
          <a:noFill/>
        </p:spPr>
        <p:txBody>
          <a:bodyPr/>
          <a:lstStyle/>
          <a:p>
            <a:pPr marL="114300" indent="-114300" eaLnBrk="1" hangingPunct="1">
              <a:lnSpc>
                <a:spcPct val="110000"/>
              </a:lnSpc>
              <a:spcBef>
                <a:spcPct val="0"/>
              </a:spcBef>
            </a:pPr>
            <a:r>
              <a:rPr lang="en-US" altLang="en-US" dirty="0"/>
              <a:t>NAVFAC has four basic Design-Build Processes. </a:t>
            </a:r>
            <a:r>
              <a:rPr lang="en-US" altLang="en-US" dirty="0">
                <a:cs typeface="Times New Roman" panose="02020603050405020304" pitchFamily="18" charset="0"/>
              </a:rPr>
              <a:t>All four have a specific purpose and all use the 6-Part format from the Whole Building Design Guide Website.  </a:t>
            </a:r>
            <a:r>
              <a:rPr lang="en-US" altLang="en-US" dirty="0"/>
              <a:t>The process chosen to efficiently execute the project depends on the size and complexity of the project.  Risk and the associated acceptance level of that risk must also be considered when choosing a process.  </a:t>
            </a:r>
          </a:p>
          <a:p>
            <a:pPr marL="114300" indent="-114300" eaLnBrk="1" hangingPunct="1">
              <a:lnSpc>
                <a:spcPct val="110000"/>
              </a:lnSpc>
              <a:spcBef>
                <a:spcPct val="0"/>
              </a:spcBef>
            </a:pPr>
            <a:r>
              <a:rPr lang="en-US" altLang="en-US" dirty="0"/>
              <a:t>The four processes are:</a:t>
            </a:r>
          </a:p>
          <a:p>
            <a:pPr marL="571500" lvl="1" indent="-114300" eaLnBrk="1" hangingPunct="1">
              <a:lnSpc>
                <a:spcPct val="110000"/>
              </a:lnSpc>
              <a:spcBef>
                <a:spcPct val="0"/>
              </a:spcBef>
              <a:buFontTx/>
              <a:buChar char="•"/>
            </a:pPr>
            <a:r>
              <a:rPr lang="en-US" altLang="en-US" dirty="0">
                <a:cs typeface="Times New Roman" panose="02020603050405020304" pitchFamily="18" charset="0"/>
              </a:rPr>
              <a:t>Standard DB Process which can be used for all our projects although it is typically used in larger stand-alone contracts.</a:t>
            </a:r>
          </a:p>
          <a:p>
            <a:pPr marL="571500" lvl="1" indent="-114300" eaLnBrk="1" hangingPunct="1">
              <a:lnSpc>
                <a:spcPct val="110000"/>
              </a:lnSpc>
              <a:spcBef>
                <a:spcPct val="0"/>
              </a:spcBef>
              <a:buFontTx/>
              <a:buChar char="•"/>
            </a:pPr>
            <a:r>
              <a:rPr lang="en-US" altLang="en-US" dirty="0">
                <a:cs typeface="Times New Roman" panose="02020603050405020304" pitchFamily="18" charset="0"/>
              </a:rPr>
              <a:t>Multiple Award Construction Contract, or “MACC”, DB Process which is used for MACC task orders. </a:t>
            </a:r>
          </a:p>
          <a:p>
            <a:pPr marL="571500" lvl="1" indent="-114300" eaLnBrk="1" hangingPunct="1">
              <a:lnSpc>
                <a:spcPct val="110000"/>
              </a:lnSpc>
              <a:spcBef>
                <a:spcPct val="0"/>
              </a:spcBef>
              <a:buFontTx/>
              <a:buChar char="•"/>
            </a:pPr>
            <a:r>
              <a:rPr lang="en-US" altLang="en-US" dirty="0">
                <a:cs typeface="Times New Roman" panose="02020603050405020304" pitchFamily="18" charset="0"/>
              </a:rPr>
              <a:t>The Sole Source Negotiated Scope DB Process which is used with non-competitive contracts </a:t>
            </a:r>
          </a:p>
          <a:p>
            <a:pPr marL="571500" lvl="1" indent="-114300" eaLnBrk="1" hangingPunct="1">
              <a:lnSpc>
                <a:spcPct val="110000"/>
              </a:lnSpc>
              <a:spcBef>
                <a:spcPct val="0"/>
              </a:spcBef>
              <a:buFontTx/>
              <a:buChar char="•"/>
            </a:pPr>
            <a:r>
              <a:rPr lang="en-US" altLang="en-US" dirty="0">
                <a:cs typeface="Times New Roman" panose="02020603050405020304" pitchFamily="18" charset="0"/>
              </a:rPr>
              <a:t>The Small Project Design-Build Process which is used for small, low complexity projects.</a:t>
            </a:r>
          </a:p>
          <a:p>
            <a:pPr marL="571500" lvl="1" indent="-114300" eaLnBrk="1" hangingPunct="1">
              <a:lnSpc>
                <a:spcPct val="110000"/>
              </a:lnSpc>
              <a:spcBef>
                <a:spcPct val="0"/>
              </a:spcBef>
              <a:buFontTx/>
              <a:buChar char="•"/>
            </a:pPr>
            <a:endParaRPr lang="en-US" altLang="en-US" dirty="0">
              <a:cs typeface="Times New Roman" panose="02020603050405020304" pitchFamily="18" charset="0"/>
            </a:endParaRPr>
          </a:p>
          <a:p>
            <a:pPr marL="114300" lvl="0" indent="-114300" eaLnBrk="1" hangingPunct="1">
              <a:lnSpc>
                <a:spcPct val="110000"/>
              </a:lnSpc>
              <a:spcBef>
                <a:spcPct val="0"/>
              </a:spcBef>
              <a:buFontTx/>
              <a:buChar char="•"/>
            </a:pPr>
            <a:r>
              <a:rPr lang="en-US" altLang="en-US" dirty="0">
                <a:cs typeface="Times New Roman" panose="02020603050405020304" pitchFamily="18" charset="0"/>
              </a:rPr>
              <a:t>It is important to note that these processes have been developed and refined in the last 20 years of NAVFAC performing Design-Build projects.  These processes have been shown to yield successful projects when followed by all parties and accompanied by open communication and collaboration among all parties.</a:t>
            </a:r>
          </a:p>
          <a:p>
            <a:pPr marL="114300" lvl="0" indent="-114300" eaLnBrk="1" hangingPunct="1">
              <a:lnSpc>
                <a:spcPct val="110000"/>
              </a:lnSpc>
              <a:spcBef>
                <a:spcPct val="0"/>
              </a:spcBef>
              <a:buFontTx/>
              <a:buChar char="•"/>
            </a:pPr>
            <a:endParaRPr lang="en-US" altLang="en-US" dirty="0">
              <a:cs typeface="Times New Roman" panose="02020603050405020304" pitchFamily="18" charset="0"/>
            </a:endParaRPr>
          </a:p>
          <a:p>
            <a:pPr marL="114300" lvl="0" indent="-114300" eaLnBrk="1" hangingPunct="1">
              <a:lnSpc>
                <a:spcPct val="110000"/>
              </a:lnSpc>
              <a:spcBef>
                <a:spcPct val="0"/>
              </a:spcBef>
              <a:buFontTx/>
              <a:buChar char="•"/>
            </a:pPr>
            <a:r>
              <a:rPr lang="en-US" altLang="en-US" dirty="0">
                <a:cs typeface="Times New Roman" panose="02020603050405020304" pitchFamily="18" charset="0"/>
              </a:rPr>
              <a:t>We are going to describe each of these design-build delivery processes, but before we do let’s talk about what they have in common…</a:t>
            </a:r>
          </a:p>
          <a:p>
            <a:pPr marL="571500" lvl="1" indent="-114300" eaLnBrk="1" hangingPunct="1">
              <a:lnSpc>
                <a:spcPct val="110000"/>
              </a:lnSpc>
              <a:spcBef>
                <a:spcPct val="0"/>
              </a:spcBef>
              <a:buFontTx/>
              <a:buChar char="•"/>
            </a:pPr>
            <a:endParaRPr lang="en-US" altLang="en-US" dirty="0">
              <a:cs typeface="Times New Roman" panose="02020603050405020304" pitchFamily="18" charset="0"/>
            </a:endParaRPr>
          </a:p>
        </p:txBody>
      </p:sp>
    </p:spTree>
    <p:extLst>
      <p:ext uri="{BB962C8B-B14F-4D97-AF65-F5344CB8AC3E}">
        <p14:creationId xmlns:p14="http://schemas.microsoft.com/office/powerpoint/2010/main" val="21007920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xfrm>
            <a:off x="1173163" y="685800"/>
            <a:ext cx="4681537" cy="3511550"/>
          </a:xfrm>
          <a:ln/>
        </p:spPr>
      </p:sp>
      <p:sp>
        <p:nvSpPr>
          <p:cNvPr id="203779" name="Rectangle 3"/>
          <p:cNvSpPr>
            <a:spLocks noGrp="1" noChangeArrowheads="1"/>
          </p:cNvSpPr>
          <p:nvPr>
            <p:ph type="body" idx="1"/>
          </p:nvPr>
        </p:nvSpPr>
        <p:spPr>
          <a:xfrm>
            <a:off x="915988" y="4429125"/>
            <a:ext cx="5194300" cy="4200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b="0" i="0" dirty="0"/>
              <a:t>Let’s answer a few final questions on the material we’ve learned in this module…</a:t>
            </a:r>
          </a:p>
          <a:p>
            <a:pPr eaLnBrk="1" hangingPunct="1"/>
            <a:endParaRPr lang="en-US" altLang="en-US" sz="1100" dirty="0">
              <a:solidFill>
                <a:srgbClr val="009900"/>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785688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xfrm>
            <a:off x="1173163" y="685800"/>
            <a:ext cx="4681537" cy="3511550"/>
          </a:xfrm>
          <a:ln/>
        </p:spPr>
      </p:sp>
      <p:sp>
        <p:nvSpPr>
          <p:cNvPr id="204803" name="Rectangle 3"/>
          <p:cNvSpPr>
            <a:spLocks noGrp="1" noChangeArrowheads="1"/>
          </p:cNvSpPr>
          <p:nvPr>
            <p:ph type="body" idx="1"/>
          </p:nvPr>
        </p:nvSpPr>
        <p:spPr>
          <a:xfrm>
            <a:off x="915988" y="4429125"/>
            <a:ext cx="5194300" cy="4200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b="1" i="1" dirty="0"/>
              <a:t>[Answer lines will be revealed using animation when audio-video versions are created]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100" b="1" i="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b="0" i="0" dirty="0"/>
              <a:t>Question number 1, True or False:  </a:t>
            </a:r>
            <a:r>
              <a:rPr lang="en-US" altLang="en-US" sz="1100" b="0" dirty="0">
                <a:solidFill>
                  <a:schemeClr val="tx1"/>
                </a:solidFill>
              </a:rPr>
              <a:t>There are separate Business Management System processes for Standard RFP’s developed In-house vs. those developed by A/E firms</a:t>
            </a:r>
            <a:r>
              <a:rPr lang="en-US" sz="1100" b="0" i="0" dirty="0"/>
              <a: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100" b="0" i="0" dirty="0"/>
              <a:t>The answer is “True”, </a:t>
            </a:r>
            <a:r>
              <a:rPr lang="en-US" altLang="en-US" sz="1100" dirty="0">
                <a:solidFill>
                  <a:srgbClr val="FF0000"/>
                </a:solidFill>
              </a:rPr>
              <a:t>BMS B-1.4.1 covers processes when RFP’s are developed in-house and B-1.4.2 outlines processes when RFP’s are developed by A/E firms.</a:t>
            </a:r>
            <a:endParaRPr lang="en-US" sz="1100" dirty="0">
              <a:effectLst>
                <a:outerShdw blurRad="38100" dist="38100" dir="2700000" algn="tl">
                  <a:srgbClr val="FFFFFF"/>
                </a:outerShdw>
              </a:effectLst>
              <a:latin typeface="Arial" charset="0"/>
              <a:cs typeface="Arial" charset="0"/>
            </a:endParaRPr>
          </a:p>
          <a:p>
            <a:pPr marL="171450" indent="-171450">
              <a:buFont typeface="Arial" panose="020B0604020202020204" pitchFamily="34" charset="0"/>
              <a:buChar char="•"/>
            </a:pPr>
            <a:endParaRPr lang="en-US" altLang="en-US" sz="1100"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100" b="0" i="0" dirty="0"/>
              <a:t>Question number 2:  </a:t>
            </a:r>
            <a:r>
              <a:rPr lang="en-US" altLang="en-US" sz="1100" b="0" dirty="0">
                <a:solidFill>
                  <a:schemeClr val="tx1"/>
                </a:solidFill>
              </a:rPr>
              <a:t>NAVFAC has how many basic Design-Build processes?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b="0" i="0" dirty="0"/>
              <a:t>The answer is “4”.  These include the Standard Design-Build process; the Multiple Award Construction Contract, or “MACC” process; the Sole Source Negotiated Design-Build process; and the Small Project Design-Build process.</a:t>
            </a:r>
          </a:p>
          <a:p>
            <a:pPr marL="171450" indent="-171450">
              <a:buFont typeface="Arial" panose="020B0604020202020204" pitchFamily="34" charset="0"/>
              <a:buChar char="•"/>
            </a:pPr>
            <a:endParaRPr lang="en-US" altLang="en-US" sz="110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100" b="0" i="0" dirty="0"/>
          </a:p>
          <a:p>
            <a:pPr eaLnBrk="1" hangingPunct="1"/>
            <a:endParaRPr lang="en-US" altLang="en-US" sz="1100" dirty="0">
              <a:solidFill>
                <a:srgbClr val="009900"/>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41705629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xfrm>
            <a:off x="1173163" y="685800"/>
            <a:ext cx="4681537" cy="3511550"/>
          </a:xfrm>
          <a:ln/>
        </p:spPr>
      </p:sp>
      <p:sp>
        <p:nvSpPr>
          <p:cNvPr id="204803" name="Rectangle 3"/>
          <p:cNvSpPr>
            <a:spLocks noGrp="1" noChangeArrowheads="1"/>
          </p:cNvSpPr>
          <p:nvPr>
            <p:ph type="body" idx="1"/>
          </p:nvPr>
        </p:nvSpPr>
        <p:spPr>
          <a:xfrm>
            <a:off x="915988" y="4429125"/>
            <a:ext cx="5194300" cy="4200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b="1" i="1" dirty="0"/>
              <a:t>[Answer lines will be revealed using animation when audio-video versions are created]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100" b="1" i="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b="0" i="0" dirty="0"/>
              <a:t>Question number 3, True or False:  </a:t>
            </a:r>
            <a:r>
              <a:rPr lang="en-US" altLang="en-US" sz="1100" b="0" dirty="0">
                <a:solidFill>
                  <a:schemeClr val="tx1"/>
                </a:solidFill>
              </a:rPr>
              <a:t>All NAVFAC Design-Build RFP’s use a 6-Part format.</a:t>
            </a:r>
            <a:r>
              <a:rPr lang="en-US" sz="1100" b="0" i="0" dirty="0"/>
              <a: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100" b="0" i="0" dirty="0"/>
              <a:t>The answer is “True”, </a:t>
            </a:r>
            <a:r>
              <a:rPr lang="en-US" altLang="en-US" sz="1100" dirty="0">
                <a:solidFill>
                  <a:srgbClr val="FF0000"/>
                </a:solidFill>
              </a:rPr>
              <a:t>Regardless of the Design-Build process being used, all NAVFAC RFP’s use a 6-Part format.</a:t>
            </a:r>
            <a:endParaRPr lang="en-US" sz="1100" dirty="0">
              <a:effectLst>
                <a:outerShdw blurRad="38100" dist="38100" dir="2700000" algn="tl">
                  <a:srgbClr val="FFFFFF"/>
                </a:outerShdw>
              </a:effectLst>
              <a:latin typeface="Arial" charset="0"/>
              <a:cs typeface="Arial" charset="0"/>
            </a:endParaRPr>
          </a:p>
          <a:p>
            <a:pPr marL="171450" indent="-171450">
              <a:buFont typeface="Arial" panose="020B0604020202020204" pitchFamily="34" charset="0"/>
              <a:buChar char="•"/>
            </a:pPr>
            <a:endParaRPr lang="en-US" altLang="en-US" sz="1100"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100" b="0" i="0" dirty="0"/>
              <a:t>Question number 4, True or False:  </a:t>
            </a:r>
            <a:r>
              <a:rPr lang="en-US" altLang="en-US" sz="1100" b="0" dirty="0">
                <a:solidFill>
                  <a:schemeClr val="tx1"/>
                </a:solidFill>
              </a:rPr>
              <a:t>The Small Project process and RFP template can be used for any project provided it is edited appropriately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b="0" i="0" dirty="0"/>
              <a:t>The answer is “False”.  Use of the Small Project process and RFP template is only appropriate for projects that meet certain parameters, with the primary criteria being cost and complexity. </a:t>
            </a:r>
            <a:r>
              <a:rPr lang="en-US" altLang="en-US" sz="1100" dirty="0">
                <a:solidFill>
                  <a:srgbClr val="FF0000"/>
                </a:solidFill>
              </a:rPr>
              <a:t>There is decision guidance in Engineering and Construction Bulletin 2006-04 and BMS B-1.4.5 for when the Small Project process and RFP is appropriate for a project.</a:t>
            </a:r>
            <a:endParaRPr lang="en-US" altLang="en-US" sz="1100" b="0" dirty="0">
              <a:solidFill>
                <a:srgbClr val="FF0000"/>
              </a:solidFill>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100" b="0" i="0" dirty="0"/>
          </a:p>
          <a:p>
            <a:pPr marL="171450" indent="-171450">
              <a:buFont typeface="Arial" panose="020B0604020202020204" pitchFamily="34" charset="0"/>
              <a:buChar char="•"/>
            </a:pPr>
            <a:endParaRPr lang="en-US" altLang="en-US" sz="110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100" b="0" i="0" dirty="0"/>
          </a:p>
          <a:p>
            <a:pPr eaLnBrk="1" hangingPunct="1"/>
            <a:endParaRPr lang="en-US" altLang="en-US" sz="1100" dirty="0">
              <a:solidFill>
                <a:srgbClr val="009900"/>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3777417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a:xfrm>
            <a:off x="896938" y="207963"/>
            <a:ext cx="5216525" cy="3913187"/>
          </a:xfrm>
          <a:ln/>
        </p:spPr>
      </p:sp>
      <p:sp>
        <p:nvSpPr>
          <p:cNvPr id="266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Char char="•"/>
            </a:pPr>
            <a:r>
              <a:rPr lang="en-US" altLang="en-US" dirty="0"/>
              <a:t>In this training module we learned about. </a:t>
            </a:r>
          </a:p>
          <a:p>
            <a:pPr marL="1143000" lvl="2" indent="-228600">
              <a:buFontTx/>
              <a:buAutoNum type="arabicPeriod"/>
            </a:pPr>
            <a:r>
              <a:rPr lang="en-US" altLang="en-US" u="none" dirty="0"/>
              <a:t>The </a:t>
            </a:r>
            <a:r>
              <a:rPr lang="en-US" altLang="en-US" u="sng" dirty="0"/>
              <a:t>Commonalities </a:t>
            </a:r>
            <a:r>
              <a:rPr lang="en-US" altLang="en-US" u="none" dirty="0"/>
              <a:t>and </a:t>
            </a:r>
            <a:r>
              <a:rPr lang="en-US" altLang="en-US" u="sng" dirty="0"/>
              <a:t>Common Objectives </a:t>
            </a:r>
            <a:r>
              <a:rPr lang="en-US" altLang="en-US" u="none" dirty="0"/>
              <a:t>of the 4 NAVFAC Design-Build Processes</a:t>
            </a:r>
          </a:p>
          <a:p>
            <a:pPr marL="1143000" lvl="2" indent="-228600">
              <a:buFontTx/>
              <a:buAutoNum type="arabicPeriod"/>
            </a:pPr>
            <a:r>
              <a:rPr lang="en-US" altLang="en-US" u="none" dirty="0"/>
              <a:t>The </a:t>
            </a:r>
            <a:r>
              <a:rPr lang="en-US" altLang="en-US" u="sng" dirty="0"/>
              <a:t>Make-up </a:t>
            </a:r>
            <a:r>
              <a:rPr lang="en-US" altLang="en-US" u="none" dirty="0"/>
              <a:t>of the Design-Build Team</a:t>
            </a:r>
          </a:p>
          <a:p>
            <a:pPr marL="1143000" lvl="2" indent="-228600">
              <a:buFontTx/>
              <a:buAutoNum type="arabicPeriod"/>
            </a:pPr>
            <a:r>
              <a:rPr lang="en-US" altLang="en-US" u="none" dirty="0"/>
              <a:t>The NAVFAC Business Management System</a:t>
            </a:r>
            <a:endParaRPr lang="en-US" altLang="en-US" u="sng" dirty="0"/>
          </a:p>
          <a:p>
            <a:pPr marL="1143000" lvl="2" indent="-228600">
              <a:buFontTx/>
              <a:buAutoNum type="arabicPeriod"/>
            </a:pPr>
            <a:r>
              <a:rPr lang="en-US" altLang="en-US" u="none" dirty="0"/>
              <a:t>The NAVFAC personnel </a:t>
            </a:r>
            <a:r>
              <a:rPr lang="en-US" altLang="en-US" u="sng" dirty="0"/>
              <a:t>Roles and Responsibilities </a:t>
            </a:r>
            <a:r>
              <a:rPr lang="en-US" altLang="en-US" u="none" dirty="0"/>
              <a:t>as outlined in the BMS</a:t>
            </a:r>
          </a:p>
          <a:p>
            <a:pPr marL="1143000" lvl="2" indent="-228600">
              <a:buFontTx/>
              <a:buAutoNum type="arabicPeriod"/>
            </a:pPr>
            <a:r>
              <a:rPr lang="en-US" altLang="en-US" dirty="0"/>
              <a:t>Characteristics of the 4 NAVFAC Design-Build Processes, and</a:t>
            </a:r>
          </a:p>
          <a:p>
            <a:pPr marL="1143000" lvl="2" indent="-228600">
              <a:buFontTx/>
              <a:buAutoNum type="arabicPeriod"/>
            </a:pPr>
            <a:r>
              <a:rPr lang="en-US" altLang="en-US" u="none" dirty="0"/>
              <a:t>The </a:t>
            </a:r>
            <a:r>
              <a:rPr lang="en-US" altLang="en-US" u="sng" dirty="0"/>
              <a:t>Post-award Processes</a:t>
            </a:r>
            <a:endParaRPr lang="en-US" altLang="en-US" dirty="0"/>
          </a:p>
          <a:p>
            <a:endParaRPr lang="en-US" altLang="en-US" sz="1100" dirty="0">
              <a:latin typeface="Arial" pitchFamily="34" charset="0"/>
              <a:cs typeface="Arial" pitchFamily="34" charset="0"/>
            </a:endParaRPr>
          </a:p>
          <a:p>
            <a:endParaRPr lang="en-US" altLang="en-US" sz="1100" dirty="0">
              <a:latin typeface="Arial" pitchFamily="34" charset="0"/>
              <a:cs typeface="Arial" pitchFamily="34" charset="0"/>
            </a:endParaRPr>
          </a:p>
          <a:p>
            <a:endParaRPr lang="en-US" altLang="en-US" sz="1100" dirty="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As we wrap-up today, just a reminder that there are 5 Design-Build training modules in this series.  These include:</a:t>
            </a:r>
          </a:p>
          <a:p>
            <a:pPr marL="171450" indent="-171450">
              <a:buFont typeface="Arial" panose="020B0604020202020204" pitchFamily="34" charset="0"/>
              <a:buChar char="•"/>
            </a:pPr>
            <a:r>
              <a:rPr lang="en-US" altLang="en-US" dirty="0"/>
              <a:t>Introduction to Design-Build</a:t>
            </a:r>
          </a:p>
          <a:p>
            <a:pPr marL="171450" indent="-171450">
              <a:buFont typeface="Arial" panose="020B0604020202020204" pitchFamily="34" charset="0"/>
              <a:buChar char="•"/>
            </a:pPr>
            <a:r>
              <a:rPr lang="en-US" altLang="en-US" dirty="0"/>
              <a:t>Standard RFP Template</a:t>
            </a:r>
          </a:p>
          <a:p>
            <a:pPr marL="171450" indent="-171450">
              <a:buFont typeface="Arial" panose="020B0604020202020204" pitchFamily="34" charset="0"/>
              <a:buChar char="•"/>
            </a:pPr>
            <a:r>
              <a:rPr lang="en-US" altLang="en-US" dirty="0"/>
              <a:t>Design-Build Processes</a:t>
            </a:r>
          </a:p>
          <a:p>
            <a:pPr marL="171450" indent="-171450">
              <a:buFont typeface="Arial" panose="020B0604020202020204" pitchFamily="34" charset="0"/>
              <a:buChar char="•"/>
            </a:pPr>
            <a:r>
              <a:rPr lang="en-US" altLang="en-US" dirty="0"/>
              <a:t>Small Project Design-Build, and </a:t>
            </a:r>
          </a:p>
          <a:p>
            <a:pPr marL="171450" indent="-171450">
              <a:buFont typeface="Arial" panose="020B0604020202020204" pitchFamily="34" charset="0"/>
              <a:buChar char="•"/>
            </a:pPr>
            <a:r>
              <a:rPr lang="en-US" altLang="en-US" dirty="0"/>
              <a:t>D-B Master Management Training for Criteria Managers</a:t>
            </a:r>
          </a:p>
          <a:p>
            <a:pPr marL="171450" indent="-171450">
              <a:buFont typeface="Arial" panose="020B0604020202020204" pitchFamily="34" charset="0"/>
              <a:buChar char="•"/>
            </a:pPr>
            <a:endParaRPr lang="en-US" altLang="en-US" dirty="0"/>
          </a:p>
          <a:p>
            <a:pPr marL="0" indent="0">
              <a:buFontTx/>
              <a:buNone/>
            </a:pPr>
            <a:r>
              <a:rPr lang="en-US" altLang="en-US" dirty="0"/>
              <a:t>I encourage you to view all of the modules. This will give you an in-depth understanding of the entire NAVFAC Design-Build Process.</a:t>
            </a:r>
          </a:p>
          <a:p>
            <a:pPr marL="171450" indent="-171450">
              <a:buFont typeface="Arial" panose="020B0604020202020204" pitchFamily="34" charset="0"/>
              <a:buChar char="•"/>
            </a:pPr>
            <a:endParaRPr lang="en-US" altLang="en-US" dirty="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1363" indent="-284163" eaLnBrk="0" hangingPunct="0">
              <a:spcBef>
                <a:spcPct val="30000"/>
              </a:spcBef>
              <a:defRPr sz="1200">
                <a:solidFill>
                  <a:schemeClr val="tx1"/>
                </a:solidFill>
                <a:latin typeface="Arial" charset="0"/>
              </a:defRPr>
            </a:lvl2pPr>
            <a:lvl3pPr marL="1141413" indent="-227013" eaLnBrk="0" hangingPunct="0">
              <a:spcBef>
                <a:spcPct val="30000"/>
              </a:spcBef>
              <a:defRPr sz="1200">
                <a:solidFill>
                  <a:schemeClr val="tx1"/>
                </a:solidFill>
                <a:latin typeface="Arial" charset="0"/>
              </a:defRPr>
            </a:lvl3pPr>
            <a:lvl4pPr marL="1598613" indent="-227013" eaLnBrk="0" hangingPunct="0">
              <a:spcBef>
                <a:spcPct val="30000"/>
              </a:spcBef>
              <a:defRPr sz="1200">
                <a:solidFill>
                  <a:schemeClr val="tx1"/>
                </a:solidFill>
                <a:latin typeface="Arial" charset="0"/>
              </a:defRPr>
            </a:lvl4pPr>
            <a:lvl5pPr marL="2055813" indent="-227013" eaLnBrk="0" hangingPunct="0">
              <a:spcBef>
                <a:spcPct val="30000"/>
              </a:spcBef>
              <a:defRPr sz="1200">
                <a:solidFill>
                  <a:schemeClr val="tx1"/>
                </a:solidFill>
                <a:latin typeface="Arial" charset="0"/>
              </a:defRPr>
            </a:lvl5pPr>
            <a:lvl6pPr marL="2513013" indent="-227013" eaLnBrk="0" fontAlgn="base" hangingPunct="0">
              <a:spcBef>
                <a:spcPct val="30000"/>
              </a:spcBef>
              <a:spcAft>
                <a:spcPct val="0"/>
              </a:spcAft>
              <a:defRPr sz="1200">
                <a:solidFill>
                  <a:schemeClr val="tx1"/>
                </a:solidFill>
                <a:latin typeface="Arial" charset="0"/>
              </a:defRPr>
            </a:lvl6pPr>
            <a:lvl7pPr marL="2970213" indent="-227013" eaLnBrk="0" fontAlgn="base" hangingPunct="0">
              <a:spcBef>
                <a:spcPct val="30000"/>
              </a:spcBef>
              <a:spcAft>
                <a:spcPct val="0"/>
              </a:spcAft>
              <a:defRPr sz="1200">
                <a:solidFill>
                  <a:schemeClr val="tx1"/>
                </a:solidFill>
                <a:latin typeface="Arial" charset="0"/>
              </a:defRPr>
            </a:lvl7pPr>
            <a:lvl8pPr marL="3427413" indent="-227013" eaLnBrk="0" fontAlgn="base" hangingPunct="0">
              <a:spcBef>
                <a:spcPct val="30000"/>
              </a:spcBef>
              <a:spcAft>
                <a:spcPct val="0"/>
              </a:spcAft>
              <a:defRPr sz="1200">
                <a:solidFill>
                  <a:schemeClr val="tx1"/>
                </a:solidFill>
                <a:latin typeface="Arial" charset="0"/>
              </a:defRPr>
            </a:lvl8pPr>
            <a:lvl9pPr marL="3884613" indent="-2270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06A1066-BE5F-4FD1-88FB-02F5AFDA0964}" type="slidenum">
              <a:rPr lang="en-US" altLang="en-US" smtClean="0"/>
              <a:pPr eaLnBrk="1" hangingPunct="1">
                <a:spcBef>
                  <a:spcPct val="0"/>
                </a:spcBef>
              </a:pPr>
              <a:t>44</a:t>
            </a:fld>
            <a:endParaRPr lang="en-US" altLang="en-US"/>
          </a:p>
        </p:txBody>
      </p:sp>
    </p:spTree>
    <p:extLst>
      <p:ext uri="{BB962C8B-B14F-4D97-AF65-F5344CB8AC3E}">
        <p14:creationId xmlns:p14="http://schemas.microsoft.com/office/powerpoint/2010/main" val="2202149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22903" rtl="0" eaLnBrk="0" fontAlgn="base" latinLnBrk="0" hangingPunct="0">
              <a:lnSpc>
                <a:spcPct val="100000"/>
              </a:lnSpc>
              <a:spcBef>
                <a:spcPct val="30000"/>
              </a:spcBef>
              <a:spcAft>
                <a:spcPct val="0"/>
              </a:spcAft>
              <a:buClrTx/>
              <a:buSzTx/>
              <a:buFontTx/>
              <a:buNone/>
              <a:tabLst/>
              <a:defRPr/>
            </a:pPr>
            <a:r>
              <a:rPr lang="en-US" altLang="en-US" dirty="0"/>
              <a:t>I hope this training module provided you with a greater understanding of the NAVFAC Design-Build Processes.  NAVFAC employees can access the BMS processes from the NAVFAC Portal intranet system under the “</a:t>
            </a:r>
            <a:r>
              <a:rPr lang="en-US" altLang="en-US" dirty="0" err="1"/>
              <a:t>eTools</a:t>
            </a:r>
            <a:r>
              <a:rPr lang="en-US" altLang="en-US" dirty="0"/>
              <a:t>”. </a:t>
            </a:r>
          </a:p>
          <a:p>
            <a:pPr marL="0" marR="0" lvl="0" indent="0" algn="l" defTabSz="922903" rtl="0" eaLnBrk="0" fontAlgn="base" latinLnBrk="0" hangingPunct="0">
              <a:lnSpc>
                <a:spcPct val="100000"/>
              </a:lnSpc>
              <a:spcBef>
                <a:spcPct val="30000"/>
              </a:spcBef>
              <a:spcAft>
                <a:spcPct val="0"/>
              </a:spcAft>
              <a:buClrTx/>
              <a:buSzTx/>
              <a:buFontTx/>
              <a:buNone/>
              <a:tabLst/>
              <a:defRPr/>
            </a:pPr>
            <a:endParaRPr lang="en-US" altLang="en-US" dirty="0"/>
          </a:p>
          <a:p>
            <a:pPr marL="0" marR="0" lvl="0" indent="0" algn="l" defTabSz="922903" rtl="0" eaLnBrk="0" fontAlgn="base" latinLnBrk="0" hangingPunct="0">
              <a:lnSpc>
                <a:spcPct val="100000"/>
              </a:lnSpc>
              <a:spcBef>
                <a:spcPct val="30000"/>
              </a:spcBef>
              <a:spcAft>
                <a:spcPct val="0"/>
              </a:spcAft>
              <a:buClrTx/>
              <a:buSzTx/>
              <a:buFontTx/>
              <a:buNone/>
              <a:tabLst/>
              <a:defRPr/>
            </a:pPr>
            <a:r>
              <a:rPr lang="en-US" altLang="en-US" dirty="0"/>
              <a:t>Should you have any questions please contact the name shown on the screen.</a:t>
            </a:r>
          </a:p>
          <a:p>
            <a:pPr marL="0" marR="0" lvl="0" indent="0" algn="l" defTabSz="922903" rtl="0" eaLnBrk="0" fontAlgn="base" latinLnBrk="0" hangingPunct="0">
              <a:lnSpc>
                <a:spcPct val="100000"/>
              </a:lnSpc>
              <a:spcBef>
                <a:spcPct val="30000"/>
              </a:spcBef>
              <a:spcAft>
                <a:spcPct val="0"/>
              </a:spcAft>
              <a:buClrTx/>
              <a:buSzTx/>
              <a:buFontTx/>
              <a:buNone/>
              <a:tabLst/>
              <a:defRPr/>
            </a:pPr>
            <a:endParaRPr lang="en-US" altLang="en-US" dirty="0"/>
          </a:p>
          <a:p>
            <a:pPr marL="0" marR="0" lvl="0" indent="0" algn="l" defTabSz="922903" rtl="0" eaLnBrk="0" fontAlgn="base" latinLnBrk="0" hangingPunct="0">
              <a:lnSpc>
                <a:spcPct val="100000"/>
              </a:lnSpc>
              <a:spcBef>
                <a:spcPct val="30000"/>
              </a:spcBef>
              <a:spcAft>
                <a:spcPct val="0"/>
              </a:spcAft>
              <a:buClrTx/>
              <a:buSzTx/>
              <a:buFontTx/>
              <a:buNone/>
              <a:tabLst/>
              <a:defRPr/>
            </a:pPr>
            <a:r>
              <a:rPr lang="en-US" altLang="en-US" dirty="0"/>
              <a:t>Thank you for your time. </a:t>
            </a:r>
            <a:endParaRPr lang="en-US" altLang="en-US" sz="1300" b="1" dirty="0"/>
          </a:p>
          <a:p>
            <a:pPr defTabSz="922903">
              <a:defRPr/>
            </a:pPr>
            <a:endParaRPr lang="en-US" altLang="en-US" dirty="0">
              <a:latin typeface="Arial" pitchFamily="34" charset="0"/>
              <a:cs typeface="Arial" pitchFamily="34" charset="0"/>
            </a:endParaRPr>
          </a:p>
          <a:p>
            <a:pPr defTabSz="922903">
              <a:defRPr/>
            </a:pPr>
            <a:endParaRPr lang="en-US" altLang="en-US" dirty="0">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a:solidFill>
                  <a:prstClr val="white"/>
                </a:solidFill>
              </a:rPr>
              <a:t>Configuring MS Project Professional 2010 Process Driven Training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With regard to format…</a:t>
            </a:r>
          </a:p>
          <a:p>
            <a:pPr marL="171450" indent="-171450">
              <a:buFont typeface="Arial" panose="020B0604020202020204" pitchFamily="34" charset="0"/>
              <a:buChar char="•"/>
            </a:pPr>
            <a:r>
              <a:rPr lang="en-US" altLang="en-US" dirty="0"/>
              <a:t>All of these processes use the NAVFAC standard 6-part format</a:t>
            </a:r>
          </a:p>
          <a:p>
            <a:pPr marL="171450" indent="-171450">
              <a:buFont typeface="Arial" panose="020B0604020202020204" pitchFamily="34" charset="0"/>
              <a:buChar char="•"/>
            </a:pPr>
            <a:r>
              <a:rPr lang="en-US" altLang="en-US" dirty="0"/>
              <a:t>All of the RFP’s used should be as performance-based as possible, and any unnecessary requirements may hinder the delivery of a design-build project</a:t>
            </a:r>
          </a:p>
          <a:p>
            <a:pPr marL="171450" indent="-171450">
              <a:buFont typeface="Arial" panose="020B0604020202020204" pitchFamily="34" charset="0"/>
              <a:buChar char="•"/>
            </a:pPr>
            <a:r>
              <a:rPr lang="en-US" altLang="en-US" dirty="0"/>
              <a:t>Many Architects and Engineers are accustomed to converting requirements to real solutions so we like to go ahead and make the choices; however, in design-build it is a little different approach.  Remember that the Contractor’s Designer of Record is the designer on the project, and they have the advantage of being able to collaborate with the entire Contractor team.  Thus, in order to get the benefits of the Design-Build collaborative team, we need to tell the Contractor </a:t>
            </a:r>
            <a:r>
              <a:rPr lang="en-US" altLang="en-US" u="sng" dirty="0"/>
              <a:t>what</a:t>
            </a:r>
            <a:r>
              <a:rPr lang="en-US" altLang="en-US" dirty="0"/>
              <a:t> we need but not </a:t>
            </a:r>
            <a:r>
              <a:rPr lang="en-US" altLang="en-US" u="sng" dirty="0"/>
              <a:t>how</a:t>
            </a:r>
            <a:r>
              <a:rPr lang="en-US" altLang="en-US" dirty="0"/>
              <a:t> to accomplish it.  We don’t want to unnecessarily restrict the Contractor in specifying the exact way to construct the project.  This should open up the Contractor to proposing innovative solutions.</a:t>
            </a:r>
          </a:p>
          <a:p>
            <a:pPr marL="171450" indent="-171450">
              <a:buFont typeface="Arial" panose="020B0604020202020204" pitchFamily="34" charset="0"/>
              <a:buChar char="•"/>
            </a:pPr>
            <a:r>
              <a:rPr lang="en-US" altLang="en-US" dirty="0"/>
              <a:t>As most of you have seen in the RFP’s and as described in other training modules, RFP Parts 3 and 4 utilize the Uniformat Work Breakdown Structure to define the systems and materials for a design-build project</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980" eaLnBrk="0" hangingPunct="0">
              <a:defRPr sz="3100" b="1">
                <a:solidFill>
                  <a:srgbClr val="000099"/>
                </a:solidFill>
                <a:latin typeface="Arial" pitchFamily="34" charset="0"/>
              </a:defRPr>
            </a:lvl1pPr>
            <a:lvl2pPr marL="716108" indent="-275427" defTabSz="937980" eaLnBrk="0" hangingPunct="0">
              <a:defRPr sz="3100" b="1">
                <a:solidFill>
                  <a:srgbClr val="000099"/>
                </a:solidFill>
                <a:latin typeface="Arial" pitchFamily="34" charset="0"/>
              </a:defRPr>
            </a:lvl2pPr>
            <a:lvl3pPr marL="1101706" indent="-220341" defTabSz="937980" eaLnBrk="0" hangingPunct="0">
              <a:defRPr sz="3100" b="1">
                <a:solidFill>
                  <a:srgbClr val="000099"/>
                </a:solidFill>
                <a:latin typeface="Arial" pitchFamily="34" charset="0"/>
              </a:defRPr>
            </a:lvl3pPr>
            <a:lvl4pPr marL="1542388" indent="-220341" defTabSz="937980" eaLnBrk="0" hangingPunct="0">
              <a:defRPr sz="3100" b="1">
                <a:solidFill>
                  <a:srgbClr val="000099"/>
                </a:solidFill>
                <a:latin typeface="Arial" pitchFamily="34" charset="0"/>
              </a:defRPr>
            </a:lvl4pPr>
            <a:lvl5pPr marL="1983071" indent="-220341" defTabSz="937980" eaLnBrk="0" hangingPunct="0">
              <a:defRPr sz="3100" b="1">
                <a:solidFill>
                  <a:srgbClr val="000099"/>
                </a:solidFill>
                <a:latin typeface="Arial" pitchFamily="34" charset="0"/>
              </a:defRPr>
            </a:lvl5pPr>
            <a:lvl6pPr marL="2423753" indent="-220341" defTabSz="937980" eaLnBrk="0" fontAlgn="base" hangingPunct="0">
              <a:spcBef>
                <a:spcPct val="50000"/>
              </a:spcBef>
              <a:spcAft>
                <a:spcPct val="0"/>
              </a:spcAft>
              <a:buChar char="•"/>
              <a:defRPr sz="3100" b="1">
                <a:solidFill>
                  <a:srgbClr val="000099"/>
                </a:solidFill>
                <a:latin typeface="Arial" pitchFamily="34" charset="0"/>
              </a:defRPr>
            </a:lvl6pPr>
            <a:lvl7pPr marL="2864435" indent="-220341" defTabSz="937980" eaLnBrk="0" fontAlgn="base" hangingPunct="0">
              <a:spcBef>
                <a:spcPct val="50000"/>
              </a:spcBef>
              <a:spcAft>
                <a:spcPct val="0"/>
              </a:spcAft>
              <a:buChar char="•"/>
              <a:defRPr sz="3100" b="1">
                <a:solidFill>
                  <a:srgbClr val="000099"/>
                </a:solidFill>
                <a:latin typeface="Arial" pitchFamily="34" charset="0"/>
              </a:defRPr>
            </a:lvl7pPr>
            <a:lvl8pPr marL="3305117" indent="-220341" defTabSz="937980" eaLnBrk="0" fontAlgn="base" hangingPunct="0">
              <a:spcBef>
                <a:spcPct val="50000"/>
              </a:spcBef>
              <a:spcAft>
                <a:spcPct val="0"/>
              </a:spcAft>
              <a:buChar char="•"/>
              <a:defRPr sz="3100" b="1">
                <a:solidFill>
                  <a:srgbClr val="000099"/>
                </a:solidFill>
                <a:latin typeface="Arial" pitchFamily="34" charset="0"/>
              </a:defRPr>
            </a:lvl8pPr>
            <a:lvl9pPr marL="3745800" indent="-220341" defTabSz="937980" eaLnBrk="0" fontAlgn="base" hangingPunct="0">
              <a:spcBef>
                <a:spcPct val="50000"/>
              </a:spcBef>
              <a:spcAft>
                <a:spcPct val="0"/>
              </a:spcAft>
              <a:buChar char="•"/>
              <a:defRPr sz="3100" b="1">
                <a:solidFill>
                  <a:srgbClr val="000099"/>
                </a:solidFill>
                <a:latin typeface="Arial" pitchFamily="34" charset="0"/>
              </a:defRPr>
            </a:lvl9pPr>
          </a:lstStyle>
          <a:p>
            <a:pPr eaLnBrk="1" hangingPunct="1"/>
            <a:fld id="{D50742BA-85AC-45C2-BD96-0CEA146AD52E}" type="slidenum">
              <a:rPr lang="en-US" altLang="en-US" sz="1100" b="0">
                <a:solidFill>
                  <a:schemeClr val="bg1"/>
                </a:solidFill>
              </a:rPr>
              <a:pPr eaLnBrk="1" hangingPunct="1"/>
              <a:t>5</a:t>
            </a:fld>
            <a:endParaRPr lang="en-US" altLang="en-US" sz="1100" b="0">
              <a:solidFill>
                <a:schemeClr val="bg1"/>
              </a:solidFill>
            </a:endParaRPr>
          </a:p>
        </p:txBody>
      </p:sp>
    </p:spTree>
    <p:extLst>
      <p:ext uri="{BB962C8B-B14F-4D97-AF65-F5344CB8AC3E}">
        <p14:creationId xmlns:p14="http://schemas.microsoft.com/office/powerpoint/2010/main" val="3593618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Regarding Source Selection for our NAVFAC Design-Build Processes…</a:t>
            </a:r>
          </a:p>
          <a:p>
            <a:pPr marL="171450" indent="-171450">
              <a:buFont typeface="Arial" panose="020B0604020202020204" pitchFamily="34" charset="0"/>
              <a:buChar char="•"/>
            </a:pPr>
            <a:r>
              <a:rPr lang="en-US" altLang="en-US" dirty="0"/>
              <a:t>In Design-Bid-Build we are buying the product we want.  In Design-Build, we are expecting more from the Contractor’s team, because we are now paying for the Contractor’s and their Design Team’s processes as well as the resulting facility.  Having a qualified and integrated team can have the biggest impact on the success of a Design-Build project.</a:t>
            </a:r>
          </a:p>
          <a:p>
            <a:pPr marL="171450" indent="-171450">
              <a:buFont typeface="Arial" panose="020B0604020202020204" pitchFamily="34" charset="0"/>
              <a:buChar char="•"/>
            </a:pPr>
            <a:r>
              <a:rPr lang="en-US" altLang="en-US" dirty="0"/>
              <a:t>Let’s talk about some of considerations in Best Value Source Selection:</a:t>
            </a:r>
          </a:p>
          <a:p>
            <a:pPr marL="171450" indent="-171450">
              <a:buFont typeface="Arial" panose="020B0604020202020204" pitchFamily="34" charset="0"/>
              <a:buChar char="•"/>
            </a:pPr>
            <a:r>
              <a:rPr lang="en-US" altLang="en-US" dirty="0"/>
              <a:t>There are both “Price” and “Non-Price” Factors.  The Price Factor is the bid price the Contractor is submitting for design and construction of the project.  </a:t>
            </a:r>
          </a:p>
          <a:p>
            <a:pPr marL="171450" indent="-171450">
              <a:buFont typeface="Arial" panose="020B0604020202020204" pitchFamily="34" charset="0"/>
              <a:buChar char="•"/>
            </a:pPr>
            <a:r>
              <a:rPr lang="en-US" altLang="en-US" dirty="0"/>
              <a:t>Now regarding “non-price” factors to consider, as well as some notes on the source selection process…</a:t>
            </a:r>
          </a:p>
          <a:p>
            <a:pPr marL="171450" indent="-171450">
              <a:buFont typeface="Arial" panose="020B0604020202020204" pitchFamily="34" charset="0"/>
              <a:buChar char="•"/>
            </a:pPr>
            <a:r>
              <a:rPr lang="en-US" altLang="en-US" dirty="0"/>
              <a:t>One of the things NAVFAC wants to do is to include life cycle cost analysis in the source selection.  This is not easy for a Contractor to demonstrate during source selection, however we have a couple of ways that we are doing that now.  While the Contractor teams are not always able to model the energy usage at the concept stage, the ways we are doing this is by the energy goals that are included in our criteria and the sustainability requirements from the UFC criteria.</a:t>
            </a:r>
          </a:p>
          <a:p>
            <a:pPr marL="171450" indent="-171450">
              <a:buFont typeface="Arial" panose="020B0604020202020204" pitchFamily="34" charset="0"/>
              <a:buChar char="•"/>
            </a:pPr>
            <a:r>
              <a:rPr lang="en-US" altLang="en-US" dirty="0"/>
              <a:t>The project contract duration may be another source selection consideration.  When project duration is critical, ask for submittal of a schedule but limit the number of activities that are required in the schedule.  Fifty or so activities may be sufficient to prove they can construct it within the time constraints.</a:t>
            </a:r>
          </a:p>
          <a:p>
            <a:pPr marL="171450" indent="-171450">
              <a:buFont typeface="Arial" panose="020B0604020202020204" pitchFamily="34" charset="0"/>
              <a:buChar char="•"/>
            </a:pPr>
            <a:r>
              <a:rPr lang="en-US" altLang="en-US" dirty="0"/>
              <a:t>One thing to keep in mind is to require the Contractor to submit only that information that the government needs in order to make the selection.  We don’t want to be doing in-depth plan reviews in order to select a Contractor.  Keeping the proposal requirements minimal also reduces the Contractor’s expenditures and promotes participation by more Contractors.</a:t>
            </a:r>
          </a:p>
          <a:p>
            <a:pPr marL="171450" indent="-171450">
              <a:buFont typeface="Arial" panose="020B0604020202020204" pitchFamily="34" charset="0"/>
              <a:buChar char="•"/>
            </a:pPr>
            <a:r>
              <a:rPr lang="en-US" altLang="en-US" dirty="0"/>
              <a:t>The proposals received should not just be a pretty picture, but it should be a confirmation that the Contractor team understands the project requirements.</a:t>
            </a:r>
          </a:p>
          <a:p>
            <a:pPr marL="171450" indent="-171450">
              <a:buFont typeface="Arial" panose="020B0604020202020204" pitchFamily="34" charset="0"/>
              <a:buChar char="•"/>
            </a:pPr>
            <a:r>
              <a:rPr lang="en-US" altLang="en-US" dirty="0"/>
              <a:t>Lastly, it is critical that the client participates in the preparation of the RFP, the selection process and the post-award meetings.  This ensures that the client’s needs will be met by the resulting project; and it gets them engaged in the process and provides an understanding of the design-build project delivery process.</a:t>
            </a:r>
          </a:p>
          <a:p>
            <a:pPr marL="171450" indent="-171450">
              <a:buFont typeface="Arial" panose="020B0604020202020204" pitchFamily="34" charset="0"/>
              <a:buChar char="•"/>
            </a:pPr>
            <a:endParaRPr lang="en-US" altLang="en-US" dirty="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980" eaLnBrk="0" hangingPunct="0">
              <a:defRPr sz="3100" b="1">
                <a:solidFill>
                  <a:srgbClr val="000099"/>
                </a:solidFill>
                <a:latin typeface="Arial" pitchFamily="34" charset="0"/>
              </a:defRPr>
            </a:lvl1pPr>
            <a:lvl2pPr marL="716108" indent="-275427" defTabSz="937980" eaLnBrk="0" hangingPunct="0">
              <a:defRPr sz="3100" b="1">
                <a:solidFill>
                  <a:srgbClr val="000099"/>
                </a:solidFill>
                <a:latin typeface="Arial" pitchFamily="34" charset="0"/>
              </a:defRPr>
            </a:lvl2pPr>
            <a:lvl3pPr marL="1101706" indent="-220341" defTabSz="937980" eaLnBrk="0" hangingPunct="0">
              <a:defRPr sz="3100" b="1">
                <a:solidFill>
                  <a:srgbClr val="000099"/>
                </a:solidFill>
                <a:latin typeface="Arial" pitchFamily="34" charset="0"/>
              </a:defRPr>
            </a:lvl3pPr>
            <a:lvl4pPr marL="1542388" indent="-220341" defTabSz="937980" eaLnBrk="0" hangingPunct="0">
              <a:defRPr sz="3100" b="1">
                <a:solidFill>
                  <a:srgbClr val="000099"/>
                </a:solidFill>
                <a:latin typeface="Arial" pitchFamily="34" charset="0"/>
              </a:defRPr>
            </a:lvl4pPr>
            <a:lvl5pPr marL="1983071" indent="-220341" defTabSz="937980" eaLnBrk="0" hangingPunct="0">
              <a:defRPr sz="3100" b="1">
                <a:solidFill>
                  <a:srgbClr val="000099"/>
                </a:solidFill>
                <a:latin typeface="Arial" pitchFamily="34" charset="0"/>
              </a:defRPr>
            </a:lvl5pPr>
            <a:lvl6pPr marL="2423753" indent="-220341" defTabSz="937980" eaLnBrk="0" fontAlgn="base" hangingPunct="0">
              <a:spcBef>
                <a:spcPct val="50000"/>
              </a:spcBef>
              <a:spcAft>
                <a:spcPct val="0"/>
              </a:spcAft>
              <a:buChar char="•"/>
              <a:defRPr sz="3100" b="1">
                <a:solidFill>
                  <a:srgbClr val="000099"/>
                </a:solidFill>
                <a:latin typeface="Arial" pitchFamily="34" charset="0"/>
              </a:defRPr>
            </a:lvl6pPr>
            <a:lvl7pPr marL="2864435" indent="-220341" defTabSz="937980" eaLnBrk="0" fontAlgn="base" hangingPunct="0">
              <a:spcBef>
                <a:spcPct val="50000"/>
              </a:spcBef>
              <a:spcAft>
                <a:spcPct val="0"/>
              </a:spcAft>
              <a:buChar char="•"/>
              <a:defRPr sz="3100" b="1">
                <a:solidFill>
                  <a:srgbClr val="000099"/>
                </a:solidFill>
                <a:latin typeface="Arial" pitchFamily="34" charset="0"/>
              </a:defRPr>
            </a:lvl7pPr>
            <a:lvl8pPr marL="3305117" indent="-220341" defTabSz="937980" eaLnBrk="0" fontAlgn="base" hangingPunct="0">
              <a:spcBef>
                <a:spcPct val="50000"/>
              </a:spcBef>
              <a:spcAft>
                <a:spcPct val="0"/>
              </a:spcAft>
              <a:buChar char="•"/>
              <a:defRPr sz="3100" b="1">
                <a:solidFill>
                  <a:srgbClr val="000099"/>
                </a:solidFill>
                <a:latin typeface="Arial" pitchFamily="34" charset="0"/>
              </a:defRPr>
            </a:lvl8pPr>
            <a:lvl9pPr marL="3745800" indent="-220341" defTabSz="937980" eaLnBrk="0" fontAlgn="base" hangingPunct="0">
              <a:spcBef>
                <a:spcPct val="50000"/>
              </a:spcBef>
              <a:spcAft>
                <a:spcPct val="0"/>
              </a:spcAft>
              <a:buChar char="•"/>
              <a:defRPr sz="3100" b="1">
                <a:solidFill>
                  <a:srgbClr val="000099"/>
                </a:solidFill>
                <a:latin typeface="Arial" pitchFamily="34" charset="0"/>
              </a:defRPr>
            </a:lvl9pPr>
          </a:lstStyle>
          <a:p>
            <a:pPr eaLnBrk="1" hangingPunct="1"/>
            <a:fld id="{D50742BA-85AC-45C2-BD96-0CEA146AD52E}" type="slidenum">
              <a:rPr lang="en-US" altLang="en-US" sz="1100" b="0">
                <a:solidFill>
                  <a:schemeClr val="bg1"/>
                </a:solidFill>
              </a:rPr>
              <a:pPr eaLnBrk="1" hangingPunct="1"/>
              <a:t>6</a:t>
            </a:fld>
            <a:endParaRPr lang="en-US" altLang="en-US" sz="1100" b="0">
              <a:solidFill>
                <a:schemeClr val="bg1"/>
              </a:solidFill>
            </a:endParaRPr>
          </a:p>
        </p:txBody>
      </p:sp>
    </p:spTree>
    <p:extLst>
      <p:ext uri="{BB962C8B-B14F-4D97-AF65-F5344CB8AC3E}">
        <p14:creationId xmlns:p14="http://schemas.microsoft.com/office/powerpoint/2010/main" val="611462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Project Kick-off, after award, sets the stage for project success…</a:t>
            </a:r>
          </a:p>
          <a:p>
            <a:pPr marL="171450" indent="-171450">
              <a:buFont typeface="Arial" panose="020B0604020202020204" pitchFamily="34" charset="0"/>
              <a:buChar char="•"/>
            </a:pPr>
            <a:r>
              <a:rPr lang="en-US" altLang="en-US" dirty="0"/>
              <a:t>The Post-award kick-off meeting is a critical component in that it sets the stage for a real collaborative teaming arrangement and allows us to establish the overall schedule, as well as the design schedule, and also to identify all design submittal packages and the procedures that will be used during the post-award design phase</a:t>
            </a:r>
          </a:p>
          <a:p>
            <a:pPr marL="171450" indent="-171450">
              <a:buFont typeface="Arial" panose="020B0604020202020204" pitchFamily="34" charset="0"/>
              <a:buChar char="•"/>
            </a:pPr>
            <a:r>
              <a:rPr lang="en-US" altLang="en-US" dirty="0"/>
              <a:t>The Government Technical Team has several roles in the project…</a:t>
            </a:r>
          </a:p>
          <a:p>
            <a:pPr marL="171450" indent="-171450">
              <a:buFont typeface="Arial" panose="020B0604020202020204" pitchFamily="34" charset="0"/>
              <a:buChar char="•"/>
            </a:pPr>
            <a:r>
              <a:rPr lang="en-US" altLang="en-US" dirty="0"/>
              <a:t>First, they are the client’s technical representative and they provide input to the Contractor’s team.  The technical team members often have lessons learned on a particular facility type or for work in a certain region of the country, so they can bring this input to the Contractor team</a:t>
            </a:r>
          </a:p>
          <a:p>
            <a:pPr marL="171450" indent="-171450">
              <a:buFont typeface="Arial" panose="020B0604020202020204" pitchFamily="34" charset="0"/>
              <a:buChar char="•"/>
            </a:pPr>
            <a:r>
              <a:rPr lang="en-US" altLang="en-US" dirty="0"/>
              <a:t>Second, the Government’s technical team is confirming that the Contractor’s proposed design conforms with the contract; this means that the Government reviewers should be reviewing the design against both the requirements outlined in the Design-Build RFP and the Contractor’s proposal that was used as the basis for the Contract award.  They should not assume that this facility type has the same needs as the last project they worked on for this same facility type, again, they must review the Contractor’s design against the requirements spelled out in the RFP and the Contractor’s proposal that was the basis for award</a:t>
            </a:r>
          </a:p>
          <a:p>
            <a:pPr marL="171450" indent="-171450">
              <a:buFont typeface="Arial" panose="020B0604020202020204" pitchFamily="34" charset="0"/>
              <a:buChar char="•"/>
            </a:pPr>
            <a:r>
              <a:rPr lang="en-US" altLang="en-US" dirty="0"/>
              <a:t>Lastly, the technical team must ensure that any requirements included in the RFP with respect to the design process are being met.  Examples of these may include life cycle cost analysis of the building or MEP systems, and also BIM requirements.</a:t>
            </a:r>
          </a:p>
          <a:p>
            <a:pPr marL="171450" indent="-171450">
              <a:buFont typeface="Arial" panose="020B0604020202020204" pitchFamily="34" charset="0"/>
              <a:buChar char="•"/>
            </a:pPr>
            <a:endParaRPr lang="en-US" altLang="en-US" dirty="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980" eaLnBrk="0" hangingPunct="0">
              <a:defRPr sz="3100" b="1">
                <a:solidFill>
                  <a:srgbClr val="000099"/>
                </a:solidFill>
                <a:latin typeface="Arial" pitchFamily="34" charset="0"/>
              </a:defRPr>
            </a:lvl1pPr>
            <a:lvl2pPr marL="716108" indent="-275427" defTabSz="937980" eaLnBrk="0" hangingPunct="0">
              <a:defRPr sz="3100" b="1">
                <a:solidFill>
                  <a:srgbClr val="000099"/>
                </a:solidFill>
                <a:latin typeface="Arial" pitchFamily="34" charset="0"/>
              </a:defRPr>
            </a:lvl2pPr>
            <a:lvl3pPr marL="1101706" indent="-220341" defTabSz="937980" eaLnBrk="0" hangingPunct="0">
              <a:defRPr sz="3100" b="1">
                <a:solidFill>
                  <a:srgbClr val="000099"/>
                </a:solidFill>
                <a:latin typeface="Arial" pitchFamily="34" charset="0"/>
              </a:defRPr>
            </a:lvl3pPr>
            <a:lvl4pPr marL="1542388" indent="-220341" defTabSz="937980" eaLnBrk="0" hangingPunct="0">
              <a:defRPr sz="3100" b="1">
                <a:solidFill>
                  <a:srgbClr val="000099"/>
                </a:solidFill>
                <a:latin typeface="Arial" pitchFamily="34" charset="0"/>
              </a:defRPr>
            </a:lvl4pPr>
            <a:lvl5pPr marL="1983071" indent="-220341" defTabSz="937980" eaLnBrk="0" hangingPunct="0">
              <a:defRPr sz="3100" b="1">
                <a:solidFill>
                  <a:srgbClr val="000099"/>
                </a:solidFill>
                <a:latin typeface="Arial" pitchFamily="34" charset="0"/>
              </a:defRPr>
            </a:lvl5pPr>
            <a:lvl6pPr marL="2423753" indent="-220341" defTabSz="937980" eaLnBrk="0" fontAlgn="base" hangingPunct="0">
              <a:spcBef>
                <a:spcPct val="50000"/>
              </a:spcBef>
              <a:spcAft>
                <a:spcPct val="0"/>
              </a:spcAft>
              <a:buChar char="•"/>
              <a:defRPr sz="3100" b="1">
                <a:solidFill>
                  <a:srgbClr val="000099"/>
                </a:solidFill>
                <a:latin typeface="Arial" pitchFamily="34" charset="0"/>
              </a:defRPr>
            </a:lvl6pPr>
            <a:lvl7pPr marL="2864435" indent="-220341" defTabSz="937980" eaLnBrk="0" fontAlgn="base" hangingPunct="0">
              <a:spcBef>
                <a:spcPct val="50000"/>
              </a:spcBef>
              <a:spcAft>
                <a:spcPct val="0"/>
              </a:spcAft>
              <a:buChar char="•"/>
              <a:defRPr sz="3100" b="1">
                <a:solidFill>
                  <a:srgbClr val="000099"/>
                </a:solidFill>
                <a:latin typeface="Arial" pitchFamily="34" charset="0"/>
              </a:defRPr>
            </a:lvl7pPr>
            <a:lvl8pPr marL="3305117" indent="-220341" defTabSz="937980" eaLnBrk="0" fontAlgn="base" hangingPunct="0">
              <a:spcBef>
                <a:spcPct val="50000"/>
              </a:spcBef>
              <a:spcAft>
                <a:spcPct val="0"/>
              </a:spcAft>
              <a:buChar char="•"/>
              <a:defRPr sz="3100" b="1">
                <a:solidFill>
                  <a:srgbClr val="000099"/>
                </a:solidFill>
                <a:latin typeface="Arial" pitchFamily="34" charset="0"/>
              </a:defRPr>
            </a:lvl8pPr>
            <a:lvl9pPr marL="3745800" indent="-220341" defTabSz="937980" eaLnBrk="0" fontAlgn="base" hangingPunct="0">
              <a:spcBef>
                <a:spcPct val="50000"/>
              </a:spcBef>
              <a:spcAft>
                <a:spcPct val="0"/>
              </a:spcAft>
              <a:buChar char="•"/>
              <a:defRPr sz="3100" b="1">
                <a:solidFill>
                  <a:srgbClr val="000099"/>
                </a:solidFill>
                <a:latin typeface="Arial" pitchFamily="34" charset="0"/>
              </a:defRPr>
            </a:lvl9pPr>
          </a:lstStyle>
          <a:p>
            <a:pPr eaLnBrk="1" hangingPunct="1"/>
            <a:fld id="{D50742BA-85AC-45C2-BD96-0CEA146AD52E}" type="slidenum">
              <a:rPr lang="en-US" altLang="en-US" sz="1100" b="0">
                <a:solidFill>
                  <a:schemeClr val="bg1"/>
                </a:solidFill>
              </a:rPr>
              <a:pPr eaLnBrk="1" hangingPunct="1"/>
              <a:t>7</a:t>
            </a:fld>
            <a:endParaRPr lang="en-US" altLang="en-US" sz="1100" b="0">
              <a:solidFill>
                <a:schemeClr val="bg1"/>
              </a:solidFill>
            </a:endParaRPr>
          </a:p>
        </p:txBody>
      </p:sp>
    </p:spTree>
    <p:extLst>
      <p:ext uri="{BB962C8B-B14F-4D97-AF65-F5344CB8AC3E}">
        <p14:creationId xmlns:p14="http://schemas.microsoft.com/office/powerpoint/2010/main" val="2921079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dirty="0"/>
              <a:t>It is important to note that if the contract to budget amount is identified in the RFP, a Design-Build contractor is expected to provide the most scope, including quality, for that full amount.  Again, when we list the budget amount in the RFP, we want them to creatively include the most scope for that budget.</a:t>
            </a:r>
          </a:p>
          <a:p>
            <a:pPr marL="171450" indent="-171450">
              <a:buFont typeface="Arial" panose="020B0604020202020204" pitchFamily="34" charset="0"/>
              <a:buChar char="•"/>
            </a:pPr>
            <a:r>
              <a:rPr lang="en-US" altLang="en-US" dirty="0"/>
              <a:t> It is important that, whenever possible, we use codes and common criteria used by the industry to establish our minimum design or construction requirements.  Our RFP documents have been developed using this means; however, if any features need to be added for a particular project, you need to use industry codes and standards for those additional features, if they exist.  It is also important to note that these criteria are the </a:t>
            </a:r>
            <a:r>
              <a:rPr lang="en-US" altLang="en-US" u="sng" dirty="0"/>
              <a:t>minimums</a:t>
            </a:r>
            <a:r>
              <a:rPr lang="en-US" altLang="en-US" dirty="0"/>
              <a:t> required on the project, and experienced Contractors will go above these minimums where it is appropriate for certain features and project types.  It is important to note here, that our NAVFAC reviewers will need to know these codes and standards; for example, if the Contractor proposes CPVC pipe for a particular system, we will need to know if that meets the minimum code requirements that are included in the RFP and any referenced criteria.</a:t>
            </a:r>
          </a:p>
          <a:p>
            <a:pPr marL="171450" indent="-171450">
              <a:buFont typeface="Arial" panose="020B0604020202020204" pitchFamily="34" charset="0"/>
              <a:buChar char="•"/>
            </a:pPr>
            <a:r>
              <a:rPr lang="en-US" altLang="en-US" dirty="0"/>
              <a:t>It is also important to note that industry standards many times are augmented by specific government requirements, which many times are driven by Executive Orders.  Some areas where Executive Orders impact our project requirements include Anti-terrorism Force Protection requirements, Sustainability, Seismic requirements, Accessibility standards, as well as other areas of projects</a:t>
            </a:r>
          </a:p>
          <a:p>
            <a:pPr marL="171450" indent="-171450">
              <a:buFont typeface="Arial" panose="020B0604020202020204" pitchFamily="34" charset="0"/>
              <a:buChar char="•"/>
            </a:pPr>
            <a:r>
              <a:rPr lang="en-US" altLang="en-US" dirty="0"/>
              <a:t>Government criteria are requirements oriented, not simply stating all of our best practices or lessons learned.  If you take a look at many of the Unified Facility Criteria, or UFC, documents that are referenced in our design-build RFP’s, the requirements are included in the up-front chapters.  If there are some Best Practices or Lessons Learned, they may be included in a supplementary Appendix; but the minimum criteria in these documents are requirements oriented.  In the last several years, the DoD UFC’s have been reviewed against industry codes and standards and the industry codes are used where the DoD feels like it gives us the appropriate quality and durability needed for a long-life facility.</a:t>
            </a:r>
          </a:p>
          <a:p>
            <a:pPr marL="171450" indent="-171450">
              <a:buFont typeface="Arial" panose="020B0604020202020204" pitchFamily="34" charset="0"/>
              <a:buChar char="•"/>
            </a:pPr>
            <a:endParaRPr lang="en-US" altLang="en-US" dirty="0"/>
          </a:p>
          <a:p>
            <a:pPr marL="171450" indent="-171450">
              <a:buFont typeface="Arial" panose="020B0604020202020204" pitchFamily="34" charset="0"/>
              <a:buChar char="•"/>
            </a:pPr>
            <a:endParaRPr lang="en-US" altLang="en-US" dirty="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980" eaLnBrk="0" hangingPunct="0">
              <a:defRPr sz="3100" b="1">
                <a:solidFill>
                  <a:srgbClr val="000099"/>
                </a:solidFill>
                <a:latin typeface="Arial" pitchFamily="34" charset="0"/>
              </a:defRPr>
            </a:lvl1pPr>
            <a:lvl2pPr marL="716108" indent="-275427" defTabSz="937980" eaLnBrk="0" hangingPunct="0">
              <a:defRPr sz="3100" b="1">
                <a:solidFill>
                  <a:srgbClr val="000099"/>
                </a:solidFill>
                <a:latin typeface="Arial" pitchFamily="34" charset="0"/>
              </a:defRPr>
            </a:lvl2pPr>
            <a:lvl3pPr marL="1101706" indent="-220341" defTabSz="937980" eaLnBrk="0" hangingPunct="0">
              <a:defRPr sz="3100" b="1">
                <a:solidFill>
                  <a:srgbClr val="000099"/>
                </a:solidFill>
                <a:latin typeface="Arial" pitchFamily="34" charset="0"/>
              </a:defRPr>
            </a:lvl3pPr>
            <a:lvl4pPr marL="1542388" indent="-220341" defTabSz="937980" eaLnBrk="0" hangingPunct="0">
              <a:defRPr sz="3100" b="1">
                <a:solidFill>
                  <a:srgbClr val="000099"/>
                </a:solidFill>
                <a:latin typeface="Arial" pitchFamily="34" charset="0"/>
              </a:defRPr>
            </a:lvl4pPr>
            <a:lvl5pPr marL="1983071" indent="-220341" defTabSz="937980" eaLnBrk="0" hangingPunct="0">
              <a:defRPr sz="3100" b="1">
                <a:solidFill>
                  <a:srgbClr val="000099"/>
                </a:solidFill>
                <a:latin typeface="Arial" pitchFamily="34" charset="0"/>
              </a:defRPr>
            </a:lvl5pPr>
            <a:lvl6pPr marL="2423753" indent="-220341" defTabSz="937980" eaLnBrk="0" fontAlgn="base" hangingPunct="0">
              <a:spcBef>
                <a:spcPct val="50000"/>
              </a:spcBef>
              <a:spcAft>
                <a:spcPct val="0"/>
              </a:spcAft>
              <a:buChar char="•"/>
              <a:defRPr sz="3100" b="1">
                <a:solidFill>
                  <a:srgbClr val="000099"/>
                </a:solidFill>
                <a:latin typeface="Arial" pitchFamily="34" charset="0"/>
              </a:defRPr>
            </a:lvl6pPr>
            <a:lvl7pPr marL="2864435" indent="-220341" defTabSz="937980" eaLnBrk="0" fontAlgn="base" hangingPunct="0">
              <a:spcBef>
                <a:spcPct val="50000"/>
              </a:spcBef>
              <a:spcAft>
                <a:spcPct val="0"/>
              </a:spcAft>
              <a:buChar char="•"/>
              <a:defRPr sz="3100" b="1">
                <a:solidFill>
                  <a:srgbClr val="000099"/>
                </a:solidFill>
                <a:latin typeface="Arial" pitchFamily="34" charset="0"/>
              </a:defRPr>
            </a:lvl7pPr>
            <a:lvl8pPr marL="3305117" indent="-220341" defTabSz="937980" eaLnBrk="0" fontAlgn="base" hangingPunct="0">
              <a:spcBef>
                <a:spcPct val="50000"/>
              </a:spcBef>
              <a:spcAft>
                <a:spcPct val="0"/>
              </a:spcAft>
              <a:buChar char="•"/>
              <a:defRPr sz="3100" b="1">
                <a:solidFill>
                  <a:srgbClr val="000099"/>
                </a:solidFill>
                <a:latin typeface="Arial" pitchFamily="34" charset="0"/>
              </a:defRPr>
            </a:lvl8pPr>
            <a:lvl9pPr marL="3745800" indent="-220341" defTabSz="937980" eaLnBrk="0" fontAlgn="base" hangingPunct="0">
              <a:spcBef>
                <a:spcPct val="50000"/>
              </a:spcBef>
              <a:spcAft>
                <a:spcPct val="0"/>
              </a:spcAft>
              <a:buChar char="•"/>
              <a:defRPr sz="3100" b="1">
                <a:solidFill>
                  <a:srgbClr val="000099"/>
                </a:solidFill>
                <a:latin typeface="Arial" pitchFamily="34" charset="0"/>
              </a:defRPr>
            </a:lvl9pPr>
          </a:lstStyle>
          <a:p>
            <a:pPr eaLnBrk="1" hangingPunct="1"/>
            <a:fld id="{D50742BA-85AC-45C2-BD96-0CEA146AD52E}" type="slidenum">
              <a:rPr lang="en-US" altLang="en-US" sz="1100" b="0">
                <a:solidFill>
                  <a:schemeClr val="bg1"/>
                </a:solidFill>
              </a:rPr>
              <a:pPr eaLnBrk="1" hangingPunct="1"/>
              <a:t>8</a:t>
            </a:fld>
            <a:endParaRPr lang="en-US" altLang="en-US" sz="1100" b="0">
              <a:solidFill>
                <a:schemeClr val="bg1"/>
              </a:solidFill>
            </a:endParaRPr>
          </a:p>
        </p:txBody>
      </p:sp>
    </p:spTree>
    <p:extLst>
      <p:ext uri="{BB962C8B-B14F-4D97-AF65-F5344CB8AC3E}">
        <p14:creationId xmlns:p14="http://schemas.microsoft.com/office/powerpoint/2010/main" val="2765432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930275">
              <a:spcBef>
                <a:spcPct val="30000"/>
              </a:spcBef>
              <a:defRPr sz="1200">
                <a:solidFill>
                  <a:schemeClr val="tx1"/>
                </a:solidFill>
                <a:latin typeface="Times New Roman" panose="02020603050405020304" pitchFamily="18" charset="0"/>
              </a:defRPr>
            </a:lvl1pPr>
            <a:lvl2pPr marL="735013" indent="-282575" defTabSz="930275">
              <a:spcBef>
                <a:spcPct val="30000"/>
              </a:spcBef>
              <a:defRPr sz="1200">
                <a:solidFill>
                  <a:schemeClr val="tx1"/>
                </a:solidFill>
                <a:latin typeface="Times New Roman" panose="02020603050405020304" pitchFamily="18" charset="0"/>
              </a:defRPr>
            </a:lvl2pPr>
            <a:lvl3pPr marL="1130300" indent="-225425" defTabSz="930275">
              <a:spcBef>
                <a:spcPct val="30000"/>
              </a:spcBef>
              <a:defRPr sz="1200">
                <a:solidFill>
                  <a:schemeClr val="tx1"/>
                </a:solidFill>
                <a:latin typeface="Times New Roman" panose="02020603050405020304" pitchFamily="18" charset="0"/>
              </a:defRPr>
            </a:lvl3pPr>
            <a:lvl4pPr marL="1582738" indent="-227013" defTabSz="930275">
              <a:spcBef>
                <a:spcPct val="30000"/>
              </a:spcBef>
              <a:defRPr sz="1200">
                <a:solidFill>
                  <a:schemeClr val="tx1"/>
                </a:solidFill>
                <a:latin typeface="Times New Roman" panose="02020603050405020304" pitchFamily="18" charset="0"/>
              </a:defRPr>
            </a:lvl4pPr>
            <a:lvl5pPr marL="2033588" indent="-225425" defTabSz="930275">
              <a:spcBef>
                <a:spcPct val="30000"/>
              </a:spcBef>
              <a:defRPr sz="1200">
                <a:solidFill>
                  <a:schemeClr val="tx1"/>
                </a:solidFill>
                <a:latin typeface="Times New Roman" panose="02020603050405020304" pitchFamily="18" charset="0"/>
              </a:defRPr>
            </a:lvl5pPr>
            <a:lvl6pPr marL="2490788" indent="-225425"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47988" indent="-225425"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05188" indent="-225425"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62388" indent="-225425"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A0AB133-F078-4817-94C3-4B6A5BF38DCD}" type="slidenum">
              <a:rPr lang="en-US" altLang="en-US">
                <a:solidFill>
                  <a:schemeClr val="bg1"/>
                </a:solidFill>
                <a:latin typeface="Arial" panose="020B0604020202020204" pitchFamily="34" charset="0"/>
              </a:rPr>
              <a:pPr>
                <a:spcBef>
                  <a:spcPct val="0"/>
                </a:spcBef>
              </a:pPr>
              <a:t>9</a:t>
            </a:fld>
            <a:endParaRPr lang="en-US" altLang="en-US">
              <a:solidFill>
                <a:schemeClr val="bg1"/>
              </a:solidFill>
              <a:latin typeface="Arial" panose="020B0604020202020204" pitchFamily="34" charset="0"/>
            </a:endParaRPr>
          </a:p>
        </p:txBody>
      </p:sp>
      <p:sp>
        <p:nvSpPr>
          <p:cNvPr id="14339" name="Rectangle 2"/>
          <p:cNvSpPr>
            <a:spLocks noGrp="1" noRot="1" noChangeAspect="1" noChangeArrowheads="1" noTextEdit="1"/>
          </p:cNvSpPr>
          <p:nvPr>
            <p:ph type="sldImg"/>
          </p:nvPr>
        </p:nvSpPr>
        <p:spPr>
          <a:xfrm>
            <a:off x="1152525" y="682625"/>
            <a:ext cx="4648200" cy="3486150"/>
          </a:xfrm>
          <a:ln/>
        </p:spPr>
      </p:sp>
      <p:sp>
        <p:nvSpPr>
          <p:cNvPr id="14340" name="Rectangle 3"/>
          <p:cNvSpPr>
            <a:spLocks noGrp="1" noChangeArrowheads="1"/>
          </p:cNvSpPr>
          <p:nvPr>
            <p:ph type="body" idx="1"/>
          </p:nvPr>
        </p:nvSpPr>
        <p:spPr>
          <a:xfrm>
            <a:off x="909638" y="4395788"/>
            <a:ext cx="5130800" cy="4168775"/>
          </a:xfrm>
          <a:noFill/>
        </p:spPr>
        <p:txBody>
          <a:bodyPr/>
          <a:lstStyle/>
          <a:p>
            <a:pPr eaLnBrk="1" hangingPunct="1">
              <a:buFontTx/>
              <a:buChar char="•"/>
            </a:pPr>
            <a:r>
              <a:rPr lang="en-US" altLang="en-US" dirty="0"/>
              <a:t>one of the BIGGEST advantages of design-build is the DB team and its’ relationship.</a:t>
            </a:r>
          </a:p>
          <a:p>
            <a:pPr eaLnBrk="1" hangingPunct="1">
              <a:buFontTx/>
              <a:buChar char="•"/>
            </a:pPr>
            <a:r>
              <a:rPr lang="en-US" altLang="en-US" dirty="0"/>
              <a:t>In Design-Bid-Build (DBB) processes, the relationship between the Government and the Architect/Engineer and/or Contractor is at arm’s length and can be adversarial at times.  The design is fixed, and adjustments (based on change orders), even if justifiable, are difficult and time consuming.  It is true that partnering has helped to smooth out the rough spots on many Design-Bid-Build construction projects, but partnering does not solve all the problems.</a:t>
            </a:r>
          </a:p>
          <a:p>
            <a:pPr eaLnBrk="1" hangingPunct="1">
              <a:buFontTx/>
              <a:buChar char="•"/>
            </a:pPr>
            <a:r>
              <a:rPr lang="en-US" altLang="en-US" dirty="0"/>
              <a:t>In Design-Build (DB) processes, the operational model should be shaped like a “round table”, where all participants, including the DB Contractor and his A&amp;E sit with us at the table as fully functioning and participating members of the DB Project Team.  In this graphic all parties within the Design-Build team are shown – the Contractor-related parties are shown in light green, the NAVFAC parties are indicated in dark blue, and the customer/end user parties are shown in light blue.  The relationship among all these parties should be collaborative, and partnering should be continuous throughout the project delivery process.</a:t>
            </a:r>
          </a:p>
        </p:txBody>
      </p:sp>
    </p:spTree>
    <p:extLst>
      <p:ext uri="{BB962C8B-B14F-4D97-AF65-F5344CB8AC3E}">
        <p14:creationId xmlns:p14="http://schemas.microsoft.com/office/powerpoint/2010/main" val="13111157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xml"/><Relationship Id="rId1" Type="http://schemas.openxmlformats.org/officeDocument/2006/relationships/tags" Target="../tags/tag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7"/>
          <p:cNvSpPr txBox="1">
            <a:spLocks noChangeArrowheads="1"/>
          </p:cNvSpPr>
          <p:nvPr/>
        </p:nvSpPr>
        <p:spPr bwMode="auto">
          <a:xfrm>
            <a:off x="8162925" y="6551613"/>
            <a:ext cx="9810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fld id="{13C8F292-8040-409B-8510-61BA18B7E95B}" type="slidenum">
              <a:rPr lang="en-US" altLang="en-US" sz="1200" i="1" smtClean="0">
                <a:solidFill>
                  <a:srgbClr val="009ED5"/>
                </a:solidFill>
              </a:rPr>
              <a:pPr algn="ctr" eaLnBrk="1" hangingPunct="1">
                <a:defRPr/>
              </a:pPr>
              <a:t>‹#›</a:t>
            </a:fld>
            <a:endParaRPr lang="en-US" altLang="en-US" sz="1200" i="1">
              <a:solidFill>
                <a:srgbClr val="009ED5"/>
              </a:solidFill>
            </a:endParaRPr>
          </a:p>
        </p:txBody>
      </p:sp>
      <p:pic>
        <p:nvPicPr>
          <p:cNvPr id="5" name="Picture 43" descr="\\Cfusion1\MacCentral\NAVFAC\PowerPoint\TIFFs\PPTdesign2ccover.t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33796"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214807515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799814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3525" y="152400"/>
            <a:ext cx="2124075"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38125" y="152400"/>
            <a:ext cx="62230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964269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3" descr="\\Cfusion1\MacCentral\NAVFAC\PowerPoint\TIFFs\PPTdesign2ccover.t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ctrTitle"/>
          </p:nvPr>
        </p:nvSpPr>
        <p:spPr>
          <a:xfrm>
            <a:off x="2857500" y="2386013"/>
            <a:ext cx="4546600" cy="1000125"/>
          </a:xfrm>
        </p:spPr>
        <p:txBody>
          <a:bodyPr anchor="t"/>
          <a:lstStyle>
            <a:lvl1pPr>
              <a:defRPr>
                <a:latin typeface="Arial" charset="0"/>
              </a:defRPr>
            </a:lvl1pPr>
          </a:lstStyle>
          <a:p>
            <a:r>
              <a:rPr lang="en-US"/>
              <a:t>Click to add title</a:t>
            </a:r>
          </a:p>
        </p:txBody>
      </p:sp>
      <p:sp>
        <p:nvSpPr>
          <p:cNvPr id="9220" name="Rectangle 4"/>
          <p:cNvSpPr>
            <a:spLocks noGrp="1" noChangeArrowheads="1"/>
          </p:cNvSpPr>
          <p:nvPr>
            <p:ph type="subTitle" idx="1"/>
          </p:nvPr>
        </p:nvSpPr>
        <p:spPr>
          <a:xfrm>
            <a:off x="2862263" y="4249738"/>
            <a:ext cx="4535487" cy="611187"/>
          </a:xfrm>
        </p:spPr>
        <p:txBody>
          <a:bodyPr/>
          <a:lstStyle>
            <a:lvl1pPr marL="0" indent="0" algn="ctr">
              <a:buFontTx/>
              <a:buNone/>
              <a:defRPr sz="1800">
                <a:solidFill>
                  <a:srgbClr val="009ED5"/>
                </a:solidFill>
                <a:latin typeface="Arial Narrow" pitchFamily="34" charset="0"/>
              </a:defRPr>
            </a:lvl1pPr>
          </a:lstStyle>
          <a:p>
            <a:r>
              <a:rPr lang="en-US"/>
              <a:t>Click to add subtitle</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398109100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272745685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2679700" y="6464300"/>
            <a:ext cx="4305300" cy="393700"/>
          </a:xfrm>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223165579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6113" y="1350963"/>
            <a:ext cx="3968750" cy="4811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7263" y="1350963"/>
            <a:ext cx="3970337" cy="4811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6"/>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229292787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985955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6"/>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414688229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6"/>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348097923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151590044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615844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9948757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408484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3525" y="152400"/>
            <a:ext cx="2124075"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38125" y="152400"/>
            <a:ext cx="62230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540274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113" y="1350963"/>
            <a:ext cx="8091487" cy="4811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a:xfrm>
            <a:off x="2913063" y="6527800"/>
            <a:ext cx="5359400" cy="330200"/>
          </a:xfrm>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173491241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43" descr="\\Cfusion1\MacCentral\NAVFAC\PowerPoint\TIFFs\PPTdesign2ccover.t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4"/>
          <p:cNvSpPr>
            <a:spLocks noGrp="1" noChangeArrowheads="1"/>
          </p:cNvSpPr>
          <p:nvPr>
            <p:ph type="subTitle" idx="1"/>
          </p:nvPr>
        </p:nvSpPr>
        <p:spPr>
          <a:xfrm>
            <a:off x="2862263" y="4249738"/>
            <a:ext cx="4535487" cy="611187"/>
          </a:xfrm>
        </p:spPr>
        <p:txBody>
          <a:bodyPr/>
          <a:lstStyle>
            <a:lvl1pPr marL="0" indent="0" algn="ctr">
              <a:buFontTx/>
              <a:buNone/>
              <a:defRPr sz="1800">
                <a:solidFill>
                  <a:srgbClr val="009ED5"/>
                </a:solidFill>
                <a:latin typeface="Arial Narrow" pitchFamily="34" charset="0"/>
              </a:defRPr>
            </a:lvl1pPr>
          </a:lstStyle>
          <a:p>
            <a:r>
              <a:rPr lang="en-US"/>
              <a:t>Click to add subtitle</a:t>
            </a:r>
          </a:p>
        </p:txBody>
      </p:sp>
    </p:spTree>
    <p:extLst>
      <p:ext uri="{BB962C8B-B14F-4D97-AF65-F5344CB8AC3E}">
        <p14:creationId xmlns:p14="http://schemas.microsoft.com/office/powerpoint/2010/main" val="19840638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3738" y="6205538"/>
            <a:ext cx="7575550" cy="365125"/>
          </a:xfrm>
        </p:spPr>
        <p:txBody>
          <a:bodyPr/>
          <a:lstStyle>
            <a:lvl1pPr algn="ctr">
              <a:defRPr/>
            </a:lvl1pPr>
          </a:lstStyle>
          <a:p>
            <a:pPr>
              <a:defRPr/>
            </a:pPr>
            <a:r>
              <a:rPr lang="en-US"/>
              <a:t>PWD Workload Management Leadership Overview Course</a:t>
            </a:r>
          </a:p>
        </p:txBody>
      </p:sp>
    </p:spTree>
    <p:extLst>
      <p:ext uri="{BB962C8B-B14F-4D97-AF65-F5344CB8AC3E}">
        <p14:creationId xmlns:p14="http://schemas.microsoft.com/office/powerpoint/2010/main" val="57739332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2242351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6113" y="1350963"/>
            <a:ext cx="3968750" cy="4811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7263" y="1350963"/>
            <a:ext cx="3970337" cy="4811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038129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12143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3797411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6327762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102905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06881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9624286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895050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3525" y="152400"/>
            <a:ext cx="2124075"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38125" y="152400"/>
            <a:ext cx="62230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401551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8125" y="152400"/>
            <a:ext cx="8045450" cy="835025"/>
          </a:xfrm>
        </p:spPr>
        <p:txBody>
          <a:bodyPr/>
          <a:lstStyle/>
          <a:p>
            <a:r>
              <a:rPr lang="en-US"/>
              <a:t>Click to edit Master title style</a:t>
            </a:r>
          </a:p>
        </p:txBody>
      </p:sp>
      <p:sp>
        <p:nvSpPr>
          <p:cNvPr id="3" name="Content Placeholder 2"/>
          <p:cNvSpPr>
            <a:spLocks noGrp="1"/>
          </p:cNvSpPr>
          <p:nvPr>
            <p:ph idx="1"/>
          </p:nvPr>
        </p:nvSpPr>
        <p:spPr>
          <a:xfrm>
            <a:off x="646113" y="1350963"/>
            <a:ext cx="8091487" cy="48117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406525" y="6491288"/>
            <a:ext cx="5778500" cy="366712"/>
          </a:xfrm>
        </p:spPr>
        <p:txBody>
          <a:bodyPr/>
          <a:lstStyle>
            <a:lvl1pPr algn="ctr">
              <a:defRPr b="0"/>
            </a:lvl1pPr>
          </a:lstStyle>
          <a:p>
            <a:pPr>
              <a:defRPr/>
            </a:pPr>
            <a:r>
              <a:rPr lang="en-US"/>
              <a:t>PWD Workload Management Leadership Overview Course</a:t>
            </a:r>
            <a:endParaRPr lang="en-US" dirty="0"/>
          </a:p>
        </p:txBody>
      </p:sp>
    </p:spTree>
    <p:extLst>
      <p:ext uri="{BB962C8B-B14F-4D97-AF65-F5344CB8AC3E}">
        <p14:creationId xmlns:p14="http://schemas.microsoft.com/office/powerpoint/2010/main" val="362346240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113" y="1350963"/>
            <a:ext cx="8091487" cy="4811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a:xfrm>
            <a:off x="2913063" y="6527800"/>
            <a:ext cx="5359400" cy="330200"/>
          </a:xfrm>
        </p:spPr>
        <p:txBody>
          <a:bodyPr/>
          <a:lstStyle>
            <a:lvl1pPr>
              <a:defRPr>
                <a:latin typeface="Arial" charset="0"/>
                <a:ea typeface="+mn-ea"/>
              </a:defRPr>
            </a:lvl1pPr>
          </a:lstStyle>
          <a:p>
            <a:pPr>
              <a:defRPr/>
            </a:pPr>
            <a:endParaRPr lang="en-US"/>
          </a:p>
        </p:txBody>
      </p:sp>
    </p:spTree>
    <p:extLst>
      <p:ext uri="{BB962C8B-B14F-4D97-AF65-F5344CB8AC3E}">
        <p14:creationId xmlns:p14="http://schemas.microsoft.com/office/powerpoint/2010/main" val="8864084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43" descr="\\Cfusion1\MacCentral\NAVFAC\PowerPoint\TIFFs\PPTdesign2ccover.tif"/>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3"/>
          <p:cNvSpPr txBox="1">
            <a:spLocks/>
          </p:cNvSpPr>
          <p:nvPr userDrawn="1">
            <p:custDataLst>
              <p:tags r:id="rId1"/>
            </p:custDataLst>
          </p:nvPr>
        </p:nvSpPr>
        <p:spPr>
          <a:xfrm>
            <a:off x="-15875" y="6592888"/>
            <a:ext cx="4867275" cy="404812"/>
          </a:xfrm>
          <a:prstGeom prst="rect">
            <a:avLst/>
          </a:prstGeom>
        </p:spPr>
        <p:txBody>
          <a:bodyPr/>
          <a:lstStyle>
            <a:lvl1pPr marL="114300" indent="-114300" algn="l" rtl="0" eaLnBrk="0" fontAlgn="base" hangingPunct="0">
              <a:spcBef>
                <a:spcPct val="20000"/>
              </a:spcBef>
              <a:spcAft>
                <a:spcPct val="0"/>
              </a:spcAft>
              <a:buChar char="•"/>
              <a:defRPr sz="2000" b="1">
                <a:solidFill>
                  <a:srgbClr val="0C2577"/>
                </a:solidFill>
                <a:latin typeface="+mn-lt"/>
                <a:ea typeface="+mn-ea"/>
                <a:cs typeface="+mn-cs"/>
              </a:defRPr>
            </a:lvl1pPr>
            <a:lvl2pPr marL="571500" indent="-114300" algn="l" rtl="0" eaLnBrk="0" fontAlgn="base" hangingPunct="0">
              <a:spcBef>
                <a:spcPct val="20000"/>
              </a:spcBef>
              <a:spcAft>
                <a:spcPct val="0"/>
              </a:spcAft>
              <a:buChar char="–"/>
              <a:defRPr b="1">
                <a:solidFill>
                  <a:srgbClr val="0C2577"/>
                </a:solidFill>
                <a:latin typeface="+mn-lt"/>
              </a:defRPr>
            </a:lvl2pPr>
            <a:lvl3pPr marL="1028700" indent="-114300" algn="l" rtl="0" eaLnBrk="0" fontAlgn="base" hangingPunct="0">
              <a:spcBef>
                <a:spcPct val="20000"/>
              </a:spcBef>
              <a:spcAft>
                <a:spcPct val="0"/>
              </a:spcAft>
              <a:buChar char="•"/>
              <a:defRPr sz="1600">
                <a:solidFill>
                  <a:srgbClr val="0C2577"/>
                </a:solidFill>
                <a:latin typeface="+mn-lt"/>
              </a:defRPr>
            </a:lvl3pPr>
            <a:lvl4pPr marL="1485900" indent="-114300" algn="l" rtl="0" eaLnBrk="0" fontAlgn="base" hangingPunct="0">
              <a:spcBef>
                <a:spcPct val="20000"/>
              </a:spcBef>
              <a:spcAft>
                <a:spcPct val="0"/>
              </a:spcAft>
              <a:buChar char="–"/>
              <a:defRPr sz="1400">
                <a:solidFill>
                  <a:srgbClr val="0C2577"/>
                </a:solidFill>
                <a:latin typeface="+mn-lt"/>
              </a:defRPr>
            </a:lvl4pPr>
            <a:lvl5pPr marL="1943100" indent="-114300" algn="l" rtl="0" eaLnBrk="0" fontAlgn="base" hangingPunct="0">
              <a:spcBef>
                <a:spcPct val="20000"/>
              </a:spcBef>
              <a:spcAft>
                <a:spcPct val="0"/>
              </a:spcAft>
              <a:buChar char="»"/>
              <a:defRPr sz="1400">
                <a:solidFill>
                  <a:srgbClr val="0C2577"/>
                </a:solidFill>
                <a:latin typeface="+mn-lt"/>
              </a:defRPr>
            </a:lvl5pPr>
            <a:lvl6pPr marL="2400300" indent="-114300" algn="l" rtl="0" fontAlgn="base">
              <a:spcBef>
                <a:spcPct val="20000"/>
              </a:spcBef>
              <a:spcAft>
                <a:spcPct val="0"/>
              </a:spcAft>
              <a:buChar char="»"/>
              <a:defRPr sz="1400">
                <a:solidFill>
                  <a:srgbClr val="0C2577"/>
                </a:solidFill>
                <a:latin typeface="+mn-lt"/>
              </a:defRPr>
            </a:lvl6pPr>
            <a:lvl7pPr marL="2857500" indent="-114300" algn="l" rtl="0" fontAlgn="base">
              <a:spcBef>
                <a:spcPct val="20000"/>
              </a:spcBef>
              <a:spcAft>
                <a:spcPct val="0"/>
              </a:spcAft>
              <a:buChar char="»"/>
              <a:defRPr sz="1400">
                <a:solidFill>
                  <a:srgbClr val="0C2577"/>
                </a:solidFill>
                <a:latin typeface="+mn-lt"/>
              </a:defRPr>
            </a:lvl7pPr>
            <a:lvl8pPr marL="3314700" indent="-114300" algn="l" rtl="0" fontAlgn="base">
              <a:spcBef>
                <a:spcPct val="20000"/>
              </a:spcBef>
              <a:spcAft>
                <a:spcPct val="0"/>
              </a:spcAft>
              <a:buChar char="»"/>
              <a:defRPr sz="1400">
                <a:solidFill>
                  <a:srgbClr val="0C2577"/>
                </a:solidFill>
                <a:latin typeface="+mn-lt"/>
              </a:defRPr>
            </a:lvl8pPr>
            <a:lvl9pPr marL="3771900" indent="-114300" algn="l" rtl="0" fontAlgn="base">
              <a:spcBef>
                <a:spcPct val="20000"/>
              </a:spcBef>
              <a:spcAft>
                <a:spcPct val="0"/>
              </a:spcAft>
              <a:buChar char="»"/>
              <a:defRPr sz="1400">
                <a:solidFill>
                  <a:srgbClr val="0C2577"/>
                </a:solidFill>
                <a:latin typeface="+mn-lt"/>
              </a:defRPr>
            </a:lvl9pPr>
          </a:lstStyle>
          <a:p>
            <a:pPr marL="0" indent="0">
              <a:buFontTx/>
              <a:buNone/>
              <a:defRPr/>
            </a:pPr>
            <a:endParaRPr lang="en-US" sz="1000" kern="0" dirty="0"/>
          </a:p>
        </p:txBody>
      </p:sp>
      <p:sp>
        <p:nvSpPr>
          <p:cNvPr id="9219" name="Rectangle 3"/>
          <p:cNvSpPr>
            <a:spLocks noGrp="1" noChangeArrowheads="1"/>
          </p:cNvSpPr>
          <p:nvPr>
            <p:ph type="ctrTitle"/>
            <p:custDataLst>
              <p:tags r:id="rId2"/>
            </p:custDataLst>
          </p:nvPr>
        </p:nvSpPr>
        <p:spPr>
          <a:xfrm>
            <a:off x="191069" y="3193575"/>
            <a:ext cx="8816453" cy="1774209"/>
          </a:xfrm>
        </p:spPr>
        <p:txBody>
          <a:bodyPr anchor="t"/>
          <a:lstStyle>
            <a:lvl1pPr>
              <a:defRPr>
                <a:latin typeface="Arial" charset="0"/>
              </a:defRPr>
            </a:lvl1pPr>
          </a:lstStyle>
          <a:p>
            <a:r>
              <a:rPr lang="en-US" dirty="0"/>
              <a:t>Click to add title</a:t>
            </a:r>
          </a:p>
        </p:txBody>
      </p:sp>
      <p:sp>
        <p:nvSpPr>
          <p:cNvPr id="3" name="Text Placeholder 2"/>
          <p:cNvSpPr>
            <a:spLocks noGrp="1"/>
          </p:cNvSpPr>
          <p:nvPr>
            <p:ph type="body" sz="quarter" idx="10"/>
            <p:custDataLst>
              <p:tags r:id="rId3"/>
            </p:custDataLst>
          </p:nvPr>
        </p:nvSpPr>
        <p:spPr>
          <a:xfrm>
            <a:off x="558800" y="5100999"/>
            <a:ext cx="8105775" cy="708025"/>
          </a:xfrm>
        </p:spPr>
        <p:txBody>
          <a:bodyPr/>
          <a:lstStyle>
            <a:lvl1pPr marL="0" indent="0">
              <a:buNone/>
              <a:defRPr b="0" baseline="0"/>
            </a:lvl1pPr>
          </a:lstStyle>
          <a:p>
            <a:pPr lvl="0"/>
            <a:r>
              <a:rPr lang="en-US"/>
              <a:t>Click to edit Master text styles</a:t>
            </a:r>
          </a:p>
        </p:txBody>
      </p:sp>
    </p:spTree>
    <p:extLst>
      <p:ext uri="{BB962C8B-B14F-4D97-AF65-F5344CB8AC3E}">
        <p14:creationId xmlns:p14="http://schemas.microsoft.com/office/powerpoint/2010/main" val="208102340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Content Placeholder 2"/>
          <p:cNvSpPr>
            <a:spLocks noGrp="1"/>
          </p:cNvSpPr>
          <p:nvPr>
            <p:ph idx="1"/>
            <p:custDataLst>
              <p:tags r:id="rId1"/>
            </p:custDataLst>
          </p:nvPr>
        </p:nvSpPr>
        <p:spPr>
          <a:xfrm>
            <a:off x="152400" y="1253978"/>
            <a:ext cx="8825345" cy="5188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2"/>
          <p:cNvSpPr>
            <a:spLocks noGrp="1" noChangeArrowheads="1"/>
          </p:cNvSpPr>
          <p:nvPr>
            <p:ph type="title"/>
            <p:custDataLst>
              <p:tags r:id="rId2"/>
            </p:custDataLst>
          </p:nvPr>
        </p:nvSpPr>
        <p:spPr bwMode="auto">
          <a:xfrm>
            <a:off x="152400" y="152400"/>
            <a:ext cx="813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a:t>Click to edit Master title style</a:t>
            </a:r>
          </a:p>
        </p:txBody>
      </p:sp>
    </p:spTree>
    <p:extLst>
      <p:ext uri="{BB962C8B-B14F-4D97-AF65-F5344CB8AC3E}">
        <p14:creationId xmlns:p14="http://schemas.microsoft.com/office/powerpoint/2010/main" val="102899523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Content Placeholder 2"/>
          <p:cNvSpPr>
            <a:spLocks noGrp="1"/>
          </p:cNvSpPr>
          <p:nvPr>
            <p:ph idx="1"/>
          </p:nvPr>
        </p:nvSpPr>
        <p:spPr>
          <a:xfrm>
            <a:off x="152400" y="1253978"/>
            <a:ext cx="8825345" cy="5188386"/>
          </a:xfrm>
        </p:spPr>
        <p:txBody>
          <a:bodyPr/>
          <a:lstStyle>
            <a:lvl1pPr marL="0" indent="0">
              <a:spcAft>
                <a:spcPts val="1200"/>
              </a:spcAft>
              <a:buNone/>
              <a:defRPr/>
            </a:lvl1pPr>
            <a:lvl2pPr marL="800100" indent="-342900">
              <a:spcBef>
                <a:spcPts val="1200"/>
              </a:spcBef>
              <a:buFont typeface="+mj-lt"/>
              <a:buAutoNum type="arabicPeriod"/>
              <a:defRPr/>
            </a:lvl2pPr>
            <a:lvl3pPr marL="1257300" indent="-342900">
              <a:buFont typeface="+mj-lt"/>
              <a:buAutoNum type="alphaUcPeriod"/>
              <a:defRPr/>
            </a:lvl3pPr>
          </a:lstStyle>
          <a:p>
            <a:pPr lvl="0"/>
            <a:r>
              <a:rPr lang="en-US" dirty="0"/>
              <a:t>Click to edit Master text styles</a:t>
            </a:r>
          </a:p>
          <a:p>
            <a:pPr lvl="1"/>
            <a:r>
              <a:rPr lang="en-US" dirty="0"/>
              <a:t>First level</a:t>
            </a:r>
          </a:p>
          <a:p>
            <a:pPr lvl="2"/>
            <a:r>
              <a:rPr lang="en-US" dirty="0"/>
              <a:t>Second level</a:t>
            </a:r>
          </a:p>
        </p:txBody>
      </p:sp>
      <p:sp>
        <p:nvSpPr>
          <p:cNvPr id="6" name="Rectangle 2"/>
          <p:cNvSpPr>
            <a:spLocks noGrp="1" noChangeArrowheads="1"/>
          </p:cNvSpPr>
          <p:nvPr>
            <p:ph type="title"/>
          </p:nvPr>
        </p:nvSpPr>
        <p:spPr bwMode="auto">
          <a:xfrm>
            <a:off x="152400" y="152400"/>
            <a:ext cx="813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a:t>Click to edit Master title style</a:t>
            </a:r>
          </a:p>
        </p:txBody>
      </p:sp>
    </p:spTree>
    <p:extLst>
      <p:ext uri="{BB962C8B-B14F-4D97-AF65-F5344CB8AC3E}">
        <p14:creationId xmlns:p14="http://schemas.microsoft.com/office/powerpoint/2010/main" val="373460271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6113" y="1350963"/>
            <a:ext cx="3968750" cy="4811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7263" y="1350963"/>
            <a:ext cx="3970337" cy="4811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9848667"/>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extBox 4"/>
          <p:cNvSpPr txBox="1"/>
          <p:nvPr userDrawn="1"/>
        </p:nvSpPr>
        <p:spPr>
          <a:xfrm>
            <a:off x="8297863" y="1014413"/>
            <a:ext cx="792162" cy="2762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200" b="1" dirty="0">
                <a:solidFill>
                  <a:srgbClr val="FF0000"/>
                </a:solidFill>
              </a:rPr>
              <a:t>DRAFT</a:t>
            </a:r>
          </a:p>
        </p:txBody>
      </p:sp>
      <p:sp>
        <p:nvSpPr>
          <p:cNvPr id="3" name="Content Placeholder 2"/>
          <p:cNvSpPr>
            <a:spLocks noGrp="1"/>
          </p:cNvSpPr>
          <p:nvPr>
            <p:ph sz="half" idx="1"/>
          </p:nvPr>
        </p:nvSpPr>
        <p:spPr>
          <a:xfrm>
            <a:off x="180109" y="1295543"/>
            <a:ext cx="4434754" cy="503598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67263" y="1295542"/>
            <a:ext cx="4196628" cy="50498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title"/>
          </p:nvPr>
        </p:nvSpPr>
        <p:spPr bwMode="auto">
          <a:xfrm>
            <a:off x="152400" y="152400"/>
            <a:ext cx="813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a:t>Click to edit Master title style</a:t>
            </a:r>
          </a:p>
        </p:txBody>
      </p:sp>
    </p:spTree>
    <p:extLst>
      <p:ext uri="{BB962C8B-B14F-4D97-AF65-F5344CB8AC3E}">
        <p14:creationId xmlns:p14="http://schemas.microsoft.com/office/powerpoint/2010/main" val="327148589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extBox 6"/>
          <p:cNvSpPr txBox="1"/>
          <p:nvPr userDrawn="1"/>
        </p:nvSpPr>
        <p:spPr>
          <a:xfrm>
            <a:off x="8297863" y="1014413"/>
            <a:ext cx="792162" cy="2762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200" b="1" dirty="0">
                <a:solidFill>
                  <a:srgbClr val="FF0000"/>
                </a:solidFill>
              </a:rPr>
              <a:t>DRAFT</a:t>
            </a:r>
          </a:p>
        </p:txBody>
      </p:sp>
      <p:sp>
        <p:nvSpPr>
          <p:cNvPr id="3" name="Text Placeholder 2"/>
          <p:cNvSpPr>
            <a:spLocks noGrp="1"/>
          </p:cNvSpPr>
          <p:nvPr>
            <p:ph type="body" idx="1"/>
          </p:nvPr>
        </p:nvSpPr>
        <p:spPr>
          <a:xfrm>
            <a:off x="138545" y="1271868"/>
            <a:ext cx="435884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38545" y="1980567"/>
            <a:ext cx="4358843" cy="44479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271868"/>
            <a:ext cx="43188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81200"/>
            <a:ext cx="4332720" cy="44334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2"/>
          <p:cNvSpPr>
            <a:spLocks noGrp="1" noChangeArrowheads="1"/>
          </p:cNvSpPr>
          <p:nvPr>
            <p:ph type="title"/>
          </p:nvPr>
        </p:nvSpPr>
        <p:spPr bwMode="auto">
          <a:xfrm>
            <a:off x="152400" y="152400"/>
            <a:ext cx="813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a:t>Click to edit Master title style</a:t>
            </a:r>
          </a:p>
        </p:txBody>
      </p:sp>
    </p:spTree>
    <p:extLst>
      <p:ext uri="{BB962C8B-B14F-4D97-AF65-F5344CB8AC3E}">
        <p14:creationId xmlns:p14="http://schemas.microsoft.com/office/powerpoint/2010/main" val="179178716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152400" y="152400"/>
            <a:ext cx="813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a:t>Click to edit Master title style</a:t>
            </a:r>
          </a:p>
        </p:txBody>
      </p:sp>
    </p:spTree>
    <p:extLst>
      <p:ext uri="{BB962C8B-B14F-4D97-AF65-F5344CB8AC3E}">
        <p14:creationId xmlns:p14="http://schemas.microsoft.com/office/powerpoint/2010/main" val="51309474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491293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3" descr="\\Cfusion1\MacCentral\NAVFAC\PowerPoint\TIFFs\PPTdesign2ccover.t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ctrTitle"/>
          </p:nvPr>
        </p:nvSpPr>
        <p:spPr>
          <a:xfrm>
            <a:off x="2857500" y="2386013"/>
            <a:ext cx="4546600" cy="1000125"/>
          </a:xfrm>
        </p:spPr>
        <p:txBody>
          <a:bodyPr anchor="t"/>
          <a:lstStyle>
            <a:lvl1pPr>
              <a:defRPr>
                <a:latin typeface="Arial" charset="0"/>
              </a:defRPr>
            </a:lvl1pPr>
          </a:lstStyle>
          <a:p>
            <a:r>
              <a:rPr lang="en-US"/>
              <a:t>Click to add title</a:t>
            </a:r>
          </a:p>
        </p:txBody>
      </p:sp>
      <p:sp>
        <p:nvSpPr>
          <p:cNvPr id="9220" name="Rectangle 4"/>
          <p:cNvSpPr>
            <a:spLocks noGrp="1" noChangeArrowheads="1"/>
          </p:cNvSpPr>
          <p:nvPr>
            <p:ph type="subTitle" idx="1"/>
          </p:nvPr>
        </p:nvSpPr>
        <p:spPr>
          <a:xfrm>
            <a:off x="2862263" y="4249738"/>
            <a:ext cx="4535487" cy="611187"/>
          </a:xfrm>
        </p:spPr>
        <p:txBody>
          <a:bodyPr/>
          <a:lstStyle>
            <a:lvl1pPr marL="0" indent="0" algn="ctr">
              <a:buFontTx/>
              <a:buNone/>
              <a:defRPr sz="1800">
                <a:solidFill>
                  <a:srgbClr val="009ED5"/>
                </a:solidFill>
                <a:latin typeface="Arial Narrow" pitchFamily="34" charset="0"/>
              </a:defRPr>
            </a:lvl1pPr>
          </a:lstStyle>
          <a:p>
            <a:r>
              <a:rPr lang="en-US"/>
              <a:t>Click to add subtitle</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129364364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122553457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2679700" y="6464300"/>
            <a:ext cx="4305300" cy="393700"/>
          </a:xfrm>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1775724188"/>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6113" y="1350963"/>
            <a:ext cx="3968750" cy="4811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7263" y="1350963"/>
            <a:ext cx="3970337" cy="4811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6"/>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75584210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095561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6"/>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64909707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5513648"/>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6"/>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287594637"/>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271679888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15306155"/>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531148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3525" y="152400"/>
            <a:ext cx="2124075"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38125" y="152400"/>
            <a:ext cx="62230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410661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113" y="1350963"/>
            <a:ext cx="8091487" cy="4811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a:xfrm>
            <a:off x="2913063" y="6527800"/>
            <a:ext cx="5359400" cy="330200"/>
          </a:xfrm>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1079237083"/>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224888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424782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51108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2359842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9195884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1.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13" Type="http://schemas.openxmlformats.org/officeDocument/2006/relationships/tags" Target="../tags/tag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ags" Target="../tags/tag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tags" Target="../tags/tag3.xml"/><Relationship Id="rId5" Type="http://schemas.openxmlformats.org/officeDocument/2006/relationships/slideLayout" Target="../slideLayouts/slideLayout41.xml"/><Relationship Id="rId10" Type="http://schemas.openxmlformats.org/officeDocument/2006/relationships/tags" Target="../tags/tag2.xml"/><Relationship Id="rId4" Type="http://schemas.openxmlformats.org/officeDocument/2006/relationships/slideLayout" Target="../slideLayouts/slideLayout40.xml"/><Relationship Id="rId9" Type="http://schemas.openxmlformats.org/officeDocument/2006/relationships/tags" Target="../tags/tag1.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image" Target="../media/image3.png"/><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0" descr="\\Cfusion1\MacCentral\NAVFAC\PowerPoint\TIFFs\PPTdesign2a.tif"/>
          <p:cNvPicPr>
            <a:picLocks noChangeAspect="1" noChangeArrowheads="1"/>
          </p:cNvPicPr>
          <p:nvPr/>
        </p:nvPicPr>
        <p:blipFill>
          <a:blip r:embed="rId13">
            <a:lum contrast="6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38125" y="152400"/>
            <a:ext cx="80454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3" tIns="45717" rIns="91433" bIns="45717"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646113" y="1350963"/>
            <a:ext cx="8091487" cy="481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3" tIns="45717" rIns="91433" bIns="4571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Text Box 17"/>
          <p:cNvSpPr txBox="1">
            <a:spLocks noChangeArrowheads="1"/>
          </p:cNvSpPr>
          <p:nvPr/>
        </p:nvSpPr>
        <p:spPr bwMode="auto">
          <a:xfrm>
            <a:off x="8162925" y="6551613"/>
            <a:ext cx="9810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fld id="{B628FA58-9698-490E-B16C-1370A5F300A2}" type="slidenum">
              <a:rPr lang="en-US" altLang="en-US" sz="1200" i="1" smtClean="0">
                <a:solidFill>
                  <a:srgbClr val="009ED5"/>
                </a:solidFill>
              </a:rPr>
              <a:pPr algn="ctr" eaLnBrk="1" hangingPunct="1">
                <a:defRPr/>
              </a:pPr>
              <a:t>‹#›</a:t>
            </a:fld>
            <a:endParaRPr lang="en-US" altLang="en-US" sz="1200" i="1">
              <a:solidFill>
                <a:srgbClr val="009ED5"/>
              </a:solidFill>
            </a:endParaRPr>
          </a:p>
        </p:txBody>
      </p:sp>
    </p:spTree>
  </p:cSld>
  <p:clrMap bg1="lt1" tx1="dk1" bg2="lt2" tx2="dk2" accent1="accent1" accent2="accent2" accent3="accent3" accent4="accent4" accent5="accent5" accent6="accent6" hlink="hlink" folHlink="folHlink"/>
  <p:sldLayoutIdLst>
    <p:sldLayoutId id="2147484297"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ransition/>
  <p:txStyles>
    <p:titleStyle>
      <a:lvl1pPr algn="ctr" rtl="0" eaLnBrk="0" fontAlgn="base" hangingPunct="0">
        <a:spcBef>
          <a:spcPct val="0"/>
        </a:spcBef>
        <a:spcAft>
          <a:spcPct val="0"/>
        </a:spcAft>
        <a:defRPr sz="3600" b="1" i="1">
          <a:solidFill>
            <a:srgbClr val="22228B"/>
          </a:solidFill>
          <a:latin typeface="+mj-lt"/>
          <a:ea typeface="+mj-ea"/>
          <a:cs typeface="+mj-cs"/>
        </a:defRPr>
      </a:lvl1pPr>
      <a:lvl2pPr algn="ctr" rtl="0" eaLnBrk="0" fontAlgn="base" hangingPunct="0">
        <a:spcBef>
          <a:spcPct val="0"/>
        </a:spcBef>
        <a:spcAft>
          <a:spcPct val="0"/>
        </a:spcAft>
        <a:defRPr sz="3600" b="1" i="1">
          <a:solidFill>
            <a:srgbClr val="22228B"/>
          </a:solidFill>
          <a:latin typeface="Times New Roman" pitchFamily="18" charset="0"/>
        </a:defRPr>
      </a:lvl2pPr>
      <a:lvl3pPr algn="ctr" rtl="0" eaLnBrk="0" fontAlgn="base" hangingPunct="0">
        <a:spcBef>
          <a:spcPct val="0"/>
        </a:spcBef>
        <a:spcAft>
          <a:spcPct val="0"/>
        </a:spcAft>
        <a:defRPr sz="3600" b="1" i="1">
          <a:solidFill>
            <a:srgbClr val="22228B"/>
          </a:solidFill>
          <a:latin typeface="Times New Roman" pitchFamily="18" charset="0"/>
        </a:defRPr>
      </a:lvl3pPr>
      <a:lvl4pPr algn="ctr" rtl="0" eaLnBrk="0" fontAlgn="base" hangingPunct="0">
        <a:spcBef>
          <a:spcPct val="0"/>
        </a:spcBef>
        <a:spcAft>
          <a:spcPct val="0"/>
        </a:spcAft>
        <a:defRPr sz="3600" b="1" i="1">
          <a:solidFill>
            <a:srgbClr val="22228B"/>
          </a:solidFill>
          <a:latin typeface="Times New Roman" pitchFamily="18" charset="0"/>
        </a:defRPr>
      </a:lvl4pPr>
      <a:lvl5pPr algn="ctr" rtl="0" eaLnBrk="0" fontAlgn="base" hangingPunct="0">
        <a:spcBef>
          <a:spcPct val="0"/>
        </a:spcBef>
        <a:spcAft>
          <a:spcPct val="0"/>
        </a:spcAft>
        <a:defRPr sz="3600" b="1" i="1">
          <a:solidFill>
            <a:srgbClr val="22228B"/>
          </a:solidFill>
          <a:latin typeface="Times New Roman" pitchFamily="18" charset="0"/>
        </a:defRPr>
      </a:lvl5pPr>
      <a:lvl6pPr marL="457200" algn="ctr" rtl="0" fontAlgn="base">
        <a:spcBef>
          <a:spcPct val="0"/>
        </a:spcBef>
        <a:spcAft>
          <a:spcPct val="0"/>
        </a:spcAft>
        <a:defRPr sz="4000" b="1" i="1">
          <a:solidFill>
            <a:srgbClr val="006600"/>
          </a:solidFill>
          <a:latin typeface="Times New Roman" pitchFamily="18" charset="0"/>
        </a:defRPr>
      </a:lvl6pPr>
      <a:lvl7pPr marL="914400" algn="ctr" rtl="0" fontAlgn="base">
        <a:spcBef>
          <a:spcPct val="0"/>
        </a:spcBef>
        <a:spcAft>
          <a:spcPct val="0"/>
        </a:spcAft>
        <a:defRPr sz="4000" b="1" i="1">
          <a:solidFill>
            <a:srgbClr val="006600"/>
          </a:solidFill>
          <a:latin typeface="Times New Roman" pitchFamily="18" charset="0"/>
        </a:defRPr>
      </a:lvl7pPr>
      <a:lvl8pPr marL="1371600" algn="ctr" rtl="0" fontAlgn="base">
        <a:spcBef>
          <a:spcPct val="0"/>
        </a:spcBef>
        <a:spcAft>
          <a:spcPct val="0"/>
        </a:spcAft>
        <a:defRPr sz="4000" b="1" i="1">
          <a:solidFill>
            <a:srgbClr val="006600"/>
          </a:solidFill>
          <a:latin typeface="Times New Roman" pitchFamily="18" charset="0"/>
        </a:defRPr>
      </a:lvl8pPr>
      <a:lvl9pPr marL="1828800" algn="ctr" rtl="0" fontAlgn="base">
        <a:spcBef>
          <a:spcPct val="0"/>
        </a:spcBef>
        <a:spcAft>
          <a:spcPct val="0"/>
        </a:spcAft>
        <a:defRPr sz="4000" b="1" i="1">
          <a:solidFill>
            <a:srgbClr val="006600"/>
          </a:solidFill>
          <a:latin typeface="Times New Roman" pitchFamily="18" charset="0"/>
        </a:defRPr>
      </a:lvl9pPr>
    </p:titleStyle>
    <p:bodyStyle>
      <a:lvl1pPr marL="114300" indent="-114300" algn="l" rtl="0" eaLnBrk="0" fontAlgn="base" hangingPunct="0">
        <a:spcBef>
          <a:spcPct val="20000"/>
        </a:spcBef>
        <a:spcAft>
          <a:spcPct val="0"/>
        </a:spcAft>
        <a:buChar char="•"/>
        <a:defRPr sz="2000" b="1">
          <a:solidFill>
            <a:srgbClr val="22228B"/>
          </a:solidFill>
          <a:latin typeface="+mn-lt"/>
          <a:ea typeface="+mn-ea"/>
          <a:cs typeface="+mn-cs"/>
        </a:defRPr>
      </a:lvl1pPr>
      <a:lvl2pPr marL="571500" indent="-114300" algn="l" rtl="0" eaLnBrk="0" fontAlgn="base" hangingPunct="0">
        <a:spcBef>
          <a:spcPct val="20000"/>
        </a:spcBef>
        <a:spcAft>
          <a:spcPct val="0"/>
        </a:spcAft>
        <a:buChar char="–"/>
        <a:defRPr b="1">
          <a:solidFill>
            <a:srgbClr val="22228B"/>
          </a:solidFill>
          <a:latin typeface="+mn-lt"/>
        </a:defRPr>
      </a:lvl2pPr>
      <a:lvl3pPr marL="1028700" indent="-114300" algn="l" rtl="0" eaLnBrk="0" fontAlgn="base" hangingPunct="0">
        <a:spcBef>
          <a:spcPct val="20000"/>
        </a:spcBef>
        <a:spcAft>
          <a:spcPct val="0"/>
        </a:spcAft>
        <a:buChar char="•"/>
        <a:defRPr sz="1600">
          <a:solidFill>
            <a:srgbClr val="22228B"/>
          </a:solidFill>
          <a:latin typeface="+mn-lt"/>
        </a:defRPr>
      </a:lvl3pPr>
      <a:lvl4pPr marL="1485900" indent="-114300" algn="l" rtl="0" eaLnBrk="0" fontAlgn="base" hangingPunct="0">
        <a:spcBef>
          <a:spcPct val="20000"/>
        </a:spcBef>
        <a:spcAft>
          <a:spcPct val="0"/>
        </a:spcAft>
        <a:buChar char="–"/>
        <a:defRPr sz="1400">
          <a:solidFill>
            <a:srgbClr val="22228B"/>
          </a:solidFill>
          <a:latin typeface="+mn-lt"/>
        </a:defRPr>
      </a:lvl4pPr>
      <a:lvl5pPr marL="1943100" indent="-114300" algn="l" rtl="0" eaLnBrk="0" fontAlgn="base" hangingPunct="0">
        <a:spcBef>
          <a:spcPct val="20000"/>
        </a:spcBef>
        <a:spcAft>
          <a:spcPct val="0"/>
        </a:spcAft>
        <a:buChar char="»"/>
        <a:defRPr sz="1400">
          <a:solidFill>
            <a:srgbClr val="22228B"/>
          </a:solidFill>
          <a:latin typeface="+mn-lt"/>
        </a:defRPr>
      </a:lvl5pPr>
      <a:lvl6pPr marL="2400300" indent="-114300" algn="l" rtl="0" fontAlgn="base">
        <a:spcBef>
          <a:spcPct val="20000"/>
        </a:spcBef>
        <a:spcAft>
          <a:spcPct val="0"/>
        </a:spcAft>
        <a:buChar char="»"/>
        <a:defRPr sz="1400">
          <a:solidFill>
            <a:srgbClr val="0C2577"/>
          </a:solidFill>
          <a:latin typeface="+mn-lt"/>
        </a:defRPr>
      </a:lvl6pPr>
      <a:lvl7pPr marL="2857500" indent="-114300" algn="l" rtl="0" fontAlgn="base">
        <a:spcBef>
          <a:spcPct val="20000"/>
        </a:spcBef>
        <a:spcAft>
          <a:spcPct val="0"/>
        </a:spcAft>
        <a:buChar char="»"/>
        <a:defRPr sz="1400">
          <a:solidFill>
            <a:srgbClr val="0C2577"/>
          </a:solidFill>
          <a:latin typeface="+mn-lt"/>
        </a:defRPr>
      </a:lvl7pPr>
      <a:lvl8pPr marL="3314700" indent="-114300" algn="l" rtl="0" fontAlgn="base">
        <a:spcBef>
          <a:spcPct val="20000"/>
        </a:spcBef>
        <a:spcAft>
          <a:spcPct val="0"/>
        </a:spcAft>
        <a:buChar char="»"/>
        <a:defRPr sz="1400">
          <a:solidFill>
            <a:srgbClr val="0C2577"/>
          </a:solidFill>
          <a:latin typeface="+mn-lt"/>
        </a:defRPr>
      </a:lvl8pPr>
      <a:lvl9pPr marL="3771900" indent="-114300" algn="l" rtl="0" fontAlgn="base">
        <a:spcBef>
          <a:spcPct val="20000"/>
        </a:spcBef>
        <a:spcAft>
          <a:spcPct val="0"/>
        </a:spcAft>
        <a:buChar char="»"/>
        <a:defRPr sz="1400">
          <a:solidFill>
            <a:srgbClr val="0C257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0" descr="\\Cfusion1\MacCentral\NAVFAC\PowerPoint\TIFFs\PPTdesign2a.tif"/>
          <p:cNvPicPr>
            <a:picLocks noChangeAspect="1" noChangeArrowheads="1"/>
          </p:cNvPicPr>
          <p:nvPr/>
        </p:nvPicPr>
        <p:blipFill>
          <a:blip r:embed="rId14">
            <a:lum contrast="6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38125" y="152400"/>
            <a:ext cx="80454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3" tIns="45717" rIns="91433" bIns="45717"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646113" y="1350963"/>
            <a:ext cx="8091487" cy="481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3" tIns="45717" rIns="91433" bIns="4571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Text Box 17"/>
          <p:cNvSpPr txBox="1">
            <a:spLocks noChangeArrowheads="1"/>
          </p:cNvSpPr>
          <p:nvPr/>
        </p:nvSpPr>
        <p:spPr bwMode="auto">
          <a:xfrm>
            <a:off x="8162925" y="6551613"/>
            <a:ext cx="9810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lstStyle>
            <a:lvl1pPr eaLnBrk="0" hangingPunct="0">
              <a:defRPr sz="3000">
                <a:solidFill>
                  <a:schemeClr val="bg1"/>
                </a:solidFill>
                <a:latin typeface="Arial" charset="0"/>
              </a:defRPr>
            </a:lvl1pPr>
            <a:lvl2pPr marL="742950" indent="-285750" eaLnBrk="0" hangingPunct="0">
              <a:defRPr sz="3000">
                <a:solidFill>
                  <a:schemeClr val="bg1"/>
                </a:solidFill>
                <a:latin typeface="Arial" charset="0"/>
              </a:defRPr>
            </a:lvl2pPr>
            <a:lvl3pPr marL="1143000" indent="-228600" eaLnBrk="0" hangingPunct="0">
              <a:defRPr sz="3000">
                <a:solidFill>
                  <a:schemeClr val="bg1"/>
                </a:solidFill>
                <a:latin typeface="Arial" charset="0"/>
              </a:defRPr>
            </a:lvl3pPr>
            <a:lvl4pPr marL="1600200" indent="-228600" eaLnBrk="0" hangingPunct="0">
              <a:defRPr sz="3000">
                <a:solidFill>
                  <a:schemeClr val="bg1"/>
                </a:solidFill>
                <a:latin typeface="Arial" charset="0"/>
              </a:defRPr>
            </a:lvl4pPr>
            <a:lvl5pPr marL="2057400" indent="-228600" eaLnBrk="0" hangingPunct="0">
              <a:defRPr sz="3000">
                <a:solidFill>
                  <a:schemeClr val="bg1"/>
                </a:solidFill>
                <a:latin typeface="Arial" charset="0"/>
              </a:defRPr>
            </a:lvl5pPr>
            <a:lvl6pPr marL="2514600" indent="-228600" eaLnBrk="0" fontAlgn="base" hangingPunct="0">
              <a:spcBef>
                <a:spcPct val="0"/>
              </a:spcBef>
              <a:spcAft>
                <a:spcPct val="0"/>
              </a:spcAft>
              <a:defRPr sz="3000">
                <a:solidFill>
                  <a:schemeClr val="bg1"/>
                </a:solidFill>
                <a:latin typeface="Arial" charset="0"/>
              </a:defRPr>
            </a:lvl6pPr>
            <a:lvl7pPr marL="2971800" indent="-228600" eaLnBrk="0" fontAlgn="base" hangingPunct="0">
              <a:spcBef>
                <a:spcPct val="0"/>
              </a:spcBef>
              <a:spcAft>
                <a:spcPct val="0"/>
              </a:spcAft>
              <a:defRPr sz="3000">
                <a:solidFill>
                  <a:schemeClr val="bg1"/>
                </a:solidFill>
                <a:latin typeface="Arial" charset="0"/>
              </a:defRPr>
            </a:lvl7pPr>
            <a:lvl8pPr marL="3429000" indent="-228600" eaLnBrk="0" fontAlgn="base" hangingPunct="0">
              <a:spcBef>
                <a:spcPct val="0"/>
              </a:spcBef>
              <a:spcAft>
                <a:spcPct val="0"/>
              </a:spcAft>
              <a:defRPr sz="3000">
                <a:solidFill>
                  <a:schemeClr val="bg1"/>
                </a:solidFill>
                <a:latin typeface="Arial" charset="0"/>
              </a:defRPr>
            </a:lvl8pPr>
            <a:lvl9pPr marL="3886200" indent="-228600" eaLnBrk="0" fontAlgn="base" hangingPunct="0">
              <a:spcBef>
                <a:spcPct val="0"/>
              </a:spcBef>
              <a:spcAft>
                <a:spcPct val="0"/>
              </a:spcAft>
              <a:defRPr sz="3000">
                <a:solidFill>
                  <a:schemeClr val="bg1"/>
                </a:solidFill>
                <a:latin typeface="Arial" charset="0"/>
              </a:defRPr>
            </a:lvl9pPr>
          </a:lstStyle>
          <a:p>
            <a:pPr algn="ctr" eaLnBrk="1" hangingPunct="1">
              <a:defRPr/>
            </a:pPr>
            <a:fld id="{97D26B48-9DA8-45DD-A592-E20FDE304E31}" type="slidenum">
              <a:rPr lang="en-US" sz="1200" i="1" smtClean="0">
                <a:solidFill>
                  <a:srgbClr val="009ED5"/>
                </a:solidFill>
                <a:cs typeface="Arial" pitchFamily="34" charset="0"/>
              </a:rPr>
              <a:pPr algn="ctr" eaLnBrk="1" hangingPunct="1">
                <a:defRPr/>
              </a:pPr>
              <a:t>‹#›</a:t>
            </a:fld>
            <a:endParaRPr lang="en-US" sz="1200" i="1">
              <a:solidFill>
                <a:srgbClr val="009ED5"/>
              </a:solidFill>
              <a:cs typeface="Arial" pitchFamily="34" charset="0"/>
            </a:endParaRPr>
          </a:p>
        </p:txBody>
      </p:sp>
      <p:sp>
        <p:nvSpPr>
          <p:cNvPr id="1030" name="Text Box 17"/>
          <p:cNvSpPr txBox="1">
            <a:spLocks noChangeArrowheads="1"/>
          </p:cNvSpPr>
          <p:nvPr/>
        </p:nvSpPr>
        <p:spPr bwMode="auto">
          <a:xfrm>
            <a:off x="152400" y="6551613"/>
            <a:ext cx="14382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lstStyle>
            <a:lvl1pPr eaLnBrk="0" hangingPunct="0">
              <a:defRPr sz="3000">
                <a:solidFill>
                  <a:schemeClr val="bg1"/>
                </a:solidFill>
                <a:latin typeface="Arial" charset="0"/>
              </a:defRPr>
            </a:lvl1pPr>
            <a:lvl2pPr marL="742950" indent="-285750" eaLnBrk="0" hangingPunct="0">
              <a:defRPr sz="3000">
                <a:solidFill>
                  <a:schemeClr val="bg1"/>
                </a:solidFill>
                <a:latin typeface="Arial" charset="0"/>
              </a:defRPr>
            </a:lvl2pPr>
            <a:lvl3pPr marL="1143000" indent="-228600" eaLnBrk="0" hangingPunct="0">
              <a:defRPr sz="3000">
                <a:solidFill>
                  <a:schemeClr val="bg1"/>
                </a:solidFill>
                <a:latin typeface="Arial" charset="0"/>
              </a:defRPr>
            </a:lvl3pPr>
            <a:lvl4pPr marL="1600200" indent="-228600" eaLnBrk="0" hangingPunct="0">
              <a:defRPr sz="3000">
                <a:solidFill>
                  <a:schemeClr val="bg1"/>
                </a:solidFill>
                <a:latin typeface="Arial" charset="0"/>
              </a:defRPr>
            </a:lvl4pPr>
            <a:lvl5pPr marL="2057400" indent="-228600" eaLnBrk="0" hangingPunct="0">
              <a:defRPr sz="3000">
                <a:solidFill>
                  <a:schemeClr val="bg1"/>
                </a:solidFill>
                <a:latin typeface="Arial" charset="0"/>
              </a:defRPr>
            </a:lvl5pPr>
            <a:lvl6pPr marL="2514600" indent="-228600" eaLnBrk="0" fontAlgn="base" hangingPunct="0">
              <a:spcBef>
                <a:spcPct val="0"/>
              </a:spcBef>
              <a:spcAft>
                <a:spcPct val="0"/>
              </a:spcAft>
              <a:defRPr sz="3000">
                <a:solidFill>
                  <a:schemeClr val="bg1"/>
                </a:solidFill>
                <a:latin typeface="Arial" charset="0"/>
              </a:defRPr>
            </a:lvl6pPr>
            <a:lvl7pPr marL="2971800" indent="-228600" eaLnBrk="0" fontAlgn="base" hangingPunct="0">
              <a:spcBef>
                <a:spcPct val="0"/>
              </a:spcBef>
              <a:spcAft>
                <a:spcPct val="0"/>
              </a:spcAft>
              <a:defRPr sz="3000">
                <a:solidFill>
                  <a:schemeClr val="bg1"/>
                </a:solidFill>
                <a:latin typeface="Arial" charset="0"/>
              </a:defRPr>
            </a:lvl7pPr>
            <a:lvl8pPr marL="3429000" indent="-228600" eaLnBrk="0" fontAlgn="base" hangingPunct="0">
              <a:spcBef>
                <a:spcPct val="0"/>
              </a:spcBef>
              <a:spcAft>
                <a:spcPct val="0"/>
              </a:spcAft>
              <a:defRPr sz="3000">
                <a:solidFill>
                  <a:schemeClr val="bg1"/>
                </a:solidFill>
                <a:latin typeface="Arial" charset="0"/>
              </a:defRPr>
            </a:lvl8pPr>
            <a:lvl9pPr marL="3886200" indent="-228600" eaLnBrk="0" fontAlgn="base" hangingPunct="0">
              <a:spcBef>
                <a:spcPct val="0"/>
              </a:spcBef>
              <a:spcAft>
                <a:spcPct val="0"/>
              </a:spcAft>
              <a:defRPr sz="3000">
                <a:solidFill>
                  <a:schemeClr val="bg1"/>
                </a:solidFill>
                <a:latin typeface="Arial" charset="0"/>
              </a:defRPr>
            </a:lvl9pPr>
          </a:lstStyle>
          <a:p>
            <a:pPr algn="ctr" eaLnBrk="1" hangingPunct="1">
              <a:defRPr/>
            </a:pPr>
            <a:endParaRPr lang="en-US" sz="1200" i="1">
              <a:solidFill>
                <a:srgbClr val="009ED5"/>
              </a:solidFill>
              <a:cs typeface="Arial" pitchFamily="34" charset="0"/>
            </a:endParaRPr>
          </a:p>
        </p:txBody>
      </p:sp>
      <p:sp>
        <p:nvSpPr>
          <p:cNvPr id="7" name="Date Placeholder 6"/>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solidFill>
                <a:srgbClr val="000000">
                  <a:tint val="75000"/>
                </a:srgbClr>
              </a:solidFill>
              <a:cs typeface="Arial" pitchFamily="34" charset="0"/>
            </a:endParaRPr>
          </a:p>
        </p:txBody>
      </p:sp>
    </p:spTree>
    <p:extLst>
      <p:ext uri="{BB962C8B-B14F-4D97-AF65-F5344CB8AC3E}">
        <p14:creationId xmlns:p14="http://schemas.microsoft.com/office/powerpoint/2010/main" val="3333683676"/>
      </p:ext>
    </p:extLst>
  </p:cSld>
  <p:clrMap bg1="lt1" tx1="dk1" bg2="lt2" tx2="dk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 id="2147484304" r:id="rId6"/>
    <p:sldLayoutId id="2147484305" r:id="rId7"/>
    <p:sldLayoutId id="2147484306" r:id="rId8"/>
    <p:sldLayoutId id="2147484307" r:id="rId9"/>
    <p:sldLayoutId id="2147484308" r:id="rId10"/>
    <p:sldLayoutId id="2147484309" r:id="rId11"/>
    <p:sldLayoutId id="2147484310" r:id="rId12"/>
  </p:sldLayoutIdLst>
  <p:transition/>
  <p:hf sldNum="0" hdr="0" dt="0"/>
  <p:txStyles>
    <p:titleStyle>
      <a:lvl1pPr algn="ctr" rtl="0" eaLnBrk="0" fontAlgn="base" hangingPunct="0">
        <a:spcBef>
          <a:spcPct val="0"/>
        </a:spcBef>
        <a:spcAft>
          <a:spcPct val="0"/>
        </a:spcAft>
        <a:defRPr sz="4000" b="1" i="1">
          <a:solidFill>
            <a:srgbClr val="006600"/>
          </a:solidFill>
          <a:latin typeface="+mj-lt"/>
          <a:ea typeface="+mj-ea"/>
          <a:cs typeface="+mj-cs"/>
        </a:defRPr>
      </a:lvl1pPr>
      <a:lvl2pPr algn="ctr" rtl="0" eaLnBrk="0" fontAlgn="base" hangingPunct="0">
        <a:spcBef>
          <a:spcPct val="0"/>
        </a:spcBef>
        <a:spcAft>
          <a:spcPct val="0"/>
        </a:spcAft>
        <a:defRPr sz="4000" b="1" i="1">
          <a:solidFill>
            <a:srgbClr val="006600"/>
          </a:solidFill>
          <a:latin typeface="Times New Roman" charset="0"/>
        </a:defRPr>
      </a:lvl2pPr>
      <a:lvl3pPr algn="ctr" rtl="0" eaLnBrk="0" fontAlgn="base" hangingPunct="0">
        <a:spcBef>
          <a:spcPct val="0"/>
        </a:spcBef>
        <a:spcAft>
          <a:spcPct val="0"/>
        </a:spcAft>
        <a:defRPr sz="4000" b="1" i="1">
          <a:solidFill>
            <a:srgbClr val="006600"/>
          </a:solidFill>
          <a:latin typeface="Times New Roman" charset="0"/>
        </a:defRPr>
      </a:lvl3pPr>
      <a:lvl4pPr algn="ctr" rtl="0" eaLnBrk="0" fontAlgn="base" hangingPunct="0">
        <a:spcBef>
          <a:spcPct val="0"/>
        </a:spcBef>
        <a:spcAft>
          <a:spcPct val="0"/>
        </a:spcAft>
        <a:defRPr sz="4000" b="1" i="1">
          <a:solidFill>
            <a:srgbClr val="006600"/>
          </a:solidFill>
          <a:latin typeface="Times New Roman" charset="0"/>
        </a:defRPr>
      </a:lvl4pPr>
      <a:lvl5pPr algn="ctr" rtl="0" eaLnBrk="0" fontAlgn="base" hangingPunct="0">
        <a:spcBef>
          <a:spcPct val="0"/>
        </a:spcBef>
        <a:spcAft>
          <a:spcPct val="0"/>
        </a:spcAft>
        <a:defRPr sz="4000" b="1" i="1">
          <a:solidFill>
            <a:srgbClr val="006600"/>
          </a:solidFill>
          <a:latin typeface="Times New Roman" charset="0"/>
        </a:defRPr>
      </a:lvl5pPr>
      <a:lvl6pPr marL="457200" algn="ctr" rtl="0" fontAlgn="base">
        <a:spcBef>
          <a:spcPct val="0"/>
        </a:spcBef>
        <a:spcAft>
          <a:spcPct val="0"/>
        </a:spcAft>
        <a:defRPr sz="4000" b="1" i="1">
          <a:solidFill>
            <a:srgbClr val="006600"/>
          </a:solidFill>
          <a:latin typeface="Times New Roman" charset="0"/>
        </a:defRPr>
      </a:lvl6pPr>
      <a:lvl7pPr marL="914400" algn="ctr" rtl="0" fontAlgn="base">
        <a:spcBef>
          <a:spcPct val="0"/>
        </a:spcBef>
        <a:spcAft>
          <a:spcPct val="0"/>
        </a:spcAft>
        <a:defRPr sz="4000" b="1" i="1">
          <a:solidFill>
            <a:srgbClr val="006600"/>
          </a:solidFill>
          <a:latin typeface="Times New Roman" charset="0"/>
        </a:defRPr>
      </a:lvl7pPr>
      <a:lvl8pPr marL="1371600" algn="ctr" rtl="0" fontAlgn="base">
        <a:spcBef>
          <a:spcPct val="0"/>
        </a:spcBef>
        <a:spcAft>
          <a:spcPct val="0"/>
        </a:spcAft>
        <a:defRPr sz="4000" b="1" i="1">
          <a:solidFill>
            <a:srgbClr val="006600"/>
          </a:solidFill>
          <a:latin typeface="Times New Roman" charset="0"/>
        </a:defRPr>
      </a:lvl8pPr>
      <a:lvl9pPr marL="1828800" algn="ctr" rtl="0" fontAlgn="base">
        <a:spcBef>
          <a:spcPct val="0"/>
        </a:spcBef>
        <a:spcAft>
          <a:spcPct val="0"/>
        </a:spcAft>
        <a:defRPr sz="4000" b="1" i="1">
          <a:solidFill>
            <a:srgbClr val="006600"/>
          </a:solidFill>
          <a:latin typeface="Times New Roman" charset="0"/>
        </a:defRPr>
      </a:lvl9pPr>
    </p:titleStyle>
    <p:bodyStyle>
      <a:lvl1pPr marL="114300" indent="-114300" algn="l" rtl="0" eaLnBrk="0" fontAlgn="base" hangingPunct="0">
        <a:spcBef>
          <a:spcPct val="20000"/>
        </a:spcBef>
        <a:spcAft>
          <a:spcPct val="0"/>
        </a:spcAft>
        <a:buChar char="•"/>
        <a:defRPr sz="2000" b="1">
          <a:solidFill>
            <a:srgbClr val="0C2577"/>
          </a:solidFill>
          <a:latin typeface="+mn-lt"/>
          <a:ea typeface="+mn-ea"/>
          <a:cs typeface="+mn-cs"/>
        </a:defRPr>
      </a:lvl1pPr>
      <a:lvl2pPr marL="571500" indent="-114300" algn="l" rtl="0" eaLnBrk="0" fontAlgn="base" hangingPunct="0">
        <a:spcBef>
          <a:spcPct val="20000"/>
        </a:spcBef>
        <a:spcAft>
          <a:spcPct val="0"/>
        </a:spcAft>
        <a:buChar char="–"/>
        <a:defRPr b="1">
          <a:solidFill>
            <a:srgbClr val="0C2577"/>
          </a:solidFill>
          <a:latin typeface="+mn-lt"/>
        </a:defRPr>
      </a:lvl2pPr>
      <a:lvl3pPr marL="1028700" indent="-114300" algn="l" rtl="0" eaLnBrk="0" fontAlgn="base" hangingPunct="0">
        <a:spcBef>
          <a:spcPct val="20000"/>
        </a:spcBef>
        <a:spcAft>
          <a:spcPct val="0"/>
        </a:spcAft>
        <a:buChar char="•"/>
        <a:defRPr sz="1600">
          <a:solidFill>
            <a:srgbClr val="0C2577"/>
          </a:solidFill>
          <a:latin typeface="+mn-lt"/>
        </a:defRPr>
      </a:lvl3pPr>
      <a:lvl4pPr marL="1485900" indent="-114300" algn="l" rtl="0" eaLnBrk="0" fontAlgn="base" hangingPunct="0">
        <a:spcBef>
          <a:spcPct val="20000"/>
        </a:spcBef>
        <a:spcAft>
          <a:spcPct val="0"/>
        </a:spcAft>
        <a:buChar char="–"/>
        <a:defRPr sz="1400">
          <a:solidFill>
            <a:srgbClr val="0C2577"/>
          </a:solidFill>
          <a:latin typeface="+mn-lt"/>
        </a:defRPr>
      </a:lvl4pPr>
      <a:lvl5pPr marL="1943100" indent="-114300" algn="l" rtl="0" eaLnBrk="0" fontAlgn="base" hangingPunct="0">
        <a:spcBef>
          <a:spcPct val="20000"/>
        </a:spcBef>
        <a:spcAft>
          <a:spcPct val="0"/>
        </a:spcAft>
        <a:buChar char="»"/>
        <a:defRPr sz="1400">
          <a:solidFill>
            <a:srgbClr val="0C2577"/>
          </a:solidFill>
          <a:latin typeface="+mn-lt"/>
        </a:defRPr>
      </a:lvl5pPr>
      <a:lvl6pPr marL="2400300" indent="-114300" algn="l" rtl="0" fontAlgn="base">
        <a:spcBef>
          <a:spcPct val="20000"/>
        </a:spcBef>
        <a:spcAft>
          <a:spcPct val="0"/>
        </a:spcAft>
        <a:buChar char="»"/>
        <a:defRPr sz="1400">
          <a:solidFill>
            <a:srgbClr val="0C2577"/>
          </a:solidFill>
          <a:latin typeface="+mn-lt"/>
        </a:defRPr>
      </a:lvl6pPr>
      <a:lvl7pPr marL="2857500" indent="-114300" algn="l" rtl="0" fontAlgn="base">
        <a:spcBef>
          <a:spcPct val="20000"/>
        </a:spcBef>
        <a:spcAft>
          <a:spcPct val="0"/>
        </a:spcAft>
        <a:buChar char="»"/>
        <a:defRPr sz="1400">
          <a:solidFill>
            <a:srgbClr val="0C2577"/>
          </a:solidFill>
          <a:latin typeface="+mn-lt"/>
        </a:defRPr>
      </a:lvl7pPr>
      <a:lvl8pPr marL="3314700" indent="-114300" algn="l" rtl="0" fontAlgn="base">
        <a:spcBef>
          <a:spcPct val="20000"/>
        </a:spcBef>
        <a:spcAft>
          <a:spcPct val="0"/>
        </a:spcAft>
        <a:buChar char="»"/>
        <a:defRPr sz="1400">
          <a:solidFill>
            <a:srgbClr val="0C2577"/>
          </a:solidFill>
          <a:latin typeface="+mn-lt"/>
        </a:defRPr>
      </a:lvl8pPr>
      <a:lvl9pPr marL="3771900" indent="-114300" algn="l" rtl="0" fontAlgn="base">
        <a:spcBef>
          <a:spcPct val="20000"/>
        </a:spcBef>
        <a:spcAft>
          <a:spcPct val="0"/>
        </a:spcAft>
        <a:buChar char="»"/>
        <a:defRPr sz="1400">
          <a:solidFill>
            <a:srgbClr val="0C257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40" descr="\\Cfusion1\MacCentral\NAVFAC\PowerPoint\TIFFs\PPTdesign2a.tif"/>
          <p:cNvPicPr>
            <a:picLocks noChangeAspect="1" noChangeArrowheads="1"/>
          </p:cNvPicPr>
          <p:nvPr/>
        </p:nvPicPr>
        <p:blipFill>
          <a:blip r:embed="rId15">
            <a:lum contrast="6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bwMode="auto">
          <a:xfrm>
            <a:off x="238125" y="152400"/>
            <a:ext cx="80454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3" tIns="45717" rIns="91433" bIns="45717" numCol="1" anchor="ctr" anchorCtr="0" compatLnSpc="1">
            <a:prstTxWarp prst="textNoShape">
              <a:avLst/>
            </a:prstTxWarp>
          </a:bodyPr>
          <a:lstStyle/>
          <a:p>
            <a:pPr lvl="0"/>
            <a:r>
              <a:rPr lang="en-US" altLang="en-US"/>
              <a:t>Click to edit Master title style</a:t>
            </a:r>
          </a:p>
        </p:txBody>
      </p:sp>
      <p:sp>
        <p:nvSpPr>
          <p:cNvPr id="4100" name="Rectangle 3"/>
          <p:cNvSpPr>
            <a:spLocks noGrp="1" noChangeArrowheads="1"/>
          </p:cNvSpPr>
          <p:nvPr>
            <p:ph type="body" idx="1"/>
          </p:nvPr>
        </p:nvSpPr>
        <p:spPr bwMode="auto">
          <a:xfrm>
            <a:off x="646113" y="1350963"/>
            <a:ext cx="8091487" cy="481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3" tIns="45717" rIns="91433" bIns="4571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Text Box 17"/>
          <p:cNvSpPr txBox="1">
            <a:spLocks noChangeArrowheads="1"/>
          </p:cNvSpPr>
          <p:nvPr/>
        </p:nvSpPr>
        <p:spPr bwMode="auto">
          <a:xfrm>
            <a:off x="8162925" y="6551613"/>
            <a:ext cx="9810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lstStyle>
            <a:lvl1pPr eaLnBrk="0" hangingPunct="0">
              <a:defRPr sz="3000">
                <a:solidFill>
                  <a:schemeClr val="bg1"/>
                </a:solidFill>
                <a:latin typeface="Arial" charset="0"/>
              </a:defRPr>
            </a:lvl1pPr>
            <a:lvl2pPr marL="742950" indent="-285750" eaLnBrk="0" hangingPunct="0">
              <a:defRPr sz="3000">
                <a:solidFill>
                  <a:schemeClr val="bg1"/>
                </a:solidFill>
                <a:latin typeface="Arial" charset="0"/>
              </a:defRPr>
            </a:lvl2pPr>
            <a:lvl3pPr marL="1143000" indent="-228600" eaLnBrk="0" hangingPunct="0">
              <a:defRPr sz="3000">
                <a:solidFill>
                  <a:schemeClr val="bg1"/>
                </a:solidFill>
                <a:latin typeface="Arial" charset="0"/>
              </a:defRPr>
            </a:lvl3pPr>
            <a:lvl4pPr marL="1600200" indent="-228600" eaLnBrk="0" hangingPunct="0">
              <a:defRPr sz="3000">
                <a:solidFill>
                  <a:schemeClr val="bg1"/>
                </a:solidFill>
                <a:latin typeface="Arial" charset="0"/>
              </a:defRPr>
            </a:lvl4pPr>
            <a:lvl5pPr marL="2057400" indent="-228600" eaLnBrk="0" hangingPunct="0">
              <a:defRPr sz="3000">
                <a:solidFill>
                  <a:schemeClr val="bg1"/>
                </a:solidFill>
                <a:latin typeface="Arial" charset="0"/>
              </a:defRPr>
            </a:lvl5pPr>
            <a:lvl6pPr marL="2514600" indent="-228600" eaLnBrk="0" fontAlgn="base" hangingPunct="0">
              <a:spcBef>
                <a:spcPct val="0"/>
              </a:spcBef>
              <a:spcAft>
                <a:spcPct val="0"/>
              </a:spcAft>
              <a:defRPr sz="3000">
                <a:solidFill>
                  <a:schemeClr val="bg1"/>
                </a:solidFill>
                <a:latin typeface="Arial" charset="0"/>
              </a:defRPr>
            </a:lvl6pPr>
            <a:lvl7pPr marL="2971800" indent="-228600" eaLnBrk="0" fontAlgn="base" hangingPunct="0">
              <a:spcBef>
                <a:spcPct val="0"/>
              </a:spcBef>
              <a:spcAft>
                <a:spcPct val="0"/>
              </a:spcAft>
              <a:defRPr sz="3000">
                <a:solidFill>
                  <a:schemeClr val="bg1"/>
                </a:solidFill>
                <a:latin typeface="Arial" charset="0"/>
              </a:defRPr>
            </a:lvl7pPr>
            <a:lvl8pPr marL="3429000" indent="-228600" eaLnBrk="0" fontAlgn="base" hangingPunct="0">
              <a:spcBef>
                <a:spcPct val="0"/>
              </a:spcBef>
              <a:spcAft>
                <a:spcPct val="0"/>
              </a:spcAft>
              <a:defRPr sz="3000">
                <a:solidFill>
                  <a:schemeClr val="bg1"/>
                </a:solidFill>
                <a:latin typeface="Arial" charset="0"/>
              </a:defRPr>
            </a:lvl8pPr>
            <a:lvl9pPr marL="3886200" indent="-228600" eaLnBrk="0" fontAlgn="base" hangingPunct="0">
              <a:spcBef>
                <a:spcPct val="0"/>
              </a:spcBef>
              <a:spcAft>
                <a:spcPct val="0"/>
              </a:spcAft>
              <a:defRPr sz="3000">
                <a:solidFill>
                  <a:schemeClr val="bg1"/>
                </a:solidFill>
                <a:latin typeface="Arial" charset="0"/>
              </a:defRPr>
            </a:lvl9pPr>
          </a:lstStyle>
          <a:p>
            <a:pPr algn="ctr" eaLnBrk="1" hangingPunct="1">
              <a:defRPr/>
            </a:pPr>
            <a:fld id="{92A9803D-0A80-4ED0-9515-6070DE463C0A}" type="slidenum">
              <a:rPr lang="en-US" sz="1200" i="1" smtClean="0">
                <a:solidFill>
                  <a:srgbClr val="009ED5"/>
                </a:solidFill>
              </a:rPr>
              <a:pPr algn="ctr" eaLnBrk="1" hangingPunct="1">
                <a:defRPr/>
              </a:pPr>
              <a:t>‹#›</a:t>
            </a:fld>
            <a:endParaRPr lang="en-US" sz="1200" i="1">
              <a:solidFill>
                <a:srgbClr val="009ED5"/>
              </a:solidFill>
            </a:endParaRPr>
          </a:p>
        </p:txBody>
      </p:sp>
      <p:sp>
        <p:nvSpPr>
          <p:cNvPr id="1030" name="Text Box 17"/>
          <p:cNvSpPr txBox="1">
            <a:spLocks noChangeArrowheads="1"/>
          </p:cNvSpPr>
          <p:nvPr/>
        </p:nvSpPr>
        <p:spPr bwMode="auto">
          <a:xfrm>
            <a:off x="152400" y="6551613"/>
            <a:ext cx="14382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lstStyle>
            <a:lvl1pPr eaLnBrk="0" hangingPunct="0">
              <a:defRPr sz="3000">
                <a:solidFill>
                  <a:schemeClr val="bg1"/>
                </a:solidFill>
                <a:latin typeface="Arial" charset="0"/>
              </a:defRPr>
            </a:lvl1pPr>
            <a:lvl2pPr marL="742950" indent="-285750" eaLnBrk="0" hangingPunct="0">
              <a:defRPr sz="3000">
                <a:solidFill>
                  <a:schemeClr val="bg1"/>
                </a:solidFill>
                <a:latin typeface="Arial" charset="0"/>
              </a:defRPr>
            </a:lvl2pPr>
            <a:lvl3pPr marL="1143000" indent="-228600" eaLnBrk="0" hangingPunct="0">
              <a:defRPr sz="3000">
                <a:solidFill>
                  <a:schemeClr val="bg1"/>
                </a:solidFill>
                <a:latin typeface="Arial" charset="0"/>
              </a:defRPr>
            </a:lvl3pPr>
            <a:lvl4pPr marL="1600200" indent="-228600" eaLnBrk="0" hangingPunct="0">
              <a:defRPr sz="3000">
                <a:solidFill>
                  <a:schemeClr val="bg1"/>
                </a:solidFill>
                <a:latin typeface="Arial" charset="0"/>
              </a:defRPr>
            </a:lvl4pPr>
            <a:lvl5pPr marL="2057400" indent="-228600" eaLnBrk="0" hangingPunct="0">
              <a:defRPr sz="3000">
                <a:solidFill>
                  <a:schemeClr val="bg1"/>
                </a:solidFill>
                <a:latin typeface="Arial" charset="0"/>
              </a:defRPr>
            </a:lvl5pPr>
            <a:lvl6pPr marL="2514600" indent="-228600" eaLnBrk="0" fontAlgn="base" hangingPunct="0">
              <a:spcBef>
                <a:spcPct val="0"/>
              </a:spcBef>
              <a:spcAft>
                <a:spcPct val="0"/>
              </a:spcAft>
              <a:defRPr sz="3000">
                <a:solidFill>
                  <a:schemeClr val="bg1"/>
                </a:solidFill>
                <a:latin typeface="Arial" charset="0"/>
              </a:defRPr>
            </a:lvl6pPr>
            <a:lvl7pPr marL="2971800" indent="-228600" eaLnBrk="0" fontAlgn="base" hangingPunct="0">
              <a:spcBef>
                <a:spcPct val="0"/>
              </a:spcBef>
              <a:spcAft>
                <a:spcPct val="0"/>
              </a:spcAft>
              <a:defRPr sz="3000">
                <a:solidFill>
                  <a:schemeClr val="bg1"/>
                </a:solidFill>
                <a:latin typeface="Arial" charset="0"/>
              </a:defRPr>
            </a:lvl7pPr>
            <a:lvl8pPr marL="3429000" indent="-228600" eaLnBrk="0" fontAlgn="base" hangingPunct="0">
              <a:spcBef>
                <a:spcPct val="0"/>
              </a:spcBef>
              <a:spcAft>
                <a:spcPct val="0"/>
              </a:spcAft>
              <a:defRPr sz="3000">
                <a:solidFill>
                  <a:schemeClr val="bg1"/>
                </a:solidFill>
                <a:latin typeface="Arial" charset="0"/>
              </a:defRPr>
            </a:lvl8pPr>
            <a:lvl9pPr marL="3886200" indent="-228600" eaLnBrk="0" fontAlgn="base" hangingPunct="0">
              <a:spcBef>
                <a:spcPct val="0"/>
              </a:spcBef>
              <a:spcAft>
                <a:spcPct val="0"/>
              </a:spcAft>
              <a:defRPr sz="3000">
                <a:solidFill>
                  <a:schemeClr val="bg1"/>
                </a:solidFill>
                <a:latin typeface="Arial" charset="0"/>
              </a:defRPr>
            </a:lvl9pPr>
          </a:lstStyle>
          <a:p>
            <a:pPr algn="ctr" eaLnBrk="1" hangingPunct="1">
              <a:defRPr/>
            </a:pPr>
            <a:endParaRPr lang="en-US" sz="1200" i="1">
              <a:solidFill>
                <a:srgbClr val="009ED5"/>
              </a:solidFill>
            </a:endParaRPr>
          </a:p>
        </p:txBody>
      </p:sp>
      <p:sp>
        <p:nvSpPr>
          <p:cNvPr id="7" name="Date Placeholder 6"/>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0000">
                    <a:tint val="75000"/>
                  </a:srgbClr>
                </a:solidFill>
                <a:latin typeface="Arial" charset="0"/>
              </a:defRPr>
            </a:lvl1pPr>
          </a:lstStyle>
          <a:p>
            <a:pPr>
              <a:defRPr/>
            </a:pPr>
            <a:r>
              <a:rPr lang="en-US"/>
              <a:t>PWD Workload Management Leadership Overview Course</a:t>
            </a:r>
          </a:p>
        </p:txBody>
      </p:sp>
    </p:spTree>
    <p:extLst>
      <p:ext uri="{BB962C8B-B14F-4D97-AF65-F5344CB8AC3E}">
        <p14:creationId xmlns:p14="http://schemas.microsoft.com/office/powerpoint/2010/main" val="2273246162"/>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Lst>
  <p:transition/>
  <p:hf sldNum="0" hdr="0" ftr="0"/>
  <p:txStyles>
    <p:titleStyle>
      <a:lvl1pPr algn="ctr" rtl="0" eaLnBrk="0" fontAlgn="base" hangingPunct="0">
        <a:spcBef>
          <a:spcPct val="0"/>
        </a:spcBef>
        <a:spcAft>
          <a:spcPct val="0"/>
        </a:spcAft>
        <a:defRPr sz="4000" b="1" i="1">
          <a:solidFill>
            <a:srgbClr val="006600"/>
          </a:solidFill>
          <a:latin typeface="+mj-lt"/>
          <a:ea typeface="+mj-ea"/>
          <a:cs typeface="+mj-cs"/>
        </a:defRPr>
      </a:lvl1pPr>
      <a:lvl2pPr algn="ctr" rtl="0" eaLnBrk="0" fontAlgn="base" hangingPunct="0">
        <a:spcBef>
          <a:spcPct val="0"/>
        </a:spcBef>
        <a:spcAft>
          <a:spcPct val="0"/>
        </a:spcAft>
        <a:defRPr sz="4000" b="1" i="1">
          <a:solidFill>
            <a:srgbClr val="006600"/>
          </a:solidFill>
          <a:latin typeface="Times New Roman" charset="0"/>
        </a:defRPr>
      </a:lvl2pPr>
      <a:lvl3pPr algn="ctr" rtl="0" eaLnBrk="0" fontAlgn="base" hangingPunct="0">
        <a:spcBef>
          <a:spcPct val="0"/>
        </a:spcBef>
        <a:spcAft>
          <a:spcPct val="0"/>
        </a:spcAft>
        <a:defRPr sz="4000" b="1" i="1">
          <a:solidFill>
            <a:srgbClr val="006600"/>
          </a:solidFill>
          <a:latin typeface="Times New Roman" charset="0"/>
        </a:defRPr>
      </a:lvl3pPr>
      <a:lvl4pPr algn="ctr" rtl="0" eaLnBrk="0" fontAlgn="base" hangingPunct="0">
        <a:spcBef>
          <a:spcPct val="0"/>
        </a:spcBef>
        <a:spcAft>
          <a:spcPct val="0"/>
        </a:spcAft>
        <a:defRPr sz="4000" b="1" i="1">
          <a:solidFill>
            <a:srgbClr val="006600"/>
          </a:solidFill>
          <a:latin typeface="Times New Roman" charset="0"/>
        </a:defRPr>
      </a:lvl4pPr>
      <a:lvl5pPr algn="ctr" rtl="0" eaLnBrk="0" fontAlgn="base" hangingPunct="0">
        <a:spcBef>
          <a:spcPct val="0"/>
        </a:spcBef>
        <a:spcAft>
          <a:spcPct val="0"/>
        </a:spcAft>
        <a:defRPr sz="4000" b="1" i="1">
          <a:solidFill>
            <a:srgbClr val="006600"/>
          </a:solidFill>
          <a:latin typeface="Times New Roman" charset="0"/>
        </a:defRPr>
      </a:lvl5pPr>
      <a:lvl6pPr marL="457200" algn="ctr" rtl="0" fontAlgn="base">
        <a:spcBef>
          <a:spcPct val="0"/>
        </a:spcBef>
        <a:spcAft>
          <a:spcPct val="0"/>
        </a:spcAft>
        <a:defRPr sz="4000" b="1" i="1">
          <a:solidFill>
            <a:srgbClr val="006600"/>
          </a:solidFill>
          <a:latin typeface="Times New Roman" charset="0"/>
        </a:defRPr>
      </a:lvl6pPr>
      <a:lvl7pPr marL="914400" algn="ctr" rtl="0" fontAlgn="base">
        <a:spcBef>
          <a:spcPct val="0"/>
        </a:spcBef>
        <a:spcAft>
          <a:spcPct val="0"/>
        </a:spcAft>
        <a:defRPr sz="4000" b="1" i="1">
          <a:solidFill>
            <a:srgbClr val="006600"/>
          </a:solidFill>
          <a:latin typeface="Times New Roman" charset="0"/>
        </a:defRPr>
      </a:lvl7pPr>
      <a:lvl8pPr marL="1371600" algn="ctr" rtl="0" fontAlgn="base">
        <a:spcBef>
          <a:spcPct val="0"/>
        </a:spcBef>
        <a:spcAft>
          <a:spcPct val="0"/>
        </a:spcAft>
        <a:defRPr sz="4000" b="1" i="1">
          <a:solidFill>
            <a:srgbClr val="006600"/>
          </a:solidFill>
          <a:latin typeface="Times New Roman" charset="0"/>
        </a:defRPr>
      </a:lvl8pPr>
      <a:lvl9pPr marL="1828800" algn="ctr" rtl="0" fontAlgn="base">
        <a:spcBef>
          <a:spcPct val="0"/>
        </a:spcBef>
        <a:spcAft>
          <a:spcPct val="0"/>
        </a:spcAft>
        <a:defRPr sz="4000" b="1" i="1">
          <a:solidFill>
            <a:srgbClr val="006600"/>
          </a:solidFill>
          <a:latin typeface="Times New Roman" charset="0"/>
        </a:defRPr>
      </a:lvl9pPr>
    </p:titleStyle>
    <p:bodyStyle>
      <a:lvl1pPr marL="114300" indent="-114300" algn="l" rtl="0" eaLnBrk="0" fontAlgn="base" hangingPunct="0">
        <a:spcBef>
          <a:spcPct val="20000"/>
        </a:spcBef>
        <a:spcAft>
          <a:spcPct val="0"/>
        </a:spcAft>
        <a:buChar char="•"/>
        <a:defRPr sz="2000" b="1">
          <a:solidFill>
            <a:srgbClr val="0C2577"/>
          </a:solidFill>
          <a:latin typeface="+mn-lt"/>
          <a:ea typeface="+mn-ea"/>
          <a:cs typeface="+mn-cs"/>
        </a:defRPr>
      </a:lvl1pPr>
      <a:lvl2pPr marL="571500" indent="-114300" algn="l" rtl="0" eaLnBrk="0" fontAlgn="base" hangingPunct="0">
        <a:spcBef>
          <a:spcPct val="20000"/>
        </a:spcBef>
        <a:spcAft>
          <a:spcPct val="0"/>
        </a:spcAft>
        <a:buChar char="–"/>
        <a:defRPr b="1">
          <a:solidFill>
            <a:srgbClr val="0C2577"/>
          </a:solidFill>
          <a:latin typeface="+mn-lt"/>
        </a:defRPr>
      </a:lvl2pPr>
      <a:lvl3pPr marL="1028700" indent="-114300" algn="l" rtl="0" eaLnBrk="0" fontAlgn="base" hangingPunct="0">
        <a:spcBef>
          <a:spcPct val="20000"/>
        </a:spcBef>
        <a:spcAft>
          <a:spcPct val="0"/>
        </a:spcAft>
        <a:buChar char="•"/>
        <a:defRPr sz="1600">
          <a:solidFill>
            <a:srgbClr val="0C2577"/>
          </a:solidFill>
          <a:latin typeface="+mn-lt"/>
        </a:defRPr>
      </a:lvl3pPr>
      <a:lvl4pPr marL="1485900" indent="-114300" algn="l" rtl="0" eaLnBrk="0" fontAlgn="base" hangingPunct="0">
        <a:spcBef>
          <a:spcPct val="20000"/>
        </a:spcBef>
        <a:spcAft>
          <a:spcPct val="0"/>
        </a:spcAft>
        <a:buChar char="–"/>
        <a:defRPr sz="1400">
          <a:solidFill>
            <a:srgbClr val="0C2577"/>
          </a:solidFill>
          <a:latin typeface="+mn-lt"/>
        </a:defRPr>
      </a:lvl4pPr>
      <a:lvl5pPr marL="1943100" indent="-114300" algn="l" rtl="0" eaLnBrk="0" fontAlgn="base" hangingPunct="0">
        <a:spcBef>
          <a:spcPct val="20000"/>
        </a:spcBef>
        <a:spcAft>
          <a:spcPct val="0"/>
        </a:spcAft>
        <a:buChar char="»"/>
        <a:defRPr sz="1400">
          <a:solidFill>
            <a:srgbClr val="0C2577"/>
          </a:solidFill>
          <a:latin typeface="+mn-lt"/>
        </a:defRPr>
      </a:lvl5pPr>
      <a:lvl6pPr marL="2400300" indent="-114300" algn="l" rtl="0" fontAlgn="base">
        <a:spcBef>
          <a:spcPct val="20000"/>
        </a:spcBef>
        <a:spcAft>
          <a:spcPct val="0"/>
        </a:spcAft>
        <a:buChar char="»"/>
        <a:defRPr sz="1400">
          <a:solidFill>
            <a:srgbClr val="0C2577"/>
          </a:solidFill>
          <a:latin typeface="+mn-lt"/>
        </a:defRPr>
      </a:lvl6pPr>
      <a:lvl7pPr marL="2857500" indent="-114300" algn="l" rtl="0" fontAlgn="base">
        <a:spcBef>
          <a:spcPct val="20000"/>
        </a:spcBef>
        <a:spcAft>
          <a:spcPct val="0"/>
        </a:spcAft>
        <a:buChar char="»"/>
        <a:defRPr sz="1400">
          <a:solidFill>
            <a:srgbClr val="0C2577"/>
          </a:solidFill>
          <a:latin typeface="+mn-lt"/>
        </a:defRPr>
      </a:lvl7pPr>
      <a:lvl8pPr marL="3314700" indent="-114300" algn="l" rtl="0" fontAlgn="base">
        <a:spcBef>
          <a:spcPct val="20000"/>
        </a:spcBef>
        <a:spcAft>
          <a:spcPct val="0"/>
        </a:spcAft>
        <a:buChar char="»"/>
        <a:defRPr sz="1400">
          <a:solidFill>
            <a:srgbClr val="0C2577"/>
          </a:solidFill>
          <a:latin typeface="+mn-lt"/>
        </a:defRPr>
      </a:lvl8pPr>
      <a:lvl9pPr marL="3771900" indent="-114300" algn="l" rtl="0" fontAlgn="base">
        <a:spcBef>
          <a:spcPct val="20000"/>
        </a:spcBef>
        <a:spcAft>
          <a:spcPct val="0"/>
        </a:spcAft>
        <a:buChar char="»"/>
        <a:defRPr sz="1400">
          <a:solidFill>
            <a:srgbClr val="0C257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0" descr="\\Cfusion1\MacCentral\NAVFAC\PowerPoint\TIFFs\PPTdesign2a.tif"/>
          <p:cNvPicPr>
            <a:picLocks noChangeAspect="1" noChangeArrowheads="1"/>
          </p:cNvPicPr>
          <p:nvPr/>
        </p:nvPicPr>
        <p:blipFill>
          <a:blip r:embed="rId14">
            <a:lum contrast="6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custDataLst>
              <p:tags r:id="rId9"/>
            </p:custDataLst>
          </p:nvPr>
        </p:nvSpPr>
        <p:spPr bwMode="auto">
          <a:xfrm>
            <a:off x="152400" y="152400"/>
            <a:ext cx="81311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3" tIns="45717" rIns="91433" bIns="45717"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custDataLst>
              <p:tags r:id="rId10"/>
            </p:custDataLst>
          </p:nvPr>
        </p:nvSpPr>
        <p:spPr bwMode="auto">
          <a:xfrm>
            <a:off x="152400" y="1254125"/>
            <a:ext cx="8824913"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3" tIns="45717" rIns="91433" bIns="4571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Text Box 17"/>
          <p:cNvSpPr txBox="1">
            <a:spLocks noChangeArrowheads="1"/>
          </p:cNvSpPr>
          <p:nvPr>
            <p:custDataLst>
              <p:tags r:id="rId11"/>
            </p:custDataLst>
          </p:nvPr>
        </p:nvSpPr>
        <p:spPr bwMode="auto">
          <a:xfrm>
            <a:off x="8162925" y="6551613"/>
            <a:ext cx="9810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lstStyle>
            <a:lvl1pPr eaLnBrk="0" hangingPunct="0">
              <a:defRPr sz="3000">
                <a:solidFill>
                  <a:schemeClr val="bg1"/>
                </a:solidFill>
                <a:latin typeface="Arial" pitchFamily="34" charset="0"/>
              </a:defRPr>
            </a:lvl1pPr>
            <a:lvl2pPr marL="742950" indent="-285750" eaLnBrk="0" hangingPunct="0">
              <a:defRPr sz="3000">
                <a:solidFill>
                  <a:schemeClr val="bg1"/>
                </a:solidFill>
                <a:latin typeface="Arial" pitchFamily="34" charset="0"/>
              </a:defRPr>
            </a:lvl2pPr>
            <a:lvl3pPr marL="1143000" indent="-228600" eaLnBrk="0" hangingPunct="0">
              <a:defRPr sz="3000">
                <a:solidFill>
                  <a:schemeClr val="bg1"/>
                </a:solidFill>
                <a:latin typeface="Arial" pitchFamily="34" charset="0"/>
              </a:defRPr>
            </a:lvl3pPr>
            <a:lvl4pPr marL="1600200" indent="-228600" eaLnBrk="0" hangingPunct="0">
              <a:defRPr sz="3000">
                <a:solidFill>
                  <a:schemeClr val="bg1"/>
                </a:solidFill>
                <a:latin typeface="Arial" pitchFamily="34" charset="0"/>
              </a:defRPr>
            </a:lvl4pPr>
            <a:lvl5pPr marL="2057400" indent="-228600" eaLnBrk="0" hangingPunct="0">
              <a:defRPr sz="3000">
                <a:solidFill>
                  <a:schemeClr val="bg1"/>
                </a:solidFill>
                <a:latin typeface="Arial" pitchFamily="34" charset="0"/>
              </a:defRPr>
            </a:lvl5pPr>
            <a:lvl6pPr marL="2514600" indent="-228600" eaLnBrk="0" fontAlgn="base" hangingPunct="0">
              <a:spcBef>
                <a:spcPct val="0"/>
              </a:spcBef>
              <a:spcAft>
                <a:spcPct val="0"/>
              </a:spcAft>
              <a:defRPr sz="3000">
                <a:solidFill>
                  <a:schemeClr val="bg1"/>
                </a:solidFill>
                <a:latin typeface="Arial" pitchFamily="34" charset="0"/>
              </a:defRPr>
            </a:lvl6pPr>
            <a:lvl7pPr marL="2971800" indent="-228600" eaLnBrk="0" fontAlgn="base" hangingPunct="0">
              <a:spcBef>
                <a:spcPct val="0"/>
              </a:spcBef>
              <a:spcAft>
                <a:spcPct val="0"/>
              </a:spcAft>
              <a:defRPr sz="3000">
                <a:solidFill>
                  <a:schemeClr val="bg1"/>
                </a:solidFill>
                <a:latin typeface="Arial" pitchFamily="34" charset="0"/>
              </a:defRPr>
            </a:lvl7pPr>
            <a:lvl8pPr marL="3429000" indent="-228600" eaLnBrk="0" fontAlgn="base" hangingPunct="0">
              <a:spcBef>
                <a:spcPct val="0"/>
              </a:spcBef>
              <a:spcAft>
                <a:spcPct val="0"/>
              </a:spcAft>
              <a:defRPr sz="3000">
                <a:solidFill>
                  <a:schemeClr val="bg1"/>
                </a:solidFill>
                <a:latin typeface="Arial" pitchFamily="34" charset="0"/>
              </a:defRPr>
            </a:lvl8pPr>
            <a:lvl9pPr marL="3886200" indent="-228600" eaLnBrk="0" fontAlgn="base" hangingPunct="0">
              <a:spcBef>
                <a:spcPct val="0"/>
              </a:spcBef>
              <a:spcAft>
                <a:spcPct val="0"/>
              </a:spcAft>
              <a:defRPr sz="3000">
                <a:solidFill>
                  <a:schemeClr val="bg1"/>
                </a:solidFill>
                <a:latin typeface="Arial" pitchFamily="34" charset="0"/>
              </a:defRPr>
            </a:lvl9pPr>
          </a:lstStyle>
          <a:p>
            <a:pPr algn="ctr" eaLnBrk="1" hangingPunct="1">
              <a:defRPr/>
            </a:pPr>
            <a:fld id="{B139A99D-42F5-40D7-8774-DB6611BD6530}" type="slidenum">
              <a:rPr lang="en-US" sz="1200" i="1" smtClean="0">
                <a:solidFill>
                  <a:srgbClr val="009ED5"/>
                </a:solidFill>
                <a:cs typeface="Arial" pitchFamily="34" charset="0"/>
              </a:rPr>
              <a:pPr algn="ctr" eaLnBrk="1" hangingPunct="1">
                <a:defRPr/>
              </a:pPr>
              <a:t>‹#›</a:t>
            </a:fld>
            <a:endParaRPr lang="en-US" sz="1200" i="1" dirty="0">
              <a:solidFill>
                <a:srgbClr val="009ED5"/>
              </a:solidFill>
              <a:cs typeface="Arial" pitchFamily="34" charset="0"/>
            </a:endParaRPr>
          </a:p>
        </p:txBody>
      </p:sp>
      <p:sp>
        <p:nvSpPr>
          <p:cNvPr id="1030" name="Text Box 17"/>
          <p:cNvSpPr txBox="1">
            <a:spLocks noChangeArrowheads="1"/>
          </p:cNvSpPr>
          <p:nvPr>
            <p:custDataLst>
              <p:tags r:id="rId12"/>
            </p:custDataLst>
          </p:nvPr>
        </p:nvSpPr>
        <p:spPr bwMode="auto">
          <a:xfrm>
            <a:off x="152400" y="6551613"/>
            <a:ext cx="14382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lstStyle>
            <a:lvl1pPr eaLnBrk="0" hangingPunct="0">
              <a:defRPr sz="3000">
                <a:solidFill>
                  <a:schemeClr val="bg1"/>
                </a:solidFill>
                <a:latin typeface="Arial" pitchFamily="34" charset="0"/>
              </a:defRPr>
            </a:lvl1pPr>
            <a:lvl2pPr marL="742950" indent="-285750" eaLnBrk="0" hangingPunct="0">
              <a:defRPr sz="3000">
                <a:solidFill>
                  <a:schemeClr val="bg1"/>
                </a:solidFill>
                <a:latin typeface="Arial" pitchFamily="34" charset="0"/>
              </a:defRPr>
            </a:lvl2pPr>
            <a:lvl3pPr marL="1143000" indent="-228600" eaLnBrk="0" hangingPunct="0">
              <a:defRPr sz="3000">
                <a:solidFill>
                  <a:schemeClr val="bg1"/>
                </a:solidFill>
                <a:latin typeface="Arial" pitchFamily="34" charset="0"/>
              </a:defRPr>
            </a:lvl3pPr>
            <a:lvl4pPr marL="1600200" indent="-228600" eaLnBrk="0" hangingPunct="0">
              <a:defRPr sz="3000">
                <a:solidFill>
                  <a:schemeClr val="bg1"/>
                </a:solidFill>
                <a:latin typeface="Arial" pitchFamily="34" charset="0"/>
              </a:defRPr>
            </a:lvl4pPr>
            <a:lvl5pPr marL="2057400" indent="-228600" eaLnBrk="0" hangingPunct="0">
              <a:defRPr sz="3000">
                <a:solidFill>
                  <a:schemeClr val="bg1"/>
                </a:solidFill>
                <a:latin typeface="Arial" pitchFamily="34" charset="0"/>
              </a:defRPr>
            </a:lvl5pPr>
            <a:lvl6pPr marL="2514600" indent="-228600" eaLnBrk="0" fontAlgn="base" hangingPunct="0">
              <a:spcBef>
                <a:spcPct val="0"/>
              </a:spcBef>
              <a:spcAft>
                <a:spcPct val="0"/>
              </a:spcAft>
              <a:defRPr sz="3000">
                <a:solidFill>
                  <a:schemeClr val="bg1"/>
                </a:solidFill>
                <a:latin typeface="Arial" pitchFamily="34" charset="0"/>
              </a:defRPr>
            </a:lvl6pPr>
            <a:lvl7pPr marL="2971800" indent="-228600" eaLnBrk="0" fontAlgn="base" hangingPunct="0">
              <a:spcBef>
                <a:spcPct val="0"/>
              </a:spcBef>
              <a:spcAft>
                <a:spcPct val="0"/>
              </a:spcAft>
              <a:defRPr sz="3000">
                <a:solidFill>
                  <a:schemeClr val="bg1"/>
                </a:solidFill>
                <a:latin typeface="Arial" pitchFamily="34" charset="0"/>
              </a:defRPr>
            </a:lvl7pPr>
            <a:lvl8pPr marL="3429000" indent="-228600" eaLnBrk="0" fontAlgn="base" hangingPunct="0">
              <a:spcBef>
                <a:spcPct val="0"/>
              </a:spcBef>
              <a:spcAft>
                <a:spcPct val="0"/>
              </a:spcAft>
              <a:defRPr sz="3000">
                <a:solidFill>
                  <a:schemeClr val="bg1"/>
                </a:solidFill>
                <a:latin typeface="Arial" pitchFamily="34" charset="0"/>
              </a:defRPr>
            </a:lvl8pPr>
            <a:lvl9pPr marL="3886200" indent="-228600" eaLnBrk="0" fontAlgn="base" hangingPunct="0">
              <a:spcBef>
                <a:spcPct val="0"/>
              </a:spcBef>
              <a:spcAft>
                <a:spcPct val="0"/>
              </a:spcAft>
              <a:defRPr sz="3000">
                <a:solidFill>
                  <a:schemeClr val="bg1"/>
                </a:solidFill>
                <a:latin typeface="Arial" pitchFamily="34" charset="0"/>
              </a:defRPr>
            </a:lvl9pPr>
          </a:lstStyle>
          <a:p>
            <a:pPr algn="ctr" eaLnBrk="1" hangingPunct="1">
              <a:defRPr/>
            </a:pPr>
            <a:endParaRPr lang="en-US" sz="1200" i="1" dirty="0">
              <a:solidFill>
                <a:srgbClr val="009ED5"/>
              </a:solidFill>
              <a:cs typeface="Arial" pitchFamily="34" charset="0"/>
            </a:endParaRPr>
          </a:p>
        </p:txBody>
      </p:sp>
      <p:sp>
        <p:nvSpPr>
          <p:cNvPr id="7" name="Subtitle 3"/>
          <p:cNvSpPr txBox="1">
            <a:spLocks/>
          </p:cNvSpPr>
          <p:nvPr>
            <p:custDataLst>
              <p:tags r:id="rId13"/>
            </p:custDataLst>
          </p:nvPr>
        </p:nvSpPr>
        <p:spPr>
          <a:xfrm>
            <a:off x="-15875" y="6592888"/>
            <a:ext cx="4867275" cy="404812"/>
          </a:xfrm>
          <a:prstGeom prst="rect">
            <a:avLst/>
          </a:prstGeom>
        </p:spPr>
        <p:txBody>
          <a:bodyPr/>
          <a:lstStyle>
            <a:lvl1pPr marL="114300" indent="-114300" algn="l" rtl="0" eaLnBrk="0" fontAlgn="base" hangingPunct="0">
              <a:spcBef>
                <a:spcPct val="20000"/>
              </a:spcBef>
              <a:spcAft>
                <a:spcPct val="0"/>
              </a:spcAft>
              <a:buChar char="•"/>
              <a:defRPr sz="2000" b="1">
                <a:solidFill>
                  <a:srgbClr val="0C2577"/>
                </a:solidFill>
                <a:latin typeface="+mn-lt"/>
                <a:ea typeface="+mn-ea"/>
                <a:cs typeface="+mn-cs"/>
              </a:defRPr>
            </a:lvl1pPr>
            <a:lvl2pPr marL="571500" indent="-114300" algn="l" rtl="0" eaLnBrk="0" fontAlgn="base" hangingPunct="0">
              <a:spcBef>
                <a:spcPct val="20000"/>
              </a:spcBef>
              <a:spcAft>
                <a:spcPct val="0"/>
              </a:spcAft>
              <a:buChar char="–"/>
              <a:defRPr b="1">
                <a:solidFill>
                  <a:srgbClr val="0C2577"/>
                </a:solidFill>
                <a:latin typeface="+mn-lt"/>
              </a:defRPr>
            </a:lvl2pPr>
            <a:lvl3pPr marL="1028700" indent="-114300" algn="l" rtl="0" eaLnBrk="0" fontAlgn="base" hangingPunct="0">
              <a:spcBef>
                <a:spcPct val="20000"/>
              </a:spcBef>
              <a:spcAft>
                <a:spcPct val="0"/>
              </a:spcAft>
              <a:buChar char="•"/>
              <a:defRPr sz="1600">
                <a:solidFill>
                  <a:srgbClr val="0C2577"/>
                </a:solidFill>
                <a:latin typeface="+mn-lt"/>
              </a:defRPr>
            </a:lvl3pPr>
            <a:lvl4pPr marL="1485900" indent="-114300" algn="l" rtl="0" eaLnBrk="0" fontAlgn="base" hangingPunct="0">
              <a:spcBef>
                <a:spcPct val="20000"/>
              </a:spcBef>
              <a:spcAft>
                <a:spcPct val="0"/>
              </a:spcAft>
              <a:buChar char="–"/>
              <a:defRPr sz="1400">
                <a:solidFill>
                  <a:srgbClr val="0C2577"/>
                </a:solidFill>
                <a:latin typeface="+mn-lt"/>
              </a:defRPr>
            </a:lvl4pPr>
            <a:lvl5pPr marL="1943100" indent="-114300" algn="l" rtl="0" eaLnBrk="0" fontAlgn="base" hangingPunct="0">
              <a:spcBef>
                <a:spcPct val="20000"/>
              </a:spcBef>
              <a:spcAft>
                <a:spcPct val="0"/>
              </a:spcAft>
              <a:buChar char="»"/>
              <a:defRPr sz="1400">
                <a:solidFill>
                  <a:srgbClr val="0C2577"/>
                </a:solidFill>
                <a:latin typeface="+mn-lt"/>
              </a:defRPr>
            </a:lvl5pPr>
            <a:lvl6pPr marL="2400300" indent="-114300" algn="l" rtl="0" fontAlgn="base">
              <a:spcBef>
                <a:spcPct val="20000"/>
              </a:spcBef>
              <a:spcAft>
                <a:spcPct val="0"/>
              </a:spcAft>
              <a:buChar char="»"/>
              <a:defRPr sz="1400">
                <a:solidFill>
                  <a:srgbClr val="0C2577"/>
                </a:solidFill>
                <a:latin typeface="+mn-lt"/>
              </a:defRPr>
            </a:lvl6pPr>
            <a:lvl7pPr marL="2857500" indent="-114300" algn="l" rtl="0" fontAlgn="base">
              <a:spcBef>
                <a:spcPct val="20000"/>
              </a:spcBef>
              <a:spcAft>
                <a:spcPct val="0"/>
              </a:spcAft>
              <a:buChar char="»"/>
              <a:defRPr sz="1400">
                <a:solidFill>
                  <a:srgbClr val="0C2577"/>
                </a:solidFill>
                <a:latin typeface="+mn-lt"/>
              </a:defRPr>
            </a:lvl7pPr>
            <a:lvl8pPr marL="3314700" indent="-114300" algn="l" rtl="0" fontAlgn="base">
              <a:spcBef>
                <a:spcPct val="20000"/>
              </a:spcBef>
              <a:spcAft>
                <a:spcPct val="0"/>
              </a:spcAft>
              <a:buChar char="»"/>
              <a:defRPr sz="1400">
                <a:solidFill>
                  <a:srgbClr val="0C2577"/>
                </a:solidFill>
                <a:latin typeface="+mn-lt"/>
              </a:defRPr>
            </a:lvl8pPr>
            <a:lvl9pPr marL="3771900" indent="-114300" algn="l" rtl="0" fontAlgn="base">
              <a:spcBef>
                <a:spcPct val="20000"/>
              </a:spcBef>
              <a:spcAft>
                <a:spcPct val="0"/>
              </a:spcAft>
              <a:buChar char="»"/>
              <a:defRPr sz="1400">
                <a:solidFill>
                  <a:srgbClr val="0C2577"/>
                </a:solidFill>
                <a:latin typeface="+mn-lt"/>
              </a:defRPr>
            </a:lvl9pPr>
          </a:lstStyle>
          <a:p>
            <a:pPr marL="0" indent="0">
              <a:buFontTx/>
              <a:buNone/>
              <a:defRPr/>
            </a:pPr>
            <a:endParaRPr lang="en-US" sz="1000" kern="0" dirty="0"/>
          </a:p>
        </p:txBody>
      </p:sp>
    </p:spTree>
    <p:extLst>
      <p:ext uri="{BB962C8B-B14F-4D97-AF65-F5344CB8AC3E}">
        <p14:creationId xmlns:p14="http://schemas.microsoft.com/office/powerpoint/2010/main" val="2426135537"/>
      </p:ext>
    </p:extLst>
  </p:cSld>
  <p:clrMap bg1="lt1" tx1="dk1" bg2="lt2" tx2="dk2" accent1="accent1" accent2="accent2" accent3="accent3" accent4="accent4" accent5="accent5" accent6="accent6" hlink="hlink" folHlink="folHlink"/>
  <p:sldLayoutIdLst>
    <p:sldLayoutId id="2147484326" r:id="rId1"/>
    <p:sldLayoutId id="2147484327" r:id="rId2"/>
    <p:sldLayoutId id="2147484328" r:id="rId3"/>
    <p:sldLayoutId id="2147484329" r:id="rId4"/>
    <p:sldLayoutId id="2147484330" r:id="rId5"/>
    <p:sldLayoutId id="2147484331" r:id="rId6"/>
    <p:sldLayoutId id="2147484332" r:id="rId7"/>
  </p:sldLayoutIdLst>
  <p:transition/>
  <p:hf sldNum="0" hdr="0" ftr="0" dt="0"/>
  <p:txStyles>
    <p:titleStyle>
      <a:lvl1pPr algn="l" rtl="0" eaLnBrk="0" fontAlgn="base" hangingPunct="0">
        <a:spcBef>
          <a:spcPct val="0"/>
        </a:spcBef>
        <a:spcAft>
          <a:spcPct val="0"/>
        </a:spcAft>
        <a:defRPr sz="3200" b="1">
          <a:solidFill>
            <a:srgbClr val="002060"/>
          </a:solidFill>
          <a:latin typeface="+mn-lt"/>
          <a:ea typeface="+mj-ea"/>
          <a:cs typeface="+mj-cs"/>
        </a:defRPr>
      </a:lvl1pPr>
      <a:lvl2pPr algn="l" rtl="0" eaLnBrk="0" fontAlgn="base" hangingPunct="0">
        <a:spcBef>
          <a:spcPct val="0"/>
        </a:spcBef>
        <a:spcAft>
          <a:spcPct val="0"/>
        </a:spcAft>
        <a:defRPr sz="3200" b="1">
          <a:solidFill>
            <a:srgbClr val="002060"/>
          </a:solidFill>
          <a:latin typeface="Arial" pitchFamily="34" charset="0"/>
        </a:defRPr>
      </a:lvl2pPr>
      <a:lvl3pPr algn="l" rtl="0" eaLnBrk="0" fontAlgn="base" hangingPunct="0">
        <a:spcBef>
          <a:spcPct val="0"/>
        </a:spcBef>
        <a:spcAft>
          <a:spcPct val="0"/>
        </a:spcAft>
        <a:defRPr sz="3200" b="1">
          <a:solidFill>
            <a:srgbClr val="002060"/>
          </a:solidFill>
          <a:latin typeface="Arial" pitchFamily="34" charset="0"/>
        </a:defRPr>
      </a:lvl3pPr>
      <a:lvl4pPr algn="l" rtl="0" eaLnBrk="0" fontAlgn="base" hangingPunct="0">
        <a:spcBef>
          <a:spcPct val="0"/>
        </a:spcBef>
        <a:spcAft>
          <a:spcPct val="0"/>
        </a:spcAft>
        <a:defRPr sz="3200" b="1">
          <a:solidFill>
            <a:srgbClr val="002060"/>
          </a:solidFill>
          <a:latin typeface="Arial" pitchFamily="34" charset="0"/>
        </a:defRPr>
      </a:lvl4pPr>
      <a:lvl5pPr algn="l" rtl="0" eaLnBrk="0" fontAlgn="base" hangingPunct="0">
        <a:spcBef>
          <a:spcPct val="0"/>
        </a:spcBef>
        <a:spcAft>
          <a:spcPct val="0"/>
        </a:spcAft>
        <a:defRPr sz="3200" b="1">
          <a:solidFill>
            <a:srgbClr val="002060"/>
          </a:solidFill>
          <a:latin typeface="Arial" pitchFamily="34" charset="0"/>
        </a:defRPr>
      </a:lvl5pPr>
      <a:lvl6pPr marL="457200" algn="ctr" rtl="0" fontAlgn="base">
        <a:spcBef>
          <a:spcPct val="0"/>
        </a:spcBef>
        <a:spcAft>
          <a:spcPct val="0"/>
        </a:spcAft>
        <a:defRPr sz="4000" b="1" i="1">
          <a:solidFill>
            <a:srgbClr val="006600"/>
          </a:solidFill>
          <a:latin typeface="Times New Roman" charset="0"/>
        </a:defRPr>
      </a:lvl6pPr>
      <a:lvl7pPr marL="914400" algn="ctr" rtl="0" fontAlgn="base">
        <a:spcBef>
          <a:spcPct val="0"/>
        </a:spcBef>
        <a:spcAft>
          <a:spcPct val="0"/>
        </a:spcAft>
        <a:defRPr sz="4000" b="1" i="1">
          <a:solidFill>
            <a:srgbClr val="006600"/>
          </a:solidFill>
          <a:latin typeface="Times New Roman" charset="0"/>
        </a:defRPr>
      </a:lvl7pPr>
      <a:lvl8pPr marL="1371600" algn="ctr" rtl="0" fontAlgn="base">
        <a:spcBef>
          <a:spcPct val="0"/>
        </a:spcBef>
        <a:spcAft>
          <a:spcPct val="0"/>
        </a:spcAft>
        <a:defRPr sz="4000" b="1" i="1">
          <a:solidFill>
            <a:srgbClr val="006600"/>
          </a:solidFill>
          <a:latin typeface="Times New Roman" charset="0"/>
        </a:defRPr>
      </a:lvl8pPr>
      <a:lvl9pPr marL="1828800" algn="ctr" rtl="0" fontAlgn="base">
        <a:spcBef>
          <a:spcPct val="0"/>
        </a:spcBef>
        <a:spcAft>
          <a:spcPct val="0"/>
        </a:spcAft>
        <a:defRPr sz="4000" b="1" i="1">
          <a:solidFill>
            <a:srgbClr val="006600"/>
          </a:solidFill>
          <a:latin typeface="Times New Roman" charset="0"/>
        </a:defRPr>
      </a:lvl9pPr>
    </p:titleStyle>
    <p:bodyStyle>
      <a:lvl1pPr marL="114300" indent="-114300" algn="l" rtl="0" eaLnBrk="0" fontAlgn="base" hangingPunct="0">
        <a:spcBef>
          <a:spcPct val="20000"/>
        </a:spcBef>
        <a:spcAft>
          <a:spcPct val="0"/>
        </a:spcAft>
        <a:buChar char="•"/>
        <a:defRPr sz="2000" b="1">
          <a:solidFill>
            <a:srgbClr val="0C2577"/>
          </a:solidFill>
          <a:latin typeface="+mn-lt"/>
          <a:ea typeface="+mn-ea"/>
          <a:cs typeface="+mn-cs"/>
        </a:defRPr>
      </a:lvl1pPr>
      <a:lvl2pPr marL="571500" indent="-114300" algn="l" rtl="0" eaLnBrk="0" fontAlgn="base" hangingPunct="0">
        <a:spcBef>
          <a:spcPct val="20000"/>
        </a:spcBef>
        <a:spcAft>
          <a:spcPct val="0"/>
        </a:spcAft>
        <a:buChar char="–"/>
        <a:defRPr b="1">
          <a:solidFill>
            <a:srgbClr val="0C2577"/>
          </a:solidFill>
          <a:latin typeface="+mn-lt"/>
        </a:defRPr>
      </a:lvl2pPr>
      <a:lvl3pPr marL="1028700" indent="-114300" algn="l" rtl="0" eaLnBrk="0" fontAlgn="base" hangingPunct="0">
        <a:spcBef>
          <a:spcPct val="20000"/>
        </a:spcBef>
        <a:spcAft>
          <a:spcPct val="0"/>
        </a:spcAft>
        <a:buChar char="•"/>
        <a:defRPr sz="1600">
          <a:solidFill>
            <a:srgbClr val="0C2577"/>
          </a:solidFill>
          <a:latin typeface="+mn-lt"/>
        </a:defRPr>
      </a:lvl3pPr>
      <a:lvl4pPr marL="1485900" indent="-114300" algn="l" rtl="0" eaLnBrk="0" fontAlgn="base" hangingPunct="0">
        <a:spcBef>
          <a:spcPct val="20000"/>
        </a:spcBef>
        <a:spcAft>
          <a:spcPct val="0"/>
        </a:spcAft>
        <a:buChar char="–"/>
        <a:defRPr sz="1400">
          <a:solidFill>
            <a:srgbClr val="0C2577"/>
          </a:solidFill>
          <a:latin typeface="+mn-lt"/>
        </a:defRPr>
      </a:lvl4pPr>
      <a:lvl5pPr marL="1943100" indent="-114300" algn="l" rtl="0" eaLnBrk="0" fontAlgn="base" hangingPunct="0">
        <a:spcBef>
          <a:spcPct val="20000"/>
        </a:spcBef>
        <a:spcAft>
          <a:spcPct val="0"/>
        </a:spcAft>
        <a:buChar char="»"/>
        <a:defRPr sz="1400">
          <a:solidFill>
            <a:srgbClr val="0C2577"/>
          </a:solidFill>
          <a:latin typeface="+mn-lt"/>
        </a:defRPr>
      </a:lvl5pPr>
      <a:lvl6pPr marL="2400300" indent="-114300" algn="l" rtl="0" fontAlgn="base">
        <a:spcBef>
          <a:spcPct val="20000"/>
        </a:spcBef>
        <a:spcAft>
          <a:spcPct val="0"/>
        </a:spcAft>
        <a:buChar char="»"/>
        <a:defRPr sz="1400">
          <a:solidFill>
            <a:srgbClr val="0C2577"/>
          </a:solidFill>
          <a:latin typeface="+mn-lt"/>
        </a:defRPr>
      </a:lvl6pPr>
      <a:lvl7pPr marL="2857500" indent="-114300" algn="l" rtl="0" fontAlgn="base">
        <a:spcBef>
          <a:spcPct val="20000"/>
        </a:spcBef>
        <a:spcAft>
          <a:spcPct val="0"/>
        </a:spcAft>
        <a:buChar char="»"/>
        <a:defRPr sz="1400">
          <a:solidFill>
            <a:srgbClr val="0C2577"/>
          </a:solidFill>
          <a:latin typeface="+mn-lt"/>
        </a:defRPr>
      </a:lvl7pPr>
      <a:lvl8pPr marL="3314700" indent="-114300" algn="l" rtl="0" fontAlgn="base">
        <a:spcBef>
          <a:spcPct val="20000"/>
        </a:spcBef>
        <a:spcAft>
          <a:spcPct val="0"/>
        </a:spcAft>
        <a:buChar char="»"/>
        <a:defRPr sz="1400">
          <a:solidFill>
            <a:srgbClr val="0C2577"/>
          </a:solidFill>
          <a:latin typeface="+mn-lt"/>
        </a:defRPr>
      </a:lvl8pPr>
      <a:lvl9pPr marL="3771900" indent="-114300" algn="l" rtl="0" fontAlgn="base">
        <a:spcBef>
          <a:spcPct val="20000"/>
        </a:spcBef>
        <a:spcAft>
          <a:spcPct val="0"/>
        </a:spcAft>
        <a:buChar char="»"/>
        <a:defRPr sz="1400">
          <a:solidFill>
            <a:srgbClr val="0C257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0" descr="\\Cfusion1\MacCentral\NAVFAC\PowerPoint\TIFFs\PPTdesign2a.tif"/>
          <p:cNvPicPr>
            <a:picLocks noChangeAspect="1" noChangeArrowheads="1"/>
          </p:cNvPicPr>
          <p:nvPr/>
        </p:nvPicPr>
        <p:blipFill>
          <a:blip r:embed="rId15">
            <a:lum contrast="6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38125" y="152400"/>
            <a:ext cx="80454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3" tIns="45717" rIns="91433" bIns="45717"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646113" y="1350963"/>
            <a:ext cx="8091487" cy="481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3" tIns="45717" rIns="91433" bIns="4571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Text Box 17"/>
          <p:cNvSpPr txBox="1">
            <a:spLocks noChangeArrowheads="1"/>
          </p:cNvSpPr>
          <p:nvPr/>
        </p:nvSpPr>
        <p:spPr bwMode="auto">
          <a:xfrm>
            <a:off x="8162925" y="6551613"/>
            <a:ext cx="9810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lstStyle>
            <a:lvl1pPr>
              <a:defRPr sz="3000">
                <a:solidFill>
                  <a:schemeClr val="bg1"/>
                </a:solidFill>
                <a:latin typeface="Arial" pitchFamily="34" charset="0"/>
              </a:defRPr>
            </a:lvl1pPr>
            <a:lvl2pPr marL="742950" indent="-285750">
              <a:defRPr sz="3000">
                <a:solidFill>
                  <a:schemeClr val="bg1"/>
                </a:solidFill>
                <a:latin typeface="Arial" pitchFamily="34" charset="0"/>
              </a:defRPr>
            </a:lvl2pPr>
            <a:lvl3pPr marL="1143000" indent="-228600">
              <a:defRPr sz="3000">
                <a:solidFill>
                  <a:schemeClr val="bg1"/>
                </a:solidFill>
                <a:latin typeface="Arial" pitchFamily="34" charset="0"/>
              </a:defRPr>
            </a:lvl3pPr>
            <a:lvl4pPr marL="1600200" indent="-228600">
              <a:defRPr sz="3000">
                <a:solidFill>
                  <a:schemeClr val="bg1"/>
                </a:solidFill>
                <a:latin typeface="Arial" pitchFamily="34" charset="0"/>
              </a:defRPr>
            </a:lvl4pPr>
            <a:lvl5pPr marL="2057400" indent="-228600">
              <a:defRPr sz="3000">
                <a:solidFill>
                  <a:schemeClr val="bg1"/>
                </a:solidFill>
                <a:latin typeface="Arial" pitchFamily="34" charset="0"/>
              </a:defRPr>
            </a:lvl5pPr>
            <a:lvl6pPr marL="2514600" indent="-228600" eaLnBrk="0" fontAlgn="base" hangingPunct="0">
              <a:spcBef>
                <a:spcPct val="0"/>
              </a:spcBef>
              <a:spcAft>
                <a:spcPct val="0"/>
              </a:spcAft>
              <a:defRPr sz="3000">
                <a:solidFill>
                  <a:schemeClr val="bg1"/>
                </a:solidFill>
                <a:latin typeface="Arial" pitchFamily="34" charset="0"/>
              </a:defRPr>
            </a:lvl6pPr>
            <a:lvl7pPr marL="2971800" indent="-228600" eaLnBrk="0" fontAlgn="base" hangingPunct="0">
              <a:spcBef>
                <a:spcPct val="0"/>
              </a:spcBef>
              <a:spcAft>
                <a:spcPct val="0"/>
              </a:spcAft>
              <a:defRPr sz="3000">
                <a:solidFill>
                  <a:schemeClr val="bg1"/>
                </a:solidFill>
                <a:latin typeface="Arial" pitchFamily="34" charset="0"/>
              </a:defRPr>
            </a:lvl7pPr>
            <a:lvl8pPr marL="3429000" indent="-228600" eaLnBrk="0" fontAlgn="base" hangingPunct="0">
              <a:spcBef>
                <a:spcPct val="0"/>
              </a:spcBef>
              <a:spcAft>
                <a:spcPct val="0"/>
              </a:spcAft>
              <a:defRPr sz="3000">
                <a:solidFill>
                  <a:schemeClr val="bg1"/>
                </a:solidFill>
                <a:latin typeface="Arial" pitchFamily="34" charset="0"/>
              </a:defRPr>
            </a:lvl8pPr>
            <a:lvl9pPr marL="3886200" indent="-228600" eaLnBrk="0" fontAlgn="base" hangingPunct="0">
              <a:spcBef>
                <a:spcPct val="0"/>
              </a:spcBef>
              <a:spcAft>
                <a:spcPct val="0"/>
              </a:spcAft>
              <a:defRPr sz="3000">
                <a:solidFill>
                  <a:schemeClr val="bg1"/>
                </a:solidFill>
                <a:latin typeface="Arial" pitchFamily="34" charset="0"/>
              </a:defRPr>
            </a:lvl9pPr>
          </a:lstStyle>
          <a:p>
            <a:pPr algn="ctr">
              <a:defRPr/>
            </a:pPr>
            <a:fld id="{5D24AA59-1C97-488B-B8BE-9A2DEEB6139A}" type="slidenum">
              <a:rPr lang="en-US" altLang="en-US" sz="1200" i="1" smtClean="0">
                <a:solidFill>
                  <a:srgbClr val="009ED5"/>
                </a:solidFill>
              </a:rPr>
              <a:pPr algn="ctr">
                <a:defRPr/>
              </a:pPr>
              <a:t>‹#›</a:t>
            </a:fld>
            <a:endParaRPr lang="en-US" altLang="en-US" sz="1200" i="1">
              <a:solidFill>
                <a:srgbClr val="009ED5"/>
              </a:solidFill>
            </a:endParaRPr>
          </a:p>
        </p:txBody>
      </p:sp>
      <p:sp>
        <p:nvSpPr>
          <p:cNvPr id="1030" name="Text Box 17"/>
          <p:cNvSpPr txBox="1">
            <a:spLocks noChangeArrowheads="1"/>
          </p:cNvSpPr>
          <p:nvPr/>
        </p:nvSpPr>
        <p:spPr bwMode="auto">
          <a:xfrm>
            <a:off x="152400" y="6551613"/>
            <a:ext cx="14382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lstStyle>
            <a:lvl1pPr eaLnBrk="0" hangingPunct="0">
              <a:defRPr sz="3000">
                <a:solidFill>
                  <a:schemeClr val="bg1"/>
                </a:solidFill>
                <a:latin typeface="Arial" charset="0"/>
              </a:defRPr>
            </a:lvl1pPr>
            <a:lvl2pPr marL="742950" indent="-285750" eaLnBrk="0" hangingPunct="0">
              <a:defRPr sz="3000">
                <a:solidFill>
                  <a:schemeClr val="bg1"/>
                </a:solidFill>
                <a:latin typeface="Arial" charset="0"/>
              </a:defRPr>
            </a:lvl2pPr>
            <a:lvl3pPr marL="1143000" indent="-228600" eaLnBrk="0" hangingPunct="0">
              <a:defRPr sz="3000">
                <a:solidFill>
                  <a:schemeClr val="bg1"/>
                </a:solidFill>
                <a:latin typeface="Arial" charset="0"/>
              </a:defRPr>
            </a:lvl3pPr>
            <a:lvl4pPr marL="1600200" indent="-228600" eaLnBrk="0" hangingPunct="0">
              <a:defRPr sz="3000">
                <a:solidFill>
                  <a:schemeClr val="bg1"/>
                </a:solidFill>
                <a:latin typeface="Arial" charset="0"/>
              </a:defRPr>
            </a:lvl4pPr>
            <a:lvl5pPr marL="2057400" indent="-228600" eaLnBrk="0" hangingPunct="0">
              <a:defRPr sz="3000">
                <a:solidFill>
                  <a:schemeClr val="bg1"/>
                </a:solidFill>
                <a:latin typeface="Arial" charset="0"/>
              </a:defRPr>
            </a:lvl5pPr>
            <a:lvl6pPr marL="2514600" indent="-228600" eaLnBrk="0" fontAlgn="base" hangingPunct="0">
              <a:spcBef>
                <a:spcPct val="0"/>
              </a:spcBef>
              <a:spcAft>
                <a:spcPct val="0"/>
              </a:spcAft>
              <a:defRPr sz="3000">
                <a:solidFill>
                  <a:schemeClr val="bg1"/>
                </a:solidFill>
                <a:latin typeface="Arial" charset="0"/>
              </a:defRPr>
            </a:lvl6pPr>
            <a:lvl7pPr marL="2971800" indent="-228600" eaLnBrk="0" fontAlgn="base" hangingPunct="0">
              <a:spcBef>
                <a:spcPct val="0"/>
              </a:spcBef>
              <a:spcAft>
                <a:spcPct val="0"/>
              </a:spcAft>
              <a:defRPr sz="3000">
                <a:solidFill>
                  <a:schemeClr val="bg1"/>
                </a:solidFill>
                <a:latin typeface="Arial" charset="0"/>
              </a:defRPr>
            </a:lvl7pPr>
            <a:lvl8pPr marL="3429000" indent="-228600" eaLnBrk="0" fontAlgn="base" hangingPunct="0">
              <a:spcBef>
                <a:spcPct val="0"/>
              </a:spcBef>
              <a:spcAft>
                <a:spcPct val="0"/>
              </a:spcAft>
              <a:defRPr sz="3000">
                <a:solidFill>
                  <a:schemeClr val="bg1"/>
                </a:solidFill>
                <a:latin typeface="Arial" charset="0"/>
              </a:defRPr>
            </a:lvl8pPr>
            <a:lvl9pPr marL="3886200" indent="-228600" eaLnBrk="0" fontAlgn="base" hangingPunct="0">
              <a:spcBef>
                <a:spcPct val="0"/>
              </a:spcBef>
              <a:spcAft>
                <a:spcPct val="0"/>
              </a:spcAft>
              <a:defRPr sz="3000">
                <a:solidFill>
                  <a:schemeClr val="bg1"/>
                </a:solidFill>
                <a:latin typeface="Arial" charset="0"/>
              </a:defRPr>
            </a:lvl9pPr>
          </a:lstStyle>
          <a:p>
            <a:pPr algn="ctr" eaLnBrk="1" hangingPunct="1">
              <a:defRPr/>
            </a:pPr>
            <a:endParaRPr lang="en-US" sz="1200" i="1">
              <a:solidFill>
                <a:srgbClr val="009ED5"/>
              </a:solidFill>
            </a:endParaRPr>
          </a:p>
        </p:txBody>
      </p:sp>
      <p:sp>
        <p:nvSpPr>
          <p:cNvPr id="7" name="Date Placeholder 6"/>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3710246142"/>
      </p:ext>
    </p:extLst>
  </p:cSld>
  <p:clrMap bg1="lt1" tx1="dk1" bg2="lt2" tx2="dk2" accent1="accent1" accent2="accent2" accent3="accent3" accent4="accent4" accent5="accent5" accent6="accent6" hlink="hlink" folHlink="folHlink"/>
  <p:sldLayoutIdLst>
    <p:sldLayoutId id="2147484334" r:id="rId1"/>
    <p:sldLayoutId id="2147484335" r:id="rId2"/>
    <p:sldLayoutId id="2147484336" r:id="rId3"/>
    <p:sldLayoutId id="2147484337" r:id="rId4"/>
    <p:sldLayoutId id="2147484338" r:id="rId5"/>
    <p:sldLayoutId id="2147484339" r:id="rId6"/>
    <p:sldLayoutId id="2147484340" r:id="rId7"/>
    <p:sldLayoutId id="2147484341" r:id="rId8"/>
    <p:sldLayoutId id="2147484342" r:id="rId9"/>
    <p:sldLayoutId id="2147484343" r:id="rId10"/>
    <p:sldLayoutId id="2147484344" r:id="rId11"/>
    <p:sldLayoutId id="2147484345" r:id="rId12"/>
    <p:sldLayoutId id="2147484346" r:id="rId13"/>
  </p:sldLayoutIdLst>
  <p:transition/>
  <p:hf sldNum="0" hdr="0" dt="0"/>
  <p:txStyles>
    <p:titleStyle>
      <a:lvl1pPr algn="ctr" rtl="0" eaLnBrk="0" fontAlgn="base" hangingPunct="0">
        <a:spcBef>
          <a:spcPct val="0"/>
        </a:spcBef>
        <a:spcAft>
          <a:spcPct val="0"/>
        </a:spcAft>
        <a:defRPr sz="4000" b="1" i="1">
          <a:solidFill>
            <a:srgbClr val="006600"/>
          </a:solidFill>
          <a:latin typeface="+mj-lt"/>
          <a:ea typeface="+mj-ea"/>
          <a:cs typeface="+mj-cs"/>
        </a:defRPr>
      </a:lvl1pPr>
      <a:lvl2pPr algn="ctr" rtl="0" eaLnBrk="0" fontAlgn="base" hangingPunct="0">
        <a:spcBef>
          <a:spcPct val="0"/>
        </a:spcBef>
        <a:spcAft>
          <a:spcPct val="0"/>
        </a:spcAft>
        <a:defRPr sz="4000" b="1" i="1">
          <a:solidFill>
            <a:srgbClr val="006600"/>
          </a:solidFill>
          <a:latin typeface="Times New Roman" charset="0"/>
        </a:defRPr>
      </a:lvl2pPr>
      <a:lvl3pPr algn="ctr" rtl="0" eaLnBrk="0" fontAlgn="base" hangingPunct="0">
        <a:spcBef>
          <a:spcPct val="0"/>
        </a:spcBef>
        <a:spcAft>
          <a:spcPct val="0"/>
        </a:spcAft>
        <a:defRPr sz="4000" b="1" i="1">
          <a:solidFill>
            <a:srgbClr val="006600"/>
          </a:solidFill>
          <a:latin typeface="Times New Roman" charset="0"/>
        </a:defRPr>
      </a:lvl3pPr>
      <a:lvl4pPr algn="ctr" rtl="0" eaLnBrk="0" fontAlgn="base" hangingPunct="0">
        <a:spcBef>
          <a:spcPct val="0"/>
        </a:spcBef>
        <a:spcAft>
          <a:spcPct val="0"/>
        </a:spcAft>
        <a:defRPr sz="4000" b="1" i="1">
          <a:solidFill>
            <a:srgbClr val="006600"/>
          </a:solidFill>
          <a:latin typeface="Times New Roman" charset="0"/>
        </a:defRPr>
      </a:lvl4pPr>
      <a:lvl5pPr algn="ctr" rtl="0" eaLnBrk="0" fontAlgn="base" hangingPunct="0">
        <a:spcBef>
          <a:spcPct val="0"/>
        </a:spcBef>
        <a:spcAft>
          <a:spcPct val="0"/>
        </a:spcAft>
        <a:defRPr sz="4000" b="1" i="1">
          <a:solidFill>
            <a:srgbClr val="006600"/>
          </a:solidFill>
          <a:latin typeface="Times New Roman" charset="0"/>
        </a:defRPr>
      </a:lvl5pPr>
      <a:lvl6pPr marL="457200" algn="ctr" rtl="0" fontAlgn="base">
        <a:spcBef>
          <a:spcPct val="0"/>
        </a:spcBef>
        <a:spcAft>
          <a:spcPct val="0"/>
        </a:spcAft>
        <a:defRPr sz="4000" b="1" i="1">
          <a:solidFill>
            <a:srgbClr val="006600"/>
          </a:solidFill>
          <a:latin typeface="Times New Roman" charset="0"/>
        </a:defRPr>
      </a:lvl6pPr>
      <a:lvl7pPr marL="914400" algn="ctr" rtl="0" fontAlgn="base">
        <a:spcBef>
          <a:spcPct val="0"/>
        </a:spcBef>
        <a:spcAft>
          <a:spcPct val="0"/>
        </a:spcAft>
        <a:defRPr sz="4000" b="1" i="1">
          <a:solidFill>
            <a:srgbClr val="006600"/>
          </a:solidFill>
          <a:latin typeface="Times New Roman" charset="0"/>
        </a:defRPr>
      </a:lvl7pPr>
      <a:lvl8pPr marL="1371600" algn="ctr" rtl="0" fontAlgn="base">
        <a:spcBef>
          <a:spcPct val="0"/>
        </a:spcBef>
        <a:spcAft>
          <a:spcPct val="0"/>
        </a:spcAft>
        <a:defRPr sz="4000" b="1" i="1">
          <a:solidFill>
            <a:srgbClr val="006600"/>
          </a:solidFill>
          <a:latin typeface="Times New Roman" charset="0"/>
        </a:defRPr>
      </a:lvl8pPr>
      <a:lvl9pPr marL="1828800" algn="ctr" rtl="0" fontAlgn="base">
        <a:spcBef>
          <a:spcPct val="0"/>
        </a:spcBef>
        <a:spcAft>
          <a:spcPct val="0"/>
        </a:spcAft>
        <a:defRPr sz="4000" b="1" i="1">
          <a:solidFill>
            <a:srgbClr val="006600"/>
          </a:solidFill>
          <a:latin typeface="Times New Roman" charset="0"/>
        </a:defRPr>
      </a:lvl9pPr>
    </p:titleStyle>
    <p:bodyStyle>
      <a:lvl1pPr marL="114300" indent="-114300" algn="l" rtl="0" eaLnBrk="0" fontAlgn="base" hangingPunct="0">
        <a:spcBef>
          <a:spcPct val="20000"/>
        </a:spcBef>
        <a:spcAft>
          <a:spcPct val="0"/>
        </a:spcAft>
        <a:buChar char="•"/>
        <a:defRPr sz="2000" b="1">
          <a:solidFill>
            <a:srgbClr val="0C2577"/>
          </a:solidFill>
          <a:latin typeface="+mn-lt"/>
          <a:ea typeface="+mn-ea"/>
          <a:cs typeface="+mn-cs"/>
        </a:defRPr>
      </a:lvl1pPr>
      <a:lvl2pPr marL="571500" indent="-114300" algn="l" rtl="0" eaLnBrk="0" fontAlgn="base" hangingPunct="0">
        <a:spcBef>
          <a:spcPct val="20000"/>
        </a:spcBef>
        <a:spcAft>
          <a:spcPct val="0"/>
        </a:spcAft>
        <a:buChar char="–"/>
        <a:defRPr b="1">
          <a:solidFill>
            <a:srgbClr val="0C2577"/>
          </a:solidFill>
          <a:latin typeface="+mn-lt"/>
        </a:defRPr>
      </a:lvl2pPr>
      <a:lvl3pPr marL="1028700" indent="-114300" algn="l" rtl="0" eaLnBrk="0" fontAlgn="base" hangingPunct="0">
        <a:spcBef>
          <a:spcPct val="20000"/>
        </a:spcBef>
        <a:spcAft>
          <a:spcPct val="0"/>
        </a:spcAft>
        <a:buChar char="•"/>
        <a:defRPr sz="1600">
          <a:solidFill>
            <a:srgbClr val="0C2577"/>
          </a:solidFill>
          <a:latin typeface="+mn-lt"/>
        </a:defRPr>
      </a:lvl3pPr>
      <a:lvl4pPr marL="1485900" indent="-114300" algn="l" rtl="0" eaLnBrk="0" fontAlgn="base" hangingPunct="0">
        <a:spcBef>
          <a:spcPct val="20000"/>
        </a:spcBef>
        <a:spcAft>
          <a:spcPct val="0"/>
        </a:spcAft>
        <a:buChar char="–"/>
        <a:defRPr sz="1400">
          <a:solidFill>
            <a:srgbClr val="0C2577"/>
          </a:solidFill>
          <a:latin typeface="+mn-lt"/>
        </a:defRPr>
      </a:lvl4pPr>
      <a:lvl5pPr marL="1943100" indent="-114300" algn="l" rtl="0" eaLnBrk="0" fontAlgn="base" hangingPunct="0">
        <a:spcBef>
          <a:spcPct val="20000"/>
        </a:spcBef>
        <a:spcAft>
          <a:spcPct val="0"/>
        </a:spcAft>
        <a:buChar char="»"/>
        <a:defRPr sz="1400">
          <a:solidFill>
            <a:srgbClr val="0C2577"/>
          </a:solidFill>
          <a:latin typeface="+mn-lt"/>
        </a:defRPr>
      </a:lvl5pPr>
      <a:lvl6pPr marL="2400300" indent="-114300" algn="l" rtl="0" fontAlgn="base">
        <a:spcBef>
          <a:spcPct val="20000"/>
        </a:spcBef>
        <a:spcAft>
          <a:spcPct val="0"/>
        </a:spcAft>
        <a:buChar char="»"/>
        <a:defRPr sz="1400">
          <a:solidFill>
            <a:srgbClr val="0C2577"/>
          </a:solidFill>
          <a:latin typeface="+mn-lt"/>
        </a:defRPr>
      </a:lvl6pPr>
      <a:lvl7pPr marL="2857500" indent="-114300" algn="l" rtl="0" fontAlgn="base">
        <a:spcBef>
          <a:spcPct val="20000"/>
        </a:spcBef>
        <a:spcAft>
          <a:spcPct val="0"/>
        </a:spcAft>
        <a:buChar char="»"/>
        <a:defRPr sz="1400">
          <a:solidFill>
            <a:srgbClr val="0C2577"/>
          </a:solidFill>
          <a:latin typeface="+mn-lt"/>
        </a:defRPr>
      </a:lvl7pPr>
      <a:lvl8pPr marL="3314700" indent="-114300" algn="l" rtl="0" fontAlgn="base">
        <a:spcBef>
          <a:spcPct val="20000"/>
        </a:spcBef>
        <a:spcAft>
          <a:spcPct val="0"/>
        </a:spcAft>
        <a:buChar char="»"/>
        <a:defRPr sz="1400">
          <a:solidFill>
            <a:srgbClr val="0C2577"/>
          </a:solidFill>
          <a:latin typeface="+mn-lt"/>
        </a:defRPr>
      </a:lvl8pPr>
      <a:lvl9pPr marL="3771900" indent="-114300" algn="l" rtl="0" fontAlgn="base">
        <a:spcBef>
          <a:spcPct val="20000"/>
        </a:spcBef>
        <a:spcAft>
          <a:spcPct val="0"/>
        </a:spcAft>
        <a:buChar char="»"/>
        <a:defRPr sz="1400">
          <a:solidFill>
            <a:srgbClr val="0C257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0.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5.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55.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55.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5.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55.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55.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5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9.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0.xml"/><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3.xml"/><Relationship Id="rId1" Type="http://schemas.openxmlformats.org/officeDocument/2006/relationships/slideLayout" Target="../slideLayouts/slideLayout55.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image" Target="../media/image24.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3.jpeg"/><Relationship Id="rId5" Type="http://schemas.openxmlformats.org/officeDocument/2006/relationships/hyperlink" Target="https://hub.navfac.navy.mil/webcenter/portal/bms" TargetMode="External"/><Relationship Id="rId4"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3048000"/>
            <a:ext cx="8229600" cy="1622425"/>
          </a:xfrm>
        </p:spPr>
        <p:txBody>
          <a:bodyPr/>
          <a:lstStyle/>
          <a:p>
            <a:pPr algn="l" eaLnBrk="1" hangingPunct="1"/>
            <a:r>
              <a:rPr lang="en-US" altLang="en-US" b="0" i="0" dirty="0">
                <a:solidFill>
                  <a:schemeClr val="tx1"/>
                </a:solidFill>
                <a:latin typeface="+mn-lt"/>
              </a:rPr>
              <a:t>Design-Build Processes</a:t>
            </a:r>
            <a:br>
              <a:rPr lang="en-US" altLang="en-US" b="0" i="0" dirty="0">
                <a:solidFill>
                  <a:schemeClr val="tx1"/>
                </a:solidFill>
                <a:latin typeface="+mn-lt"/>
              </a:rPr>
            </a:br>
            <a:br>
              <a:rPr lang="en-US" altLang="en-US" b="0" i="0" dirty="0">
                <a:solidFill>
                  <a:schemeClr val="tx1"/>
                </a:solidFill>
                <a:latin typeface="+mn-lt"/>
              </a:rPr>
            </a:br>
            <a:r>
              <a:rPr lang="en-US" altLang="en-US" b="0" i="0" dirty="0">
                <a:solidFill>
                  <a:schemeClr val="tx1"/>
                </a:solidFill>
                <a:latin typeface="+mn-lt"/>
              </a:rPr>
              <a:t>Training Module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val 2"/>
          <p:cNvSpPr>
            <a:spLocks noChangeArrowheads="1"/>
          </p:cNvSpPr>
          <p:nvPr/>
        </p:nvSpPr>
        <p:spPr bwMode="auto">
          <a:xfrm rot="5400000">
            <a:off x="3722653" y="2322478"/>
            <a:ext cx="1574870" cy="2924175"/>
          </a:xfrm>
          <a:prstGeom prst="ellipse">
            <a:avLst/>
          </a:prstGeom>
          <a:noFill/>
          <a:ln w="38100">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lIns="99276" tIns="49638" rIns="99276" bIns="49638" anchor="ctr">
            <a:noAutofit/>
          </a:bodyPr>
          <a:lstStyle>
            <a:lvl1pPr>
              <a:spcBef>
                <a:spcPct val="20000"/>
              </a:spcBef>
              <a:buChar char="•"/>
              <a:defRPr sz="2400" b="1">
                <a:solidFill>
                  <a:srgbClr val="000099"/>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a:solidFill>
                  <a:srgbClr val="000099"/>
                </a:solidFill>
                <a:latin typeface="Arial" panose="020B0604020202020204" pitchFamily="34" charset="0"/>
              </a:defRPr>
            </a:lvl3pPr>
            <a:lvl4pPr marL="1600200" indent="-228600">
              <a:spcBef>
                <a:spcPct val="20000"/>
              </a:spcBef>
              <a:buChar char="–"/>
              <a:defRPr sz="1400">
                <a:solidFill>
                  <a:srgbClr val="000099"/>
                </a:solidFill>
                <a:latin typeface="Arial" panose="020B0604020202020204" pitchFamily="34" charset="0"/>
              </a:defRPr>
            </a:lvl4pPr>
            <a:lvl5pPr marL="2057400" indent="-228600">
              <a:spcBef>
                <a:spcPct val="20000"/>
              </a:spcBef>
              <a:buChar char="»"/>
              <a:defRPr sz="14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0099"/>
                </a:solidFill>
                <a:latin typeface="Arial" panose="020B0604020202020204" pitchFamily="34" charset="0"/>
              </a:defRPr>
            </a:lvl9pPr>
          </a:lstStyle>
          <a:p>
            <a:pPr eaLnBrk="1" hangingPunct="1">
              <a:spcBef>
                <a:spcPct val="50000"/>
              </a:spcBef>
              <a:buFontTx/>
              <a:buNone/>
            </a:pPr>
            <a:endParaRPr lang="en-US" altLang="en-US">
              <a:solidFill>
                <a:schemeClr val="tx1"/>
              </a:solidFill>
              <a:latin typeface="Times New Roman" panose="02020603050405020304" pitchFamily="18" charset="0"/>
            </a:endParaRPr>
          </a:p>
        </p:txBody>
      </p:sp>
      <p:sp>
        <p:nvSpPr>
          <p:cNvPr id="13317" name="Text Box 5"/>
          <p:cNvSpPr txBox="1">
            <a:spLocks noChangeArrowheads="1"/>
          </p:cNvSpPr>
          <p:nvPr/>
        </p:nvSpPr>
        <p:spPr bwMode="auto">
          <a:xfrm>
            <a:off x="3222486" y="3352091"/>
            <a:ext cx="2643467" cy="838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9276" tIns="49638" rIns="99276" bIns="49638">
            <a:spAutoFit/>
          </a:bodyPr>
          <a:lstStyle>
            <a:lvl1pPr>
              <a:spcBef>
                <a:spcPct val="20000"/>
              </a:spcBef>
              <a:buChar char="•"/>
              <a:defRPr sz="2400" b="1">
                <a:solidFill>
                  <a:srgbClr val="000099"/>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a:solidFill>
                  <a:srgbClr val="000099"/>
                </a:solidFill>
                <a:latin typeface="Arial" panose="020B0604020202020204" pitchFamily="34" charset="0"/>
              </a:defRPr>
            </a:lvl3pPr>
            <a:lvl4pPr marL="1600200" indent="-228600">
              <a:spcBef>
                <a:spcPct val="20000"/>
              </a:spcBef>
              <a:buChar char="–"/>
              <a:defRPr sz="1400">
                <a:solidFill>
                  <a:srgbClr val="000099"/>
                </a:solidFill>
                <a:latin typeface="Arial" panose="020B0604020202020204" pitchFamily="34" charset="0"/>
              </a:defRPr>
            </a:lvl4pPr>
            <a:lvl5pPr marL="2057400" indent="-228600">
              <a:spcBef>
                <a:spcPct val="20000"/>
              </a:spcBef>
              <a:buChar char="»"/>
              <a:defRPr sz="14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0099"/>
                </a:solidFill>
                <a:latin typeface="Arial" panose="020B0604020202020204" pitchFamily="34" charset="0"/>
              </a:defRPr>
            </a:lvl9pPr>
          </a:lstStyle>
          <a:p>
            <a:pPr algn="ctr" eaLnBrk="1" hangingPunct="1">
              <a:spcBef>
                <a:spcPct val="0"/>
              </a:spcBef>
              <a:buFontTx/>
              <a:buNone/>
            </a:pPr>
            <a:r>
              <a:rPr lang="en-US" altLang="en-US" dirty="0">
                <a:solidFill>
                  <a:schemeClr val="tx1"/>
                </a:solidFill>
                <a:latin typeface="Tahoma" panose="020B0604030504040204" pitchFamily="34" charset="0"/>
              </a:rPr>
              <a:t>The NAVFAC DB</a:t>
            </a:r>
          </a:p>
          <a:p>
            <a:pPr algn="ctr" eaLnBrk="1" hangingPunct="1">
              <a:spcBef>
                <a:spcPct val="0"/>
              </a:spcBef>
              <a:buFontTx/>
              <a:buNone/>
            </a:pPr>
            <a:r>
              <a:rPr lang="en-US" altLang="en-US" dirty="0">
                <a:solidFill>
                  <a:schemeClr val="tx1"/>
                </a:solidFill>
                <a:latin typeface="Tahoma" panose="020B0604030504040204" pitchFamily="34" charset="0"/>
              </a:rPr>
              <a:t>Project Team</a:t>
            </a:r>
          </a:p>
        </p:txBody>
      </p:sp>
      <p:sp>
        <p:nvSpPr>
          <p:cNvPr id="13319" name="Rectangle 7"/>
          <p:cNvSpPr>
            <a:spLocks noGrp="1" noChangeArrowheads="1"/>
          </p:cNvSpPr>
          <p:nvPr>
            <p:ph type="title"/>
          </p:nvPr>
        </p:nvSpPr>
        <p:spPr>
          <a:xfrm>
            <a:off x="1066801" y="128588"/>
            <a:ext cx="6915150" cy="835025"/>
          </a:xfrm>
          <a:noFill/>
        </p:spPr>
        <p:txBody>
          <a:bodyPr/>
          <a:lstStyle/>
          <a:p>
            <a:pPr eaLnBrk="1" hangingPunct="1"/>
            <a:r>
              <a:rPr lang="en-US" altLang="en-US" sz="3200" b="0" i="0" dirty="0">
                <a:solidFill>
                  <a:schemeClr val="tx1"/>
                </a:solidFill>
                <a:latin typeface="+mn-lt"/>
                <a:ea typeface="MS PGothic" pitchFamily="34" charset="-128"/>
              </a:rPr>
              <a:t>NAVFAC Project Team</a:t>
            </a:r>
            <a:endParaRPr lang="en-US" altLang="en-US" sz="3200" b="0" i="0" dirty="0">
              <a:solidFill>
                <a:schemeClr val="tx1"/>
              </a:solidFill>
              <a:latin typeface="+mn-lt"/>
            </a:endParaRPr>
          </a:p>
        </p:txBody>
      </p:sp>
      <p:sp>
        <p:nvSpPr>
          <p:cNvPr id="13323" name="AutoShape 14"/>
          <p:cNvSpPr>
            <a:spLocks noChangeArrowheads="1"/>
          </p:cNvSpPr>
          <p:nvPr/>
        </p:nvSpPr>
        <p:spPr bwMode="auto">
          <a:xfrm>
            <a:off x="685800" y="4230497"/>
            <a:ext cx="1993900" cy="587636"/>
          </a:xfrm>
          <a:prstGeom prst="roundRect">
            <a:avLst>
              <a:gd name="adj" fmla="val 16667"/>
            </a:avLst>
          </a:prstGeom>
          <a:solidFill>
            <a:srgbClr val="333399"/>
          </a:solidFill>
          <a:ln w="38100">
            <a:solidFill>
              <a:srgbClr val="000000"/>
            </a:solidFill>
            <a:round/>
            <a:headEnd/>
            <a:tailEnd/>
          </a:ln>
          <a:effectLst>
            <a:outerShdw dist="107763" dir="2700000" algn="ctr" rotWithShape="0">
              <a:schemeClr val="bg2"/>
            </a:outerShdw>
          </a:effectLst>
        </p:spPr>
        <p:txBody>
          <a:bodyPr lIns="99276" tIns="49638" rIns="99276" bIns="49638" anchor="ctr">
            <a:spAutoFit/>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algn="ctr" eaLnBrk="1" hangingPunct="1">
              <a:spcBef>
                <a:spcPct val="0"/>
              </a:spcBef>
            </a:pPr>
            <a:r>
              <a:rPr lang="en-US" altLang="en-US" sz="1400" dirty="0">
                <a:solidFill>
                  <a:srgbClr val="FFFF00"/>
                </a:solidFill>
                <a:latin typeface="Arial" panose="020B0604020202020204" pitchFamily="34" charset="0"/>
              </a:rPr>
              <a:t>Contract Specialist (CS)</a:t>
            </a:r>
            <a:endParaRPr lang="en-US" altLang="en-US" sz="1400" dirty="0">
              <a:solidFill>
                <a:srgbClr val="FFFF00"/>
              </a:solidFill>
              <a:latin typeface="Tahoma" panose="020B0604030504040204" pitchFamily="34" charset="0"/>
            </a:endParaRPr>
          </a:p>
        </p:txBody>
      </p:sp>
      <p:sp>
        <p:nvSpPr>
          <p:cNvPr id="13324" name="AutoShape 16"/>
          <p:cNvSpPr>
            <a:spLocks noChangeArrowheads="1"/>
          </p:cNvSpPr>
          <p:nvPr/>
        </p:nvSpPr>
        <p:spPr bwMode="auto">
          <a:xfrm>
            <a:off x="2819400" y="5432164"/>
            <a:ext cx="1489075" cy="587636"/>
          </a:xfrm>
          <a:prstGeom prst="roundRect">
            <a:avLst>
              <a:gd name="adj" fmla="val 16667"/>
            </a:avLst>
          </a:prstGeom>
          <a:solidFill>
            <a:srgbClr val="333399"/>
          </a:solidFill>
          <a:ln w="38100">
            <a:solidFill>
              <a:srgbClr val="000000"/>
            </a:solidFill>
            <a:round/>
            <a:headEnd/>
            <a:tailEnd/>
          </a:ln>
          <a:effectLst>
            <a:outerShdw dist="107763" dir="2700000" algn="ctr" rotWithShape="0">
              <a:schemeClr val="bg2"/>
            </a:outerShdw>
          </a:effectLst>
        </p:spPr>
        <p:txBody>
          <a:bodyPr lIns="99276" tIns="49638" rIns="99276" bIns="49638" anchor="ctr">
            <a:spAutoFit/>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algn="ctr" eaLnBrk="1" hangingPunct="1">
              <a:spcBef>
                <a:spcPct val="0"/>
              </a:spcBef>
            </a:pPr>
            <a:r>
              <a:rPr lang="en-US" altLang="en-US" sz="1400" dirty="0">
                <a:solidFill>
                  <a:srgbClr val="FFFF00"/>
                </a:solidFill>
                <a:latin typeface="Arial" panose="020B0604020202020204" pitchFamily="34" charset="0"/>
              </a:rPr>
              <a:t>Supported Command</a:t>
            </a:r>
            <a:endParaRPr lang="en-US" altLang="en-US" sz="1400" dirty="0">
              <a:solidFill>
                <a:srgbClr val="FFFF00"/>
              </a:solidFill>
              <a:latin typeface="Tahoma" panose="020B0604030504040204" pitchFamily="34" charset="0"/>
            </a:endParaRPr>
          </a:p>
        </p:txBody>
      </p:sp>
      <p:sp>
        <p:nvSpPr>
          <p:cNvPr id="14" name="AutoShape 14"/>
          <p:cNvSpPr>
            <a:spLocks noChangeArrowheads="1"/>
          </p:cNvSpPr>
          <p:nvPr/>
        </p:nvSpPr>
        <p:spPr bwMode="auto">
          <a:xfrm>
            <a:off x="3416300" y="1549270"/>
            <a:ext cx="1993900" cy="587636"/>
          </a:xfrm>
          <a:prstGeom prst="roundRect">
            <a:avLst>
              <a:gd name="adj" fmla="val 16667"/>
            </a:avLst>
          </a:prstGeom>
          <a:solidFill>
            <a:srgbClr val="333399"/>
          </a:solidFill>
          <a:ln w="38100">
            <a:solidFill>
              <a:srgbClr val="000000"/>
            </a:solidFill>
            <a:round/>
            <a:headEnd/>
            <a:tailEnd/>
          </a:ln>
          <a:effectLst>
            <a:outerShdw dist="107763" dir="2700000" algn="ctr" rotWithShape="0">
              <a:schemeClr val="bg2"/>
            </a:outerShdw>
          </a:effectLst>
        </p:spPr>
        <p:txBody>
          <a:bodyPr lIns="99276" tIns="49638" rIns="99276" bIns="49638" anchor="ctr">
            <a:spAutoFit/>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algn="ctr" eaLnBrk="1" hangingPunct="1">
              <a:spcBef>
                <a:spcPct val="0"/>
              </a:spcBef>
            </a:pPr>
            <a:r>
              <a:rPr lang="en-US" altLang="en-US" sz="1400" dirty="0">
                <a:solidFill>
                  <a:srgbClr val="FFFF00"/>
                </a:solidFill>
                <a:latin typeface="Arial" panose="020B0604020202020204" pitchFamily="34" charset="0"/>
              </a:rPr>
              <a:t>Project Manager (PM)</a:t>
            </a:r>
            <a:endParaRPr lang="en-US" altLang="en-US" sz="1400" dirty="0">
              <a:solidFill>
                <a:srgbClr val="FFFF00"/>
              </a:solidFill>
              <a:latin typeface="Tahoma" panose="020B0604030504040204" pitchFamily="34" charset="0"/>
            </a:endParaRPr>
          </a:p>
        </p:txBody>
      </p:sp>
      <p:sp>
        <p:nvSpPr>
          <p:cNvPr id="15" name="AutoShape 14"/>
          <p:cNvSpPr>
            <a:spLocks noChangeArrowheads="1"/>
          </p:cNvSpPr>
          <p:nvPr/>
        </p:nvSpPr>
        <p:spPr bwMode="auto">
          <a:xfrm>
            <a:off x="6477000" y="2639213"/>
            <a:ext cx="1993900" cy="587636"/>
          </a:xfrm>
          <a:prstGeom prst="roundRect">
            <a:avLst>
              <a:gd name="adj" fmla="val 16667"/>
            </a:avLst>
          </a:prstGeom>
          <a:solidFill>
            <a:srgbClr val="333399"/>
          </a:solidFill>
          <a:ln w="38100">
            <a:solidFill>
              <a:srgbClr val="000000"/>
            </a:solidFill>
            <a:round/>
            <a:headEnd/>
            <a:tailEnd/>
          </a:ln>
          <a:effectLst>
            <a:outerShdw dist="107763" dir="2700000" algn="ctr" rotWithShape="0">
              <a:schemeClr val="bg2"/>
            </a:outerShdw>
          </a:effectLst>
        </p:spPr>
        <p:txBody>
          <a:bodyPr lIns="99276" tIns="49638" rIns="99276" bIns="49638" anchor="ctr">
            <a:spAutoFit/>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algn="ctr" eaLnBrk="1" hangingPunct="1">
              <a:spcBef>
                <a:spcPct val="0"/>
              </a:spcBef>
            </a:pPr>
            <a:r>
              <a:rPr lang="en-US" altLang="en-US" sz="1400" dirty="0">
                <a:solidFill>
                  <a:srgbClr val="FFFF00"/>
                </a:solidFill>
                <a:latin typeface="Arial" panose="020B0604020202020204" pitchFamily="34" charset="0"/>
              </a:rPr>
              <a:t>Construction Manager (CM)</a:t>
            </a:r>
            <a:endParaRPr lang="en-US" altLang="en-US" sz="1400" dirty="0">
              <a:solidFill>
                <a:srgbClr val="FFFF00"/>
              </a:solidFill>
              <a:latin typeface="Tahoma" panose="020B0604030504040204" pitchFamily="34" charset="0"/>
            </a:endParaRPr>
          </a:p>
        </p:txBody>
      </p:sp>
      <p:sp>
        <p:nvSpPr>
          <p:cNvPr id="16" name="AutoShape 14"/>
          <p:cNvSpPr>
            <a:spLocks noChangeArrowheads="1"/>
          </p:cNvSpPr>
          <p:nvPr/>
        </p:nvSpPr>
        <p:spPr bwMode="auto">
          <a:xfrm>
            <a:off x="679938" y="2641219"/>
            <a:ext cx="1993900" cy="587636"/>
          </a:xfrm>
          <a:prstGeom prst="roundRect">
            <a:avLst>
              <a:gd name="adj" fmla="val 16667"/>
            </a:avLst>
          </a:prstGeom>
          <a:solidFill>
            <a:srgbClr val="333399"/>
          </a:solidFill>
          <a:ln w="38100">
            <a:solidFill>
              <a:srgbClr val="000000"/>
            </a:solidFill>
            <a:round/>
            <a:headEnd/>
            <a:tailEnd/>
          </a:ln>
          <a:effectLst>
            <a:outerShdw dist="107763" dir="2700000" algn="ctr" rotWithShape="0">
              <a:schemeClr val="bg2"/>
            </a:outerShdw>
          </a:effectLst>
        </p:spPr>
        <p:txBody>
          <a:bodyPr lIns="99276" tIns="49638" rIns="99276" bIns="49638" anchor="ctr">
            <a:spAutoFit/>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algn="ctr" eaLnBrk="1" hangingPunct="1">
              <a:spcBef>
                <a:spcPct val="0"/>
              </a:spcBef>
            </a:pPr>
            <a:r>
              <a:rPr lang="en-US" altLang="en-US" sz="1400" dirty="0">
                <a:solidFill>
                  <a:srgbClr val="FFFF00"/>
                </a:solidFill>
                <a:latin typeface="Arial" panose="020B0604020202020204" pitchFamily="34" charset="0"/>
              </a:rPr>
              <a:t>Design Manager (DM)</a:t>
            </a:r>
            <a:endParaRPr lang="en-US" altLang="en-US" sz="1400" dirty="0">
              <a:solidFill>
                <a:srgbClr val="FFFF00"/>
              </a:solidFill>
              <a:latin typeface="Tahoma" panose="020B0604030504040204" pitchFamily="34" charset="0"/>
            </a:endParaRPr>
          </a:p>
        </p:txBody>
      </p:sp>
      <p:sp>
        <p:nvSpPr>
          <p:cNvPr id="18" name="AutoShape 14"/>
          <p:cNvSpPr>
            <a:spLocks noChangeArrowheads="1"/>
          </p:cNvSpPr>
          <p:nvPr/>
        </p:nvSpPr>
        <p:spPr bwMode="auto">
          <a:xfrm>
            <a:off x="6477000" y="4235887"/>
            <a:ext cx="1993900" cy="587636"/>
          </a:xfrm>
          <a:prstGeom prst="roundRect">
            <a:avLst>
              <a:gd name="adj" fmla="val 16667"/>
            </a:avLst>
          </a:prstGeom>
          <a:solidFill>
            <a:srgbClr val="333399"/>
          </a:solidFill>
          <a:ln w="38100">
            <a:solidFill>
              <a:srgbClr val="000000"/>
            </a:solidFill>
            <a:round/>
            <a:headEnd/>
            <a:tailEnd/>
          </a:ln>
          <a:effectLst>
            <a:outerShdw dist="107763" dir="2700000" algn="ctr" rotWithShape="0">
              <a:schemeClr val="bg2"/>
            </a:outerShdw>
          </a:effectLst>
        </p:spPr>
        <p:txBody>
          <a:bodyPr lIns="99276" tIns="49638" rIns="99276" bIns="49638" anchor="ctr">
            <a:spAutoFit/>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algn="ctr" eaLnBrk="1" hangingPunct="1">
              <a:spcBef>
                <a:spcPct val="0"/>
              </a:spcBef>
            </a:pPr>
            <a:r>
              <a:rPr lang="en-US" altLang="en-US" sz="1400" dirty="0">
                <a:solidFill>
                  <a:srgbClr val="FFFF00"/>
                </a:solidFill>
                <a:latin typeface="Arial" panose="020B0604020202020204" pitchFamily="34" charset="0"/>
              </a:rPr>
              <a:t>Project Technical Team</a:t>
            </a:r>
            <a:endParaRPr lang="en-US" altLang="en-US" sz="1400" dirty="0">
              <a:solidFill>
                <a:srgbClr val="FFFF00"/>
              </a:solidFill>
              <a:latin typeface="Tahoma" panose="020B0604030504040204" pitchFamily="34" charset="0"/>
            </a:endParaRPr>
          </a:p>
        </p:txBody>
      </p:sp>
      <p:cxnSp>
        <p:nvCxnSpPr>
          <p:cNvPr id="11" name="Straight Connector 10">
            <a:extLst>
              <a:ext uri="{FF2B5EF4-FFF2-40B4-BE49-F238E27FC236}">
                <a16:creationId xmlns:a16="http://schemas.microsoft.com/office/drawing/2014/main" id="{0B5AE8CC-C496-4807-80D1-5B3B7E7EAFAE}"/>
              </a:ext>
            </a:extLst>
          </p:cNvPr>
          <p:cNvCxnSpPr>
            <a:cxnSpLocks/>
          </p:cNvCxnSpPr>
          <p:nvPr/>
        </p:nvCxnSpPr>
        <p:spPr bwMode="auto">
          <a:xfrm>
            <a:off x="4419600" y="2146300"/>
            <a:ext cx="0" cy="841375"/>
          </a:xfrm>
          <a:prstGeom prst="line">
            <a:avLst/>
          </a:prstGeom>
          <a:noFill/>
          <a:ln w="38100" cap="flat" cmpd="sng" algn="ctr">
            <a:solidFill>
              <a:schemeClr val="tx1"/>
            </a:solidFill>
            <a:prstDash val="solid"/>
            <a:round/>
            <a:headEnd type="none" w="med" len="med"/>
            <a:tailEnd type="none" w="med" len="med"/>
          </a:ln>
          <a:effectLst/>
        </p:spPr>
      </p:cxnSp>
      <p:sp>
        <p:nvSpPr>
          <p:cNvPr id="12" name="AutoShape 14">
            <a:extLst>
              <a:ext uri="{FF2B5EF4-FFF2-40B4-BE49-F238E27FC236}">
                <a16:creationId xmlns:a16="http://schemas.microsoft.com/office/drawing/2014/main" id="{BB5771EE-2912-4845-8D82-850AD9782C1D}"/>
              </a:ext>
            </a:extLst>
          </p:cNvPr>
          <p:cNvSpPr>
            <a:spLocks noChangeArrowheads="1"/>
          </p:cNvSpPr>
          <p:nvPr/>
        </p:nvSpPr>
        <p:spPr bwMode="auto">
          <a:xfrm>
            <a:off x="5257800" y="5410200"/>
            <a:ext cx="1993900" cy="587636"/>
          </a:xfrm>
          <a:prstGeom prst="roundRect">
            <a:avLst>
              <a:gd name="adj" fmla="val 16667"/>
            </a:avLst>
          </a:prstGeom>
          <a:solidFill>
            <a:srgbClr val="333399"/>
          </a:solidFill>
          <a:ln w="38100">
            <a:solidFill>
              <a:srgbClr val="000000"/>
            </a:solidFill>
            <a:round/>
            <a:headEnd/>
            <a:tailEnd/>
          </a:ln>
          <a:effectLst>
            <a:outerShdw dist="107763" dir="2700000" algn="ctr" rotWithShape="0">
              <a:schemeClr val="bg2"/>
            </a:outerShdw>
          </a:effectLst>
        </p:spPr>
        <p:txBody>
          <a:bodyPr lIns="99276" tIns="49638" rIns="99276" bIns="49638" anchor="ctr">
            <a:spAutoFit/>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algn="ctr" eaLnBrk="1" hangingPunct="1">
              <a:spcBef>
                <a:spcPct val="0"/>
              </a:spcBef>
            </a:pPr>
            <a:r>
              <a:rPr lang="en-US" altLang="en-US" sz="1400" dirty="0">
                <a:solidFill>
                  <a:srgbClr val="FFFF00"/>
                </a:solidFill>
                <a:latin typeface="Arial" panose="020B0604020202020204" pitchFamily="34" charset="0"/>
              </a:rPr>
              <a:t>Engineering Technicians (ET)</a:t>
            </a:r>
            <a:endParaRPr lang="en-US" altLang="en-US" sz="1400" dirty="0">
              <a:solidFill>
                <a:srgbClr val="FFFF00"/>
              </a:solidFill>
              <a:latin typeface="Tahoma" panose="020B0604030504040204" pitchFamily="34" charset="0"/>
            </a:endParaRPr>
          </a:p>
        </p:txBody>
      </p:sp>
      <p:cxnSp>
        <p:nvCxnSpPr>
          <p:cNvPr id="13" name="Straight Connector 12">
            <a:extLst>
              <a:ext uri="{FF2B5EF4-FFF2-40B4-BE49-F238E27FC236}">
                <a16:creationId xmlns:a16="http://schemas.microsoft.com/office/drawing/2014/main" id="{64FD021F-7D4B-4FE4-BA9F-3B1E78843DAB}"/>
              </a:ext>
            </a:extLst>
          </p:cNvPr>
          <p:cNvCxnSpPr>
            <a:cxnSpLocks/>
            <a:endCxn id="15" idx="1"/>
          </p:cNvCxnSpPr>
          <p:nvPr/>
        </p:nvCxnSpPr>
        <p:spPr bwMode="auto">
          <a:xfrm flipV="1">
            <a:off x="5715000" y="2933031"/>
            <a:ext cx="762000" cy="419060"/>
          </a:xfrm>
          <a:prstGeom prst="line">
            <a:avLst/>
          </a:prstGeom>
          <a:noFill/>
          <a:ln w="38100" cap="flat" cmpd="sng" algn="ctr">
            <a:solidFill>
              <a:schemeClr val="tx1"/>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18A45796-3F37-4264-AFFC-04260F6FE968}"/>
              </a:ext>
            </a:extLst>
          </p:cNvPr>
          <p:cNvCxnSpPr>
            <a:cxnSpLocks/>
            <a:stCxn id="18" idx="1"/>
          </p:cNvCxnSpPr>
          <p:nvPr/>
        </p:nvCxnSpPr>
        <p:spPr bwMode="auto">
          <a:xfrm flipH="1" flipV="1">
            <a:off x="5715000" y="4191000"/>
            <a:ext cx="762000" cy="338705"/>
          </a:xfrm>
          <a:prstGeom prst="line">
            <a:avLst/>
          </a:prstGeom>
          <a:noFill/>
          <a:ln w="38100" cap="flat" cmpd="sng" algn="ctr">
            <a:solidFill>
              <a:schemeClr val="tx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38FB8F50-657F-47DD-8B66-FC989B095F22}"/>
              </a:ext>
            </a:extLst>
          </p:cNvPr>
          <p:cNvCxnSpPr>
            <a:cxnSpLocks/>
            <a:endCxn id="12" idx="0"/>
          </p:cNvCxnSpPr>
          <p:nvPr/>
        </p:nvCxnSpPr>
        <p:spPr bwMode="auto">
          <a:xfrm>
            <a:off x="5334000" y="4419600"/>
            <a:ext cx="920750" cy="990600"/>
          </a:xfrm>
          <a:prstGeom prst="line">
            <a:avLst/>
          </a:prstGeom>
          <a:noFill/>
          <a:ln w="38100" cap="flat" cmpd="sng" algn="ctr">
            <a:solidFill>
              <a:schemeClr val="tx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7BB22936-2C4A-4A76-9A36-8D71F5F5F24D}"/>
              </a:ext>
            </a:extLst>
          </p:cNvPr>
          <p:cNvCxnSpPr>
            <a:cxnSpLocks/>
            <a:endCxn id="13324" idx="0"/>
          </p:cNvCxnSpPr>
          <p:nvPr/>
        </p:nvCxnSpPr>
        <p:spPr bwMode="auto">
          <a:xfrm flipH="1">
            <a:off x="3563938" y="4529705"/>
            <a:ext cx="398462" cy="902459"/>
          </a:xfrm>
          <a:prstGeom prst="line">
            <a:avLst/>
          </a:prstGeom>
          <a:noFill/>
          <a:ln w="38100" cap="flat" cmpd="sng" algn="ctr">
            <a:solidFill>
              <a:schemeClr val="tx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58969A89-2864-4E18-B948-BBF0A10D4760}"/>
              </a:ext>
            </a:extLst>
          </p:cNvPr>
          <p:cNvCxnSpPr>
            <a:cxnSpLocks/>
            <a:endCxn id="13323" idx="3"/>
          </p:cNvCxnSpPr>
          <p:nvPr/>
        </p:nvCxnSpPr>
        <p:spPr bwMode="auto">
          <a:xfrm flipH="1">
            <a:off x="2679700" y="4230497"/>
            <a:ext cx="596900" cy="293818"/>
          </a:xfrm>
          <a:prstGeom prst="line">
            <a:avLst/>
          </a:prstGeom>
          <a:noFill/>
          <a:ln w="38100" cap="flat" cmpd="sng" algn="ctr">
            <a:solidFill>
              <a:schemeClr val="tx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600C4B35-7F4E-4A2A-B90E-B911F751D3B4}"/>
              </a:ext>
            </a:extLst>
          </p:cNvPr>
          <p:cNvCxnSpPr>
            <a:cxnSpLocks/>
            <a:stCxn id="16" idx="3"/>
            <a:endCxn id="13314" idx="3"/>
          </p:cNvCxnSpPr>
          <p:nvPr/>
        </p:nvCxnSpPr>
        <p:spPr bwMode="auto">
          <a:xfrm>
            <a:off x="2673838" y="2935037"/>
            <a:ext cx="802399" cy="292728"/>
          </a:xfrm>
          <a:prstGeom prst="line">
            <a:avLst/>
          </a:prstGeom>
          <a:noFill/>
          <a:ln w="381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91692888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028700" y="177800"/>
            <a:ext cx="7000875" cy="835025"/>
          </a:xfrm>
        </p:spPr>
        <p:txBody>
          <a:bodyPr/>
          <a:lstStyle/>
          <a:p>
            <a:pPr eaLnBrk="1" hangingPunct="1"/>
            <a:r>
              <a:rPr lang="en-US" altLang="en-US" sz="3200" b="0" i="0" dirty="0">
                <a:solidFill>
                  <a:schemeClr val="tx1"/>
                </a:solidFill>
                <a:latin typeface="+mn-lt"/>
              </a:rPr>
              <a:t>NAVFAC D-B Processes - Diagram</a:t>
            </a:r>
          </a:p>
        </p:txBody>
      </p:sp>
      <p:sp>
        <p:nvSpPr>
          <p:cNvPr id="9219" name="Rectangle 3"/>
          <p:cNvSpPr>
            <a:spLocks noGrp="1" noChangeArrowheads="1"/>
          </p:cNvSpPr>
          <p:nvPr>
            <p:ph type="body" idx="1"/>
          </p:nvPr>
        </p:nvSpPr>
        <p:spPr>
          <a:xfrm>
            <a:off x="504825" y="1249363"/>
            <a:ext cx="8345488" cy="5318125"/>
          </a:xfrm>
        </p:spPr>
        <p:txBody>
          <a:bodyPr/>
          <a:lstStyle/>
          <a:p>
            <a:pPr marL="739775" lvl="1" indent="-282575" eaLnBrk="1" hangingPunct="1">
              <a:lnSpc>
                <a:spcPct val="90000"/>
              </a:lnSpc>
              <a:buFontTx/>
              <a:buChar char="•"/>
            </a:pPr>
            <a:endParaRPr lang="en-US" altLang="en-US" sz="1800" b="0" dirty="0">
              <a:solidFill>
                <a:srgbClr val="003399"/>
              </a:solidFill>
            </a:endParaRPr>
          </a:p>
          <a:p>
            <a:pPr eaLnBrk="1" hangingPunct="1">
              <a:lnSpc>
                <a:spcPct val="90000"/>
              </a:lnSpc>
              <a:buFontTx/>
              <a:buNone/>
            </a:pPr>
            <a:endParaRPr lang="en-US" altLang="en-US" sz="1800" b="0" dirty="0">
              <a:solidFill>
                <a:srgbClr val="003399"/>
              </a:solidFill>
            </a:endParaRPr>
          </a:p>
        </p:txBody>
      </p:sp>
      <p:pic>
        <p:nvPicPr>
          <p:cNvPr id="4" name="Content Placeholder 7" descr="process.png"/>
          <p:cNvPicPr>
            <a:picLocks noChangeAspect="1"/>
          </p:cNvPicPr>
          <p:nvPr/>
        </p:nvPicPr>
        <p:blipFill>
          <a:blip r:embed="rId3">
            <a:extLst>
              <a:ext uri="{28A0092B-C50C-407E-A947-70E740481C1C}">
                <a14:useLocalDpi xmlns:a14="http://schemas.microsoft.com/office/drawing/2010/main" val="0"/>
              </a:ext>
            </a:extLst>
          </a:blip>
          <a:srcRect l="-14952" r="-14952"/>
          <a:stretch>
            <a:fillRect/>
          </a:stretch>
        </p:blipFill>
        <p:spPr bwMode="auto">
          <a:xfrm>
            <a:off x="23910" y="1371600"/>
            <a:ext cx="9133927" cy="502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502961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3"/>
          <p:cNvSpPr>
            <a:spLocks noGrp="1" noChangeArrowheads="1"/>
          </p:cNvSpPr>
          <p:nvPr>
            <p:ph type="title"/>
          </p:nvPr>
        </p:nvSpPr>
        <p:spPr>
          <a:xfrm>
            <a:off x="609599" y="152400"/>
            <a:ext cx="7673975" cy="835025"/>
          </a:xfrm>
        </p:spPr>
        <p:txBody>
          <a:bodyPr/>
          <a:lstStyle/>
          <a:p>
            <a:pPr algn="l"/>
            <a:r>
              <a:rPr lang="en-US" altLang="en-US" sz="3200" b="0" i="0" dirty="0">
                <a:solidFill>
                  <a:schemeClr val="tx1"/>
                </a:solidFill>
                <a:latin typeface="Arial Unicode MS" pitchFamily="34" charset="-128"/>
              </a:rPr>
              <a:t>Knowledge Check #1</a:t>
            </a:r>
            <a:endParaRPr lang="en-US" altLang="en-US" sz="3200" b="0" i="0" dirty="0">
              <a:solidFill>
                <a:schemeClr val="tx1"/>
              </a:solidFill>
            </a:endParaRPr>
          </a:p>
        </p:txBody>
      </p:sp>
      <p:pic>
        <p:nvPicPr>
          <p:cNvPr id="71683" name="Content Placeholder 1"/>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992313" y="1262063"/>
            <a:ext cx="5133975" cy="5143500"/>
          </a:xfrm>
          <a:ln>
            <a:solidFill>
              <a:schemeClr val="tx1"/>
            </a:solidFill>
            <a:miter lim="800000"/>
            <a:headEnd/>
            <a:tailEnd/>
          </a:ln>
        </p:spPr>
      </p:pic>
    </p:spTree>
    <p:extLst>
      <p:ext uri="{BB962C8B-B14F-4D97-AF65-F5344CB8AC3E}">
        <p14:creationId xmlns:p14="http://schemas.microsoft.com/office/powerpoint/2010/main" val="388193426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3"/>
          <p:cNvSpPr>
            <a:spLocks noGrp="1" noChangeArrowheads="1"/>
          </p:cNvSpPr>
          <p:nvPr>
            <p:ph type="title"/>
          </p:nvPr>
        </p:nvSpPr>
        <p:spPr>
          <a:xfrm>
            <a:off x="533400" y="152400"/>
            <a:ext cx="8045450" cy="835025"/>
          </a:xfrm>
        </p:spPr>
        <p:txBody>
          <a:bodyPr/>
          <a:lstStyle/>
          <a:p>
            <a:pPr algn="l"/>
            <a:r>
              <a:rPr lang="en-US" altLang="en-US" sz="3200" b="0" i="0" dirty="0">
                <a:solidFill>
                  <a:schemeClr val="tx1"/>
                </a:solidFill>
                <a:latin typeface="Arial Unicode MS" pitchFamily="34" charset="-128"/>
              </a:rPr>
              <a:t>Knowledge Check #1</a:t>
            </a:r>
            <a:endParaRPr lang="en-US" altLang="en-US" sz="3200" b="0" i="0" dirty="0">
              <a:solidFill>
                <a:schemeClr val="tx1"/>
              </a:solidFill>
              <a:highlight>
                <a:srgbClr val="FFFF00"/>
              </a:highlight>
            </a:endParaRPr>
          </a:p>
        </p:txBody>
      </p:sp>
      <p:sp>
        <p:nvSpPr>
          <p:cNvPr id="72707" name="TextBox 5"/>
          <p:cNvSpPr txBox="1">
            <a:spLocks noChangeArrowheads="1"/>
          </p:cNvSpPr>
          <p:nvPr/>
        </p:nvSpPr>
        <p:spPr bwMode="auto">
          <a:xfrm>
            <a:off x="1089025" y="1587500"/>
            <a:ext cx="7381875" cy="627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000" b="1">
                <a:solidFill>
                  <a:srgbClr val="0C2577"/>
                </a:solidFill>
                <a:latin typeface="Arial" pitchFamily="34" charset="0"/>
              </a:defRPr>
            </a:lvl1pPr>
            <a:lvl2pPr marL="342900" indent="-342900">
              <a:spcBef>
                <a:spcPct val="20000"/>
              </a:spcBef>
              <a:buChar char="–"/>
              <a:defRPr b="1">
                <a:solidFill>
                  <a:srgbClr val="0C2577"/>
                </a:solidFill>
                <a:latin typeface="Arial" pitchFamily="34" charset="0"/>
              </a:defRPr>
            </a:lvl2pPr>
            <a:lvl3pPr marL="1143000" indent="-228600">
              <a:spcBef>
                <a:spcPct val="20000"/>
              </a:spcBef>
              <a:buChar char="•"/>
              <a:defRPr sz="1600">
                <a:solidFill>
                  <a:srgbClr val="0C2577"/>
                </a:solidFill>
                <a:latin typeface="Arial" pitchFamily="34" charset="0"/>
              </a:defRPr>
            </a:lvl3pPr>
            <a:lvl4pPr marL="1600200" indent="-228600">
              <a:spcBef>
                <a:spcPct val="20000"/>
              </a:spcBef>
              <a:buChar char="–"/>
              <a:defRPr sz="1400">
                <a:solidFill>
                  <a:srgbClr val="0C2577"/>
                </a:solidFill>
                <a:latin typeface="Arial" pitchFamily="34" charset="0"/>
              </a:defRPr>
            </a:lvl4pPr>
            <a:lvl5pPr marL="2057400" indent="-228600">
              <a:spcBef>
                <a:spcPct val="20000"/>
              </a:spcBef>
              <a:buChar char="»"/>
              <a:defRPr sz="1400">
                <a:solidFill>
                  <a:srgbClr val="0C2577"/>
                </a:solidFill>
                <a:latin typeface="Arial" pitchFamily="34" charset="0"/>
              </a:defRPr>
            </a:lvl5pPr>
            <a:lvl6pPr marL="2514600" indent="-228600" eaLnBrk="0" fontAlgn="base" hangingPunct="0">
              <a:spcBef>
                <a:spcPct val="20000"/>
              </a:spcBef>
              <a:spcAft>
                <a:spcPct val="0"/>
              </a:spcAft>
              <a:buChar char="»"/>
              <a:defRPr sz="1400">
                <a:solidFill>
                  <a:srgbClr val="0C2577"/>
                </a:solidFill>
                <a:latin typeface="Arial" pitchFamily="34" charset="0"/>
              </a:defRPr>
            </a:lvl6pPr>
            <a:lvl7pPr marL="2971800" indent="-228600" eaLnBrk="0" fontAlgn="base" hangingPunct="0">
              <a:spcBef>
                <a:spcPct val="20000"/>
              </a:spcBef>
              <a:spcAft>
                <a:spcPct val="0"/>
              </a:spcAft>
              <a:buChar char="»"/>
              <a:defRPr sz="1400">
                <a:solidFill>
                  <a:srgbClr val="0C2577"/>
                </a:solidFill>
                <a:latin typeface="Arial" pitchFamily="34" charset="0"/>
              </a:defRPr>
            </a:lvl7pPr>
            <a:lvl8pPr marL="3429000" indent="-228600" eaLnBrk="0" fontAlgn="base" hangingPunct="0">
              <a:spcBef>
                <a:spcPct val="20000"/>
              </a:spcBef>
              <a:spcAft>
                <a:spcPct val="0"/>
              </a:spcAft>
              <a:buChar char="»"/>
              <a:defRPr sz="1400">
                <a:solidFill>
                  <a:srgbClr val="0C2577"/>
                </a:solidFill>
                <a:latin typeface="Arial" pitchFamily="34" charset="0"/>
              </a:defRPr>
            </a:lvl8pPr>
            <a:lvl9pPr marL="3886200" indent="-228600" eaLnBrk="0" fontAlgn="base" hangingPunct="0">
              <a:spcBef>
                <a:spcPct val="20000"/>
              </a:spcBef>
              <a:spcAft>
                <a:spcPct val="0"/>
              </a:spcAft>
              <a:buChar char="»"/>
              <a:defRPr sz="1400">
                <a:solidFill>
                  <a:srgbClr val="0C2577"/>
                </a:solidFill>
                <a:latin typeface="Arial" pitchFamily="34" charset="0"/>
              </a:defRPr>
            </a:lvl9pPr>
          </a:lstStyle>
          <a:p>
            <a:pPr>
              <a:spcBef>
                <a:spcPct val="0"/>
              </a:spcBef>
              <a:buFont typeface="Times New Roman" pitchFamily="18" charset="0"/>
              <a:buAutoNum type="arabicPeriod"/>
            </a:pPr>
            <a:r>
              <a:rPr lang="en-US" altLang="en-US" sz="2400" b="0" dirty="0">
                <a:solidFill>
                  <a:schemeClr val="tx1"/>
                </a:solidFill>
              </a:rPr>
              <a:t>The RFP should be which of the following:</a:t>
            </a:r>
          </a:p>
          <a:p>
            <a:pPr marL="1371600" lvl="2" indent="-457200">
              <a:spcBef>
                <a:spcPct val="0"/>
              </a:spcBef>
              <a:buFont typeface="+mj-lt"/>
              <a:buAutoNum type="alphaLcPeriod"/>
            </a:pPr>
            <a:r>
              <a:rPr lang="en-US" altLang="en-US" sz="2200" dirty="0">
                <a:solidFill>
                  <a:srgbClr val="FF0000"/>
                </a:solidFill>
              </a:rPr>
              <a:t>As performance-based as possible</a:t>
            </a:r>
          </a:p>
          <a:p>
            <a:pPr marL="1371600" lvl="2" indent="-457200">
              <a:spcBef>
                <a:spcPct val="0"/>
              </a:spcBef>
              <a:buFont typeface="+mj-lt"/>
              <a:buAutoNum type="alphaLcPeriod"/>
            </a:pPr>
            <a:r>
              <a:rPr lang="en-US" altLang="en-US" sz="2200" b="0" dirty="0">
                <a:solidFill>
                  <a:schemeClr val="tx1"/>
                </a:solidFill>
              </a:rPr>
              <a:t>Prescriptive-based, telling the Contractor how to accomplish the project</a:t>
            </a:r>
          </a:p>
          <a:p>
            <a:pPr marL="0" indent="0">
              <a:spcBef>
                <a:spcPct val="0"/>
              </a:spcBef>
              <a:buNone/>
            </a:pPr>
            <a:endParaRPr lang="en-US" altLang="en-US" sz="1800" b="0" dirty="0">
              <a:solidFill>
                <a:schemeClr val="tx1"/>
              </a:solidFill>
            </a:endParaRPr>
          </a:p>
          <a:p>
            <a:pPr>
              <a:spcBef>
                <a:spcPct val="0"/>
              </a:spcBef>
              <a:buFont typeface="+mj-lt"/>
              <a:buAutoNum type="arabicPeriod" startAt="2"/>
            </a:pPr>
            <a:r>
              <a:rPr lang="en-US" altLang="en-US" sz="2400" b="0" dirty="0">
                <a:solidFill>
                  <a:schemeClr val="tx1"/>
                </a:solidFill>
              </a:rPr>
              <a:t>(True/False) The Government’s Technical Team should be comparing the design to the last successful project they worked on for this same facility type?</a:t>
            </a:r>
          </a:p>
          <a:p>
            <a:pPr marL="914400" lvl="2" indent="0">
              <a:spcBef>
                <a:spcPct val="0"/>
              </a:spcBef>
              <a:buNone/>
            </a:pPr>
            <a:r>
              <a:rPr lang="en-US" altLang="en-US" sz="2200" b="0" dirty="0">
                <a:solidFill>
                  <a:srgbClr val="FF0000"/>
                </a:solidFill>
              </a:rPr>
              <a:t>False.  Should be comparing to the RFP requirements and the Contractor’s proposal.</a:t>
            </a:r>
          </a:p>
          <a:p>
            <a:pPr marL="914400" lvl="2" indent="0">
              <a:spcBef>
                <a:spcPct val="0"/>
              </a:spcBef>
              <a:buNone/>
            </a:pPr>
            <a:endParaRPr lang="en-US" altLang="en-US" sz="1400" b="0" dirty="0">
              <a:solidFill>
                <a:srgbClr val="000000"/>
              </a:solidFill>
            </a:endParaRPr>
          </a:p>
          <a:p>
            <a:pPr marL="914400" lvl="2" indent="0">
              <a:spcBef>
                <a:spcPct val="0"/>
              </a:spcBef>
              <a:buNone/>
            </a:pPr>
            <a:endParaRPr lang="en-US" altLang="en-US" sz="1400" b="0" dirty="0">
              <a:solidFill>
                <a:srgbClr val="000000"/>
              </a:solidFill>
            </a:endParaRPr>
          </a:p>
          <a:p>
            <a:pPr>
              <a:spcBef>
                <a:spcPct val="0"/>
              </a:spcBef>
              <a:buFont typeface="Times New Roman" pitchFamily="18" charset="0"/>
              <a:buAutoNum type="arabicPeriod" startAt="2"/>
            </a:pPr>
            <a:endParaRPr lang="en-US" altLang="en-US" sz="1800" b="0" dirty="0">
              <a:solidFill>
                <a:srgbClr val="000000"/>
              </a:solidFill>
            </a:endParaRPr>
          </a:p>
          <a:p>
            <a:pPr marL="0" indent="0">
              <a:spcBef>
                <a:spcPct val="0"/>
              </a:spcBef>
              <a:buNone/>
            </a:pPr>
            <a:endParaRPr lang="en-US" altLang="en-US" sz="1800" b="0" dirty="0">
              <a:solidFill>
                <a:srgbClr val="000000"/>
              </a:solidFill>
            </a:endParaRPr>
          </a:p>
          <a:p>
            <a:pPr>
              <a:spcBef>
                <a:spcPct val="0"/>
              </a:spcBef>
              <a:buFont typeface="Times New Roman" pitchFamily="18" charset="0"/>
              <a:buAutoNum type="arabicPeriod" startAt="2"/>
            </a:pPr>
            <a:endParaRPr lang="en-US" altLang="en-US" sz="1800" b="0" dirty="0">
              <a:solidFill>
                <a:srgbClr val="000000"/>
              </a:solidFill>
            </a:endParaRPr>
          </a:p>
          <a:p>
            <a:pPr>
              <a:spcBef>
                <a:spcPct val="0"/>
              </a:spcBef>
              <a:buFont typeface="Times New Roman" pitchFamily="18" charset="0"/>
              <a:buAutoNum type="arabicPeriod" startAt="2"/>
            </a:pPr>
            <a:endParaRPr lang="en-US" altLang="en-US" sz="1800" b="0" dirty="0">
              <a:solidFill>
                <a:srgbClr val="000000"/>
              </a:solidFill>
            </a:endParaRPr>
          </a:p>
          <a:p>
            <a:pPr>
              <a:spcBef>
                <a:spcPct val="0"/>
              </a:spcBef>
              <a:buFont typeface="Times New Roman" pitchFamily="18" charset="0"/>
              <a:buAutoNum type="arabicPeriod" startAt="2"/>
            </a:pPr>
            <a:endParaRPr lang="en-US" altLang="en-US" sz="1800" b="0" dirty="0">
              <a:solidFill>
                <a:srgbClr val="000000"/>
              </a:solidFill>
            </a:endParaRPr>
          </a:p>
          <a:p>
            <a:pPr>
              <a:spcBef>
                <a:spcPct val="0"/>
              </a:spcBef>
              <a:buFont typeface="Times New Roman" pitchFamily="18" charset="0"/>
              <a:buAutoNum type="arabicPeriod" startAt="2"/>
            </a:pPr>
            <a:endParaRPr lang="en-US" altLang="en-US" sz="1800" b="0" dirty="0">
              <a:solidFill>
                <a:srgbClr val="000000"/>
              </a:solidFill>
            </a:endParaRPr>
          </a:p>
          <a:p>
            <a:pPr>
              <a:spcBef>
                <a:spcPct val="0"/>
              </a:spcBef>
              <a:buFont typeface="Times New Roman" pitchFamily="18" charset="0"/>
              <a:buAutoNum type="arabicPeriod" startAt="2"/>
            </a:pPr>
            <a:endParaRPr lang="en-US" altLang="en-US" sz="1800" b="0" dirty="0">
              <a:solidFill>
                <a:srgbClr val="000000"/>
              </a:solidFill>
            </a:endParaRPr>
          </a:p>
        </p:txBody>
      </p:sp>
    </p:spTree>
    <p:extLst>
      <p:ext uri="{BB962C8B-B14F-4D97-AF65-F5344CB8AC3E}">
        <p14:creationId xmlns:p14="http://schemas.microsoft.com/office/powerpoint/2010/main" val="11080395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25525" y="139700"/>
            <a:ext cx="7000875" cy="835025"/>
          </a:xfrm>
          <a:noFill/>
        </p:spPr>
        <p:txBody>
          <a:bodyPr/>
          <a:lstStyle/>
          <a:p>
            <a:pPr eaLnBrk="1" hangingPunct="1"/>
            <a:r>
              <a:rPr lang="en-US" altLang="en-US" sz="3200" b="0" i="0" dirty="0">
                <a:solidFill>
                  <a:schemeClr val="tx1"/>
                </a:solidFill>
                <a:latin typeface="+mn-lt"/>
              </a:rPr>
              <a:t>BMS</a:t>
            </a:r>
          </a:p>
        </p:txBody>
      </p:sp>
      <p:sp>
        <p:nvSpPr>
          <p:cNvPr id="15363" name="Rectangle 3"/>
          <p:cNvSpPr>
            <a:spLocks noGrp="1" noChangeArrowheads="1"/>
          </p:cNvSpPr>
          <p:nvPr>
            <p:ph type="body" idx="1"/>
          </p:nvPr>
        </p:nvSpPr>
        <p:spPr>
          <a:xfrm>
            <a:off x="533400" y="1600200"/>
            <a:ext cx="8393113" cy="4724400"/>
          </a:xfrm>
          <a:noFill/>
        </p:spPr>
        <p:txBody>
          <a:bodyPr/>
          <a:lstStyle/>
          <a:p>
            <a:pPr marL="228600" indent="-228600">
              <a:buClr>
                <a:schemeClr val="tx1"/>
              </a:buClr>
            </a:pPr>
            <a:r>
              <a:rPr lang="en-US" altLang="en-US" sz="2400" b="0" kern="1200" dirty="0">
                <a:solidFill>
                  <a:schemeClr val="tx1"/>
                </a:solidFill>
                <a:cs typeface="Times New Roman" panose="02020603050405020304" pitchFamily="18" charset="0"/>
              </a:rPr>
              <a:t>Business Management System</a:t>
            </a:r>
          </a:p>
          <a:p>
            <a:pPr marL="685800" lvl="1" indent="-228600">
              <a:buClr>
                <a:schemeClr val="tx1"/>
              </a:buClr>
            </a:pPr>
            <a:r>
              <a:rPr lang="en-US" altLang="en-US" sz="2200" dirty="0"/>
              <a:t> </a:t>
            </a:r>
            <a:r>
              <a:rPr lang="en-US" altLang="en-US" sz="2200" b="0" dirty="0">
                <a:solidFill>
                  <a:schemeClr val="tx1"/>
                </a:solidFill>
              </a:rPr>
              <a:t>Documents all NAVFAC processes</a:t>
            </a:r>
          </a:p>
          <a:p>
            <a:pPr marL="800100" lvl="1" indent="-342900" eaLnBrk="1" hangingPunct="1"/>
            <a:r>
              <a:rPr lang="en-US" altLang="en-US" sz="2200" b="0" dirty="0">
                <a:solidFill>
                  <a:schemeClr val="tx1"/>
                </a:solidFill>
              </a:rPr>
              <a:t>Web-Based tool accessible on NAVFAC Portal</a:t>
            </a:r>
          </a:p>
          <a:p>
            <a:pPr marL="800100" lvl="1" indent="-342900" eaLnBrk="1" hangingPunct="1"/>
            <a:r>
              <a:rPr lang="en-US" altLang="en-US" sz="2200" b="0" dirty="0">
                <a:solidFill>
                  <a:schemeClr val="tx1"/>
                </a:solidFill>
              </a:rPr>
              <a:t>BMS are continually being updated</a:t>
            </a:r>
          </a:p>
          <a:p>
            <a:pPr marL="1219200" lvl="2" indent="-304800" eaLnBrk="1" hangingPunct="1">
              <a:spcBef>
                <a:spcPct val="30000"/>
              </a:spcBef>
            </a:pPr>
            <a:r>
              <a:rPr lang="en-US" altLang="en-US" sz="2000" dirty="0">
                <a:solidFill>
                  <a:schemeClr val="tx1"/>
                </a:solidFill>
              </a:rPr>
              <a:t>Always a work-in-progress</a:t>
            </a:r>
          </a:p>
          <a:p>
            <a:pPr marL="1219200" lvl="2" indent="-304800" eaLnBrk="1" hangingPunct="1">
              <a:spcBef>
                <a:spcPct val="30000"/>
              </a:spcBef>
            </a:pPr>
            <a:r>
              <a:rPr lang="en-US" altLang="en-US" sz="2000" dirty="0">
                <a:solidFill>
                  <a:schemeClr val="tx1"/>
                </a:solidFill>
              </a:rPr>
              <a:t>Allows input for continuous improvement</a:t>
            </a:r>
          </a:p>
          <a:p>
            <a:pPr marL="1219200" lvl="2" indent="-304800" eaLnBrk="1" hangingPunct="1">
              <a:spcBef>
                <a:spcPct val="30000"/>
              </a:spcBef>
            </a:pPr>
            <a:r>
              <a:rPr lang="en-US" altLang="en-US" sz="2000" dirty="0">
                <a:solidFill>
                  <a:schemeClr val="tx1"/>
                </a:solidFill>
              </a:rPr>
              <a:t>Review regularly for updates to processes</a:t>
            </a:r>
          </a:p>
        </p:txBody>
      </p:sp>
    </p:spTree>
    <p:extLst>
      <p:ext uri="{BB962C8B-B14F-4D97-AF65-F5344CB8AC3E}">
        <p14:creationId xmlns:p14="http://schemas.microsoft.com/office/powerpoint/2010/main" val="302948287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Line 3"/>
          <p:cNvSpPr>
            <a:spLocks noChangeShapeType="1"/>
          </p:cNvSpPr>
          <p:nvPr/>
        </p:nvSpPr>
        <p:spPr bwMode="auto">
          <a:xfrm flipV="1">
            <a:off x="2192338" y="6053138"/>
            <a:ext cx="739775" cy="142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spAutoFit/>
          </a:bodyPr>
          <a:lstStyle/>
          <a:p>
            <a:endParaRPr lang="en-US"/>
          </a:p>
        </p:txBody>
      </p:sp>
      <p:sp>
        <p:nvSpPr>
          <p:cNvPr id="16388" name="Line 4"/>
          <p:cNvSpPr>
            <a:spLocks noChangeShapeType="1"/>
          </p:cNvSpPr>
          <p:nvPr/>
        </p:nvSpPr>
        <p:spPr bwMode="auto">
          <a:xfrm>
            <a:off x="2568575" y="5297488"/>
            <a:ext cx="203200" cy="4794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spAutoFit/>
          </a:bodyPr>
          <a:lstStyle/>
          <a:p>
            <a:endParaRPr lang="en-US"/>
          </a:p>
        </p:txBody>
      </p:sp>
      <p:sp>
        <p:nvSpPr>
          <p:cNvPr id="16389" name="AutoShape 5"/>
          <p:cNvSpPr>
            <a:spLocks noChangeArrowheads="1"/>
          </p:cNvSpPr>
          <p:nvPr/>
        </p:nvSpPr>
        <p:spPr bwMode="auto">
          <a:xfrm>
            <a:off x="3902075" y="855663"/>
            <a:ext cx="88900" cy="465137"/>
          </a:xfrm>
          <a:prstGeom prst="leftArrow">
            <a:avLst>
              <a:gd name="adj1" fmla="val 50000"/>
              <a:gd name="adj2" fmla="val 25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50000"/>
              </a:spcBef>
              <a:spcAft>
                <a:spcPct val="0"/>
              </a:spcAft>
              <a:defRPr sz="2400" b="1">
                <a:solidFill>
                  <a:schemeClr val="tx1"/>
                </a:solidFill>
                <a:latin typeface="Times New Roman" pitchFamily="18" charset="0"/>
              </a:defRPr>
            </a:lvl6pPr>
            <a:lvl7pPr marL="2971800" indent="-228600" eaLnBrk="0" fontAlgn="base" hangingPunct="0">
              <a:spcBef>
                <a:spcPct val="50000"/>
              </a:spcBef>
              <a:spcAft>
                <a:spcPct val="0"/>
              </a:spcAft>
              <a:defRPr sz="2400" b="1">
                <a:solidFill>
                  <a:schemeClr val="tx1"/>
                </a:solidFill>
                <a:latin typeface="Times New Roman" pitchFamily="18" charset="0"/>
              </a:defRPr>
            </a:lvl7pPr>
            <a:lvl8pPr marL="3429000" indent="-228600" eaLnBrk="0" fontAlgn="base" hangingPunct="0">
              <a:spcBef>
                <a:spcPct val="50000"/>
              </a:spcBef>
              <a:spcAft>
                <a:spcPct val="0"/>
              </a:spcAft>
              <a:defRPr sz="2400" b="1">
                <a:solidFill>
                  <a:schemeClr val="tx1"/>
                </a:solidFill>
                <a:latin typeface="Times New Roman" pitchFamily="18" charset="0"/>
              </a:defRPr>
            </a:lvl8pPr>
            <a:lvl9pPr marL="3886200" indent="-228600" eaLnBrk="0" fontAlgn="base" hangingPunct="0">
              <a:spcBef>
                <a:spcPct val="50000"/>
              </a:spcBef>
              <a:spcAft>
                <a:spcPct val="0"/>
              </a:spcAft>
              <a:defRPr sz="2400" b="1">
                <a:solidFill>
                  <a:schemeClr val="tx1"/>
                </a:solidFill>
                <a:latin typeface="Times New Roman" pitchFamily="18" charset="0"/>
              </a:defRPr>
            </a:lvl9pPr>
          </a:lstStyle>
          <a:p>
            <a:pPr eaLnBrk="1" hangingPunct="1"/>
            <a:endParaRPr lang="en-US" altLang="en-US"/>
          </a:p>
        </p:txBody>
      </p:sp>
      <p:sp>
        <p:nvSpPr>
          <p:cNvPr id="16390" name="Line 6"/>
          <p:cNvSpPr>
            <a:spLocks noChangeShapeType="1"/>
          </p:cNvSpPr>
          <p:nvPr/>
        </p:nvSpPr>
        <p:spPr bwMode="auto">
          <a:xfrm flipH="1" flipV="1">
            <a:off x="1887538" y="638175"/>
            <a:ext cx="2089150" cy="7254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nchor="ctr">
            <a:spAutoFit/>
          </a:bodyPr>
          <a:lstStyle/>
          <a:p>
            <a:endParaRPr lang="en-US"/>
          </a:p>
        </p:txBody>
      </p:sp>
      <p:sp>
        <p:nvSpPr>
          <p:cNvPr id="4238343" name="Text Box 7"/>
          <p:cNvSpPr txBox="1">
            <a:spLocks noChangeArrowheads="1"/>
          </p:cNvSpPr>
          <p:nvPr/>
        </p:nvSpPr>
        <p:spPr bwMode="auto">
          <a:xfrm>
            <a:off x="107950" y="1088231"/>
            <a:ext cx="2562225" cy="1754326"/>
          </a:xfrm>
          <a:prstGeom prst="rect">
            <a:avLst/>
          </a:prstGeom>
          <a:solidFill>
            <a:srgbClr val="FFFFCC"/>
          </a:solidFill>
          <a:ln w="31750">
            <a:solidFill>
              <a:srgbClr val="333399"/>
            </a:solidFill>
            <a:miter lim="800000"/>
            <a:headEnd/>
            <a:tailEnd/>
          </a:ln>
          <a:effectLst/>
        </p:spPr>
        <p:txBody>
          <a:bodyPr wrap="square">
            <a:spAutoFit/>
          </a:bodyPr>
          <a:lstStyle/>
          <a:p>
            <a:pPr algn="ctr">
              <a:defRPr/>
            </a:pPr>
            <a:r>
              <a:rPr lang="en-US" sz="2000" dirty="0">
                <a:effectLst>
                  <a:outerShdw blurRad="38100" dist="38100" dir="2700000" algn="tl">
                    <a:srgbClr val="FFFFFF"/>
                  </a:outerShdw>
                </a:effectLst>
                <a:latin typeface="Arial" charset="0"/>
                <a:cs typeface="Arial" charset="0"/>
              </a:rPr>
              <a:t>NAVFAC Employees Access BMS from the</a:t>
            </a:r>
          </a:p>
          <a:p>
            <a:pPr algn="ctr">
              <a:lnSpc>
                <a:spcPct val="80000"/>
              </a:lnSpc>
              <a:defRPr/>
            </a:pPr>
            <a:r>
              <a:rPr lang="en-US" sz="2000" dirty="0">
                <a:effectLst>
                  <a:outerShdw blurRad="38100" dist="38100" dir="2700000" algn="tl">
                    <a:srgbClr val="FFFFFF"/>
                  </a:outerShdw>
                </a:effectLst>
                <a:latin typeface="Arial" charset="0"/>
                <a:cs typeface="Arial" charset="0"/>
              </a:rPr>
              <a:t>NAVFAC Portal Intranet</a:t>
            </a:r>
          </a:p>
          <a:p>
            <a:pPr algn="ctr">
              <a:lnSpc>
                <a:spcPct val="80000"/>
              </a:lnSpc>
              <a:defRPr/>
            </a:pPr>
            <a:r>
              <a:rPr lang="en-US" sz="2000" dirty="0">
                <a:effectLst>
                  <a:outerShdw blurRad="38100" dist="38100" dir="2700000" algn="tl">
                    <a:srgbClr val="FFFFFF"/>
                  </a:outerShdw>
                </a:effectLst>
                <a:latin typeface="Arial" charset="0"/>
                <a:cs typeface="Arial" charset="0"/>
              </a:rPr>
              <a:t>Under  “</a:t>
            </a:r>
            <a:r>
              <a:rPr lang="en-US" sz="2000" dirty="0" err="1">
                <a:effectLst>
                  <a:outerShdw blurRad="38100" dist="38100" dir="2700000" algn="tl">
                    <a:srgbClr val="FFFFFF"/>
                  </a:outerShdw>
                </a:effectLst>
                <a:latin typeface="Arial" charset="0"/>
                <a:cs typeface="Arial" charset="0"/>
              </a:rPr>
              <a:t>eTools</a:t>
            </a:r>
            <a:r>
              <a:rPr lang="en-US" sz="2000" dirty="0">
                <a:effectLst>
                  <a:outerShdw blurRad="38100" dist="38100" dir="2700000" algn="tl">
                    <a:srgbClr val="FFFFFF"/>
                  </a:outerShdw>
                </a:effectLst>
                <a:latin typeface="Arial" charset="0"/>
                <a:cs typeface="Arial" charset="0"/>
              </a:rPr>
              <a:t>”</a:t>
            </a:r>
          </a:p>
        </p:txBody>
      </p:sp>
      <p:sp>
        <p:nvSpPr>
          <p:cNvPr id="16393" name="Rectangle 9"/>
          <p:cNvSpPr>
            <a:spLocks noChangeArrowheads="1"/>
          </p:cNvSpPr>
          <p:nvPr/>
        </p:nvSpPr>
        <p:spPr bwMode="auto">
          <a:xfrm>
            <a:off x="1025525" y="139700"/>
            <a:ext cx="70008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50000"/>
              </a:spcBef>
              <a:spcAft>
                <a:spcPct val="0"/>
              </a:spcAft>
              <a:defRPr sz="2400" b="1">
                <a:solidFill>
                  <a:schemeClr val="tx1"/>
                </a:solidFill>
                <a:latin typeface="Times New Roman" pitchFamily="18" charset="0"/>
              </a:defRPr>
            </a:lvl6pPr>
            <a:lvl7pPr marL="2971800" indent="-228600" eaLnBrk="0" fontAlgn="base" hangingPunct="0">
              <a:spcBef>
                <a:spcPct val="50000"/>
              </a:spcBef>
              <a:spcAft>
                <a:spcPct val="0"/>
              </a:spcAft>
              <a:defRPr sz="2400" b="1">
                <a:solidFill>
                  <a:schemeClr val="tx1"/>
                </a:solidFill>
                <a:latin typeface="Times New Roman" pitchFamily="18" charset="0"/>
              </a:defRPr>
            </a:lvl7pPr>
            <a:lvl8pPr marL="3429000" indent="-228600" eaLnBrk="0" fontAlgn="base" hangingPunct="0">
              <a:spcBef>
                <a:spcPct val="50000"/>
              </a:spcBef>
              <a:spcAft>
                <a:spcPct val="0"/>
              </a:spcAft>
              <a:defRPr sz="2400" b="1">
                <a:solidFill>
                  <a:schemeClr val="tx1"/>
                </a:solidFill>
                <a:latin typeface="Times New Roman" pitchFamily="18" charset="0"/>
              </a:defRPr>
            </a:lvl8pPr>
            <a:lvl9pPr marL="3886200" indent="-228600" eaLnBrk="0" fontAlgn="base" hangingPunct="0">
              <a:spcBef>
                <a:spcPct val="50000"/>
              </a:spcBef>
              <a:spcAft>
                <a:spcPct val="0"/>
              </a:spcAft>
              <a:defRPr sz="2400" b="1">
                <a:solidFill>
                  <a:schemeClr val="tx1"/>
                </a:solidFill>
                <a:latin typeface="Times New Roman" pitchFamily="18" charset="0"/>
              </a:defRPr>
            </a:lvl9pPr>
          </a:lstStyle>
          <a:p>
            <a:pPr algn="ctr" eaLnBrk="1" hangingPunct="1">
              <a:spcBef>
                <a:spcPct val="0"/>
              </a:spcBef>
            </a:pPr>
            <a:r>
              <a:rPr lang="en-US" altLang="en-US" sz="3200" b="0" dirty="0">
                <a:latin typeface="+mn-lt"/>
                <a:cs typeface="Tahoma" pitchFamily="34" charset="0"/>
              </a:rPr>
              <a:t>Design-Build and BMS</a:t>
            </a:r>
          </a:p>
        </p:txBody>
      </p:sp>
      <p:sp>
        <p:nvSpPr>
          <p:cNvPr id="16395" name="Rectangle 11"/>
          <p:cNvSpPr>
            <a:spLocks noChangeArrowheads="1"/>
          </p:cNvSpPr>
          <p:nvPr/>
        </p:nvSpPr>
        <p:spPr bwMode="auto">
          <a:xfrm>
            <a:off x="90487" y="2854739"/>
            <a:ext cx="2562225" cy="3727174"/>
          </a:xfrm>
          <a:prstGeom prst="rect">
            <a:avLst/>
          </a:prstGeom>
          <a:solidFill>
            <a:schemeClr val="bg1"/>
          </a:solidFill>
          <a:ln w="31750">
            <a:solidFill>
              <a:srgbClr val="333399"/>
            </a:solidFill>
            <a:miter lim="800000"/>
            <a:headEnd/>
            <a:tailEnd/>
          </a:ln>
        </p:spPr>
        <p:txBody>
          <a:bodyPr wrap="square">
            <a:spAutoFit/>
          </a:bodyPr>
          <a:lstStyle>
            <a:lvl1pPr marL="166688" indent="-166688" eaLnBrk="0" hangingPunct="0">
              <a:tabLst>
                <a:tab pos="166688" algn="l"/>
              </a:tabLst>
              <a:defRPr sz="2400" b="1">
                <a:solidFill>
                  <a:schemeClr val="tx1"/>
                </a:solidFill>
                <a:latin typeface="Times New Roman" pitchFamily="18" charset="0"/>
              </a:defRPr>
            </a:lvl1pPr>
            <a:lvl2pPr marL="742950" indent="-285750" eaLnBrk="0" hangingPunct="0">
              <a:tabLst>
                <a:tab pos="166688" algn="l"/>
              </a:tabLst>
              <a:defRPr sz="2400" b="1">
                <a:solidFill>
                  <a:schemeClr val="tx1"/>
                </a:solidFill>
                <a:latin typeface="Times New Roman" pitchFamily="18" charset="0"/>
              </a:defRPr>
            </a:lvl2pPr>
            <a:lvl3pPr marL="1143000" indent="-228600" eaLnBrk="0" hangingPunct="0">
              <a:tabLst>
                <a:tab pos="166688" algn="l"/>
              </a:tabLst>
              <a:defRPr sz="2400" b="1">
                <a:solidFill>
                  <a:schemeClr val="tx1"/>
                </a:solidFill>
                <a:latin typeface="Times New Roman" pitchFamily="18" charset="0"/>
              </a:defRPr>
            </a:lvl3pPr>
            <a:lvl4pPr marL="1600200" indent="-228600" eaLnBrk="0" hangingPunct="0">
              <a:tabLst>
                <a:tab pos="166688" algn="l"/>
              </a:tabLst>
              <a:defRPr sz="2400" b="1">
                <a:solidFill>
                  <a:schemeClr val="tx1"/>
                </a:solidFill>
                <a:latin typeface="Times New Roman" pitchFamily="18" charset="0"/>
              </a:defRPr>
            </a:lvl4pPr>
            <a:lvl5pPr marL="2057400" indent="-228600" eaLnBrk="0" hangingPunct="0">
              <a:tabLst>
                <a:tab pos="166688" algn="l"/>
              </a:tabLst>
              <a:defRPr sz="2400" b="1">
                <a:solidFill>
                  <a:schemeClr val="tx1"/>
                </a:solidFill>
                <a:latin typeface="Times New Roman" pitchFamily="18" charset="0"/>
              </a:defRPr>
            </a:lvl5pPr>
            <a:lvl6pPr marL="2514600" indent="-228600" eaLnBrk="0" fontAlgn="base" hangingPunct="0">
              <a:spcBef>
                <a:spcPct val="50000"/>
              </a:spcBef>
              <a:spcAft>
                <a:spcPct val="0"/>
              </a:spcAft>
              <a:tabLst>
                <a:tab pos="166688" algn="l"/>
              </a:tabLst>
              <a:defRPr sz="2400" b="1">
                <a:solidFill>
                  <a:schemeClr val="tx1"/>
                </a:solidFill>
                <a:latin typeface="Times New Roman" pitchFamily="18" charset="0"/>
              </a:defRPr>
            </a:lvl6pPr>
            <a:lvl7pPr marL="2971800" indent="-228600" eaLnBrk="0" fontAlgn="base" hangingPunct="0">
              <a:spcBef>
                <a:spcPct val="50000"/>
              </a:spcBef>
              <a:spcAft>
                <a:spcPct val="0"/>
              </a:spcAft>
              <a:tabLst>
                <a:tab pos="166688" algn="l"/>
              </a:tabLst>
              <a:defRPr sz="2400" b="1">
                <a:solidFill>
                  <a:schemeClr val="tx1"/>
                </a:solidFill>
                <a:latin typeface="Times New Roman" pitchFamily="18" charset="0"/>
              </a:defRPr>
            </a:lvl7pPr>
            <a:lvl8pPr marL="3429000" indent="-228600" eaLnBrk="0" fontAlgn="base" hangingPunct="0">
              <a:spcBef>
                <a:spcPct val="50000"/>
              </a:spcBef>
              <a:spcAft>
                <a:spcPct val="0"/>
              </a:spcAft>
              <a:tabLst>
                <a:tab pos="166688" algn="l"/>
              </a:tabLst>
              <a:defRPr sz="2400" b="1">
                <a:solidFill>
                  <a:schemeClr val="tx1"/>
                </a:solidFill>
                <a:latin typeface="Times New Roman" pitchFamily="18" charset="0"/>
              </a:defRPr>
            </a:lvl8pPr>
            <a:lvl9pPr marL="3886200" indent="-228600" eaLnBrk="0" fontAlgn="base" hangingPunct="0">
              <a:spcBef>
                <a:spcPct val="50000"/>
              </a:spcBef>
              <a:spcAft>
                <a:spcPct val="0"/>
              </a:spcAft>
              <a:tabLst>
                <a:tab pos="166688" algn="l"/>
              </a:tabLst>
              <a:defRPr sz="2400" b="1">
                <a:solidFill>
                  <a:schemeClr val="tx1"/>
                </a:solidFill>
                <a:latin typeface="Times New Roman" pitchFamily="18" charset="0"/>
              </a:defRPr>
            </a:lvl9pPr>
          </a:lstStyle>
          <a:p>
            <a:pPr algn="ctr" eaLnBrk="1" hangingPunct="1">
              <a:spcBef>
                <a:spcPct val="0"/>
              </a:spcBef>
            </a:pPr>
            <a:r>
              <a:rPr lang="en-US" altLang="en-US" dirty="0">
                <a:solidFill>
                  <a:srgbClr val="000099"/>
                </a:solidFill>
                <a:latin typeface="Arial" charset="0"/>
                <a:cs typeface="Arial" charset="0"/>
              </a:rPr>
              <a:t>BMS Home Page</a:t>
            </a:r>
          </a:p>
          <a:p>
            <a:pPr eaLnBrk="1" hangingPunct="1">
              <a:lnSpc>
                <a:spcPct val="120000"/>
              </a:lnSpc>
              <a:spcBef>
                <a:spcPct val="0"/>
              </a:spcBef>
              <a:buFont typeface="Wingdings" pitchFamily="2" charset="2"/>
              <a:buChar char="§"/>
            </a:pPr>
            <a:r>
              <a:rPr lang="en-US" altLang="en-US" sz="1800" dirty="0">
                <a:solidFill>
                  <a:srgbClr val="000000"/>
                </a:solidFill>
                <a:latin typeface="Arial" charset="0"/>
                <a:cs typeface="Arial" charset="0"/>
              </a:rPr>
              <a:t>Links to all Process Groups </a:t>
            </a:r>
            <a:endParaRPr lang="en-US" altLang="en-US" sz="1200" dirty="0">
              <a:solidFill>
                <a:srgbClr val="000000"/>
              </a:solidFill>
              <a:latin typeface="Arial" charset="0"/>
              <a:cs typeface="Arial" charset="0"/>
            </a:endParaRPr>
          </a:p>
          <a:p>
            <a:pPr eaLnBrk="1" hangingPunct="1">
              <a:spcBef>
                <a:spcPct val="0"/>
              </a:spcBef>
              <a:spcAft>
                <a:spcPct val="25000"/>
              </a:spcAft>
              <a:buFont typeface="Wingdings" pitchFamily="2" charset="2"/>
              <a:buChar char="§"/>
            </a:pPr>
            <a:r>
              <a:rPr lang="en-US" altLang="en-US" sz="1800" dirty="0">
                <a:solidFill>
                  <a:srgbClr val="000000"/>
                </a:solidFill>
                <a:latin typeface="Arial" charset="0"/>
                <a:cs typeface="Arial" charset="0"/>
              </a:rPr>
              <a:t>Frequently Asked Questions </a:t>
            </a:r>
          </a:p>
          <a:p>
            <a:pPr eaLnBrk="1" hangingPunct="1">
              <a:spcBef>
                <a:spcPct val="0"/>
              </a:spcBef>
              <a:spcAft>
                <a:spcPct val="25000"/>
              </a:spcAft>
              <a:buFont typeface="Wingdings" pitchFamily="2" charset="2"/>
              <a:buChar char="§"/>
            </a:pPr>
            <a:r>
              <a:rPr lang="en-US" altLang="en-US" sz="1800" dirty="0">
                <a:solidFill>
                  <a:srgbClr val="000000"/>
                </a:solidFill>
                <a:latin typeface="Arial" charset="0"/>
                <a:cs typeface="Arial" charset="0"/>
              </a:rPr>
              <a:t>BMS Tutorial &amp; Intro </a:t>
            </a:r>
          </a:p>
          <a:p>
            <a:pPr eaLnBrk="1" hangingPunct="1">
              <a:spcBef>
                <a:spcPct val="0"/>
              </a:spcBef>
              <a:spcAft>
                <a:spcPct val="25000"/>
              </a:spcAft>
              <a:buFont typeface="Wingdings" pitchFamily="2" charset="2"/>
              <a:buChar char="§"/>
            </a:pPr>
            <a:r>
              <a:rPr lang="en-US" altLang="en-US" sz="1800" dirty="0">
                <a:solidFill>
                  <a:srgbClr val="000000"/>
                </a:solidFill>
                <a:latin typeface="Arial" charset="0"/>
                <a:cs typeface="Arial" charset="0"/>
              </a:rPr>
              <a:t>How processes are organized</a:t>
            </a:r>
            <a:r>
              <a:rPr lang="en-US" altLang="en-US" sz="1200" dirty="0">
                <a:solidFill>
                  <a:srgbClr val="000000"/>
                </a:solidFill>
                <a:latin typeface="Arial" charset="0"/>
                <a:cs typeface="Arial" charset="0"/>
              </a:rPr>
              <a:t> </a:t>
            </a:r>
          </a:p>
          <a:p>
            <a:pPr eaLnBrk="1" hangingPunct="1">
              <a:spcBef>
                <a:spcPct val="0"/>
              </a:spcBef>
              <a:spcAft>
                <a:spcPct val="25000"/>
              </a:spcAft>
              <a:buFont typeface="Wingdings" pitchFamily="2" charset="2"/>
              <a:buChar char="§"/>
            </a:pPr>
            <a:r>
              <a:rPr lang="en-US" altLang="en-US" sz="1800" dirty="0">
                <a:solidFill>
                  <a:srgbClr val="000000"/>
                </a:solidFill>
                <a:latin typeface="Arial" charset="0"/>
                <a:cs typeface="Arial" charset="0"/>
              </a:rPr>
              <a:t>How to submit a CAR</a:t>
            </a:r>
          </a:p>
          <a:p>
            <a:pPr eaLnBrk="1" hangingPunct="1">
              <a:spcBef>
                <a:spcPct val="0"/>
              </a:spcBef>
              <a:spcAft>
                <a:spcPct val="25000"/>
              </a:spcAft>
              <a:buFont typeface="Wingdings" pitchFamily="2" charset="2"/>
              <a:buNone/>
            </a:pPr>
            <a:endParaRPr lang="en-US" altLang="en-US" sz="100" dirty="0">
              <a:solidFill>
                <a:srgbClr val="000000"/>
              </a:solidFill>
              <a:latin typeface="Arial" charset="0"/>
              <a:cs typeface="Arial" charset="0"/>
            </a:endParaRPr>
          </a:p>
        </p:txBody>
      </p:sp>
      <p:sp>
        <p:nvSpPr>
          <p:cNvPr id="16396" name="Line 12"/>
          <p:cNvSpPr>
            <a:spLocks noChangeShapeType="1"/>
          </p:cNvSpPr>
          <p:nvPr/>
        </p:nvSpPr>
        <p:spPr bwMode="auto">
          <a:xfrm flipH="1" flipV="1">
            <a:off x="4121149" y="3300413"/>
            <a:ext cx="1092200" cy="282575"/>
          </a:xfrm>
          <a:prstGeom prst="line">
            <a:avLst/>
          </a:prstGeom>
          <a:noFill/>
          <a:ln w="57150">
            <a:solidFill>
              <a:srgbClr val="333399"/>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5812" y="1123156"/>
            <a:ext cx="6272375" cy="5322887"/>
          </a:xfrm>
          <a:prstGeom prst="rect">
            <a:avLst/>
          </a:prstGeom>
        </p:spPr>
      </p:pic>
    </p:spTree>
    <p:extLst>
      <p:ext uri="{BB962C8B-B14F-4D97-AF65-F5344CB8AC3E}">
        <p14:creationId xmlns:p14="http://schemas.microsoft.com/office/powerpoint/2010/main" val="3656488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216025" y="106363"/>
            <a:ext cx="7000875" cy="835025"/>
          </a:xfrm>
          <a:noFill/>
        </p:spPr>
        <p:txBody>
          <a:bodyPr/>
          <a:lstStyle/>
          <a:p>
            <a:pPr eaLnBrk="1" hangingPunct="1"/>
            <a:r>
              <a:rPr lang="en-US" altLang="en-US" sz="3200" b="0" i="0" dirty="0">
                <a:solidFill>
                  <a:schemeClr val="tx1"/>
                </a:solidFill>
                <a:latin typeface="+mn-lt"/>
              </a:rPr>
              <a:t>BMS DB Processes</a:t>
            </a:r>
          </a:p>
        </p:txBody>
      </p:sp>
      <p:sp>
        <p:nvSpPr>
          <p:cNvPr id="4240390" name="Text Box 6"/>
          <p:cNvSpPr txBox="1">
            <a:spLocks noChangeArrowheads="1"/>
          </p:cNvSpPr>
          <p:nvPr/>
        </p:nvSpPr>
        <p:spPr bwMode="auto">
          <a:xfrm>
            <a:off x="308806" y="3923848"/>
            <a:ext cx="1527175" cy="547687"/>
          </a:xfrm>
          <a:prstGeom prst="rect">
            <a:avLst/>
          </a:prstGeom>
          <a:solidFill>
            <a:srgbClr val="FFFF00"/>
          </a:solidFill>
          <a:ln w="28575">
            <a:solidFill>
              <a:srgbClr val="CC0000"/>
            </a:solidFill>
            <a:miter lim="800000"/>
            <a:headEnd/>
            <a:tailEnd/>
          </a:ln>
          <a:effectLst/>
        </p:spPr>
        <p:txBody>
          <a:bodyPr/>
          <a:lstStyle/>
          <a:p>
            <a:pPr algn="ctr">
              <a:defRPr/>
            </a:pPr>
            <a:r>
              <a:rPr lang="en-US">
                <a:effectLst>
                  <a:outerShdw blurRad="38100" dist="38100" dir="2700000" algn="tl">
                    <a:srgbClr val="FFFFFF"/>
                  </a:outerShdw>
                </a:effectLst>
                <a:latin typeface="Arial" charset="0"/>
                <a:cs typeface="Arial" charset="0"/>
              </a:rPr>
              <a:t>DB B-1.4</a:t>
            </a:r>
          </a:p>
        </p:txBody>
      </p:sp>
      <p:sp>
        <p:nvSpPr>
          <p:cNvPr id="4240393" name="Text Box 9"/>
          <p:cNvSpPr txBox="1">
            <a:spLocks noChangeArrowheads="1"/>
          </p:cNvSpPr>
          <p:nvPr/>
        </p:nvSpPr>
        <p:spPr bwMode="auto">
          <a:xfrm>
            <a:off x="285360" y="4781039"/>
            <a:ext cx="1743068" cy="685800"/>
          </a:xfrm>
          <a:prstGeom prst="rect">
            <a:avLst/>
          </a:prstGeom>
          <a:solidFill>
            <a:srgbClr val="FFFF00"/>
          </a:solidFill>
          <a:ln w="28575">
            <a:solidFill>
              <a:srgbClr val="CC0000"/>
            </a:solidFill>
            <a:miter lim="800000"/>
            <a:headEnd/>
            <a:tailEnd/>
          </a:ln>
          <a:effectLst/>
        </p:spPr>
        <p:txBody>
          <a:bodyPr/>
          <a:lstStyle/>
          <a:p>
            <a:pPr algn="ctr">
              <a:defRPr/>
            </a:pPr>
            <a:r>
              <a:rPr lang="en-US" dirty="0">
                <a:effectLst>
                  <a:outerShdw blurRad="38100" dist="38100" dir="2700000" algn="tl">
                    <a:srgbClr val="FFFFFF"/>
                  </a:outerShdw>
                </a:effectLst>
                <a:latin typeface="Arial" charset="0"/>
                <a:cs typeface="Arial" charset="0"/>
              </a:rPr>
              <a:t>DB B-1.4.1 thru B-1.4.6</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35413" b="33193"/>
          <a:stretch/>
        </p:blipFill>
        <p:spPr>
          <a:xfrm>
            <a:off x="2209799" y="1482442"/>
            <a:ext cx="5562601" cy="4882812"/>
          </a:xfrm>
          <a:prstGeom prst="rect">
            <a:avLst/>
          </a:prstGeom>
        </p:spPr>
      </p:pic>
      <p:sp>
        <p:nvSpPr>
          <p:cNvPr id="17415" name="Line 7"/>
          <p:cNvSpPr>
            <a:spLocks noChangeShapeType="1"/>
          </p:cNvSpPr>
          <p:nvPr/>
        </p:nvSpPr>
        <p:spPr bwMode="auto">
          <a:xfrm>
            <a:off x="1832234" y="4175848"/>
            <a:ext cx="758566" cy="295688"/>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p>
        </p:txBody>
      </p:sp>
      <p:sp>
        <p:nvSpPr>
          <p:cNvPr id="17418" name="Line 10"/>
          <p:cNvSpPr>
            <a:spLocks noChangeShapeType="1"/>
          </p:cNvSpPr>
          <p:nvPr/>
        </p:nvSpPr>
        <p:spPr bwMode="auto">
          <a:xfrm flipV="1">
            <a:off x="2019299" y="5105399"/>
            <a:ext cx="723901" cy="1"/>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p>
        </p:txBody>
      </p:sp>
    </p:spTree>
    <p:extLst>
      <p:ext uri="{BB962C8B-B14F-4D97-AF65-F5344CB8AC3E}">
        <p14:creationId xmlns:p14="http://schemas.microsoft.com/office/powerpoint/2010/main" val="2325417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2"/>
          <p:cNvGrpSpPr>
            <a:grpSpLocks/>
          </p:cNvGrpSpPr>
          <p:nvPr/>
        </p:nvGrpSpPr>
        <p:grpSpPr bwMode="auto">
          <a:xfrm>
            <a:off x="0" y="1150938"/>
            <a:ext cx="5421313" cy="5408612"/>
            <a:chOff x="96" y="1310"/>
            <a:chExt cx="3378" cy="2666"/>
          </a:xfrm>
        </p:grpSpPr>
        <p:pic>
          <p:nvPicPr>
            <p:cNvPr id="35854" name="Picture 3"/>
            <p:cNvPicPr>
              <a:picLocks noChangeAspect="1" noChangeArrowheads="1"/>
            </p:cNvPicPr>
            <p:nvPr/>
          </p:nvPicPr>
          <p:blipFill>
            <a:blip r:embed="rId3">
              <a:extLst>
                <a:ext uri="{28A0092B-C50C-407E-A947-70E740481C1C}">
                  <a14:useLocalDpi xmlns:a14="http://schemas.microsoft.com/office/drawing/2010/main" val="0"/>
                </a:ext>
              </a:extLst>
            </a:blip>
            <a:srcRect l="11206" t="28239" r="9653"/>
            <a:stretch>
              <a:fillRect/>
            </a:stretch>
          </p:blipFill>
          <p:spPr bwMode="auto">
            <a:xfrm>
              <a:off x="96" y="1310"/>
              <a:ext cx="3378" cy="2660"/>
            </a:xfrm>
            <a:prstGeom prst="rect">
              <a:avLst/>
            </a:prstGeom>
            <a:noFill/>
            <a:ln w="9525">
              <a:solidFill>
                <a:schemeClr val="bg2"/>
              </a:solidFill>
              <a:miter lim="800000"/>
              <a:headEnd/>
              <a:tailEn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pic>
        <p:pic>
          <p:nvPicPr>
            <p:cNvPr id="35855" name="Picture 4"/>
            <p:cNvPicPr>
              <a:picLocks noChangeAspect="1" noChangeArrowheads="1"/>
            </p:cNvPicPr>
            <p:nvPr/>
          </p:nvPicPr>
          <p:blipFill>
            <a:blip r:embed="rId4">
              <a:extLst>
                <a:ext uri="{28A0092B-C50C-407E-A947-70E740481C1C}">
                  <a14:useLocalDpi xmlns:a14="http://schemas.microsoft.com/office/drawing/2010/main" val="0"/>
                </a:ext>
              </a:extLst>
            </a:blip>
            <a:srcRect l="10866" t="38963" r="9779" b="45158"/>
            <a:stretch>
              <a:fillRect/>
            </a:stretch>
          </p:blipFill>
          <p:spPr bwMode="auto">
            <a:xfrm>
              <a:off x="96" y="3391"/>
              <a:ext cx="3370" cy="585"/>
            </a:xfrm>
            <a:prstGeom prst="rect">
              <a:avLst/>
            </a:prstGeom>
            <a:noFill/>
            <a:ln w="9525">
              <a:solidFill>
                <a:schemeClr val="bg2"/>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pic>
      </p:grpSp>
      <p:sp>
        <p:nvSpPr>
          <p:cNvPr id="35843" name="Rectangle 5"/>
          <p:cNvSpPr>
            <a:spLocks noChangeArrowheads="1"/>
          </p:cNvSpPr>
          <p:nvPr/>
        </p:nvSpPr>
        <p:spPr bwMode="auto">
          <a:xfrm>
            <a:off x="5888038" y="3422650"/>
            <a:ext cx="3276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b="1">
                <a:solidFill>
                  <a:srgbClr val="000099"/>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a:solidFill>
                  <a:srgbClr val="000099"/>
                </a:solidFill>
                <a:latin typeface="Arial" panose="020B0604020202020204" pitchFamily="34" charset="0"/>
              </a:defRPr>
            </a:lvl3pPr>
            <a:lvl4pPr marL="1600200" indent="-228600">
              <a:spcBef>
                <a:spcPct val="20000"/>
              </a:spcBef>
              <a:buChar char="–"/>
              <a:defRPr sz="1400">
                <a:solidFill>
                  <a:srgbClr val="000099"/>
                </a:solidFill>
                <a:latin typeface="Arial" panose="020B0604020202020204" pitchFamily="34" charset="0"/>
              </a:defRPr>
            </a:lvl4pPr>
            <a:lvl5pPr marL="2057400" indent="-228600">
              <a:spcBef>
                <a:spcPct val="20000"/>
              </a:spcBef>
              <a:buChar char="»"/>
              <a:defRPr sz="14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0099"/>
                </a:solidFill>
                <a:latin typeface="Arial" panose="020B0604020202020204" pitchFamily="34" charset="0"/>
              </a:defRPr>
            </a:lvl9pPr>
          </a:lstStyle>
          <a:p>
            <a:pPr eaLnBrk="1" hangingPunct="1">
              <a:spcBef>
                <a:spcPct val="0"/>
              </a:spcBef>
              <a:buFontTx/>
              <a:buNone/>
            </a:pPr>
            <a:r>
              <a:rPr lang="en-US" altLang="en-US" sz="1800">
                <a:solidFill>
                  <a:srgbClr val="000000"/>
                </a:solidFill>
              </a:rPr>
              <a:t>Full description of </a:t>
            </a:r>
          </a:p>
          <a:p>
            <a:pPr eaLnBrk="1" hangingPunct="1">
              <a:spcBef>
                <a:spcPct val="0"/>
              </a:spcBef>
              <a:buFontTx/>
              <a:buNone/>
            </a:pPr>
            <a:r>
              <a:rPr lang="en-US" altLang="en-US" sz="1800">
                <a:solidFill>
                  <a:srgbClr val="000000"/>
                </a:solidFill>
              </a:rPr>
              <a:t>“how to do the work”</a:t>
            </a:r>
          </a:p>
        </p:txBody>
      </p:sp>
      <p:sp>
        <p:nvSpPr>
          <p:cNvPr id="35844" name="Rectangle 6"/>
          <p:cNvSpPr>
            <a:spLocks noChangeArrowheads="1"/>
          </p:cNvSpPr>
          <p:nvPr/>
        </p:nvSpPr>
        <p:spPr bwMode="auto">
          <a:xfrm>
            <a:off x="5888038" y="4140200"/>
            <a:ext cx="260191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b="1">
                <a:solidFill>
                  <a:srgbClr val="000099"/>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a:solidFill>
                  <a:srgbClr val="000099"/>
                </a:solidFill>
                <a:latin typeface="Arial" panose="020B0604020202020204" pitchFamily="34" charset="0"/>
              </a:defRPr>
            </a:lvl3pPr>
            <a:lvl4pPr marL="1600200" indent="-228600">
              <a:spcBef>
                <a:spcPct val="20000"/>
              </a:spcBef>
              <a:buChar char="–"/>
              <a:defRPr sz="1400">
                <a:solidFill>
                  <a:srgbClr val="000099"/>
                </a:solidFill>
                <a:latin typeface="Arial" panose="020B0604020202020204" pitchFamily="34" charset="0"/>
              </a:defRPr>
            </a:lvl4pPr>
            <a:lvl5pPr marL="2057400" indent="-228600">
              <a:spcBef>
                <a:spcPct val="20000"/>
              </a:spcBef>
              <a:buChar char="»"/>
              <a:defRPr sz="14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0099"/>
                </a:solidFill>
                <a:latin typeface="Arial" panose="020B0604020202020204" pitchFamily="34" charset="0"/>
              </a:defRPr>
            </a:lvl9pPr>
          </a:lstStyle>
          <a:p>
            <a:pPr eaLnBrk="1" hangingPunct="1">
              <a:spcBef>
                <a:spcPct val="0"/>
              </a:spcBef>
              <a:buFontTx/>
              <a:buNone/>
            </a:pPr>
            <a:r>
              <a:rPr lang="en-US" altLang="en-US" sz="1800">
                <a:solidFill>
                  <a:srgbClr val="000000"/>
                </a:solidFill>
              </a:rPr>
              <a:t>Links to forms, templates, </a:t>
            </a:r>
          </a:p>
          <a:p>
            <a:pPr eaLnBrk="1" hangingPunct="1">
              <a:spcBef>
                <a:spcPct val="0"/>
              </a:spcBef>
              <a:buFontTx/>
              <a:buNone/>
            </a:pPr>
            <a:r>
              <a:rPr lang="en-US" altLang="en-US" sz="1800">
                <a:solidFill>
                  <a:srgbClr val="000000"/>
                </a:solidFill>
              </a:rPr>
              <a:t>checklists, laws, policies,</a:t>
            </a:r>
          </a:p>
          <a:p>
            <a:pPr eaLnBrk="1" hangingPunct="1">
              <a:spcBef>
                <a:spcPct val="0"/>
              </a:spcBef>
              <a:buFontTx/>
              <a:buNone/>
            </a:pPr>
            <a:r>
              <a:rPr lang="en-US" altLang="en-US" sz="1800">
                <a:solidFill>
                  <a:srgbClr val="000000"/>
                </a:solidFill>
              </a:rPr>
              <a:t>regulations, instructions,</a:t>
            </a:r>
          </a:p>
          <a:p>
            <a:pPr eaLnBrk="1" hangingPunct="1">
              <a:spcBef>
                <a:spcPct val="0"/>
              </a:spcBef>
              <a:buFontTx/>
              <a:buNone/>
            </a:pPr>
            <a:r>
              <a:rPr lang="en-US" altLang="en-US" sz="1800">
                <a:solidFill>
                  <a:srgbClr val="000000"/>
                </a:solidFill>
              </a:rPr>
              <a:t>web sites.</a:t>
            </a:r>
          </a:p>
        </p:txBody>
      </p:sp>
      <p:sp>
        <p:nvSpPr>
          <p:cNvPr id="35845" name="Rectangle 7"/>
          <p:cNvSpPr>
            <a:spLocks noChangeArrowheads="1"/>
          </p:cNvSpPr>
          <p:nvPr/>
        </p:nvSpPr>
        <p:spPr bwMode="auto">
          <a:xfrm>
            <a:off x="5888038" y="5522913"/>
            <a:ext cx="34734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rgbClr val="000099"/>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a:solidFill>
                  <a:srgbClr val="000099"/>
                </a:solidFill>
                <a:latin typeface="Arial" panose="020B0604020202020204" pitchFamily="34" charset="0"/>
              </a:defRPr>
            </a:lvl3pPr>
            <a:lvl4pPr marL="1600200" indent="-228600">
              <a:spcBef>
                <a:spcPct val="20000"/>
              </a:spcBef>
              <a:buChar char="–"/>
              <a:defRPr sz="1400">
                <a:solidFill>
                  <a:srgbClr val="000099"/>
                </a:solidFill>
                <a:latin typeface="Arial" panose="020B0604020202020204" pitchFamily="34" charset="0"/>
              </a:defRPr>
            </a:lvl4pPr>
            <a:lvl5pPr marL="2057400" indent="-228600">
              <a:spcBef>
                <a:spcPct val="20000"/>
              </a:spcBef>
              <a:buChar char="»"/>
              <a:defRPr sz="14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0099"/>
                </a:solidFill>
                <a:latin typeface="Arial" panose="020B0604020202020204" pitchFamily="34" charset="0"/>
              </a:defRPr>
            </a:lvl9pPr>
          </a:lstStyle>
          <a:p>
            <a:pPr eaLnBrk="1" hangingPunct="1">
              <a:spcBef>
                <a:spcPct val="0"/>
              </a:spcBef>
              <a:buFontTx/>
              <a:buNone/>
            </a:pPr>
            <a:r>
              <a:rPr lang="en-US" altLang="en-US" sz="1800">
                <a:solidFill>
                  <a:srgbClr val="000000"/>
                </a:solidFill>
              </a:rPr>
              <a:t>Cross-functional knowledge via inter-process links e.g., Financial Mgt, Acquisition.</a:t>
            </a:r>
          </a:p>
        </p:txBody>
      </p:sp>
      <p:sp>
        <p:nvSpPr>
          <p:cNvPr id="35846" name="Rectangle 8"/>
          <p:cNvSpPr>
            <a:spLocks noChangeArrowheads="1"/>
          </p:cNvSpPr>
          <p:nvPr/>
        </p:nvSpPr>
        <p:spPr bwMode="auto">
          <a:xfrm>
            <a:off x="5888038" y="2354263"/>
            <a:ext cx="2555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rgbClr val="000099"/>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a:solidFill>
                  <a:srgbClr val="000099"/>
                </a:solidFill>
                <a:latin typeface="Arial" panose="020B0604020202020204" pitchFamily="34" charset="0"/>
              </a:defRPr>
            </a:lvl3pPr>
            <a:lvl4pPr marL="1600200" indent="-228600">
              <a:spcBef>
                <a:spcPct val="20000"/>
              </a:spcBef>
              <a:buChar char="–"/>
              <a:defRPr sz="1400">
                <a:solidFill>
                  <a:srgbClr val="000099"/>
                </a:solidFill>
                <a:latin typeface="Arial" panose="020B0604020202020204" pitchFamily="34" charset="0"/>
              </a:defRPr>
            </a:lvl4pPr>
            <a:lvl5pPr marL="2057400" indent="-228600">
              <a:spcBef>
                <a:spcPct val="20000"/>
              </a:spcBef>
              <a:buChar char="»"/>
              <a:defRPr sz="14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0099"/>
                </a:solidFill>
                <a:latin typeface="Arial" panose="020B0604020202020204" pitchFamily="34" charset="0"/>
              </a:defRPr>
            </a:lvl9pPr>
          </a:lstStyle>
          <a:p>
            <a:pPr eaLnBrk="1" hangingPunct="1">
              <a:spcBef>
                <a:spcPct val="0"/>
              </a:spcBef>
              <a:buFontTx/>
              <a:buNone/>
            </a:pPr>
            <a:r>
              <a:rPr lang="en-US" altLang="en-US" sz="1800">
                <a:solidFill>
                  <a:srgbClr val="000000"/>
                </a:solidFill>
              </a:rPr>
              <a:t>Outlines “Roles and Responsibilities”</a:t>
            </a:r>
          </a:p>
        </p:txBody>
      </p:sp>
      <p:sp>
        <p:nvSpPr>
          <p:cNvPr id="35847" name="Freeform 9"/>
          <p:cNvSpPr>
            <a:spLocks/>
          </p:cNvSpPr>
          <p:nvPr/>
        </p:nvSpPr>
        <p:spPr bwMode="auto">
          <a:xfrm>
            <a:off x="139700" y="4999038"/>
            <a:ext cx="5295900" cy="107950"/>
          </a:xfrm>
          <a:custGeom>
            <a:avLst/>
            <a:gdLst>
              <a:gd name="T0" fmla="*/ 0 w 3336"/>
              <a:gd name="T1" fmla="*/ 59 h 68"/>
              <a:gd name="T2" fmla="*/ 128 w 3336"/>
              <a:gd name="T3" fmla="*/ 35 h 68"/>
              <a:gd name="T4" fmla="*/ 184 w 3336"/>
              <a:gd name="T5" fmla="*/ 19 h 68"/>
              <a:gd name="T6" fmla="*/ 296 w 3336"/>
              <a:gd name="T7" fmla="*/ 51 h 68"/>
              <a:gd name="T8" fmla="*/ 360 w 3336"/>
              <a:gd name="T9" fmla="*/ 35 h 68"/>
              <a:gd name="T10" fmla="*/ 456 w 3336"/>
              <a:gd name="T11" fmla="*/ 43 h 68"/>
              <a:gd name="T12" fmla="*/ 584 w 3336"/>
              <a:gd name="T13" fmla="*/ 43 h 68"/>
              <a:gd name="T14" fmla="*/ 672 w 3336"/>
              <a:gd name="T15" fmla="*/ 27 h 68"/>
              <a:gd name="T16" fmla="*/ 744 w 3336"/>
              <a:gd name="T17" fmla="*/ 43 h 68"/>
              <a:gd name="T18" fmla="*/ 840 w 3336"/>
              <a:gd name="T19" fmla="*/ 19 h 68"/>
              <a:gd name="T20" fmla="*/ 968 w 3336"/>
              <a:gd name="T21" fmla="*/ 59 h 68"/>
              <a:gd name="T22" fmla="*/ 1032 w 3336"/>
              <a:gd name="T23" fmla="*/ 35 h 68"/>
              <a:gd name="T24" fmla="*/ 1096 w 3336"/>
              <a:gd name="T25" fmla="*/ 43 h 68"/>
              <a:gd name="T26" fmla="*/ 1160 w 3336"/>
              <a:gd name="T27" fmla="*/ 27 h 68"/>
              <a:gd name="T28" fmla="*/ 1264 w 3336"/>
              <a:gd name="T29" fmla="*/ 43 h 68"/>
              <a:gd name="T30" fmla="*/ 1384 w 3336"/>
              <a:gd name="T31" fmla="*/ 35 h 68"/>
              <a:gd name="T32" fmla="*/ 1448 w 3336"/>
              <a:gd name="T33" fmla="*/ 67 h 68"/>
              <a:gd name="T34" fmla="*/ 1552 w 3336"/>
              <a:gd name="T35" fmla="*/ 43 h 68"/>
              <a:gd name="T36" fmla="*/ 1616 w 3336"/>
              <a:gd name="T37" fmla="*/ 43 h 68"/>
              <a:gd name="T38" fmla="*/ 1672 w 3336"/>
              <a:gd name="T39" fmla="*/ 43 h 68"/>
              <a:gd name="T40" fmla="*/ 1728 w 3336"/>
              <a:gd name="T41" fmla="*/ 35 h 68"/>
              <a:gd name="T42" fmla="*/ 1776 w 3336"/>
              <a:gd name="T43" fmla="*/ 51 h 68"/>
              <a:gd name="T44" fmla="*/ 1848 w 3336"/>
              <a:gd name="T45" fmla="*/ 19 h 68"/>
              <a:gd name="T46" fmla="*/ 1952 w 3336"/>
              <a:gd name="T47" fmla="*/ 59 h 68"/>
              <a:gd name="T48" fmla="*/ 2032 w 3336"/>
              <a:gd name="T49" fmla="*/ 27 h 68"/>
              <a:gd name="T50" fmla="*/ 2112 w 3336"/>
              <a:gd name="T51" fmla="*/ 27 h 68"/>
              <a:gd name="T52" fmla="*/ 2232 w 3336"/>
              <a:gd name="T53" fmla="*/ 3 h 68"/>
              <a:gd name="T54" fmla="*/ 2392 w 3336"/>
              <a:gd name="T55" fmla="*/ 43 h 68"/>
              <a:gd name="T56" fmla="*/ 2448 w 3336"/>
              <a:gd name="T57" fmla="*/ 43 h 68"/>
              <a:gd name="T58" fmla="*/ 2560 w 3336"/>
              <a:gd name="T59" fmla="*/ 51 h 68"/>
              <a:gd name="T60" fmla="*/ 2616 w 3336"/>
              <a:gd name="T61" fmla="*/ 27 h 68"/>
              <a:gd name="T62" fmla="*/ 2680 w 3336"/>
              <a:gd name="T63" fmla="*/ 35 h 68"/>
              <a:gd name="T64" fmla="*/ 2728 w 3336"/>
              <a:gd name="T65" fmla="*/ 27 h 68"/>
              <a:gd name="T66" fmla="*/ 2848 w 3336"/>
              <a:gd name="T67" fmla="*/ 43 h 68"/>
              <a:gd name="T68" fmla="*/ 2960 w 3336"/>
              <a:gd name="T69" fmla="*/ 35 h 68"/>
              <a:gd name="T70" fmla="*/ 3072 w 3336"/>
              <a:gd name="T71" fmla="*/ 19 h 68"/>
              <a:gd name="T72" fmla="*/ 3128 w 3336"/>
              <a:gd name="T73" fmla="*/ 43 h 68"/>
              <a:gd name="T74" fmla="*/ 3200 w 3336"/>
              <a:gd name="T75" fmla="*/ 35 h 68"/>
              <a:gd name="T76" fmla="*/ 3256 w 3336"/>
              <a:gd name="T77" fmla="*/ 51 h 68"/>
              <a:gd name="T78" fmla="*/ 3336 w 3336"/>
              <a:gd name="T79" fmla="*/ 43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36" h="68">
                <a:moveTo>
                  <a:pt x="0" y="59"/>
                </a:moveTo>
                <a:cubicBezTo>
                  <a:pt x="48" y="50"/>
                  <a:pt x="97" y="42"/>
                  <a:pt x="128" y="35"/>
                </a:cubicBezTo>
                <a:cubicBezTo>
                  <a:pt x="159" y="28"/>
                  <a:pt x="156" y="16"/>
                  <a:pt x="184" y="19"/>
                </a:cubicBezTo>
                <a:cubicBezTo>
                  <a:pt x="212" y="22"/>
                  <a:pt x="267" y="48"/>
                  <a:pt x="296" y="51"/>
                </a:cubicBezTo>
                <a:cubicBezTo>
                  <a:pt x="325" y="54"/>
                  <a:pt x="333" y="36"/>
                  <a:pt x="360" y="35"/>
                </a:cubicBezTo>
                <a:cubicBezTo>
                  <a:pt x="387" y="34"/>
                  <a:pt x="419" y="42"/>
                  <a:pt x="456" y="43"/>
                </a:cubicBezTo>
                <a:cubicBezTo>
                  <a:pt x="493" y="44"/>
                  <a:pt x="548" y="46"/>
                  <a:pt x="584" y="43"/>
                </a:cubicBezTo>
                <a:cubicBezTo>
                  <a:pt x="620" y="40"/>
                  <a:pt x="645" y="27"/>
                  <a:pt x="672" y="27"/>
                </a:cubicBezTo>
                <a:cubicBezTo>
                  <a:pt x="699" y="27"/>
                  <a:pt x="716" y="44"/>
                  <a:pt x="744" y="43"/>
                </a:cubicBezTo>
                <a:cubicBezTo>
                  <a:pt x="772" y="42"/>
                  <a:pt x="803" y="16"/>
                  <a:pt x="840" y="19"/>
                </a:cubicBezTo>
                <a:cubicBezTo>
                  <a:pt x="877" y="22"/>
                  <a:pt x="936" y="56"/>
                  <a:pt x="968" y="59"/>
                </a:cubicBezTo>
                <a:cubicBezTo>
                  <a:pt x="1000" y="62"/>
                  <a:pt x="1011" y="38"/>
                  <a:pt x="1032" y="35"/>
                </a:cubicBezTo>
                <a:cubicBezTo>
                  <a:pt x="1053" y="32"/>
                  <a:pt x="1075" y="44"/>
                  <a:pt x="1096" y="43"/>
                </a:cubicBezTo>
                <a:cubicBezTo>
                  <a:pt x="1117" y="42"/>
                  <a:pt x="1132" y="27"/>
                  <a:pt x="1160" y="27"/>
                </a:cubicBezTo>
                <a:cubicBezTo>
                  <a:pt x="1188" y="27"/>
                  <a:pt x="1227" y="42"/>
                  <a:pt x="1264" y="43"/>
                </a:cubicBezTo>
                <a:cubicBezTo>
                  <a:pt x="1301" y="44"/>
                  <a:pt x="1353" y="31"/>
                  <a:pt x="1384" y="35"/>
                </a:cubicBezTo>
                <a:cubicBezTo>
                  <a:pt x="1415" y="39"/>
                  <a:pt x="1420" y="66"/>
                  <a:pt x="1448" y="67"/>
                </a:cubicBezTo>
                <a:cubicBezTo>
                  <a:pt x="1476" y="68"/>
                  <a:pt x="1524" y="47"/>
                  <a:pt x="1552" y="43"/>
                </a:cubicBezTo>
                <a:cubicBezTo>
                  <a:pt x="1580" y="39"/>
                  <a:pt x="1596" y="43"/>
                  <a:pt x="1616" y="43"/>
                </a:cubicBezTo>
                <a:cubicBezTo>
                  <a:pt x="1636" y="43"/>
                  <a:pt x="1653" y="44"/>
                  <a:pt x="1672" y="43"/>
                </a:cubicBezTo>
                <a:cubicBezTo>
                  <a:pt x="1691" y="42"/>
                  <a:pt x="1711" y="34"/>
                  <a:pt x="1728" y="35"/>
                </a:cubicBezTo>
                <a:cubicBezTo>
                  <a:pt x="1745" y="36"/>
                  <a:pt x="1756" y="54"/>
                  <a:pt x="1776" y="51"/>
                </a:cubicBezTo>
                <a:cubicBezTo>
                  <a:pt x="1796" y="48"/>
                  <a:pt x="1819" y="18"/>
                  <a:pt x="1848" y="19"/>
                </a:cubicBezTo>
                <a:cubicBezTo>
                  <a:pt x="1877" y="20"/>
                  <a:pt x="1921" y="58"/>
                  <a:pt x="1952" y="59"/>
                </a:cubicBezTo>
                <a:cubicBezTo>
                  <a:pt x="1983" y="60"/>
                  <a:pt x="2005" y="32"/>
                  <a:pt x="2032" y="27"/>
                </a:cubicBezTo>
                <a:cubicBezTo>
                  <a:pt x="2059" y="22"/>
                  <a:pt x="2079" y="31"/>
                  <a:pt x="2112" y="27"/>
                </a:cubicBezTo>
                <a:cubicBezTo>
                  <a:pt x="2145" y="23"/>
                  <a:pt x="2185" y="0"/>
                  <a:pt x="2232" y="3"/>
                </a:cubicBezTo>
                <a:cubicBezTo>
                  <a:pt x="2279" y="6"/>
                  <a:pt x="2356" y="36"/>
                  <a:pt x="2392" y="43"/>
                </a:cubicBezTo>
                <a:cubicBezTo>
                  <a:pt x="2428" y="50"/>
                  <a:pt x="2420" y="42"/>
                  <a:pt x="2448" y="43"/>
                </a:cubicBezTo>
                <a:cubicBezTo>
                  <a:pt x="2476" y="44"/>
                  <a:pt x="2532" y="54"/>
                  <a:pt x="2560" y="51"/>
                </a:cubicBezTo>
                <a:cubicBezTo>
                  <a:pt x="2588" y="48"/>
                  <a:pt x="2596" y="30"/>
                  <a:pt x="2616" y="27"/>
                </a:cubicBezTo>
                <a:cubicBezTo>
                  <a:pt x="2636" y="24"/>
                  <a:pt x="2661" y="35"/>
                  <a:pt x="2680" y="35"/>
                </a:cubicBezTo>
                <a:cubicBezTo>
                  <a:pt x="2699" y="35"/>
                  <a:pt x="2700" y="26"/>
                  <a:pt x="2728" y="27"/>
                </a:cubicBezTo>
                <a:cubicBezTo>
                  <a:pt x="2756" y="28"/>
                  <a:pt x="2809" y="42"/>
                  <a:pt x="2848" y="43"/>
                </a:cubicBezTo>
                <a:cubicBezTo>
                  <a:pt x="2887" y="44"/>
                  <a:pt x="2923" y="39"/>
                  <a:pt x="2960" y="35"/>
                </a:cubicBezTo>
                <a:cubicBezTo>
                  <a:pt x="2997" y="31"/>
                  <a:pt x="3044" y="18"/>
                  <a:pt x="3072" y="19"/>
                </a:cubicBezTo>
                <a:cubicBezTo>
                  <a:pt x="3100" y="20"/>
                  <a:pt x="3107" y="40"/>
                  <a:pt x="3128" y="43"/>
                </a:cubicBezTo>
                <a:cubicBezTo>
                  <a:pt x="3149" y="46"/>
                  <a:pt x="3179" y="34"/>
                  <a:pt x="3200" y="35"/>
                </a:cubicBezTo>
                <a:cubicBezTo>
                  <a:pt x="3221" y="36"/>
                  <a:pt x="3233" y="50"/>
                  <a:pt x="3256" y="51"/>
                </a:cubicBezTo>
                <a:cubicBezTo>
                  <a:pt x="3279" y="52"/>
                  <a:pt x="3319" y="46"/>
                  <a:pt x="3336" y="43"/>
                </a:cubicBezTo>
              </a:path>
            </a:pathLst>
          </a:custGeom>
          <a:noFill/>
          <a:ln w="28575" cap="flat" cmpd="sng">
            <a:solidFill>
              <a:srgbClr val="0C2577"/>
            </a:soli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35848" name="Line 10"/>
          <p:cNvSpPr>
            <a:spLocks noChangeShapeType="1"/>
          </p:cNvSpPr>
          <p:nvPr/>
        </p:nvSpPr>
        <p:spPr bwMode="auto">
          <a:xfrm flipH="1" flipV="1">
            <a:off x="4878388" y="4489450"/>
            <a:ext cx="871537" cy="920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5849" name="Line 11"/>
          <p:cNvSpPr>
            <a:spLocks noChangeShapeType="1"/>
          </p:cNvSpPr>
          <p:nvPr/>
        </p:nvSpPr>
        <p:spPr bwMode="auto">
          <a:xfrm flipH="1" flipV="1">
            <a:off x="5146675" y="5811838"/>
            <a:ext cx="623888" cy="793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5850" name="Line 12"/>
          <p:cNvSpPr>
            <a:spLocks noChangeShapeType="1"/>
          </p:cNvSpPr>
          <p:nvPr/>
        </p:nvSpPr>
        <p:spPr bwMode="auto">
          <a:xfrm flipH="1">
            <a:off x="3629025" y="3646488"/>
            <a:ext cx="2266950" cy="31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5851" name="Text Box 13"/>
          <p:cNvSpPr txBox="1">
            <a:spLocks noChangeArrowheads="1"/>
          </p:cNvSpPr>
          <p:nvPr/>
        </p:nvSpPr>
        <p:spPr bwMode="auto">
          <a:xfrm>
            <a:off x="5689600" y="1579563"/>
            <a:ext cx="2730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sz="2400" b="1">
                <a:solidFill>
                  <a:srgbClr val="000099"/>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a:solidFill>
                  <a:srgbClr val="000099"/>
                </a:solidFill>
                <a:latin typeface="Arial" panose="020B0604020202020204" pitchFamily="34" charset="0"/>
              </a:defRPr>
            </a:lvl3pPr>
            <a:lvl4pPr marL="1600200" indent="-228600">
              <a:spcBef>
                <a:spcPct val="20000"/>
              </a:spcBef>
              <a:buChar char="–"/>
              <a:defRPr sz="1400">
                <a:solidFill>
                  <a:srgbClr val="000099"/>
                </a:solidFill>
                <a:latin typeface="Arial" panose="020B0604020202020204" pitchFamily="34" charset="0"/>
              </a:defRPr>
            </a:lvl4pPr>
            <a:lvl5pPr marL="2057400" indent="-228600">
              <a:spcBef>
                <a:spcPct val="20000"/>
              </a:spcBef>
              <a:buChar char="»"/>
              <a:defRPr sz="14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0099"/>
                </a:solidFill>
                <a:latin typeface="Arial" panose="020B0604020202020204" pitchFamily="34" charset="0"/>
              </a:defRPr>
            </a:lvl9pPr>
          </a:lstStyle>
          <a:p>
            <a:pPr algn="ctr" eaLnBrk="1" hangingPunct="1">
              <a:spcBef>
                <a:spcPct val="0"/>
              </a:spcBef>
              <a:buFontTx/>
              <a:buNone/>
            </a:pPr>
            <a:r>
              <a:rPr lang="en-US" altLang="en-US">
                <a:solidFill>
                  <a:srgbClr val="FF0000"/>
                </a:solidFill>
              </a:rPr>
              <a:t>Process Details</a:t>
            </a:r>
          </a:p>
        </p:txBody>
      </p:sp>
      <p:sp>
        <p:nvSpPr>
          <p:cNvPr id="35852" name="Line 14"/>
          <p:cNvSpPr>
            <a:spLocks noChangeShapeType="1"/>
          </p:cNvSpPr>
          <p:nvPr/>
        </p:nvSpPr>
        <p:spPr bwMode="auto">
          <a:xfrm flipH="1" flipV="1">
            <a:off x="3354388" y="2581275"/>
            <a:ext cx="2533650" cy="1746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5853" name="Rectangle 15"/>
          <p:cNvSpPr>
            <a:spLocks noChangeArrowheads="1"/>
          </p:cNvSpPr>
          <p:nvPr/>
        </p:nvSpPr>
        <p:spPr bwMode="auto">
          <a:xfrm>
            <a:off x="1216025" y="106363"/>
            <a:ext cx="70008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ctr"/>
          <a:lstStyle>
            <a:lvl1pPr>
              <a:spcBef>
                <a:spcPct val="20000"/>
              </a:spcBef>
              <a:buChar char="•"/>
              <a:defRPr sz="2400" b="1">
                <a:solidFill>
                  <a:srgbClr val="000099"/>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a:solidFill>
                  <a:srgbClr val="000099"/>
                </a:solidFill>
                <a:latin typeface="Arial" panose="020B0604020202020204" pitchFamily="34" charset="0"/>
              </a:defRPr>
            </a:lvl3pPr>
            <a:lvl4pPr marL="1600200" indent="-228600">
              <a:spcBef>
                <a:spcPct val="20000"/>
              </a:spcBef>
              <a:buChar char="–"/>
              <a:defRPr sz="1400">
                <a:solidFill>
                  <a:srgbClr val="000099"/>
                </a:solidFill>
                <a:latin typeface="Arial" panose="020B0604020202020204" pitchFamily="34" charset="0"/>
              </a:defRPr>
            </a:lvl4pPr>
            <a:lvl5pPr marL="2057400" indent="-228600">
              <a:spcBef>
                <a:spcPct val="20000"/>
              </a:spcBef>
              <a:buChar char="»"/>
              <a:defRPr sz="14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0099"/>
                </a:solidFill>
                <a:latin typeface="Arial" panose="020B0604020202020204" pitchFamily="34" charset="0"/>
              </a:defRPr>
            </a:lvl9pPr>
          </a:lstStyle>
          <a:p>
            <a:pPr algn="ctr" eaLnBrk="1" hangingPunct="1">
              <a:spcBef>
                <a:spcPct val="0"/>
              </a:spcBef>
              <a:buFontTx/>
              <a:buNone/>
            </a:pPr>
            <a:r>
              <a:rPr lang="en-US" altLang="en-US" sz="3200" b="0" dirty="0">
                <a:solidFill>
                  <a:schemeClr val="tx1"/>
                </a:solidFill>
                <a:latin typeface="+mn-lt"/>
                <a:cs typeface="Tahoma" panose="020B0604030504040204" pitchFamily="34" charset="0"/>
              </a:rPr>
              <a:t>BMS Process Details</a:t>
            </a:r>
          </a:p>
        </p:txBody>
      </p:sp>
    </p:spTree>
    <p:extLst>
      <p:ext uri="{BB962C8B-B14F-4D97-AF65-F5344CB8AC3E}">
        <p14:creationId xmlns:p14="http://schemas.microsoft.com/office/powerpoint/2010/main" val="304419452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6025" y="177800"/>
            <a:ext cx="7000875" cy="835025"/>
          </a:xfrm>
          <a:prstGeom prst="rect">
            <a:avLst/>
          </a:prstGeom>
        </p:spPr>
        <p:txBody>
          <a:bodyPr anchor="ctr"/>
          <a:lstStyle>
            <a:lvl1pPr algn="l" rtl="0" fontAlgn="base">
              <a:spcBef>
                <a:spcPct val="0"/>
              </a:spcBef>
              <a:spcAft>
                <a:spcPct val="0"/>
              </a:spcAft>
              <a:defRPr sz="2200" b="1">
                <a:solidFill>
                  <a:srgbClr val="273D84"/>
                </a:solidFill>
                <a:latin typeface="+mj-lt"/>
                <a:ea typeface="+mj-ea"/>
                <a:cs typeface="+mj-cs"/>
              </a:defRPr>
            </a:lvl1pPr>
            <a:lvl2pPr algn="l" rtl="0" fontAlgn="base">
              <a:spcBef>
                <a:spcPct val="0"/>
              </a:spcBef>
              <a:spcAft>
                <a:spcPct val="0"/>
              </a:spcAft>
              <a:defRPr sz="2200" b="1">
                <a:solidFill>
                  <a:srgbClr val="273D84"/>
                </a:solidFill>
                <a:latin typeface="Arial Narrow" pitchFamily="34" charset="0"/>
              </a:defRPr>
            </a:lvl2pPr>
            <a:lvl3pPr algn="l" rtl="0" fontAlgn="base">
              <a:spcBef>
                <a:spcPct val="0"/>
              </a:spcBef>
              <a:spcAft>
                <a:spcPct val="0"/>
              </a:spcAft>
              <a:defRPr sz="2200" b="1">
                <a:solidFill>
                  <a:srgbClr val="273D84"/>
                </a:solidFill>
                <a:latin typeface="Arial Narrow" pitchFamily="34" charset="0"/>
              </a:defRPr>
            </a:lvl3pPr>
            <a:lvl4pPr algn="l" rtl="0" fontAlgn="base">
              <a:spcBef>
                <a:spcPct val="0"/>
              </a:spcBef>
              <a:spcAft>
                <a:spcPct val="0"/>
              </a:spcAft>
              <a:defRPr sz="2200" b="1">
                <a:solidFill>
                  <a:srgbClr val="273D84"/>
                </a:solidFill>
                <a:latin typeface="Arial Narrow" pitchFamily="34" charset="0"/>
              </a:defRPr>
            </a:lvl4pPr>
            <a:lvl5pPr algn="l" rtl="0" fontAlgn="base">
              <a:spcBef>
                <a:spcPct val="0"/>
              </a:spcBef>
              <a:spcAft>
                <a:spcPct val="0"/>
              </a:spcAft>
              <a:defRPr sz="2200" b="1">
                <a:solidFill>
                  <a:srgbClr val="273D84"/>
                </a:solidFill>
                <a:latin typeface="Arial Narrow" pitchFamily="34" charset="0"/>
              </a:defRPr>
            </a:lvl5pPr>
            <a:lvl6pPr marL="457200" algn="l" rtl="0" fontAlgn="base">
              <a:spcBef>
                <a:spcPct val="0"/>
              </a:spcBef>
              <a:spcAft>
                <a:spcPct val="0"/>
              </a:spcAft>
              <a:defRPr sz="2200" b="1">
                <a:solidFill>
                  <a:srgbClr val="273D84"/>
                </a:solidFill>
                <a:latin typeface="Arial Narrow" pitchFamily="34" charset="0"/>
              </a:defRPr>
            </a:lvl6pPr>
            <a:lvl7pPr marL="914400" algn="l" rtl="0" fontAlgn="base">
              <a:spcBef>
                <a:spcPct val="0"/>
              </a:spcBef>
              <a:spcAft>
                <a:spcPct val="0"/>
              </a:spcAft>
              <a:defRPr sz="2200" b="1">
                <a:solidFill>
                  <a:srgbClr val="273D84"/>
                </a:solidFill>
                <a:latin typeface="Arial Narrow" pitchFamily="34" charset="0"/>
              </a:defRPr>
            </a:lvl7pPr>
            <a:lvl8pPr marL="1371600" algn="l" rtl="0" fontAlgn="base">
              <a:spcBef>
                <a:spcPct val="0"/>
              </a:spcBef>
              <a:spcAft>
                <a:spcPct val="0"/>
              </a:spcAft>
              <a:defRPr sz="2200" b="1">
                <a:solidFill>
                  <a:srgbClr val="273D84"/>
                </a:solidFill>
                <a:latin typeface="Arial Narrow" pitchFamily="34" charset="0"/>
              </a:defRPr>
            </a:lvl8pPr>
            <a:lvl9pPr marL="1828800" algn="l" rtl="0" fontAlgn="base">
              <a:spcBef>
                <a:spcPct val="0"/>
              </a:spcBef>
              <a:spcAft>
                <a:spcPct val="0"/>
              </a:spcAft>
              <a:defRPr sz="2200" b="1">
                <a:solidFill>
                  <a:srgbClr val="273D84"/>
                </a:solidFill>
                <a:latin typeface="Arial Narrow" pitchFamily="34" charset="0"/>
              </a:defRPr>
            </a:lvl9pPr>
          </a:lstStyle>
          <a:p>
            <a:r>
              <a:rPr lang="en-US" sz="3200" b="0" kern="0" dirty="0">
                <a:solidFill>
                  <a:schemeClr val="tx1"/>
                </a:solidFill>
                <a:latin typeface="+mn-lt"/>
              </a:rPr>
              <a:t>Design Build – Pre-Award Process</a:t>
            </a:r>
          </a:p>
        </p:txBody>
      </p:sp>
      <p:sp>
        <p:nvSpPr>
          <p:cNvPr id="5" name="Content Placeholder 2"/>
          <p:cNvSpPr txBox="1">
            <a:spLocks/>
          </p:cNvSpPr>
          <p:nvPr/>
        </p:nvSpPr>
        <p:spPr>
          <a:xfrm>
            <a:off x="646113" y="1350963"/>
            <a:ext cx="8091487" cy="706437"/>
          </a:xfrm>
          <a:prstGeom prst="rect">
            <a:avLst/>
          </a:prstGeom>
        </p:spPr>
        <p:txBody>
          <a:bodyPr/>
          <a:lstStyle>
            <a:lvl1pPr marL="114300" indent="-114300" algn="l" rtl="0" fontAlgn="base">
              <a:spcBef>
                <a:spcPct val="20000"/>
              </a:spcBef>
              <a:spcAft>
                <a:spcPct val="0"/>
              </a:spcAft>
              <a:buChar char="•"/>
              <a:defRPr sz="2000" b="1">
                <a:solidFill>
                  <a:srgbClr val="003367"/>
                </a:solidFill>
                <a:latin typeface="+mn-lt"/>
                <a:ea typeface="+mn-ea"/>
                <a:cs typeface="+mn-cs"/>
              </a:defRPr>
            </a:lvl1pPr>
            <a:lvl2pPr marL="571500" indent="-114300" algn="l" rtl="0" fontAlgn="base">
              <a:spcBef>
                <a:spcPct val="20000"/>
              </a:spcBef>
              <a:spcAft>
                <a:spcPct val="0"/>
              </a:spcAft>
              <a:buChar char="–"/>
              <a:defRPr b="1">
                <a:solidFill>
                  <a:srgbClr val="003367"/>
                </a:solidFill>
                <a:latin typeface="+mn-lt"/>
              </a:defRPr>
            </a:lvl2pPr>
            <a:lvl3pPr marL="1028700" indent="-114300" algn="l" rtl="0" fontAlgn="base">
              <a:spcBef>
                <a:spcPct val="20000"/>
              </a:spcBef>
              <a:spcAft>
                <a:spcPct val="0"/>
              </a:spcAft>
              <a:buChar char="•"/>
              <a:defRPr sz="1600">
                <a:solidFill>
                  <a:srgbClr val="003367"/>
                </a:solidFill>
                <a:latin typeface="+mn-lt"/>
              </a:defRPr>
            </a:lvl3pPr>
            <a:lvl4pPr marL="1485900" indent="-114300" algn="l" rtl="0" fontAlgn="base">
              <a:spcBef>
                <a:spcPct val="20000"/>
              </a:spcBef>
              <a:spcAft>
                <a:spcPct val="0"/>
              </a:spcAft>
              <a:buChar char="–"/>
              <a:defRPr sz="1400">
                <a:solidFill>
                  <a:srgbClr val="003367"/>
                </a:solidFill>
                <a:latin typeface="+mn-lt"/>
              </a:defRPr>
            </a:lvl4pPr>
            <a:lvl5pPr marL="1943100" indent="-114300" algn="l" rtl="0" fontAlgn="base">
              <a:spcBef>
                <a:spcPct val="20000"/>
              </a:spcBef>
              <a:spcAft>
                <a:spcPct val="0"/>
              </a:spcAft>
              <a:buChar char="»"/>
              <a:defRPr sz="1400">
                <a:solidFill>
                  <a:srgbClr val="003367"/>
                </a:solidFill>
                <a:latin typeface="+mn-lt"/>
              </a:defRPr>
            </a:lvl5pPr>
            <a:lvl6pPr marL="2400300" indent="-114300" algn="l" rtl="0" fontAlgn="base">
              <a:spcBef>
                <a:spcPct val="20000"/>
              </a:spcBef>
              <a:spcAft>
                <a:spcPct val="0"/>
              </a:spcAft>
              <a:buChar char="»"/>
              <a:defRPr sz="1400">
                <a:solidFill>
                  <a:srgbClr val="003367"/>
                </a:solidFill>
                <a:latin typeface="+mn-lt"/>
              </a:defRPr>
            </a:lvl6pPr>
            <a:lvl7pPr marL="2857500" indent="-114300" algn="l" rtl="0" fontAlgn="base">
              <a:spcBef>
                <a:spcPct val="20000"/>
              </a:spcBef>
              <a:spcAft>
                <a:spcPct val="0"/>
              </a:spcAft>
              <a:buChar char="»"/>
              <a:defRPr sz="1400">
                <a:solidFill>
                  <a:srgbClr val="003367"/>
                </a:solidFill>
                <a:latin typeface="+mn-lt"/>
              </a:defRPr>
            </a:lvl7pPr>
            <a:lvl8pPr marL="3314700" indent="-114300" algn="l" rtl="0" fontAlgn="base">
              <a:spcBef>
                <a:spcPct val="20000"/>
              </a:spcBef>
              <a:spcAft>
                <a:spcPct val="0"/>
              </a:spcAft>
              <a:buChar char="»"/>
              <a:defRPr sz="1400">
                <a:solidFill>
                  <a:srgbClr val="003367"/>
                </a:solidFill>
                <a:latin typeface="+mn-lt"/>
              </a:defRPr>
            </a:lvl8pPr>
            <a:lvl9pPr marL="3771900" indent="-114300" algn="l" rtl="0" fontAlgn="base">
              <a:spcBef>
                <a:spcPct val="20000"/>
              </a:spcBef>
              <a:spcAft>
                <a:spcPct val="0"/>
              </a:spcAft>
              <a:buChar char="»"/>
              <a:defRPr sz="1400">
                <a:solidFill>
                  <a:srgbClr val="003367"/>
                </a:solidFill>
                <a:latin typeface="+mn-lt"/>
              </a:defRPr>
            </a:lvl9pPr>
          </a:lstStyle>
          <a:p>
            <a:pPr marL="231775" indent="-231775">
              <a:spcAft>
                <a:spcPts val="1200"/>
              </a:spcAft>
            </a:pPr>
            <a:r>
              <a:rPr lang="en-US" sz="2400" b="0" kern="0" dirty="0">
                <a:solidFill>
                  <a:schemeClr val="tx1"/>
                </a:solidFill>
              </a:rPr>
              <a:t>BMS Roles and Responsibilities Matrix unique to DB</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2065215"/>
            <a:ext cx="9032094" cy="3573585"/>
          </a:xfrm>
          <a:prstGeom prst="rect">
            <a:avLst/>
          </a:prstGeom>
        </p:spPr>
      </p:pic>
    </p:spTree>
    <p:extLst>
      <p:ext uri="{BB962C8B-B14F-4D97-AF65-F5344CB8AC3E}">
        <p14:creationId xmlns:p14="http://schemas.microsoft.com/office/powerpoint/2010/main" val="238677579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i="0" dirty="0">
                <a:solidFill>
                  <a:schemeClr val="tx1"/>
                </a:solidFill>
                <a:latin typeface="+mn-lt"/>
              </a:rPr>
              <a:t>Design Build – Processes Covered in BMS Sections</a:t>
            </a:r>
          </a:p>
        </p:txBody>
      </p:sp>
      <p:sp>
        <p:nvSpPr>
          <p:cNvPr id="3" name="Content Placeholder 2"/>
          <p:cNvSpPr>
            <a:spLocks noGrp="1"/>
          </p:cNvSpPr>
          <p:nvPr>
            <p:ph idx="1"/>
          </p:nvPr>
        </p:nvSpPr>
        <p:spPr/>
        <p:txBody>
          <a:bodyPr/>
          <a:lstStyle/>
          <a:p>
            <a:pPr marL="231775" indent="-231775">
              <a:spcAft>
                <a:spcPts val="1200"/>
              </a:spcAft>
            </a:pPr>
            <a:r>
              <a:rPr lang="en-US" sz="2400" b="0" dirty="0">
                <a:solidFill>
                  <a:schemeClr val="tx1"/>
                </a:solidFill>
              </a:rPr>
              <a:t>BMS Sections for Processes by Procurement Type:</a:t>
            </a:r>
          </a:p>
          <a:p>
            <a:pPr marL="457200" lvl="1" indent="0">
              <a:spcAft>
                <a:spcPts val="600"/>
              </a:spcAft>
              <a:buNone/>
            </a:pPr>
            <a:endParaRPr lang="en-US" dirty="0"/>
          </a:p>
        </p:txBody>
      </p:sp>
      <p:sp>
        <p:nvSpPr>
          <p:cNvPr id="4" name="Date Placeholder 3"/>
          <p:cNvSpPr>
            <a:spLocks noGrp="1"/>
          </p:cNvSpPr>
          <p:nvPr>
            <p:ph type="dt" sz="half" idx="10"/>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45478594"/>
              </p:ext>
            </p:extLst>
          </p:nvPr>
        </p:nvGraphicFramePr>
        <p:xfrm>
          <a:off x="838200" y="2133600"/>
          <a:ext cx="7620000" cy="3032760"/>
        </p:xfrm>
        <a:graphic>
          <a:graphicData uri="http://schemas.openxmlformats.org/drawingml/2006/table">
            <a:tbl>
              <a:tblPr firstRow="1" bandRow="1">
                <a:tableStyleId>{21E4AEA4-8DFA-4A89-87EB-49C32662AFE0}</a:tableStyleId>
              </a:tblPr>
              <a:tblGrid>
                <a:gridCol w="3810000">
                  <a:extLst>
                    <a:ext uri="{9D8B030D-6E8A-4147-A177-3AD203B41FA5}">
                      <a16:colId xmlns:a16="http://schemas.microsoft.com/office/drawing/2014/main" val="2916691469"/>
                    </a:ext>
                  </a:extLst>
                </a:gridCol>
                <a:gridCol w="3810000">
                  <a:extLst>
                    <a:ext uri="{9D8B030D-6E8A-4147-A177-3AD203B41FA5}">
                      <a16:colId xmlns:a16="http://schemas.microsoft.com/office/drawing/2014/main" val="3127974551"/>
                    </a:ext>
                  </a:extLst>
                </a:gridCol>
              </a:tblGrid>
              <a:tr h="370840">
                <a:tc>
                  <a:txBody>
                    <a:bodyPr/>
                    <a:lstStyle/>
                    <a:p>
                      <a:r>
                        <a:rPr lang="en-US" dirty="0"/>
                        <a:t>Procurement Method</a:t>
                      </a:r>
                    </a:p>
                  </a:txBody>
                  <a:tcPr/>
                </a:tc>
                <a:tc>
                  <a:txBody>
                    <a:bodyPr/>
                    <a:lstStyle/>
                    <a:p>
                      <a:pPr algn="ctr"/>
                      <a:r>
                        <a:rPr lang="en-US" dirty="0"/>
                        <a:t>BMS Process Section</a:t>
                      </a:r>
                    </a:p>
                  </a:txBody>
                  <a:tcPr/>
                </a:tc>
                <a:extLst>
                  <a:ext uri="{0D108BD9-81ED-4DB2-BD59-A6C34878D82A}">
                    <a16:rowId xmlns:a16="http://schemas.microsoft.com/office/drawing/2014/main" val="2394301090"/>
                  </a:ext>
                </a:extLst>
              </a:tr>
              <a:tr h="370840">
                <a:tc>
                  <a:txBody>
                    <a:bodyPr/>
                    <a:lstStyle/>
                    <a:p>
                      <a:r>
                        <a:rPr lang="en-US" dirty="0"/>
                        <a:t>Standard Design-Build, In-House RFP Development</a:t>
                      </a:r>
                    </a:p>
                  </a:txBody>
                  <a:tcPr/>
                </a:tc>
                <a:tc>
                  <a:txBody>
                    <a:bodyPr/>
                    <a:lstStyle/>
                    <a:p>
                      <a:pPr algn="ctr"/>
                      <a:r>
                        <a:rPr lang="en-US" dirty="0"/>
                        <a:t>B-1.4.1</a:t>
                      </a:r>
                    </a:p>
                  </a:txBody>
                  <a:tcPr anchor="ctr"/>
                </a:tc>
                <a:extLst>
                  <a:ext uri="{0D108BD9-81ED-4DB2-BD59-A6C34878D82A}">
                    <a16:rowId xmlns:a16="http://schemas.microsoft.com/office/drawing/2014/main" val="1120728198"/>
                  </a:ext>
                </a:extLst>
              </a:tr>
              <a:tr h="370840">
                <a:tc>
                  <a:txBody>
                    <a:bodyPr/>
                    <a:lstStyle/>
                    <a:p>
                      <a:r>
                        <a:rPr lang="en-US" dirty="0"/>
                        <a:t>Standard Design-Build, A/E RFP Development</a:t>
                      </a:r>
                    </a:p>
                  </a:txBody>
                  <a:tcPr/>
                </a:tc>
                <a:tc>
                  <a:txBody>
                    <a:bodyPr/>
                    <a:lstStyle/>
                    <a:p>
                      <a:pPr algn="ctr"/>
                      <a:r>
                        <a:rPr lang="en-US" dirty="0"/>
                        <a:t>B-1.4.2</a:t>
                      </a:r>
                    </a:p>
                  </a:txBody>
                  <a:tcPr anchor="ctr"/>
                </a:tc>
                <a:extLst>
                  <a:ext uri="{0D108BD9-81ED-4DB2-BD59-A6C34878D82A}">
                    <a16:rowId xmlns:a16="http://schemas.microsoft.com/office/drawing/2014/main" val="3039427784"/>
                  </a:ext>
                </a:extLst>
              </a:tr>
              <a:tr h="370840">
                <a:tc>
                  <a:txBody>
                    <a:bodyPr/>
                    <a:lstStyle/>
                    <a:p>
                      <a:r>
                        <a:rPr lang="en-US" dirty="0"/>
                        <a:t>Multiple Award Construction Contract (MACC) Design-Build</a:t>
                      </a:r>
                    </a:p>
                  </a:txBody>
                  <a:tcPr/>
                </a:tc>
                <a:tc>
                  <a:txBody>
                    <a:bodyPr/>
                    <a:lstStyle/>
                    <a:p>
                      <a:pPr algn="ctr"/>
                      <a:r>
                        <a:rPr lang="en-US" dirty="0"/>
                        <a:t>B-1.4.3</a:t>
                      </a:r>
                    </a:p>
                  </a:txBody>
                  <a:tcPr anchor="ctr"/>
                </a:tc>
                <a:extLst>
                  <a:ext uri="{0D108BD9-81ED-4DB2-BD59-A6C34878D82A}">
                    <a16:rowId xmlns:a16="http://schemas.microsoft.com/office/drawing/2014/main" val="3497525932"/>
                  </a:ext>
                </a:extLst>
              </a:tr>
              <a:tr h="370840">
                <a:tc>
                  <a:txBody>
                    <a:bodyPr/>
                    <a:lstStyle/>
                    <a:p>
                      <a:r>
                        <a:rPr lang="en-US" dirty="0"/>
                        <a:t>Sole Source Design-Build</a:t>
                      </a:r>
                    </a:p>
                  </a:txBody>
                  <a:tcPr/>
                </a:tc>
                <a:tc>
                  <a:txBody>
                    <a:bodyPr/>
                    <a:lstStyle/>
                    <a:p>
                      <a:pPr algn="ctr"/>
                      <a:r>
                        <a:rPr lang="en-US" dirty="0"/>
                        <a:t>B-1.4.4</a:t>
                      </a:r>
                    </a:p>
                  </a:txBody>
                  <a:tcPr anchor="ctr"/>
                </a:tc>
                <a:extLst>
                  <a:ext uri="{0D108BD9-81ED-4DB2-BD59-A6C34878D82A}">
                    <a16:rowId xmlns:a16="http://schemas.microsoft.com/office/drawing/2014/main" val="2993903959"/>
                  </a:ext>
                </a:extLst>
              </a:tr>
              <a:tr h="370840">
                <a:tc>
                  <a:txBody>
                    <a:bodyPr/>
                    <a:lstStyle/>
                    <a:p>
                      <a:r>
                        <a:rPr lang="en-US" dirty="0"/>
                        <a:t>Small Project Design-Build</a:t>
                      </a:r>
                    </a:p>
                  </a:txBody>
                  <a:tcPr/>
                </a:tc>
                <a:tc>
                  <a:txBody>
                    <a:bodyPr/>
                    <a:lstStyle/>
                    <a:p>
                      <a:pPr algn="ctr"/>
                      <a:r>
                        <a:rPr lang="en-US" dirty="0"/>
                        <a:t>B-1.4.5</a:t>
                      </a:r>
                    </a:p>
                  </a:txBody>
                  <a:tcPr anchor="ctr"/>
                </a:tc>
                <a:extLst>
                  <a:ext uri="{0D108BD9-81ED-4DB2-BD59-A6C34878D82A}">
                    <a16:rowId xmlns:a16="http://schemas.microsoft.com/office/drawing/2014/main" val="3980520849"/>
                  </a:ext>
                </a:extLst>
              </a:tr>
            </a:tbl>
          </a:graphicData>
        </a:graphic>
      </p:graphicFrame>
    </p:spTree>
    <p:extLst>
      <p:ext uri="{BB962C8B-B14F-4D97-AF65-F5344CB8AC3E}">
        <p14:creationId xmlns:p14="http://schemas.microsoft.com/office/powerpoint/2010/main" val="156675149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idx="1"/>
          </p:nvPr>
        </p:nvSpPr>
        <p:spPr>
          <a:xfrm>
            <a:off x="158750" y="1252538"/>
            <a:ext cx="8824913" cy="5187950"/>
          </a:xfrm>
        </p:spPr>
        <p:txBody>
          <a:bodyPr/>
          <a:lstStyle/>
          <a:p>
            <a:r>
              <a:rPr lang="en-US" altLang="en-US" b="0" dirty="0">
                <a:solidFill>
                  <a:schemeClr val="tx1"/>
                </a:solidFill>
              </a:rPr>
              <a:t>Course Length: Approximately </a:t>
            </a:r>
            <a:r>
              <a:rPr lang="en-US" altLang="en-US" b="0" dirty="0">
                <a:solidFill>
                  <a:schemeClr val="tx1"/>
                </a:solidFill>
                <a:highlight>
                  <a:srgbClr val="FFFF00"/>
                </a:highlight>
              </a:rPr>
              <a:t>50</a:t>
            </a:r>
            <a:r>
              <a:rPr lang="en-US" altLang="en-US" b="0" dirty="0">
                <a:solidFill>
                  <a:schemeClr val="tx1"/>
                </a:solidFill>
              </a:rPr>
              <a:t> Minutes</a:t>
            </a:r>
          </a:p>
          <a:p>
            <a:r>
              <a:rPr lang="en-US" altLang="en-US" b="0" dirty="0">
                <a:solidFill>
                  <a:schemeClr val="tx1"/>
                </a:solidFill>
              </a:rPr>
              <a:t>Reminder: </a:t>
            </a:r>
            <a:r>
              <a:rPr lang="en-US" altLang="en-US" b="0" dirty="0">
                <a:solidFill>
                  <a:schemeClr val="tx1"/>
                </a:solidFill>
                <a:highlight>
                  <a:srgbClr val="FFFF00"/>
                </a:highlight>
              </a:rPr>
              <a:t>(any technical reminders with DCS/</a:t>
            </a:r>
            <a:r>
              <a:rPr lang="en-US" altLang="en-US" b="0" dirty="0" err="1">
                <a:solidFill>
                  <a:schemeClr val="tx1"/>
                </a:solidFill>
                <a:highlight>
                  <a:srgbClr val="FFFF00"/>
                </a:highlight>
              </a:rPr>
              <a:t>Webex</a:t>
            </a:r>
            <a:r>
              <a:rPr lang="en-US" altLang="en-US" b="0" dirty="0">
                <a:solidFill>
                  <a:schemeClr val="tx1"/>
                </a:solidFill>
                <a:highlight>
                  <a:srgbClr val="FFFF00"/>
                </a:highlight>
              </a:rPr>
              <a:t>)</a:t>
            </a:r>
            <a:endParaRPr lang="en-US" altLang="ja-JP" b="0" dirty="0">
              <a:solidFill>
                <a:schemeClr val="tx1"/>
              </a:solidFill>
              <a:highlight>
                <a:srgbClr val="FFFF00"/>
              </a:highlight>
              <a:ea typeface="ＭＳ Ｐゴシック" pitchFamily="34" charset="-128"/>
            </a:endParaRPr>
          </a:p>
          <a:p>
            <a:r>
              <a:rPr lang="en-US" altLang="en-US" b="0" dirty="0">
                <a:solidFill>
                  <a:schemeClr val="tx1"/>
                </a:solidFill>
                <a:highlight>
                  <a:srgbClr val="FFFF00"/>
                </a:highlight>
              </a:rPr>
              <a:t>Presentation software functionality</a:t>
            </a:r>
          </a:p>
          <a:p>
            <a:r>
              <a:rPr lang="en-US" altLang="en-US" b="0" dirty="0">
                <a:solidFill>
                  <a:schemeClr val="tx1"/>
                </a:solidFill>
              </a:rPr>
              <a:t>Module Contains Knowledge Check Questions</a:t>
            </a:r>
          </a:p>
        </p:txBody>
      </p:sp>
      <p:sp>
        <p:nvSpPr>
          <p:cNvPr id="12291" name="Rectangle 2"/>
          <p:cNvSpPr>
            <a:spLocks noGrp="1" noChangeArrowheads="1"/>
          </p:cNvSpPr>
          <p:nvPr>
            <p:ph type="title"/>
          </p:nvPr>
        </p:nvSpPr>
        <p:spPr>
          <a:xfrm>
            <a:off x="533399" y="138752"/>
            <a:ext cx="7736527" cy="835025"/>
          </a:xfrm>
        </p:spPr>
        <p:txBody>
          <a:bodyPr/>
          <a:lstStyle/>
          <a:p>
            <a:pPr algn="l"/>
            <a:r>
              <a:rPr lang="en-US" altLang="en-US" sz="3200" b="0" i="0" dirty="0">
                <a:solidFill>
                  <a:schemeClr val="tx1"/>
                </a:solidFill>
                <a:latin typeface="+mn-lt"/>
              </a:rPr>
              <a:t>Logistics</a:t>
            </a:r>
            <a:endParaRPr lang="en-US" altLang="en-US" sz="3200" b="0" i="0" dirty="0">
              <a:solidFill>
                <a:schemeClr val="tx1"/>
              </a:solidFill>
              <a:latin typeface="+mn-lt"/>
              <a:ea typeface="Arial Unicode MS" pitchFamily="34" charset="-128"/>
              <a:cs typeface="Arial Unicode MS" pitchFamily="34" charset="-128"/>
            </a:endParaRPr>
          </a:p>
        </p:txBody>
      </p:sp>
      <p:pic>
        <p:nvPicPr>
          <p:cNvPr id="12292" name="Picture 5" descr="C:\Users\kashif.e.smiley\AppData\Local\Microsoft\Windows\Temporary Internet Files\Content.Outlook\LSJTBK6P\Logistic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1500" y="2743200"/>
            <a:ext cx="5678488" cy="3697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93689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045450" cy="835025"/>
          </a:xfrm>
        </p:spPr>
        <p:txBody>
          <a:bodyPr/>
          <a:lstStyle/>
          <a:p>
            <a:r>
              <a:rPr lang="en-US" sz="3200" b="0" i="0" dirty="0">
                <a:solidFill>
                  <a:schemeClr val="tx1"/>
                </a:solidFill>
                <a:latin typeface="+mn-lt"/>
              </a:rPr>
              <a:t>Design Build – NAVFAC Personnel Roles</a:t>
            </a:r>
          </a:p>
        </p:txBody>
      </p:sp>
      <p:sp>
        <p:nvSpPr>
          <p:cNvPr id="3" name="Content Placeholder 2"/>
          <p:cNvSpPr>
            <a:spLocks noGrp="1"/>
          </p:cNvSpPr>
          <p:nvPr>
            <p:ph idx="1"/>
          </p:nvPr>
        </p:nvSpPr>
        <p:spPr>
          <a:xfrm>
            <a:off x="533400" y="1219200"/>
            <a:ext cx="8382000" cy="4811712"/>
          </a:xfrm>
        </p:spPr>
        <p:txBody>
          <a:bodyPr/>
          <a:lstStyle/>
          <a:p>
            <a:pPr marL="231775" indent="-231775">
              <a:spcBef>
                <a:spcPts val="0"/>
              </a:spcBef>
              <a:spcAft>
                <a:spcPts val="600"/>
              </a:spcAft>
            </a:pPr>
            <a:r>
              <a:rPr lang="en-US" sz="2400" b="0" dirty="0">
                <a:solidFill>
                  <a:schemeClr val="tx1"/>
                </a:solidFill>
              </a:rPr>
              <a:t>Roles and Responsibilities Matrix in BMS</a:t>
            </a:r>
          </a:p>
          <a:p>
            <a:pPr marL="688975" lvl="1" indent="-231775">
              <a:spcBef>
                <a:spcPts val="0"/>
              </a:spcBef>
              <a:spcAft>
                <a:spcPts val="600"/>
              </a:spcAft>
              <a:buFont typeface="Symbol" panose="05050102010706020507" pitchFamily="18" charset="2"/>
              <a:buChar char=""/>
            </a:pPr>
            <a:r>
              <a:rPr lang="en-US" sz="2200" b="0" dirty="0">
                <a:solidFill>
                  <a:schemeClr val="tx1"/>
                </a:solidFill>
              </a:rPr>
              <a:t>Defines responsibilities for Government personnel on DB projects</a:t>
            </a:r>
          </a:p>
          <a:p>
            <a:pPr marL="688975" lvl="1" indent="-231775">
              <a:spcBef>
                <a:spcPts val="0"/>
              </a:spcBef>
              <a:spcAft>
                <a:spcPts val="600"/>
              </a:spcAft>
              <a:buFont typeface="Symbol" panose="05050102010706020507" pitchFamily="18" charset="2"/>
              <a:buChar char="-"/>
            </a:pPr>
            <a:r>
              <a:rPr lang="en-US" sz="2200" b="0" dirty="0">
                <a:solidFill>
                  <a:schemeClr val="tx1"/>
                </a:solidFill>
              </a:rPr>
              <a:t>Key NAVFAC Personnel</a:t>
            </a:r>
          </a:p>
          <a:p>
            <a:pPr marL="1146175" lvl="2" indent="-231775">
              <a:spcBef>
                <a:spcPts val="0"/>
              </a:spcBef>
              <a:spcAft>
                <a:spcPts val="600"/>
              </a:spcAft>
            </a:pPr>
            <a:r>
              <a:rPr lang="en-US" sz="2000" u="sng" dirty="0">
                <a:solidFill>
                  <a:schemeClr val="tx1"/>
                </a:solidFill>
              </a:rPr>
              <a:t>Project Manager</a:t>
            </a:r>
            <a:r>
              <a:rPr lang="en-US" sz="2000" dirty="0">
                <a:solidFill>
                  <a:schemeClr val="tx1"/>
                </a:solidFill>
              </a:rPr>
              <a:t> – Responsible for management of project (scope, cost, and schedule) from design authorization to project closeout. Relinquishes project lead to CM after award</a:t>
            </a:r>
          </a:p>
          <a:p>
            <a:pPr marL="1146175" lvl="2" indent="-231775">
              <a:spcBef>
                <a:spcPts val="0"/>
              </a:spcBef>
              <a:spcAft>
                <a:spcPts val="600"/>
              </a:spcAft>
            </a:pPr>
            <a:r>
              <a:rPr lang="en-US" sz="2000" u="sng" dirty="0">
                <a:solidFill>
                  <a:schemeClr val="tx1"/>
                </a:solidFill>
              </a:rPr>
              <a:t>Design Manager</a:t>
            </a:r>
            <a:r>
              <a:rPr lang="en-US" sz="2000" dirty="0">
                <a:solidFill>
                  <a:schemeClr val="tx1"/>
                </a:solidFill>
              </a:rPr>
              <a:t> – Manages A/E Contract, or in-house project team, for development of RFP and leads the review effort of DB Team’s design</a:t>
            </a:r>
          </a:p>
          <a:p>
            <a:pPr marL="1146175" lvl="2" indent="-231775">
              <a:spcBef>
                <a:spcPts val="0"/>
              </a:spcBef>
              <a:spcAft>
                <a:spcPts val="600"/>
              </a:spcAft>
            </a:pPr>
            <a:r>
              <a:rPr lang="en-US" sz="2000" u="sng" dirty="0">
                <a:solidFill>
                  <a:schemeClr val="tx1"/>
                </a:solidFill>
              </a:rPr>
              <a:t>Construction Manager</a:t>
            </a:r>
            <a:r>
              <a:rPr lang="en-US" sz="2000" dirty="0">
                <a:solidFill>
                  <a:schemeClr val="tx1"/>
                </a:solidFill>
              </a:rPr>
              <a:t> – Leads project beginning at award through close-out</a:t>
            </a:r>
          </a:p>
          <a:p>
            <a:pPr marL="1146175" lvl="2" indent="-231775">
              <a:spcBef>
                <a:spcPts val="0"/>
              </a:spcBef>
              <a:spcAft>
                <a:spcPts val="600"/>
              </a:spcAft>
            </a:pPr>
            <a:r>
              <a:rPr lang="en-US" sz="2000" u="sng" dirty="0">
                <a:solidFill>
                  <a:schemeClr val="tx1"/>
                </a:solidFill>
              </a:rPr>
              <a:t>Engineering Technician</a:t>
            </a:r>
            <a:r>
              <a:rPr lang="en-US" sz="2000" dirty="0">
                <a:solidFill>
                  <a:schemeClr val="tx1"/>
                </a:solidFill>
              </a:rPr>
              <a:t> – Provides quality assurance during construction with periodic reviews. </a:t>
            </a:r>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95920204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3"/>
          <p:cNvSpPr>
            <a:spLocks noGrp="1" noChangeArrowheads="1"/>
          </p:cNvSpPr>
          <p:nvPr>
            <p:ph type="title"/>
          </p:nvPr>
        </p:nvSpPr>
        <p:spPr>
          <a:xfrm>
            <a:off x="609599" y="152400"/>
            <a:ext cx="7673975" cy="835025"/>
          </a:xfrm>
        </p:spPr>
        <p:txBody>
          <a:bodyPr/>
          <a:lstStyle/>
          <a:p>
            <a:pPr algn="l"/>
            <a:r>
              <a:rPr lang="en-US" altLang="en-US" sz="3200" b="0" i="0" dirty="0">
                <a:solidFill>
                  <a:schemeClr val="tx1"/>
                </a:solidFill>
                <a:latin typeface="Arial Unicode MS" pitchFamily="34" charset="-128"/>
              </a:rPr>
              <a:t>Knowledge Check #2</a:t>
            </a:r>
            <a:endParaRPr lang="en-US" altLang="en-US" sz="3200" b="0" i="0" dirty="0">
              <a:solidFill>
                <a:schemeClr val="tx1"/>
              </a:solidFill>
            </a:endParaRPr>
          </a:p>
        </p:txBody>
      </p:sp>
      <p:pic>
        <p:nvPicPr>
          <p:cNvPr id="71683" name="Content Placeholder 1"/>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992313" y="1262063"/>
            <a:ext cx="5133975" cy="5143500"/>
          </a:xfrm>
          <a:ln>
            <a:solidFill>
              <a:schemeClr val="tx1"/>
            </a:solidFill>
            <a:miter lim="800000"/>
            <a:headEnd/>
            <a:tailEnd/>
          </a:ln>
        </p:spPr>
      </p:pic>
    </p:spTree>
    <p:extLst>
      <p:ext uri="{BB962C8B-B14F-4D97-AF65-F5344CB8AC3E}">
        <p14:creationId xmlns:p14="http://schemas.microsoft.com/office/powerpoint/2010/main" val="398347988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3"/>
          <p:cNvSpPr>
            <a:spLocks noGrp="1" noChangeArrowheads="1"/>
          </p:cNvSpPr>
          <p:nvPr>
            <p:ph type="title"/>
          </p:nvPr>
        </p:nvSpPr>
        <p:spPr>
          <a:xfrm>
            <a:off x="533400" y="152400"/>
            <a:ext cx="8045450" cy="835025"/>
          </a:xfrm>
        </p:spPr>
        <p:txBody>
          <a:bodyPr/>
          <a:lstStyle/>
          <a:p>
            <a:pPr algn="l"/>
            <a:r>
              <a:rPr lang="en-US" altLang="en-US" sz="3200" b="0" i="0" dirty="0">
                <a:solidFill>
                  <a:schemeClr val="tx1"/>
                </a:solidFill>
                <a:latin typeface="Arial Unicode MS" pitchFamily="34" charset="-128"/>
              </a:rPr>
              <a:t>Knowledge Check #2</a:t>
            </a:r>
            <a:endParaRPr lang="en-US" altLang="en-US" sz="3200" b="0" i="0" dirty="0">
              <a:solidFill>
                <a:schemeClr val="tx1"/>
              </a:solidFill>
              <a:highlight>
                <a:srgbClr val="FFFF00"/>
              </a:highlight>
            </a:endParaRPr>
          </a:p>
        </p:txBody>
      </p:sp>
      <p:sp>
        <p:nvSpPr>
          <p:cNvPr id="72707" name="TextBox 5"/>
          <p:cNvSpPr txBox="1">
            <a:spLocks noChangeArrowheads="1"/>
          </p:cNvSpPr>
          <p:nvPr/>
        </p:nvSpPr>
        <p:spPr bwMode="auto">
          <a:xfrm>
            <a:off x="1089025" y="1371600"/>
            <a:ext cx="7381875" cy="735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000" b="1">
                <a:solidFill>
                  <a:srgbClr val="0C2577"/>
                </a:solidFill>
                <a:latin typeface="Arial" pitchFamily="34" charset="0"/>
              </a:defRPr>
            </a:lvl1pPr>
            <a:lvl2pPr marL="342900" indent="-342900">
              <a:spcBef>
                <a:spcPct val="20000"/>
              </a:spcBef>
              <a:buChar char="–"/>
              <a:defRPr b="1">
                <a:solidFill>
                  <a:srgbClr val="0C2577"/>
                </a:solidFill>
                <a:latin typeface="Arial" pitchFamily="34" charset="0"/>
              </a:defRPr>
            </a:lvl2pPr>
            <a:lvl3pPr marL="1143000" indent="-228600">
              <a:spcBef>
                <a:spcPct val="20000"/>
              </a:spcBef>
              <a:buChar char="•"/>
              <a:defRPr sz="1600">
                <a:solidFill>
                  <a:srgbClr val="0C2577"/>
                </a:solidFill>
                <a:latin typeface="Arial" pitchFamily="34" charset="0"/>
              </a:defRPr>
            </a:lvl3pPr>
            <a:lvl4pPr marL="1600200" indent="-228600">
              <a:spcBef>
                <a:spcPct val="20000"/>
              </a:spcBef>
              <a:buChar char="–"/>
              <a:defRPr sz="1400">
                <a:solidFill>
                  <a:srgbClr val="0C2577"/>
                </a:solidFill>
                <a:latin typeface="Arial" pitchFamily="34" charset="0"/>
              </a:defRPr>
            </a:lvl4pPr>
            <a:lvl5pPr marL="2057400" indent="-228600">
              <a:spcBef>
                <a:spcPct val="20000"/>
              </a:spcBef>
              <a:buChar char="»"/>
              <a:defRPr sz="1400">
                <a:solidFill>
                  <a:srgbClr val="0C2577"/>
                </a:solidFill>
                <a:latin typeface="Arial" pitchFamily="34" charset="0"/>
              </a:defRPr>
            </a:lvl5pPr>
            <a:lvl6pPr marL="2514600" indent="-228600" eaLnBrk="0" fontAlgn="base" hangingPunct="0">
              <a:spcBef>
                <a:spcPct val="20000"/>
              </a:spcBef>
              <a:spcAft>
                <a:spcPct val="0"/>
              </a:spcAft>
              <a:buChar char="»"/>
              <a:defRPr sz="1400">
                <a:solidFill>
                  <a:srgbClr val="0C2577"/>
                </a:solidFill>
                <a:latin typeface="Arial" pitchFamily="34" charset="0"/>
              </a:defRPr>
            </a:lvl6pPr>
            <a:lvl7pPr marL="2971800" indent="-228600" eaLnBrk="0" fontAlgn="base" hangingPunct="0">
              <a:spcBef>
                <a:spcPct val="20000"/>
              </a:spcBef>
              <a:spcAft>
                <a:spcPct val="0"/>
              </a:spcAft>
              <a:buChar char="»"/>
              <a:defRPr sz="1400">
                <a:solidFill>
                  <a:srgbClr val="0C2577"/>
                </a:solidFill>
                <a:latin typeface="Arial" pitchFamily="34" charset="0"/>
              </a:defRPr>
            </a:lvl7pPr>
            <a:lvl8pPr marL="3429000" indent="-228600" eaLnBrk="0" fontAlgn="base" hangingPunct="0">
              <a:spcBef>
                <a:spcPct val="20000"/>
              </a:spcBef>
              <a:spcAft>
                <a:spcPct val="0"/>
              </a:spcAft>
              <a:buChar char="»"/>
              <a:defRPr sz="1400">
                <a:solidFill>
                  <a:srgbClr val="0C2577"/>
                </a:solidFill>
                <a:latin typeface="Arial" pitchFamily="34" charset="0"/>
              </a:defRPr>
            </a:lvl8pPr>
            <a:lvl9pPr marL="3886200" indent="-228600" eaLnBrk="0" fontAlgn="base" hangingPunct="0">
              <a:spcBef>
                <a:spcPct val="20000"/>
              </a:spcBef>
              <a:spcAft>
                <a:spcPct val="0"/>
              </a:spcAft>
              <a:buChar char="»"/>
              <a:defRPr sz="1400">
                <a:solidFill>
                  <a:srgbClr val="0C2577"/>
                </a:solidFill>
                <a:latin typeface="Arial" pitchFamily="34" charset="0"/>
              </a:defRPr>
            </a:lvl9pPr>
          </a:lstStyle>
          <a:p>
            <a:pPr>
              <a:spcBef>
                <a:spcPct val="0"/>
              </a:spcBef>
              <a:buFont typeface="Times New Roman" pitchFamily="18" charset="0"/>
              <a:buAutoNum type="arabicPeriod"/>
            </a:pPr>
            <a:r>
              <a:rPr lang="en-US" altLang="en-US" sz="2400" b="0" dirty="0">
                <a:solidFill>
                  <a:schemeClr val="tx1"/>
                </a:solidFill>
              </a:rPr>
              <a:t>The BMS Processes can be accessed from which of the following locations?</a:t>
            </a:r>
          </a:p>
          <a:p>
            <a:pPr marL="1371600" lvl="2" indent="-457200">
              <a:spcBef>
                <a:spcPct val="0"/>
              </a:spcBef>
              <a:buFont typeface="+mj-lt"/>
              <a:buAutoNum type="alphaLcPeriod"/>
            </a:pPr>
            <a:r>
              <a:rPr lang="en-US" altLang="en-US" sz="2200" dirty="0">
                <a:solidFill>
                  <a:schemeClr val="tx1"/>
                </a:solidFill>
              </a:rPr>
              <a:t>Whole Building Design Guide website</a:t>
            </a:r>
          </a:p>
          <a:p>
            <a:pPr marL="1371600" lvl="2" indent="-457200">
              <a:spcBef>
                <a:spcPct val="0"/>
              </a:spcBef>
              <a:buFont typeface="+mj-lt"/>
              <a:buAutoNum type="alphaLcPeriod"/>
            </a:pPr>
            <a:r>
              <a:rPr lang="en-US" altLang="en-US" sz="2200" b="0" dirty="0">
                <a:solidFill>
                  <a:srgbClr val="FF0000"/>
                </a:solidFill>
              </a:rPr>
              <a:t>NAVFAC Portal</a:t>
            </a:r>
          </a:p>
          <a:p>
            <a:pPr marL="0" indent="0">
              <a:spcBef>
                <a:spcPct val="0"/>
              </a:spcBef>
              <a:buNone/>
            </a:pPr>
            <a:endParaRPr lang="en-US" altLang="en-US" sz="1800" b="0" dirty="0">
              <a:solidFill>
                <a:schemeClr val="tx1"/>
              </a:solidFill>
            </a:endParaRPr>
          </a:p>
          <a:p>
            <a:pPr>
              <a:spcBef>
                <a:spcPct val="0"/>
              </a:spcBef>
              <a:buFont typeface="+mj-lt"/>
              <a:buAutoNum type="arabicPeriod" startAt="2"/>
            </a:pPr>
            <a:r>
              <a:rPr lang="en-US" altLang="en-US" sz="2400" b="0" dirty="0">
                <a:solidFill>
                  <a:schemeClr val="tx1"/>
                </a:solidFill>
              </a:rPr>
              <a:t>(True/False) NAVFAC’s Project Manager is only responsible for management of the project from design authorization until award to the DB Contractor, when the Construction Manager takes over?</a:t>
            </a:r>
          </a:p>
          <a:p>
            <a:pPr marL="914400" lvl="2" indent="0">
              <a:spcBef>
                <a:spcPct val="0"/>
              </a:spcBef>
              <a:buNone/>
            </a:pPr>
            <a:r>
              <a:rPr lang="en-US" altLang="en-US" sz="2200" b="0" dirty="0">
                <a:solidFill>
                  <a:srgbClr val="FF0000"/>
                </a:solidFill>
              </a:rPr>
              <a:t>False. T</a:t>
            </a:r>
            <a:r>
              <a:rPr lang="en-US" altLang="en-US" sz="2200" dirty="0">
                <a:solidFill>
                  <a:srgbClr val="FF0000"/>
                </a:solidFill>
              </a:rPr>
              <a:t>he CM does take the lead role from award through close-out; however, the </a:t>
            </a:r>
            <a:r>
              <a:rPr lang="en-US" altLang="en-US" sz="2200" b="0" dirty="0">
                <a:solidFill>
                  <a:srgbClr val="FF0000"/>
                </a:solidFill>
              </a:rPr>
              <a:t>PM maintains responsibility for management through project closeout.</a:t>
            </a:r>
          </a:p>
          <a:p>
            <a:pPr marL="914400" lvl="2" indent="0">
              <a:spcBef>
                <a:spcPct val="0"/>
              </a:spcBef>
              <a:buNone/>
            </a:pPr>
            <a:endParaRPr lang="en-US" altLang="en-US" sz="1400" b="0" dirty="0">
              <a:solidFill>
                <a:srgbClr val="000000"/>
              </a:solidFill>
            </a:endParaRPr>
          </a:p>
          <a:p>
            <a:pPr marL="914400" lvl="2" indent="0">
              <a:spcBef>
                <a:spcPct val="0"/>
              </a:spcBef>
              <a:buNone/>
            </a:pPr>
            <a:endParaRPr lang="en-US" altLang="en-US" sz="1400" b="0" dirty="0">
              <a:solidFill>
                <a:srgbClr val="000000"/>
              </a:solidFill>
            </a:endParaRPr>
          </a:p>
          <a:p>
            <a:pPr>
              <a:spcBef>
                <a:spcPct val="0"/>
              </a:spcBef>
              <a:buFont typeface="Times New Roman" pitchFamily="18" charset="0"/>
              <a:buAutoNum type="arabicPeriod" startAt="2"/>
            </a:pPr>
            <a:endParaRPr lang="en-US" altLang="en-US" sz="1800" b="0" dirty="0">
              <a:solidFill>
                <a:srgbClr val="000000"/>
              </a:solidFill>
            </a:endParaRPr>
          </a:p>
          <a:p>
            <a:pPr marL="0" indent="0">
              <a:spcBef>
                <a:spcPct val="0"/>
              </a:spcBef>
              <a:buNone/>
            </a:pPr>
            <a:endParaRPr lang="en-US" altLang="en-US" sz="1800" b="0" dirty="0">
              <a:solidFill>
                <a:srgbClr val="000000"/>
              </a:solidFill>
            </a:endParaRPr>
          </a:p>
          <a:p>
            <a:pPr>
              <a:spcBef>
                <a:spcPct val="0"/>
              </a:spcBef>
              <a:buFont typeface="Times New Roman" pitchFamily="18" charset="0"/>
              <a:buAutoNum type="arabicPeriod" startAt="2"/>
            </a:pPr>
            <a:endParaRPr lang="en-US" altLang="en-US" sz="1800" b="0" dirty="0">
              <a:solidFill>
                <a:srgbClr val="000000"/>
              </a:solidFill>
            </a:endParaRPr>
          </a:p>
          <a:p>
            <a:pPr>
              <a:spcBef>
                <a:spcPct val="0"/>
              </a:spcBef>
              <a:buFont typeface="Times New Roman" pitchFamily="18" charset="0"/>
              <a:buAutoNum type="arabicPeriod" startAt="2"/>
            </a:pPr>
            <a:endParaRPr lang="en-US" altLang="en-US" sz="1800" b="0" dirty="0">
              <a:solidFill>
                <a:srgbClr val="000000"/>
              </a:solidFill>
            </a:endParaRPr>
          </a:p>
          <a:p>
            <a:pPr>
              <a:spcBef>
                <a:spcPct val="0"/>
              </a:spcBef>
              <a:buFont typeface="Times New Roman" pitchFamily="18" charset="0"/>
              <a:buAutoNum type="arabicPeriod" startAt="2"/>
            </a:pPr>
            <a:endParaRPr lang="en-US" altLang="en-US" sz="1800" b="0" dirty="0">
              <a:solidFill>
                <a:srgbClr val="000000"/>
              </a:solidFill>
            </a:endParaRPr>
          </a:p>
          <a:p>
            <a:pPr>
              <a:spcBef>
                <a:spcPct val="0"/>
              </a:spcBef>
              <a:buFont typeface="Times New Roman" pitchFamily="18" charset="0"/>
              <a:buAutoNum type="arabicPeriod" startAt="2"/>
            </a:pPr>
            <a:endParaRPr lang="en-US" altLang="en-US" sz="1800" b="0" dirty="0">
              <a:solidFill>
                <a:srgbClr val="000000"/>
              </a:solidFill>
            </a:endParaRPr>
          </a:p>
          <a:p>
            <a:pPr>
              <a:spcBef>
                <a:spcPct val="0"/>
              </a:spcBef>
              <a:buFont typeface="Times New Roman" pitchFamily="18" charset="0"/>
              <a:buAutoNum type="arabicPeriod" startAt="2"/>
            </a:pPr>
            <a:endParaRPr lang="en-US" altLang="en-US" sz="1800" b="0" dirty="0">
              <a:solidFill>
                <a:srgbClr val="000000"/>
              </a:solidFill>
            </a:endParaRPr>
          </a:p>
        </p:txBody>
      </p:sp>
    </p:spTree>
    <p:extLst>
      <p:ext uri="{BB962C8B-B14F-4D97-AF65-F5344CB8AC3E}">
        <p14:creationId xmlns:p14="http://schemas.microsoft.com/office/powerpoint/2010/main" val="221034696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52400" y="1524000"/>
            <a:ext cx="7983537"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2400" b="1">
                <a:solidFill>
                  <a:srgbClr val="000099"/>
                </a:solidFill>
                <a:latin typeface="Arial" panose="020B0604020202020204" pitchFamily="34" charset="0"/>
              </a:defRPr>
            </a:lvl1pPr>
            <a:lvl2pPr marL="914400" indent="-45720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a:solidFill>
                  <a:srgbClr val="000099"/>
                </a:solidFill>
                <a:latin typeface="Arial" panose="020B0604020202020204" pitchFamily="34" charset="0"/>
              </a:defRPr>
            </a:lvl3pPr>
            <a:lvl4pPr marL="1600200" indent="-228600">
              <a:spcBef>
                <a:spcPct val="20000"/>
              </a:spcBef>
              <a:buChar char="–"/>
              <a:defRPr sz="1400">
                <a:solidFill>
                  <a:srgbClr val="000099"/>
                </a:solidFill>
                <a:latin typeface="Arial" panose="020B0604020202020204" pitchFamily="34" charset="0"/>
              </a:defRPr>
            </a:lvl4pPr>
            <a:lvl5pPr marL="2057400" indent="-228600">
              <a:spcBef>
                <a:spcPct val="20000"/>
              </a:spcBef>
              <a:buChar char="»"/>
              <a:defRPr sz="14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0099"/>
                </a:solidFill>
                <a:latin typeface="Arial" panose="020B0604020202020204" pitchFamily="34" charset="0"/>
              </a:defRPr>
            </a:lvl9pPr>
          </a:lstStyle>
          <a:p>
            <a:pPr eaLnBrk="1" hangingPunct="1">
              <a:lnSpc>
                <a:spcPct val="110000"/>
              </a:lnSpc>
              <a:spcBef>
                <a:spcPct val="50000"/>
              </a:spcBef>
              <a:buFontTx/>
              <a:buNone/>
            </a:pPr>
            <a:r>
              <a:rPr lang="en-US" altLang="en-US" b="0" dirty="0">
                <a:solidFill>
                  <a:schemeClr val="tx1"/>
                </a:solidFill>
                <a:latin typeface="Tahoma" panose="020B0604030504040204" pitchFamily="34" charset="0"/>
                <a:cs typeface="Times New Roman" panose="02020603050405020304" pitchFamily="18" charset="0"/>
              </a:rPr>
              <a:t>	</a:t>
            </a:r>
            <a:r>
              <a:rPr lang="en-US" altLang="en-US" sz="3200" b="0" dirty="0">
                <a:solidFill>
                  <a:schemeClr val="tx1"/>
                </a:solidFill>
                <a:latin typeface="+mn-lt"/>
                <a:cs typeface="Times New Roman" panose="02020603050405020304" pitchFamily="18" charset="0"/>
              </a:rPr>
              <a:t>NAVFAC’s Design-Build processes:</a:t>
            </a:r>
          </a:p>
          <a:p>
            <a:pPr lvl="1" eaLnBrk="1" hangingPunct="1">
              <a:lnSpc>
                <a:spcPct val="110000"/>
              </a:lnSpc>
              <a:spcBef>
                <a:spcPct val="50000"/>
              </a:spcBef>
              <a:buFontTx/>
              <a:buChar char="•"/>
            </a:pPr>
            <a:r>
              <a:rPr lang="en-US" altLang="en-US" sz="2800" b="0" dirty="0">
                <a:solidFill>
                  <a:schemeClr val="tx1"/>
                </a:solidFill>
                <a:latin typeface="+mn-lt"/>
                <a:cs typeface="Times New Roman" panose="02020603050405020304" pitchFamily="18" charset="0"/>
              </a:rPr>
              <a:t>Standard DB Process</a:t>
            </a:r>
          </a:p>
          <a:p>
            <a:pPr lvl="1" eaLnBrk="1" hangingPunct="1">
              <a:lnSpc>
                <a:spcPct val="110000"/>
              </a:lnSpc>
              <a:spcBef>
                <a:spcPct val="50000"/>
              </a:spcBef>
              <a:buFontTx/>
              <a:buChar char="•"/>
            </a:pPr>
            <a:r>
              <a:rPr lang="en-US" altLang="en-US" sz="2800" b="0" dirty="0">
                <a:solidFill>
                  <a:schemeClr val="tx1"/>
                </a:solidFill>
                <a:latin typeface="+mn-lt"/>
                <a:cs typeface="Times New Roman" panose="02020603050405020304" pitchFamily="18" charset="0"/>
              </a:rPr>
              <a:t>Multiple Award Construction Contract (MACC) DB Process </a:t>
            </a:r>
          </a:p>
          <a:p>
            <a:pPr lvl="1" eaLnBrk="1" hangingPunct="1">
              <a:lnSpc>
                <a:spcPct val="110000"/>
              </a:lnSpc>
              <a:spcBef>
                <a:spcPct val="50000"/>
              </a:spcBef>
              <a:buFontTx/>
              <a:buChar char="•"/>
            </a:pPr>
            <a:r>
              <a:rPr lang="en-US" altLang="en-US" sz="2800" b="0" dirty="0">
                <a:solidFill>
                  <a:schemeClr val="tx1"/>
                </a:solidFill>
                <a:latin typeface="+mn-lt"/>
                <a:cs typeface="Times New Roman" panose="02020603050405020304" pitchFamily="18" charset="0"/>
              </a:rPr>
              <a:t>Sole Source Negotiated Scope DB Process</a:t>
            </a:r>
          </a:p>
          <a:p>
            <a:pPr lvl="1" eaLnBrk="1" hangingPunct="1">
              <a:lnSpc>
                <a:spcPct val="110000"/>
              </a:lnSpc>
              <a:spcBef>
                <a:spcPct val="50000"/>
              </a:spcBef>
              <a:buFontTx/>
              <a:buChar char="•"/>
            </a:pPr>
            <a:r>
              <a:rPr lang="en-US" altLang="en-US" sz="2800" b="0" dirty="0">
                <a:solidFill>
                  <a:schemeClr val="tx1"/>
                </a:solidFill>
                <a:latin typeface="+mn-lt"/>
                <a:cs typeface="Times New Roman" panose="02020603050405020304" pitchFamily="18" charset="0"/>
              </a:rPr>
              <a:t>Small Project DB Process</a:t>
            </a:r>
            <a:r>
              <a:rPr lang="en-US" altLang="en-US" sz="2800" dirty="0">
                <a:solidFill>
                  <a:schemeClr val="tx1"/>
                </a:solidFill>
                <a:latin typeface="Tahoma" panose="020B0604030504040204" pitchFamily="34" charset="0"/>
                <a:cs typeface="Times New Roman" panose="02020603050405020304" pitchFamily="18" charset="0"/>
              </a:rPr>
              <a:t> </a:t>
            </a:r>
          </a:p>
          <a:p>
            <a:pPr lvl="1" eaLnBrk="1" hangingPunct="1">
              <a:lnSpc>
                <a:spcPct val="110000"/>
              </a:lnSpc>
              <a:spcBef>
                <a:spcPct val="50000"/>
              </a:spcBef>
              <a:buFontTx/>
              <a:buChar char="•"/>
            </a:pPr>
            <a:endParaRPr lang="en-US" altLang="en-US" sz="2800" dirty="0">
              <a:solidFill>
                <a:srgbClr val="003399"/>
              </a:solidFill>
              <a:latin typeface="Tahoma" panose="020B0604030504040204" pitchFamily="34" charset="0"/>
              <a:cs typeface="Times New Roman" panose="02020603050405020304" pitchFamily="18" charset="0"/>
            </a:endParaRPr>
          </a:p>
        </p:txBody>
      </p:sp>
      <p:sp>
        <p:nvSpPr>
          <p:cNvPr id="25603" name="Text Box 3"/>
          <p:cNvSpPr txBox="1">
            <a:spLocks noChangeArrowheads="1"/>
          </p:cNvSpPr>
          <p:nvPr/>
        </p:nvSpPr>
        <p:spPr bwMode="auto">
          <a:xfrm>
            <a:off x="830263" y="277813"/>
            <a:ext cx="746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rgbClr val="000099"/>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a:solidFill>
                  <a:srgbClr val="000099"/>
                </a:solidFill>
                <a:latin typeface="Arial" panose="020B0604020202020204" pitchFamily="34" charset="0"/>
              </a:defRPr>
            </a:lvl3pPr>
            <a:lvl4pPr marL="1600200" indent="-228600">
              <a:spcBef>
                <a:spcPct val="20000"/>
              </a:spcBef>
              <a:buChar char="–"/>
              <a:defRPr sz="1400">
                <a:solidFill>
                  <a:srgbClr val="000099"/>
                </a:solidFill>
                <a:latin typeface="Arial" panose="020B0604020202020204" pitchFamily="34" charset="0"/>
              </a:defRPr>
            </a:lvl4pPr>
            <a:lvl5pPr marL="2057400" indent="-228600">
              <a:spcBef>
                <a:spcPct val="20000"/>
              </a:spcBef>
              <a:buChar char="»"/>
              <a:defRPr sz="14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0099"/>
                </a:solidFill>
                <a:latin typeface="Arial" panose="020B0604020202020204" pitchFamily="34" charset="0"/>
              </a:defRPr>
            </a:lvl9pPr>
          </a:lstStyle>
          <a:p>
            <a:pPr algn="ctr" eaLnBrk="1" hangingPunct="1">
              <a:spcBef>
                <a:spcPct val="50000"/>
              </a:spcBef>
              <a:buFontTx/>
              <a:buNone/>
            </a:pPr>
            <a:r>
              <a:rPr lang="en-US" altLang="en-US" sz="3600" b="0" dirty="0">
                <a:solidFill>
                  <a:schemeClr val="tx1"/>
                </a:solidFill>
                <a:latin typeface="+mn-lt"/>
                <a:cs typeface="Times New Roman" panose="02020603050405020304" pitchFamily="18" charset="0"/>
              </a:rPr>
              <a:t>Design-Build Processes</a:t>
            </a:r>
          </a:p>
        </p:txBody>
      </p:sp>
    </p:spTree>
    <p:extLst>
      <p:ext uri="{BB962C8B-B14F-4D97-AF65-F5344CB8AC3E}">
        <p14:creationId xmlns:p14="http://schemas.microsoft.com/office/powerpoint/2010/main" val="2289066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2210" y="110893"/>
            <a:ext cx="7000875" cy="835025"/>
          </a:xfrm>
        </p:spPr>
        <p:txBody>
          <a:bodyPr/>
          <a:lstStyle/>
          <a:p>
            <a:r>
              <a:rPr lang="en-US" sz="3200" b="0" i="0" dirty="0">
                <a:solidFill>
                  <a:schemeClr val="tx1"/>
                </a:solidFill>
                <a:latin typeface="+mn-lt"/>
                <a:ea typeface="MS PGothic" pitchFamily="34" charset="-128"/>
              </a:rPr>
              <a:t>Standard D-B Processes</a:t>
            </a:r>
          </a:p>
        </p:txBody>
      </p:sp>
      <p:sp>
        <p:nvSpPr>
          <p:cNvPr id="5" name="Content Placeholder 4"/>
          <p:cNvSpPr>
            <a:spLocks noGrp="1"/>
          </p:cNvSpPr>
          <p:nvPr>
            <p:ph idx="1"/>
          </p:nvPr>
        </p:nvSpPr>
        <p:spPr>
          <a:xfrm>
            <a:off x="646113" y="1350963"/>
            <a:ext cx="8345487" cy="4811712"/>
          </a:xfrm>
        </p:spPr>
        <p:txBody>
          <a:bodyPr/>
          <a:lstStyle/>
          <a:p>
            <a:pPr marL="227013" indent="-227013">
              <a:spcBef>
                <a:spcPts val="0"/>
              </a:spcBef>
              <a:spcAft>
                <a:spcPts val="600"/>
              </a:spcAft>
              <a:tabLst>
                <a:tab pos="398463" algn="l"/>
              </a:tabLst>
            </a:pPr>
            <a:r>
              <a:rPr lang="en-US" sz="2400" b="0" dirty="0">
                <a:solidFill>
                  <a:schemeClr val="tx1"/>
                </a:solidFill>
              </a:rPr>
              <a:t>Processes outlined in BMS B-1.4.1 (for in-house RFP’s) and B-1.4.2 (for A/E developed RFP’s)</a:t>
            </a:r>
          </a:p>
          <a:p>
            <a:pPr marL="688975" lvl="1" indent="-227013">
              <a:spcBef>
                <a:spcPts val="0"/>
              </a:spcBef>
              <a:spcAft>
                <a:spcPts val="600"/>
              </a:spcAft>
            </a:pPr>
            <a:r>
              <a:rPr lang="en-US" sz="2200" dirty="0"/>
              <a:t> </a:t>
            </a:r>
            <a:r>
              <a:rPr lang="en-US" sz="2200" b="0" dirty="0">
                <a:solidFill>
                  <a:schemeClr val="tx1"/>
                </a:solidFill>
              </a:rPr>
              <a:t>Utilizes a Stand alone Contract, not part of IDIQ or MACC</a:t>
            </a:r>
          </a:p>
          <a:p>
            <a:pPr marL="688975" lvl="1" indent="-227013">
              <a:spcBef>
                <a:spcPts val="0"/>
              </a:spcBef>
              <a:spcAft>
                <a:spcPts val="600"/>
              </a:spcAft>
            </a:pPr>
            <a:r>
              <a:rPr lang="en-US" sz="2200" b="0" dirty="0">
                <a:solidFill>
                  <a:schemeClr val="tx1"/>
                </a:solidFill>
              </a:rPr>
              <a:t> Versatile/Flexible Process</a:t>
            </a:r>
          </a:p>
          <a:p>
            <a:pPr marL="688975" lvl="1" indent="-227013">
              <a:spcBef>
                <a:spcPts val="0"/>
              </a:spcBef>
              <a:spcAft>
                <a:spcPts val="600"/>
              </a:spcAft>
            </a:pPr>
            <a:r>
              <a:rPr lang="en-US" sz="2200" b="0" dirty="0">
                <a:solidFill>
                  <a:schemeClr val="tx1"/>
                </a:solidFill>
              </a:rPr>
              <a:t> Uses 6-Part format from NAVFAC D-B Master Website</a:t>
            </a:r>
          </a:p>
          <a:p>
            <a:pPr marL="688975" lvl="1" indent="-227013">
              <a:spcBef>
                <a:spcPts val="0"/>
              </a:spcBef>
              <a:spcAft>
                <a:spcPts val="600"/>
              </a:spcAft>
            </a:pPr>
            <a:r>
              <a:rPr lang="en-US" sz="2200" b="0" dirty="0">
                <a:solidFill>
                  <a:schemeClr val="tx1"/>
                </a:solidFill>
              </a:rPr>
              <a:t> Utilizes Standard Template or a Model RFP</a:t>
            </a:r>
          </a:p>
          <a:p>
            <a:pPr marL="688975" lvl="1" indent="-227013">
              <a:spcBef>
                <a:spcPts val="0"/>
              </a:spcBef>
              <a:spcAft>
                <a:spcPts val="600"/>
              </a:spcAft>
            </a:pPr>
            <a:r>
              <a:rPr lang="en-US" sz="2200" b="0" dirty="0">
                <a:solidFill>
                  <a:schemeClr val="tx1"/>
                </a:solidFill>
              </a:rPr>
              <a:t> RFP scalable to project</a:t>
            </a:r>
          </a:p>
          <a:p>
            <a:pPr marL="688975" lvl="1" indent="-227013">
              <a:spcBef>
                <a:spcPts val="0"/>
              </a:spcBef>
              <a:spcAft>
                <a:spcPts val="600"/>
              </a:spcAft>
            </a:pPr>
            <a:r>
              <a:rPr lang="en-US" sz="2200" b="0" dirty="0">
                <a:solidFill>
                  <a:schemeClr val="tx1"/>
                </a:solidFill>
              </a:rPr>
              <a:t> Uses UFC Criteria for design requirements</a:t>
            </a:r>
          </a:p>
          <a:p>
            <a:pPr marL="801688" lvl="1" indent="-344488">
              <a:spcBef>
                <a:spcPts val="0"/>
              </a:spcBef>
              <a:spcAft>
                <a:spcPts val="600"/>
              </a:spcAft>
            </a:pPr>
            <a:r>
              <a:rPr lang="en-US" sz="2200" b="0" dirty="0">
                <a:solidFill>
                  <a:schemeClr val="tx1"/>
                </a:solidFill>
              </a:rPr>
              <a:t>“Contract to budget” amount or estimated construction cost may be provided in RFP</a:t>
            </a:r>
          </a:p>
          <a:p>
            <a:pPr marL="688975" lvl="1" indent="-227013">
              <a:spcBef>
                <a:spcPts val="0"/>
              </a:spcBef>
              <a:spcAft>
                <a:spcPts val="600"/>
              </a:spcAft>
            </a:pPr>
            <a:r>
              <a:rPr lang="en-US" sz="2200" b="0" dirty="0">
                <a:solidFill>
                  <a:schemeClr val="tx1"/>
                </a:solidFill>
              </a:rPr>
              <a:t> Uses 2-Phase Source Selection</a:t>
            </a:r>
          </a:p>
          <a:p>
            <a:endParaRPr lang="en-US" dirty="0"/>
          </a:p>
          <a:p>
            <a:pPr marL="457200" lvl="1" indent="0">
              <a:buNone/>
            </a:pPr>
            <a:endParaRPr lang="en-US" dirty="0"/>
          </a:p>
        </p:txBody>
      </p:sp>
    </p:spTree>
    <p:extLst>
      <p:ext uri="{BB962C8B-B14F-4D97-AF65-F5344CB8AC3E}">
        <p14:creationId xmlns:p14="http://schemas.microsoft.com/office/powerpoint/2010/main" val="191465798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2210" y="110893"/>
            <a:ext cx="7000875" cy="835025"/>
          </a:xfrm>
        </p:spPr>
        <p:txBody>
          <a:bodyPr/>
          <a:lstStyle/>
          <a:p>
            <a:r>
              <a:rPr lang="en-US" sz="3200" b="0" i="0" dirty="0">
                <a:solidFill>
                  <a:schemeClr val="tx1"/>
                </a:solidFill>
                <a:latin typeface="+mn-lt"/>
                <a:ea typeface="MS PGothic" pitchFamily="34" charset="-128"/>
              </a:rPr>
              <a:t>MACC Processes</a:t>
            </a:r>
          </a:p>
        </p:txBody>
      </p:sp>
      <p:sp>
        <p:nvSpPr>
          <p:cNvPr id="5" name="Content Placeholder 4"/>
          <p:cNvSpPr>
            <a:spLocks noGrp="1"/>
          </p:cNvSpPr>
          <p:nvPr>
            <p:ph idx="1"/>
          </p:nvPr>
        </p:nvSpPr>
        <p:spPr>
          <a:xfrm>
            <a:off x="609600" y="1143000"/>
            <a:ext cx="8345487" cy="4811712"/>
          </a:xfrm>
        </p:spPr>
        <p:txBody>
          <a:bodyPr/>
          <a:lstStyle/>
          <a:p>
            <a:pPr marL="227013" indent="-227013">
              <a:spcBef>
                <a:spcPts val="0"/>
              </a:spcBef>
              <a:spcAft>
                <a:spcPts val="600"/>
              </a:spcAft>
              <a:tabLst>
                <a:tab pos="398463" algn="l"/>
              </a:tabLst>
            </a:pPr>
            <a:r>
              <a:rPr lang="en-US" sz="2400" b="0" dirty="0">
                <a:solidFill>
                  <a:schemeClr val="tx1"/>
                </a:solidFill>
              </a:rPr>
              <a:t>Multiple Award Construction Contract (MACC) Processes outlined in BMS B-1.4.3 </a:t>
            </a:r>
          </a:p>
          <a:p>
            <a:pPr marL="688975" lvl="1" indent="-227013">
              <a:spcBef>
                <a:spcPts val="0"/>
              </a:spcBef>
              <a:spcAft>
                <a:spcPts val="600"/>
              </a:spcAft>
            </a:pPr>
            <a:r>
              <a:rPr lang="en-US" sz="2200" b="0" dirty="0">
                <a:solidFill>
                  <a:schemeClr val="tx1"/>
                </a:solidFill>
              </a:rPr>
              <a:t> RFP issued where a suitable MACC is in place</a:t>
            </a:r>
          </a:p>
          <a:p>
            <a:pPr marL="688975" lvl="1" indent="-227013">
              <a:spcBef>
                <a:spcPts val="0"/>
              </a:spcBef>
              <a:spcAft>
                <a:spcPts val="600"/>
              </a:spcAft>
            </a:pPr>
            <a:r>
              <a:rPr lang="en-US" sz="2200" b="0" dirty="0">
                <a:solidFill>
                  <a:schemeClr val="tx1"/>
                </a:solidFill>
              </a:rPr>
              <a:t> Uses same 6-Part format from NAVFAC D-B Master</a:t>
            </a:r>
          </a:p>
          <a:p>
            <a:pPr marL="688975" lvl="1" indent="-227013">
              <a:spcBef>
                <a:spcPts val="0"/>
              </a:spcBef>
              <a:spcAft>
                <a:spcPts val="600"/>
              </a:spcAft>
            </a:pPr>
            <a:r>
              <a:rPr lang="en-US" sz="2200" b="0" dirty="0">
                <a:solidFill>
                  <a:schemeClr val="tx1"/>
                </a:solidFill>
              </a:rPr>
              <a:t> Well-defined Project Program, Part 3</a:t>
            </a:r>
          </a:p>
          <a:p>
            <a:pPr marL="688975" lvl="1" indent="-227013">
              <a:spcBef>
                <a:spcPts val="0"/>
              </a:spcBef>
              <a:spcAft>
                <a:spcPts val="600"/>
              </a:spcAft>
            </a:pPr>
            <a:r>
              <a:rPr lang="en-US" sz="2200" b="0" dirty="0">
                <a:solidFill>
                  <a:schemeClr val="tx1"/>
                </a:solidFill>
              </a:rPr>
              <a:t> RFP may be developed in-house or by A/E</a:t>
            </a:r>
          </a:p>
          <a:p>
            <a:pPr marL="801688" lvl="1" indent="-344488">
              <a:spcBef>
                <a:spcPts val="0"/>
              </a:spcBef>
              <a:spcAft>
                <a:spcPts val="600"/>
              </a:spcAft>
            </a:pPr>
            <a:r>
              <a:rPr lang="en-US" sz="2200" b="0" dirty="0">
                <a:solidFill>
                  <a:schemeClr val="tx1"/>
                </a:solidFill>
              </a:rPr>
              <a:t>The Base MACC Contract establishes RFP Parts 1 and 2 (</a:t>
            </a:r>
            <a:r>
              <a:rPr lang="en-US" sz="2200" b="0" dirty="0" err="1">
                <a:solidFill>
                  <a:schemeClr val="tx1"/>
                </a:solidFill>
              </a:rPr>
              <a:t>Divs</a:t>
            </a:r>
            <a:r>
              <a:rPr lang="en-US" sz="2200" b="0" dirty="0">
                <a:solidFill>
                  <a:schemeClr val="tx1"/>
                </a:solidFill>
              </a:rPr>
              <a:t> 00 and 01); for follow-on task orders, Parts 1 and 2 are only edited for unique location and project requirements</a:t>
            </a:r>
          </a:p>
          <a:p>
            <a:pPr marL="801688" lvl="1" indent="-344488">
              <a:spcBef>
                <a:spcPts val="0"/>
              </a:spcBef>
              <a:spcAft>
                <a:spcPts val="600"/>
              </a:spcAft>
            </a:pPr>
            <a:r>
              <a:rPr lang="en-US" sz="2200" b="0" dirty="0">
                <a:solidFill>
                  <a:schemeClr val="tx1"/>
                </a:solidFill>
              </a:rPr>
              <a:t>“Contract to budget” amount or estimated construction cost may be provided in RFP</a:t>
            </a:r>
          </a:p>
          <a:p>
            <a:pPr marL="801688" lvl="1" indent="-344488">
              <a:spcBef>
                <a:spcPts val="0"/>
              </a:spcBef>
              <a:spcAft>
                <a:spcPts val="600"/>
              </a:spcAft>
            </a:pPr>
            <a:r>
              <a:rPr lang="en-US" sz="2200" b="0" dirty="0">
                <a:solidFill>
                  <a:schemeClr val="tx1"/>
                </a:solidFill>
              </a:rPr>
              <a:t>For a traditional MACC RFP, a concept design will be developed by the DB Teams and evaluated in selection</a:t>
            </a:r>
          </a:p>
          <a:p>
            <a:endParaRPr lang="en-US" dirty="0"/>
          </a:p>
          <a:p>
            <a:pPr marL="457200" lvl="1" indent="0">
              <a:buNone/>
            </a:pPr>
            <a:endParaRPr lang="en-US" dirty="0"/>
          </a:p>
        </p:txBody>
      </p:sp>
    </p:spTree>
    <p:extLst>
      <p:ext uri="{BB962C8B-B14F-4D97-AF65-F5344CB8AC3E}">
        <p14:creationId xmlns:p14="http://schemas.microsoft.com/office/powerpoint/2010/main" val="127928759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2210" y="110893"/>
            <a:ext cx="7000875" cy="835025"/>
          </a:xfrm>
        </p:spPr>
        <p:txBody>
          <a:bodyPr/>
          <a:lstStyle/>
          <a:p>
            <a:r>
              <a:rPr lang="en-US" sz="3200" b="0" i="0" dirty="0">
                <a:solidFill>
                  <a:schemeClr val="tx1"/>
                </a:solidFill>
                <a:latin typeface="+mn-lt"/>
                <a:ea typeface="MS PGothic" pitchFamily="34" charset="-128"/>
              </a:rPr>
              <a:t>“Low Risk” MACC Processes</a:t>
            </a:r>
          </a:p>
        </p:txBody>
      </p:sp>
      <p:sp>
        <p:nvSpPr>
          <p:cNvPr id="5" name="Content Placeholder 4"/>
          <p:cNvSpPr>
            <a:spLocks noGrp="1"/>
          </p:cNvSpPr>
          <p:nvPr>
            <p:ph idx="1"/>
          </p:nvPr>
        </p:nvSpPr>
        <p:spPr>
          <a:xfrm>
            <a:off x="609600" y="1219200"/>
            <a:ext cx="8534400" cy="4943231"/>
          </a:xfrm>
        </p:spPr>
        <p:txBody>
          <a:bodyPr/>
          <a:lstStyle/>
          <a:p>
            <a:pPr marL="227013" indent="-227013">
              <a:spcBef>
                <a:spcPts val="0"/>
              </a:spcBef>
              <a:spcAft>
                <a:spcPts val="600"/>
              </a:spcAft>
              <a:tabLst>
                <a:tab pos="398463" algn="l"/>
              </a:tabLst>
            </a:pPr>
            <a:r>
              <a:rPr lang="en-US" sz="2400" b="0" dirty="0">
                <a:solidFill>
                  <a:schemeClr val="tx1"/>
                </a:solidFill>
              </a:rPr>
              <a:t>Characteristics for “Low Risk” MACC </a:t>
            </a:r>
          </a:p>
          <a:p>
            <a:pPr marL="688975" lvl="1" indent="-231775">
              <a:spcBef>
                <a:spcPts val="0"/>
              </a:spcBef>
              <a:spcAft>
                <a:spcPts val="600"/>
              </a:spcAft>
              <a:buClr>
                <a:schemeClr val="tx1"/>
              </a:buClr>
            </a:pPr>
            <a:r>
              <a:rPr lang="en-US" dirty="0"/>
              <a:t> </a:t>
            </a:r>
            <a:r>
              <a:rPr lang="en-US" sz="2200" b="0" dirty="0">
                <a:solidFill>
                  <a:schemeClr val="tx1"/>
                </a:solidFill>
              </a:rPr>
              <a:t>Prescriptive UFC Criteria (Bachelors Quarters, Dining Halls)</a:t>
            </a:r>
          </a:p>
          <a:p>
            <a:pPr marL="688975" lvl="1" indent="-231775">
              <a:spcBef>
                <a:spcPts val="0"/>
              </a:spcBef>
              <a:spcAft>
                <a:spcPts val="600"/>
              </a:spcAft>
            </a:pPr>
            <a:r>
              <a:rPr lang="en-US" sz="2200" b="0" dirty="0">
                <a:solidFill>
                  <a:schemeClr val="tx1"/>
                </a:solidFill>
              </a:rPr>
              <a:t> It is not considered a complex design</a:t>
            </a:r>
          </a:p>
          <a:p>
            <a:pPr marL="688975" lvl="1" indent="-231775">
              <a:spcBef>
                <a:spcPts val="0"/>
              </a:spcBef>
              <a:spcAft>
                <a:spcPts val="600"/>
              </a:spcAft>
            </a:pPr>
            <a:r>
              <a:rPr lang="en-US" sz="2200" b="0" dirty="0">
                <a:solidFill>
                  <a:schemeClr val="tx1"/>
                </a:solidFill>
              </a:rPr>
              <a:t> Facility is common to the private sector</a:t>
            </a:r>
          </a:p>
          <a:p>
            <a:pPr marL="231775" indent="-231775">
              <a:spcAft>
                <a:spcPts val="600"/>
              </a:spcAft>
              <a:buClr>
                <a:schemeClr val="tx1"/>
              </a:buClr>
            </a:pPr>
            <a:r>
              <a:rPr lang="en-US" sz="2400" b="0" dirty="0">
                <a:solidFill>
                  <a:schemeClr val="tx1"/>
                </a:solidFill>
              </a:rPr>
              <a:t>If “Low Risk MACC”</a:t>
            </a:r>
          </a:p>
          <a:p>
            <a:pPr marL="684213" lvl="1" indent="-227013">
              <a:spcBef>
                <a:spcPts val="0"/>
              </a:spcBef>
              <a:spcAft>
                <a:spcPts val="600"/>
              </a:spcAft>
            </a:pPr>
            <a:r>
              <a:rPr lang="en-US" sz="2200" b="0" dirty="0">
                <a:solidFill>
                  <a:schemeClr val="tx1"/>
                </a:solidFill>
              </a:rPr>
              <a:t> RFP is scaled-down 6-part format</a:t>
            </a:r>
          </a:p>
          <a:p>
            <a:pPr marL="684213" lvl="1" indent="-227013">
              <a:spcBef>
                <a:spcPts val="0"/>
              </a:spcBef>
              <a:spcAft>
                <a:spcPts val="600"/>
              </a:spcAft>
            </a:pPr>
            <a:r>
              <a:rPr lang="en-US" sz="2200" b="0" dirty="0">
                <a:solidFill>
                  <a:schemeClr val="tx1"/>
                </a:solidFill>
              </a:rPr>
              <a:t> Right-sized, well-defined Part 3, Project Program</a:t>
            </a:r>
          </a:p>
          <a:p>
            <a:pPr marL="801688" lvl="1" indent="-344488">
              <a:spcBef>
                <a:spcPts val="0"/>
              </a:spcBef>
              <a:spcAft>
                <a:spcPts val="600"/>
              </a:spcAft>
            </a:pPr>
            <a:r>
              <a:rPr lang="en-US" sz="2200" b="0" dirty="0">
                <a:solidFill>
                  <a:schemeClr val="tx1"/>
                </a:solidFill>
              </a:rPr>
              <a:t>A concept design is </a:t>
            </a:r>
            <a:r>
              <a:rPr lang="en-US" sz="2200" b="0" u="sng" dirty="0">
                <a:solidFill>
                  <a:schemeClr val="tx1"/>
                </a:solidFill>
              </a:rPr>
              <a:t>not</a:t>
            </a:r>
            <a:r>
              <a:rPr lang="en-US" sz="2200" b="0" dirty="0">
                <a:solidFill>
                  <a:schemeClr val="tx1"/>
                </a:solidFill>
              </a:rPr>
              <a:t> developed by the DB Teams for evaluation and selection</a:t>
            </a:r>
          </a:p>
          <a:p>
            <a:pPr marL="801688" lvl="1" indent="-344488">
              <a:spcBef>
                <a:spcPts val="0"/>
              </a:spcBef>
              <a:spcAft>
                <a:spcPts val="600"/>
              </a:spcAft>
            </a:pPr>
            <a:r>
              <a:rPr lang="en-US" sz="2200" b="0" dirty="0">
                <a:solidFill>
                  <a:schemeClr val="tx1"/>
                </a:solidFill>
              </a:rPr>
              <a:t>DB Teams submit narrative of key features explaining concept design and construction to demonstrate understanding of RFP requirements</a:t>
            </a:r>
          </a:p>
          <a:p>
            <a:pPr marL="684213" lvl="1" indent="-227013">
              <a:spcBef>
                <a:spcPts val="0"/>
              </a:spcBef>
              <a:spcAft>
                <a:spcPts val="600"/>
              </a:spcAft>
            </a:pPr>
            <a:r>
              <a:rPr lang="en-US" sz="2200" b="0" dirty="0">
                <a:solidFill>
                  <a:schemeClr val="tx1"/>
                </a:solidFill>
              </a:rPr>
              <a:t> Design solutions are developed post-award</a:t>
            </a:r>
          </a:p>
          <a:p>
            <a:endParaRPr lang="en-US" dirty="0"/>
          </a:p>
          <a:p>
            <a:pPr marL="457200" lvl="1" indent="0">
              <a:buNone/>
            </a:pPr>
            <a:endParaRPr lang="en-US" dirty="0"/>
          </a:p>
        </p:txBody>
      </p:sp>
    </p:spTree>
    <p:extLst>
      <p:ext uri="{BB962C8B-B14F-4D97-AF65-F5344CB8AC3E}">
        <p14:creationId xmlns:p14="http://schemas.microsoft.com/office/powerpoint/2010/main" val="168889052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2210" y="110893"/>
            <a:ext cx="7000875" cy="835025"/>
          </a:xfrm>
        </p:spPr>
        <p:txBody>
          <a:bodyPr/>
          <a:lstStyle/>
          <a:p>
            <a:r>
              <a:rPr lang="en-US" sz="3200" b="0" i="0" dirty="0">
                <a:solidFill>
                  <a:schemeClr val="tx1"/>
                </a:solidFill>
                <a:latin typeface="+mn-lt"/>
                <a:ea typeface="MS PGothic" pitchFamily="34" charset="-128"/>
              </a:rPr>
              <a:t>Layout of the MACC RFP Package</a:t>
            </a:r>
          </a:p>
        </p:txBody>
      </p:sp>
      <p:pic>
        <p:nvPicPr>
          <p:cNvPr id="6" name="Content Placeholder 3" descr="process.png"/>
          <p:cNvPicPr>
            <a:picLocks noGrp="1" noChangeAspect="1"/>
          </p:cNvPicPr>
          <p:nvPr>
            <p:ph idx="1"/>
          </p:nvPr>
        </p:nvPicPr>
        <p:blipFill>
          <a:blip r:embed="rId3">
            <a:extLst>
              <a:ext uri="{28A0092B-C50C-407E-A947-70E740481C1C}">
                <a14:useLocalDpi xmlns:a14="http://schemas.microsoft.com/office/drawing/2010/main" val="0"/>
              </a:ext>
            </a:extLst>
          </a:blip>
          <a:srcRect l="-10616" r="-10616"/>
          <a:stretch>
            <a:fillRect/>
          </a:stretch>
        </p:blipFill>
        <p:spPr>
          <a:xfrm>
            <a:off x="152401" y="1299046"/>
            <a:ext cx="8872664" cy="5101754"/>
          </a:xfrm>
        </p:spPr>
      </p:pic>
    </p:spTree>
    <p:extLst>
      <p:ext uri="{BB962C8B-B14F-4D97-AF65-F5344CB8AC3E}">
        <p14:creationId xmlns:p14="http://schemas.microsoft.com/office/powerpoint/2010/main" val="301239948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2210" y="110893"/>
            <a:ext cx="7000875" cy="835025"/>
          </a:xfrm>
        </p:spPr>
        <p:txBody>
          <a:bodyPr/>
          <a:lstStyle/>
          <a:p>
            <a:r>
              <a:rPr lang="en-US" sz="3200" b="0" i="0" dirty="0">
                <a:solidFill>
                  <a:schemeClr val="tx1"/>
                </a:solidFill>
                <a:latin typeface="+mn-lt"/>
                <a:ea typeface="MS PGothic" pitchFamily="34" charset="-128"/>
              </a:rPr>
              <a:t>Layout of the MACC Part 1</a:t>
            </a:r>
          </a:p>
        </p:txBody>
      </p:sp>
      <p:pic>
        <p:nvPicPr>
          <p:cNvPr id="7" name="Content Placeholder 3" descr="layout.png"/>
          <p:cNvPicPr>
            <a:picLocks noGrp="1" noChangeAspect="1"/>
          </p:cNvPicPr>
          <p:nvPr>
            <p:ph idx="1"/>
          </p:nvPr>
        </p:nvPicPr>
        <p:blipFill>
          <a:blip r:embed="rId3">
            <a:extLst>
              <a:ext uri="{28A0092B-C50C-407E-A947-70E740481C1C}">
                <a14:useLocalDpi xmlns:a14="http://schemas.microsoft.com/office/drawing/2010/main" val="0"/>
              </a:ext>
            </a:extLst>
          </a:blip>
          <a:srcRect l="-6221" r="-6221"/>
          <a:stretch>
            <a:fillRect/>
          </a:stretch>
        </p:blipFill>
        <p:spPr>
          <a:xfrm>
            <a:off x="185376" y="1295400"/>
            <a:ext cx="8882424" cy="5107353"/>
          </a:xfrm>
        </p:spPr>
      </p:pic>
    </p:spTree>
    <p:extLst>
      <p:ext uri="{BB962C8B-B14F-4D97-AF65-F5344CB8AC3E}">
        <p14:creationId xmlns:p14="http://schemas.microsoft.com/office/powerpoint/2010/main" val="1141111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2210" y="110893"/>
            <a:ext cx="7000875" cy="835025"/>
          </a:xfrm>
        </p:spPr>
        <p:txBody>
          <a:bodyPr/>
          <a:lstStyle/>
          <a:p>
            <a:r>
              <a:rPr lang="en-US" sz="3200" b="0" i="0" dirty="0">
                <a:solidFill>
                  <a:schemeClr val="tx1"/>
                </a:solidFill>
                <a:latin typeface="+mn-lt"/>
                <a:ea typeface="MS PGothic" pitchFamily="34" charset="-128"/>
              </a:rPr>
              <a:t>Layout of the MACC Part 2</a:t>
            </a:r>
          </a:p>
        </p:txBody>
      </p:sp>
      <p:pic>
        <p:nvPicPr>
          <p:cNvPr id="6" name="Content Placeholder 3" descr="layout.png"/>
          <p:cNvPicPr>
            <a:picLocks noGrp="1" noChangeAspect="1"/>
          </p:cNvPicPr>
          <p:nvPr>
            <p:ph idx="1"/>
          </p:nvPr>
        </p:nvPicPr>
        <p:blipFill>
          <a:blip r:embed="rId3">
            <a:extLst>
              <a:ext uri="{28A0092B-C50C-407E-A947-70E740481C1C}">
                <a14:useLocalDpi xmlns:a14="http://schemas.microsoft.com/office/drawing/2010/main" val="0"/>
              </a:ext>
            </a:extLst>
          </a:blip>
          <a:srcRect l="-8816" r="-8816"/>
          <a:stretch>
            <a:fillRect/>
          </a:stretch>
        </p:blipFill>
        <p:spPr>
          <a:xfrm>
            <a:off x="0" y="1371600"/>
            <a:ext cx="9041512" cy="5198896"/>
          </a:xfrm>
        </p:spPr>
      </p:pic>
    </p:spTree>
    <p:extLst>
      <p:ext uri="{BB962C8B-B14F-4D97-AF65-F5344CB8AC3E}">
        <p14:creationId xmlns:p14="http://schemas.microsoft.com/office/powerpoint/2010/main" val="236529875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2000" y="177800"/>
            <a:ext cx="7415213" cy="835025"/>
          </a:xfrm>
        </p:spPr>
        <p:txBody>
          <a:bodyPr/>
          <a:lstStyle/>
          <a:p>
            <a:pPr algn="l" eaLnBrk="1" hangingPunct="1">
              <a:defRPr/>
            </a:pPr>
            <a:r>
              <a:rPr lang="en-US" altLang="en-US" sz="3200" b="0" i="0" dirty="0">
                <a:solidFill>
                  <a:schemeClr val="tx1"/>
                </a:solidFill>
                <a:latin typeface="+mn-lt"/>
                <a:ea typeface="MS PGothic" pitchFamily="34" charset="-128"/>
              </a:rPr>
              <a:t>Learning Objectives</a:t>
            </a:r>
          </a:p>
        </p:txBody>
      </p:sp>
      <p:sp>
        <p:nvSpPr>
          <p:cNvPr id="212995" name="Rectangle 3"/>
          <p:cNvSpPr>
            <a:spLocks noGrp="1" noChangeArrowheads="1"/>
          </p:cNvSpPr>
          <p:nvPr>
            <p:ph type="body" idx="1"/>
          </p:nvPr>
        </p:nvSpPr>
        <p:spPr>
          <a:xfrm>
            <a:off x="279401" y="1411287"/>
            <a:ext cx="5137150" cy="5065713"/>
          </a:xfrm>
        </p:spPr>
        <p:txBody>
          <a:bodyPr/>
          <a:lstStyle/>
          <a:p>
            <a:pPr marL="182880" indent="-182880"/>
            <a:r>
              <a:rPr lang="en-US" altLang="en-US" b="0" dirty="0">
                <a:solidFill>
                  <a:schemeClr val="tx1"/>
                </a:solidFill>
              </a:rPr>
              <a:t>Commonalities of 4 D-B Processes</a:t>
            </a:r>
          </a:p>
          <a:p>
            <a:pPr marL="182880" indent="-182880"/>
            <a:endParaRPr lang="en-US" altLang="en-US" b="0" dirty="0">
              <a:solidFill>
                <a:schemeClr val="tx1"/>
              </a:solidFill>
            </a:endParaRPr>
          </a:p>
          <a:p>
            <a:pPr marL="182880" indent="-182880"/>
            <a:r>
              <a:rPr lang="en-US" altLang="en-US" b="0" dirty="0">
                <a:solidFill>
                  <a:schemeClr val="tx1"/>
                </a:solidFill>
              </a:rPr>
              <a:t>D-B Team Make-up</a:t>
            </a:r>
          </a:p>
          <a:p>
            <a:pPr marL="182880" indent="-182880"/>
            <a:endParaRPr lang="en-US" altLang="en-US" b="0" dirty="0">
              <a:solidFill>
                <a:schemeClr val="tx1"/>
              </a:solidFill>
            </a:endParaRPr>
          </a:p>
          <a:p>
            <a:pPr marL="182880" indent="-182880"/>
            <a:r>
              <a:rPr lang="en-US" altLang="en-US" b="0" dirty="0">
                <a:solidFill>
                  <a:schemeClr val="tx1"/>
                </a:solidFill>
              </a:rPr>
              <a:t>NAVFAC Business Management System</a:t>
            </a:r>
          </a:p>
          <a:p>
            <a:pPr marL="182880" indent="-182880"/>
            <a:endParaRPr lang="en-US" altLang="en-US" b="0" dirty="0">
              <a:solidFill>
                <a:schemeClr val="tx1"/>
              </a:solidFill>
            </a:endParaRPr>
          </a:p>
          <a:p>
            <a:pPr marL="182880" indent="-182880"/>
            <a:r>
              <a:rPr lang="en-US" altLang="en-US" b="0" dirty="0">
                <a:solidFill>
                  <a:schemeClr val="tx1"/>
                </a:solidFill>
              </a:rPr>
              <a:t>BMS Roles and Responsibilities</a:t>
            </a:r>
          </a:p>
          <a:p>
            <a:pPr marL="182880" indent="-182880"/>
            <a:endParaRPr lang="en-US" altLang="en-US" dirty="0">
              <a:solidFill>
                <a:srgbClr val="000099"/>
              </a:solidFill>
            </a:endParaRPr>
          </a:p>
          <a:p>
            <a:pPr marL="182880" indent="-182880"/>
            <a:r>
              <a:rPr lang="en-US" altLang="en-US" b="0" dirty="0">
                <a:solidFill>
                  <a:schemeClr val="tx1"/>
                </a:solidFill>
              </a:rPr>
              <a:t>Characteristics of 4 D-B Processes</a:t>
            </a:r>
          </a:p>
          <a:p>
            <a:pPr marL="182880" indent="-182880"/>
            <a:endParaRPr lang="en-US" altLang="en-US" b="0" dirty="0">
              <a:solidFill>
                <a:schemeClr val="tx1"/>
              </a:solidFill>
            </a:endParaRPr>
          </a:p>
          <a:p>
            <a:pPr marL="182880" indent="-182880"/>
            <a:r>
              <a:rPr lang="en-US" altLang="en-US" b="0" dirty="0">
                <a:solidFill>
                  <a:schemeClr val="tx1"/>
                </a:solidFill>
              </a:rPr>
              <a:t>Post-award Processes</a:t>
            </a:r>
          </a:p>
          <a:p>
            <a:pPr marL="182880" indent="-182880"/>
            <a:endParaRPr lang="en-US" altLang="en-US" b="0" dirty="0">
              <a:solidFill>
                <a:schemeClr val="tx1"/>
              </a:solidFill>
            </a:endParaRPr>
          </a:p>
          <a:p>
            <a:pPr marL="0" indent="0">
              <a:buNone/>
            </a:pPr>
            <a:endParaRPr lang="en-US" altLang="en-US" b="0" dirty="0">
              <a:solidFill>
                <a:schemeClr val="tx1"/>
              </a:solidFill>
            </a:endParaRPr>
          </a:p>
          <a:p>
            <a:pPr marL="342900" indent="-342900"/>
            <a:endParaRPr lang="en-US" altLang="en-US" sz="1600" b="0" dirty="0">
              <a:solidFill>
                <a:schemeClr val="tx1"/>
              </a:solidFill>
            </a:endParaRPr>
          </a:p>
        </p:txBody>
      </p:sp>
      <p:pic>
        <p:nvPicPr>
          <p:cNvPr id="21299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88025" y="1760538"/>
            <a:ext cx="2894013" cy="40814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212997" name="Straight Connector 6"/>
          <p:cNvCxnSpPr>
            <a:cxnSpLocks noChangeShapeType="1"/>
          </p:cNvCxnSpPr>
          <p:nvPr/>
        </p:nvCxnSpPr>
        <p:spPr bwMode="auto">
          <a:xfrm>
            <a:off x="5540375" y="1406525"/>
            <a:ext cx="0" cy="4968875"/>
          </a:xfrm>
          <a:prstGeom prst="line">
            <a:avLst/>
          </a:prstGeom>
          <a:noFill/>
          <a:ln w="19050" cmpd="dbl" algn="ctr">
            <a:solidFill>
              <a:srgbClr val="009ED5"/>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73975033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2210" y="110893"/>
            <a:ext cx="7000875" cy="835025"/>
          </a:xfrm>
        </p:spPr>
        <p:txBody>
          <a:bodyPr/>
          <a:lstStyle/>
          <a:p>
            <a:r>
              <a:rPr lang="en-US" sz="3200" b="0" i="0" dirty="0">
                <a:solidFill>
                  <a:schemeClr val="tx1"/>
                </a:solidFill>
                <a:latin typeface="+mn-lt"/>
                <a:ea typeface="MS PGothic" pitchFamily="34" charset="-128"/>
              </a:rPr>
              <a:t>Sole Source Processes</a:t>
            </a:r>
          </a:p>
        </p:txBody>
      </p:sp>
      <p:sp>
        <p:nvSpPr>
          <p:cNvPr id="5" name="Content Placeholder 4"/>
          <p:cNvSpPr>
            <a:spLocks noGrp="1"/>
          </p:cNvSpPr>
          <p:nvPr>
            <p:ph idx="1"/>
          </p:nvPr>
        </p:nvSpPr>
        <p:spPr>
          <a:xfrm>
            <a:off x="609600" y="1143000"/>
            <a:ext cx="8345487" cy="4811712"/>
          </a:xfrm>
        </p:spPr>
        <p:txBody>
          <a:bodyPr/>
          <a:lstStyle/>
          <a:p>
            <a:pPr marL="227013" indent="-227013">
              <a:spcBef>
                <a:spcPts val="0"/>
              </a:spcBef>
              <a:spcAft>
                <a:spcPts val="600"/>
              </a:spcAft>
              <a:tabLst>
                <a:tab pos="398463" algn="l"/>
              </a:tabLst>
            </a:pPr>
            <a:r>
              <a:rPr lang="en-US" sz="2400" b="0" dirty="0">
                <a:solidFill>
                  <a:schemeClr val="tx1"/>
                </a:solidFill>
              </a:rPr>
              <a:t>Sole Source Contract Processes in BMS B-1.4.4 </a:t>
            </a:r>
          </a:p>
          <a:p>
            <a:pPr marL="801688" lvl="1" indent="-344488">
              <a:spcBef>
                <a:spcPts val="0"/>
              </a:spcBef>
              <a:spcAft>
                <a:spcPts val="600"/>
              </a:spcAft>
            </a:pPr>
            <a:r>
              <a:rPr lang="en-US" sz="2200" b="0" dirty="0">
                <a:solidFill>
                  <a:schemeClr val="tx1"/>
                </a:solidFill>
              </a:rPr>
              <a:t>Used with 8(a) Contractors for projects &lt; $3.5 Million; follow BMS S-17.2.17 for Acquisition</a:t>
            </a:r>
          </a:p>
          <a:p>
            <a:pPr marL="801688" lvl="1" indent="-344488">
              <a:spcBef>
                <a:spcPts val="0"/>
              </a:spcBef>
              <a:spcAft>
                <a:spcPts val="600"/>
              </a:spcAft>
            </a:pPr>
            <a:r>
              <a:rPr lang="en-US" sz="2200" b="0" dirty="0">
                <a:solidFill>
                  <a:schemeClr val="tx1"/>
                </a:solidFill>
              </a:rPr>
              <a:t>Ensure project matches the Contractor’s skills</a:t>
            </a:r>
          </a:p>
          <a:p>
            <a:pPr marL="801688" lvl="1" indent="-344488">
              <a:spcBef>
                <a:spcPts val="0"/>
              </a:spcBef>
              <a:spcAft>
                <a:spcPts val="600"/>
              </a:spcAft>
            </a:pPr>
            <a:r>
              <a:rPr lang="en-US" sz="2200" b="0" dirty="0">
                <a:solidFill>
                  <a:schemeClr val="tx1"/>
                </a:solidFill>
              </a:rPr>
              <a:t>Allows for open discussions with Contractor prior to award</a:t>
            </a:r>
          </a:p>
          <a:p>
            <a:pPr marL="801688" lvl="1" indent="-344488">
              <a:spcBef>
                <a:spcPts val="0"/>
              </a:spcBef>
              <a:spcAft>
                <a:spcPts val="600"/>
              </a:spcAft>
            </a:pPr>
            <a:r>
              <a:rPr lang="en-US" sz="2200" b="0" dirty="0">
                <a:solidFill>
                  <a:schemeClr val="tx1"/>
                </a:solidFill>
              </a:rPr>
              <a:t>Uses the 6-part RFP format </a:t>
            </a:r>
          </a:p>
          <a:p>
            <a:pPr marL="801688" lvl="1" indent="-344488">
              <a:spcBef>
                <a:spcPts val="0"/>
              </a:spcBef>
              <a:spcAft>
                <a:spcPts val="600"/>
              </a:spcAft>
            </a:pPr>
            <a:r>
              <a:rPr lang="en-US" sz="2200" b="0" dirty="0">
                <a:solidFill>
                  <a:schemeClr val="tx1"/>
                </a:solidFill>
              </a:rPr>
              <a:t>Uses a scaled-down Project Program, Part 3</a:t>
            </a:r>
          </a:p>
          <a:p>
            <a:pPr marL="801688" lvl="1" indent="-344488">
              <a:spcBef>
                <a:spcPts val="0"/>
              </a:spcBef>
              <a:spcAft>
                <a:spcPts val="600"/>
              </a:spcAft>
            </a:pPr>
            <a:r>
              <a:rPr lang="en-US" sz="2200" b="0" dirty="0">
                <a:solidFill>
                  <a:schemeClr val="tx1"/>
                </a:solidFill>
              </a:rPr>
              <a:t>If not provided in Part 6 of the RFP, a concept design will be developed by the Contractor</a:t>
            </a:r>
          </a:p>
          <a:p>
            <a:pPr marL="801688" lvl="1" indent="-344488">
              <a:spcBef>
                <a:spcPts val="0"/>
              </a:spcBef>
              <a:spcAft>
                <a:spcPts val="600"/>
              </a:spcAft>
            </a:pPr>
            <a:r>
              <a:rPr lang="en-US" sz="2200" b="0" dirty="0">
                <a:solidFill>
                  <a:schemeClr val="tx1"/>
                </a:solidFill>
              </a:rPr>
              <a:t>Existing information is provided in the RFP; Government typically does not perform additional testing.  Contractor, during the proposal phase, collects any additional information needed</a:t>
            </a:r>
          </a:p>
          <a:p>
            <a:endParaRPr lang="en-US" dirty="0"/>
          </a:p>
          <a:p>
            <a:pPr marL="457200" lvl="1" indent="0">
              <a:buNone/>
            </a:pPr>
            <a:endParaRPr lang="en-US" dirty="0"/>
          </a:p>
        </p:txBody>
      </p:sp>
    </p:spTree>
    <p:extLst>
      <p:ext uri="{BB962C8B-B14F-4D97-AF65-F5344CB8AC3E}">
        <p14:creationId xmlns:p14="http://schemas.microsoft.com/office/powerpoint/2010/main" val="90237904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2210" y="110893"/>
            <a:ext cx="7000875" cy="835025"/>
          </a:xfrm>
        </p:spPr>
        <p:txBody>
          <a:bodyPr/>
          <a:lstStyle/>
          <a:p>
            <a:r>
              <a:rPr lang="en-US" sz="3200" b="0" i="0" dirty="0">
                <a:solidFill>
                  <a:schemeClr val="tx1"/>
                </a:solidFill>
                <a:latin typeface="+mn-lt"/>
                <a:ea typeface="MS PGothic" pitchFamily="34" charset="-128"/>
              </a:rPr>
              <a:t>Sole Source Processes</a:t>
            </a:r>
          </a:p>
        </p:txBody>
      </p:sp>
      <p:sp>
        <p:nvSpPr>
          <p:cNvPr id="5" name="Content Placeholder 4"/>
          <p:cNvSpPr>
            <a:spLocks noGrp="1"/>
          </p:cNvSpPr>
          <p:nvPr>
            <p:ph idx="1"/>
          </p:nvPr>
        </p:nvSpPr>
        <p:spPr>
          <a:xfrm>
            <a:off x="609600" y="1360488"/>
            <a:ext cx="8345487" cy="4811712"/>
          </a:xfrm>
        </p:spPr>
        <p:txBody>
          <a:bodyPr/>
          <a:lstStyle/>
          <a:p>
            <a:pPr marL="227013" indent="-227013">
              <a:spcBef>
                <a:spcPts val="0"/>
              </a:spcBef>
              <a:spcAft>
                <a:spcPts val="600"/>
              </a:spcAft>
              <a:tabLst>
                <a:tab pos="398463" algn="l"/>
              </a:tabLst>
            </a:pPr>
            <a:r>
              <a:rPr lang="en-US" sz="2400" b="0" dirty="0">
                <a:solidFill>
                  <a:schemeClr val="tx1"/>
                </a:solidFill>
              </a:rPr>
              <a:t>Sole Source Contract Processes (cont’d)</a:t>
            </a:r>
          </a:p>
          <a:p>
            <a:pPr marL="801688" lvl="1" indent="-344488">
              <a:spcAft>
                <a:spcPts val="600"/>
              </a:spcAft>
            </a:pPr>
            <a:r>
              <a:rPr lang="en-US" sz="2200" b="0" dirty="0">
                <a:solidFill>
                  <a:schemeClr val="tx1"/>
                </a:solidFill>
              </a:rPr>
              <a:t>Scope is refined through open discussions and meetings with clients and Contractor</a:t>
            </a:r>
          </a:p>
          <a:p>
            <a:pPr marL="801688" lvl="1" indent="-344488">
              <a:spcAft>
                <a:spcPts val="600"/>
              </a:spcAft>
            </a:pPr>
            <a:r>
              <a:rPr lang="en-US" sz="2200" b="0" dirty="0">
                <a:solidFill>
                  <a:schemeClr val="tx1"/>
                </a:solidFill>
              </a:rPr>
              <a:t>“Contract to budget” amount or estimated construction cost may be provided to the Contractor</a:t>
            </a:r>
          </a:p>
          <a:p>
            <a:pPr marL="801688" lvl="1" indent="-344488">
              <a:spcAft>
                <a:spcPts val="600"/>
              </a:spcAft>
            </a:pPr>
            <a:r>
              <a:rPr lang="en-US" sz="2200" b="0" dirty="0">
                <a:solidFill>
                  <a:schemeClr val="tx1"/>
                </a:solidFill>
              </a:rPr>
              <a:t>Contractor’s proposal will include a concept design and proposed price, evaluated before award</a:t>
            </a:r>
          </a:p>
          <a:p>
            <a:pPr marL="801688" lvl="1" indent="-344488">
              <a:spcAft>
                <a:spcPts val="600"/>
              </a:spcAft>
            </a:pPr>
            <a:r>
              <a:rPr lang="en-US" sz="2200" b="0" dirty="0">
                <a:solidFill>
                  <a:schemeClr val="tx1"/>
                </a:solidFill>
              </a:rPr>
              <a:t>Government develops Cost Estimate independent of Contractor </a:t>
            </a:r>
          </a:p>
          <a:p>
            <a:pPr marL="801688" lvl="1" indent="-344488">
              <a:spcAft>
                <a:spcPts val="600"/>
              </a:spcAft>
            </a:pPr>
            <a:r>
              <a:rPr lang="en-US" sz="2200" b="0" dirty="0">
                <a:solidFill>
                  <a:schemeClr val="tx1"/>
                </a:solidFill>
              </a:rPr>
              <a:t>Post-award – parties continue to review and refine project details during design phase after award</a:t>
            </a:r>
          </a:p>
          <a:p>
            <a:pPr lvl="1">
              <a:spcAft>
                <a:spcPts val="600"/>
              </a:spcAft>
            </a:pPr>
            <a:endParaRPr lang="en-US" sz="2200" b="0" dirty="0"/>
          </a:p>
          <a:p>
            <a:endParaRPr lang="en-US" dirty="0"/>
          </a:p>
          <a:p>
            <a:pPr marL="457200" lvl="1" indent="0">
              <a:buNone/>
            </a:pPr>
            <a:endParaRPr lang="en-US" dirty="0"/>
          </a:p>
        </p:txBody>
      </p:sp>
    </p:spTree>
    <p:extLst>
      <p:ext uri="{BB962C8B-B14F-4D97-AF65-F5344CB8AC3E}">
        <p14:creationId xmlns:p14="http://schemas.microsoft.com/office/powerpoint/2010/main" val="199525804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2210" y="110893"/>
            <a:ext cx="7000875" cy="835025"/>
          </a:xfrm>
        </p:spPr>
        <p:txBody>
          <a:bodyPr/>
          <a:lstStyle/>
          <a:p>
            <a:r>
              <a:rPr lang="en-US" sz="3200" b="0" i="0" dirty="0">
                <a:solidFill>
                  <a:schemeClr val="tx1"/>
                </a:solidFill>
                <a:latin typeface="+mn-lt"/>
                <a:ea typeface="MS PGothic" pitchFamily="34" charset="-128"/>
              </a:rPr>
              <a:t>Sole Source Negotiated Scope – RFP Layout</a:t>
            </a:r>
          </a:p>
        </p:txBody>
      </p:sp>
      <p:sp>
        <p:nvSpPr>
          <p:cNvPr id="5" name="Content Placeholder 4"/>
          <p:cNvSpPr>
            <a:spLocks noGrp="1"/>
          </p:cNvSpPr>
          <p:nvPr>
            <p:ph idx="1"/>
          </p:nvPr>
        </p:nvSpPr>
        <p:spPr>
          <a:xfrm>
            <a:off x="609600" y="1360488"/>
            <a:ext cx="8345487" cy="4811712"/>
          </a:xfrm>
        </p:spPr>
        <p:txBody>
          <a:bodyPr/>
          <a:lstStyle/>
          <a:p>
            <a:endParaRPr lang="en-US" dirty="0"/>
          </a:p>
          <a:p>
            <a:pPr marL="457200" lvl="1" indent="0">
              <a:buNone/>
            </a:pPr>
            <a:endParaRPr lang="en-US" dirty="0"/>
          </a:p>
        </p:txBody>
      </p:sp>
      <p:pic>
        <p:nvPicPr>
          <p:cNvPr id="6" name="Content Placeholder 3" descr="layout.png"/>
          <p:cNvPicPr>
            <a:picLocks noChangeAspect="1"/>
          </p:cNvPicPr>
          <p:nvPr/>
        </p:nvPicPr>
        <p:blipFill>
          <a:blip r:embed="rId3">
            <a:extLst>
              <a:ext uri="{28A0092B-C50C-407E-A947-70E740481C1C}">
                <a14:useLocalDpi xmlns:a14="http://schemas.microsoft.com/office/drawing/2010/main" val="0"/>
              </a:ext>
            </a:extLst>
          </a:blip>
          <a:srcRect l="-11200" r="-11200"/>
          <a:stretch>
            <a:fillRect/>
          </a:stretch>
        </p:blipFill>
        <p:spPr bwMode="auto">
          <a:xfrm>
            <a:off x="10647" y="12954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014394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2210" y="110893"/>
            <a:ext cx="7000875" cy="835025"/>
          </a:xfrm>
        </p:spPr>
        <p:txBody>
          <a:bodyPr/>
          <a:lstStyle/>
          <a:p>
            <a:r>
              <a:rPr lang="en-US" sz="3200" b="0" i="0" dirty="0">
                <a:solidFill>
                  <a:schemeClr val="tx1"/>
                </a:solidFill>
                <a:latin typeface="+mn-lt"/>
                <a:ea typeface="MS PGothic" pitchFamily="34" charset="-128"/>
              </a:rPr>
              <a:t>Layout of the Sole Source Part 1</a:t>
            </a:r>
          </a:p>
        </p:txBody>
      </p:sp>
      <p:pic>
        <p:nvPicPr>
          <p:cNvPr id="6" name="Content Placeholder 3" descr="layout.png"/>
          <p:cNvPicPr>
            <a:picLocks noGrp="1" noChangeAspect="1"/>
          </p:cNvPicPr>
          <p:nvPr>
            <p:ph idx="1"/>
          </p:nvPr>
        </p:nvPicPr>
        <p:blipFill>
          <a:blip r:embed="rId3">
            <a:extLst>
              <a:ext uri="{28A0092B-C50C-407E-A947-70E740481C1C}">
                <a14:useLocalDpi xmlns:a14="http://schemas.microsoft.com/office/drawing/2010/main" val="0"/>
              </a:ext>
            </a:extLst>
          </a:blip>
          <a:srcRect l="-5167" r="-5167"/>
          <a:stretch>
            <a:fillRect/>
          </a:stretch>
        </p:blipFill>
        <p:spPr>
          <a:xfrm>
            <a:off x="152400" y="1430526"/>
            <a:ext cx="8776514" cy="5046474"/>
          </a:xfrm>
        </p:spPr>
      </p:pic>
    </p:spTree>
    <p:extLst>
      <p:ext uri="{BB962C8B-B14F-4D97-AF65-F5344CB8AC3E}">
        <p14:creationId xmlns:p14="http://schemas.microsoft.com/office/powerpoint/2010/main" val="275901340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2210" y="110893"/>
            <a:ext cx="7000875" cy="835025"/>
          </a:xfrm>
        </p:spPr>
        <p:txBody>
          <a:bodyPr/>
          <a:lstStyle/>
          <a:p>
            <a:r>
              <a:rPr lang="en-US" sz="3200" b="0" i="0" dirty="0">
                <a:solidFill>
                  <a:schemeClr val="tx1"/>
                </a:solidFill>
                <a:latin typeface="+mn-lt"/>
                <a:ea typeface="MS PGothic" pitchFamily="34" charset="-128"/>
              </a:rPr>
              <a:t>Layout of the Sole Source Part 2</a:t>
            </a:r>
          </a:p>
        </p:txBody>
      </p:sp>
      <p:pic>
        <p:nvPicPr>
          <p:cNvPr id="7" name="Content Placeholder 3" descr="layout.png"/>
          <p:cNvPicPr>
            <a:picLocks noGrp="1" noChangeAspect="1"/>
          </p:cNvPicPr>
          <p:nvPr>
            <p:ph idx="1"/>
          </p:nvPr>
        </p:nvPicPr>
        <p:blipFill>
          <a:blip r:embed="rId3">
            <a:extLst>
              <a:ext uri="{28A0092B-C50C-407E-A947-70E740481C1C}">
                <a14:useLocalDpi xmlns:a14="http://schemas.microsoft.com/office/drawing/2010/main" val="0"/>
              </a:ext>
            </a:extLst>
          </a:blip>
          <a:srcRect l="-3489" r="-3489"/>
          <a:stretch>
            <a:fillRect/>
          </a:stretch>
        </p:blipFill>
        <p:spPr>
          <a:xfrm>
            <a:off x="228600" y="1295400"/>
            <a:ext cx="8776519" cy="5046471"/>
          </a:xfrm>
        </p:spPr>
      </p:pic>
    </p:spTree>
    <p:extLst>
      <p:ext uri="{BB962C8B-B14F-4D97-AF65-F5344CB8AC3E}">
        <p14:creationId xmlns:p14="http://schemas.microsoft.com/office/powerpoint/2010/main" val="309043564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2210" y="110893"/>
            <a:ext cx="7000875" cy="835025"/>
          </a:xfrm>
        </p:spPr>
        <p:txBody>
          <a:bodyPr/>
          <a:lstStyle/>
          <a:p>
            <a:r>
              <a:rPr lang="en-US" sz="3200" b="0" i="0" dirty="0">
                <a:solidFill>
                  <a:schemeClr val="tx1"/>
                </a:solidFill>
                <a:latin typeface="+mn-lt"/>
                <a:ea typeface="MS PGothic" pitchFamily="34" charset="-128"/>
              </a:rPr>
              <a:t>Sole Source Selection Process</a:t>
            </a:r>
          </a:p>
        </p:txBody>
      </p:sp>
      <p:sp>
        <p:nvSpPr>
          <p:cNvPr id="5" name="Content Placeholder 4"/>
          <p:cNvSpPr>
            <a:spLocks noGrp="1"/>
          </p:cNvSpPr>
          <p:nvPr>
            <p:ph idx="1"/>
          </p:nvPr>
        </p:nvSpPr>
        <p:spPr>
          <a:xfrm>
            <a:off x="609600" y="1143000"/>
            <a:ext cx="8382000" cy="4811712"/>
          </a:xfrm>
        </p:spPr>
        <p:txBody>
          <a:bodyPr/>
          <a:lstStyle/>
          <a:p>
            <a:pPr marL="344488" indent="-344488">
              <a:spcBef>
                <a:spcPts val="0"/>
              </a:spcBef>
              <a:spcAft>
                <a:spcPts val="600"/>
              </a:spcAft>
            </a:pPr>
            <a:r>
              <a:rPr lang="en-US" sz="2400" b="0" dirty="0">
                <a:solidFill>
                  <a:schemeClr val="tx1"/>
                </a:solidFill>
              </a:rPr>
              <a:t>For Sole Source selections, follow BMS S-17.2.17</a:t>
            </a:r>
          </a:p>
          <a:p>
            <a:pPr marL="344488" indent="-344488">
              <a:spcBef>
                <a:spcPts val="0"/>
              </a:spcBef>
              <a:spcAft>
                <a:spcPts val="600"/>
              </a:spcAft>
            </a:pPr>
            <a:r>
              <a:rPr lang="en-US" sz="2400" b="0" dirty="0">
                <a:solidFill>
                  <a:schemeClr val="tx1"/>
                </a:solidFill>
              </a:rPr>
              <a:t>Selection Process</a:t>
            </a:r>
          </a:p>
          <a:p>
            <a:pPr marL="801688" lvl="1" indent="-344488">
              <a:spcBef>
                <a:spcPts val="0"/>
              </a:spcBef>
              <a:spcAft>
                <a:spcPts val="600"/>
              </a:spcAft>
            </a:pPr>
            <a:r>
              <a:rPr lang="en-US" sz="2200" b="0" dirty="0">
                <a:solidFill>
                  <a:schemeClr val="tx1"/>
                </a:solidFill>
              </a:rPr>
              <a:t>Informal process</a:t>
            </a:r>
          </a:p>
          <a:p>
            <a:pPr marL="801688" lvl="1" indent="-344488">
              <a:spcBef>
                <a:spcPts val="0"/>
              </a:spcBef>
              <a:spcAft>
                <a:spcPts val="600"/>
              </a:spcAft>
            </a:pPr>
            <a:r>
              <a:rPr lang="en-US" sz="2200" b="0" dirty="0">
                <a:solidFill>
                  <a:schemeClr val="tx1"/>
                </a:solidFill>
              </a:rPr>
              <a:t>Coordinated with Small Business Specialist</a:t>
            </a:r>
          </a:p>
          <a:p>
            <a:pPr marL="801688" lvl="1" indent="-344488">
              <a:spcBef>
                <a:spcPts val="0"/>
              </a:spcBef>
              <a:spcAft>
                <a:spcPts val="600"/>
              </a:spcAft>
            </a:pPr>
            <a:r>
              <a:rPr lang="en-US" sz="2200" b="0" dirty="0">
                <a:solidFill>
                  <a:schemeClr val="tx1"/>
                </a:solidFill>
              </a:rPr>
              <a:t>Search Construction Contractor Register (CCR)</a:t>
            </a:r>
          </a:p>
          <a:p>
            <a:pPr marL="801688" lvl="1" indent="-344488">
              <a:spcBef>
                <a:spcPts val="0"/>
              </a:spcBef>
              <a:spcAft>
                <a:spcPts val="600"/>
              </a:spcAft>
            </a:pPr>
            <a:r>
              <a:rPr lang="en-US" sz="2200" b="0" dirty="0">
                <a:solidFill>
                  <a:schemeClr val="tx1"/>
                </a:solidFill>
              </a:rPr>
              <a:t>Match Contractor with project</a:t>
            </a:r>
          </a:p>
          <a:p>
            <a:pPr marL="801688" lvl="1" indent="-344488">
              <a:spcBef>
                <a:spcPts val="0"/>
              </a:spcBef>
              <a:spcAft>
                <a:spcPts val="600"/>
              </a:spcAft>
            </a:pPr>
            <a:r>
              <a:rPr lang="en-US" sz="2200" b="0" dirty="0">
                <a:solidFill>
                  <a:schemeClr val="tx1"/>
                </a:solidFill>
              </a:rPr>
              <a:t>Capabilities evaluation – check key personnel</a:t>
            </a:r>
          </a:p>
          <a:p>
            <a:pPr marL="801688" lvl="1" indent="-344488">
              <a:spcBef>
                <a:spcPts val="0"/>
              </a:spcBef>
              <a:spcAft>
                <a:spcPts val="600"/>
              </a:spcAft>
            </a:pPr>
            <a:r>
              <a:rPr lang="en-US" sz="2200" b="0" dirty="0">
                <a:solidFill>
                  <a:schemeClr val="tx1"/>
                </a:solidFill>
              </a:rPr>
              <a:t>Validate past performance with FEAD/ROICC and CPARS</a:t>
            </a:r>
          </a:p>
          <a:p>
            <a:pPr marL="344488" indent="-344488"/>
            <a:r>
              <a:rPr lang="en-US" sz="2400" b="0" dirty="0">
                <a:solidFill>
                  <a:schemeClr val="tx1"/>
                </a:solidFill>
              </a:rPr>
              <a:t>Typical Considerations</a:t>
            </a:r>
          </a:p>
          <a:p>
            <a:pPr marL="801688" lvl="1" indent="-344488">
              <a:spcBef>
                <a:spcPts val="0"/>
              </a:spcBef>
              <a:spcAft>
                <a:spcPts val="600"/>
              </a:spcAft>
            </a:pPr>
            <a:r>
              <a:rPr lang="en-US" sz="2200" b="0" dirty="0">
                <a:solidFill>
                  <a:schemeClr val="tx1"/>
                </a:solidFill>
              </a:rPr>
              <a:t>Past performance</a:t>
            </a:r>
          </a:p>
          <a:p>
            <a:pPr marL="801688" lvl="1" indent="-344488">
              <a:spcBef>
                <a:spcPts val="0"/>
              </a:spcBef>
              <a:spcAft>
                <a:spcPts val="600"/>
              </a:spcAft>
            </a:pPr>
            <a:r>
              <a:rPr lang="en-US" sz="2200" b="0" dirty="0">
                <a:solidFill>
                  <a:schemeClr val="tx1"/>
                </a:solidFill>
              </a:rPr>
              <a:t>Past experience –key personnel</a:t>
            </a:r>
          </a:p>
          <a:p>
            <a:pPr marL="801688" lvl="1" indent="-344488">
              <a:spcBef>
                <a:spcPts val="0"/>
              </a:spcBef>
              <a:spcAft>
                <a:spcPts val="600"/>
              </a:spcAft>
            </a:pPr>
            <a:r>
              <a:rPr lang="en-US" sz="2200" b="0" dirty="0">
                <a:solidFill>
                  <a:schemeClr val="tx1"/>
                </a:solidFill>
              </a:rPr>
              <a:t>Management approach (emphasizes integrated team)</a:t>
            </a:r>
          </a:p>
          <a:p>
            <a:endParaRPr lang="en-US" dirty="0"/>
          </a:p>
        </p:txBody>
      </p:sp>
    </p:spTree>
    <p:extLst>
      <p:ext uri="{BB962C8B-B14F-4D97-AF65-F5344CB8AC3E}">
        <p14:creationId xmlns:p14="http://schemas.microsoft.com/office/powerpoint/2010/main" val="131761881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a:xfrm>
            <a:off x="844550" y="92075"/>
            <a:ext cx="7000875" cy="835025"/>
          </a:xfrm>
          <a:noFill/>
        </p:spPr>
        <p:txBody>
          <a:bodyPr/>
          <a:lstStyle/>
          <a:p>
            <a:pPr eaLnBrk="1" hangingPunct="1"/>
            <a:r>
              <a:rPr lang="en-US" altLang="en-US" sz="3200" b="0" i="0" dirty="0">
                <a:solidFill>
                  <a:schemeClr val="tx1"/>
                </a:solidFill>
                <a:latin typeface="+mn-lt"/>
              </a:rPr>
              <a:t>Small Project Design Guidance</a:t>
            </a:r>
          </a:p>
        </p:txBody>
      </p:sp>
      <p:graphicFrame>
        <p:nvGraphicFramePr>
          <p:cNvPr id="8" name="Content Placeholder 7"/>
          <p:cNvGraphicFramePr>
            <a:graphicFrameLocks noGrp="1"/>
          </p:cNvGraphicFramePr>
          <p:nvPr>
            <p:ph idx="1"/>
            <p:extLst/>
          </p:nvPr>
        </p:nvGraphicFramePr>
        <p:xfrm>
          <a:off x="377072" y="1216057"/>
          <a:ext cx="8484124" cy="5209926"/>
        </p:xfrm>
        <a:graphic>
          <a:graphicData uri="http://schemas.openxmlformats.org/drawingml/2006/table">
            <a:tbl>
              <a:tblPr firstRow="1" bandRow="1">
                <a:tableStyleId>{21E4AEA4-8DFA-4A89-87EB-49C32662AFE0}</a:tableStyleId>
              </a:tblPr>
              <a:tblGrid>
                <a:gridCol w="1253765">
                  <a:extLst>
                    <a:ext uri="{9D8B030D-6E8A-4147-A177-3AD203B41FA5}">
                      <a16:colId xmlns:a16="http://schemas.microsoft.com/office/drawing/2014/main" val="20000"/>
                    </a:ext>
                  </a:extLst>
                </a:gridCol>
                <a:gridCol w="1722634">
                  <a:extLst>
                    <a:ext uri="{9D8B030D-6E8A-4147-A177-3AD203B41FA5}">
                      <a16:colId xmlns:a16="http://schemas.microsoft.com/office/drawing/2014/main" val="20001"/>
                    </a:ext>
                  </a:extLst>
                </a:gridCol>
                <a:gridCol w="1372310">
                  <a:extLst>
                    <a:ext uri="{9D8B030D-6E8A-4147-A177-3AD203B41FA5}">
                      <a16:colId xmlns:a16="http://schemas.microsoft.com/office/drawing/2014/main" val="20002"/>
                    </a:ext>
                  </a:extLst>
                </a:gridCol>
                <a:gridCol w="4135415">
                  <a:extLst>
                    <a:ext uri="{9D8B030D-6E8A-4147-A177-3AD203B41FA5}">
                      <a16:colId xmlns:a16="http://schemas.microsoft.com/office/drawing/2014/main" val="20003"/>
                    </a:ext>
                  </a:extLst>
                </a:gridCol>
              </a:tblGrid>
              <a:tr h="889513">
                <a:tc>
                  <a:txBody>
                    <a:bodyPr/>
                    <a:lstStyle/>
                    <a:p>
                      <a:pPr algn="ctr"/>
                      <a:r>
                        <a:rPr lang="en-US" sz="1800" b="1" dirty="0"/>
                        <a:t>Category of Work</a:t>
                      </a:r>
                    </a:p>
                  </a:txBody>
                  <a:tcPr marL="91434" marR="91434" marT="45717" marB="45717" anchor="ctr"/>
                </a:tc>
                <a:tc>
                  <a:txBody>
                    <a:bodyPr/>
                    <a:lstStyle/>
                    <a:p>
                      <a:pPr algn="ctr"/>
                      <a:r>
                        <a:rPr lang="en-US" sz="1800" b="1" dirty="0"/>
                        <a:t>Typical Contract Value</a:t>
                      </a:r>
                    </a:p>
                  </a:txBody>
                  <a:tcPr marL="91434" marR="91434" marT="45717" marB="45717" anchor="ctr"/>
                </a:tc>
                <a:tc>
                  <a:txBody>
                    <a:bodyPr/>
                    <a:lstStyle/>
                    <a:p>
                      <a:pPr algn="ctr"/>
                      <a:r>
                        <a:rPr lang="en-US" sz="1800" b="1" dirty="0"/>
                        <a:t>Use Small Project</a:t>
                      </a:r>
                      <a:r>
                        <a:rPr lang="en-US" sz="1800" b="1" baseline="0" dirty="0"/>
                        <a:t> Process</a:t>
                      </a:r>
                      <a:endParaRPr lang="en-US" sz="1800" b="1" dirty="0"/>
                    </a:p>
                  </a:txBody>
                  <a:tcPr marL="91434" marR="91434" marT="45717" marB="45717" anchor="ctr"/>
                </a:tc>
                <a:tc>
                  <a:txBody>
                    <a:bodyPr/>
                    <a:lstStyle/>
                    <a:p>
                      <a:pPr algn="ctr"/>
                      <a:r>
                        <a:rPr lang="en-US" sz="1800" b="1" dirty="0"/>
                        <a:t>Small Project DB Process Suitable for:</a:t>
                      </a:r>
                    </a:p>
                  </a:txBody>
                  <a:tcPr marL="91434" marR="91434" marT="45717" marB="45717" anchor="ctr"/>
                </a:tc>
                <a:extLst>
                  <a:ext uri="{0D108BD9-81ED-4DB2-BD59-A6C34878D82A}">
                    <a16:rowId xmlns:a16="http://schemas.microsoft.com/office/drawing/2014/main" val="10000"/>
                  </a:ext>
                </a:extLst>
              </a:tr>
              <a:tr h="350948">
                <a:tc>
                  <a:txBody>
                    <a:bodyPr/>
                    <a:lstStyle/>
                    <a:p>
                      <a:pPr algn="ctr"/>
                      <a:r>
                        <a:rPr lang="en-US" sz="1600" dirty="0"/>
                        <a:t>I</a:t>
                      </a:r>
                    </a:p>
                  </a:txBody>
                  <a:tcPr marL="91434" marR="91434" marT="45717" marB="45717" anchor="ctr"/>
                </a:tc>
                <a:tc>
                  <a:txBody>
                    <a:bodyPr/>
                    <a:lstStyle/>
                    <a:p>
                      <a:pPr algn="ctr"/>
                      <a:r>
                        <a:rPr lang="en-US" sz="1600" dirty="0"/>
                        <a:t>Any</a:t>
                      </a:r>
                    </a:p>
                  </a:txBody>
                  <a:tcPr marL="91434" marR="91434" marT="45717" marB="45717" anchor="ctr"/>
                </a:tc>
                <a:tc>
                  <a:txBody>
                    <a:bodyPr/>
                    <a:lstStyle/>
                    <a:p>
                      <a:pPr algn="ctr"/>
                      <a:r>
                        <a:rPr lang="en-US" sz="1600" dirty="0"/>
                        <a:t>No</a:t>
                      </a:r>
                    </a:p>
                  </a:txBody>
                  <a:tcPr marL="91434" marR="91434" marT="45717" marB="45717" anchor="ctr"/>
                </a:tc>
                <a:tc>
                  <a:txBody>
                    <a:bodyPr/>
                    <a:lstStyle/>
                    <a:p>
                      <a:pPr algn="ctr"/>
                      <a:r>
                        <a:rPr lang="en-US" sz="1600" dirty="0"/>
                        <a:t>---</a:t>
                      </a:r>
                    </a:p>
                  </a:txBody>
                  <a:tcPr marL="91434" marR="91434" marT="45717" marB="45717" anchor="ctr"/>
                </a:tc>
                <a:extLst>
                  <a:ext uri="{0D108BD9-81ED-4DB2-BD59-A6C34878D82A}">
                    <a16:rowId xmlns:a16="http://schemas.microsoft.com/office/drawing/2014/main" val="10001"/>
                  </a:ext>
                </a:extLst>
              </a:tr>
              <a:tr h="350948">
                <a:tc rowSpan="3">
                  <a:txBody>
                    <a:bodyPr/>
                    <a:lstStyle/>
                    <a:p>
                      <a:pPr algn="ctr"/>
                      <a:r>
                        <a:rPr lang="en-US" sz="1600" dirty="0"/>
                        <a:t>II</a:t>
                      </a:r>
                    </a:p>
                  </a:txBody>
                  <a:tcPr marL="91434" marR="91434" marT="45717" marB="45717" anchor="ctr"/>
                </a:tc>
                <a:tc>
                  <a:txBody>
                    <a:bodyPr/>
                    <a:lstStyle/>
                    <a:p>
                      <a:pPr algn="ctr"/>
                      <a:r>
                        <a:rPr lang="en-US" sz="1600" dirty="0"/>
                        <a:t>&gt; $4</a:t>
                      </a:r>
                      <a:r>
                        <a:rPr lang="en-US" sz="1600" baseline="0" dirty="0"/>
                        <a:t>M</a:t>
                      </a:r>
                      <a:endParaRPr lang="en-US" sz="1600" dirty="0"/>
                    </a:p>
                  </a:txBody>
                  <a:tcPr marL="91434" marR="91434" marT="45717" marB="45717" anchor="ctr"/>
                </a:tc>
                <a:tc>
                  <a:txBody>
                    <a:bodyPr/>
                    <a:lstStyle/>
                    <a:p>
                      <a:pPr algn="ctr"/>
                      <a:r>
                        <a:rPr lang="en-US" sz="1600" dirty="0"/>
                        <a:t>  No*</a:t>
                      </a:r>
                    </a:p>
                  </a:txBody>
                  <a:tcPr marL="91434" marR="91434" marT="45717" marB="45717" anchor="ctr"/>
                </a:tc>
                <a:tc>
                  <a:txBody>
                    <a:bodyPr/>
                    <a:lstStyle/>
                    <a:p>
                      <a:pPr algn="ctr"/>
                      <a:r>
                        <a:rPr lang="en-US" sz="1600" dirty="0"/>
                        <a:t>---</a:t>
                      </a:r>
                    </a:p>
                  </a:txBody>
                  <a:tcPr marL="91434" marR="91434" marT="45717" marB="45717" anchor="ctr"/>
                </a:tc>
                <a:extLst>
                  <a:ext uri="{0D108BD9-81ED-4DB2-BD59-A6C34878D82A}">
                    <a16:rowId xmlns:a16="http://schemas.microsoft.com/office/drawing/2014/main" val="10002"/>
                  </a:ext>
                </a:extLst>
              </a:tr>
              <a:tr h="2223791">
                <a:tc vMerge="1">
                  <a:txBody>
                    <a:bodyPr/>
                    <a:lstStyle/>
                    <a:p>
                      <a:pPr algn="ctr"/>
                      <a:endParaRPr lang="en-US" dirty="0"/>
                    </a:p>
                  </a:txBody>
                  <a:tcPr/>
                </a:tc>
                <a:tc>
                  <a:txBody>
                    <a:bodyPr/>
                    <a:lstStyle/>
                    <a:p>
                      <a:pPr algn="ctr"/>
                      <a:r>
                        <a:rPr lang="en-US" sz="1600" dirty="0"/>
                        <a:t>$750K - $4M</a:t>
                      </a:r>
                    </a:p>
                  </a:txBody>
                  <a:tcPr marL="91434" marR="91434" marT="45717" marB="45717" anchor="ctr"/>
                </a:tc>
                <a:tc>
                  <a:txBody>
                    <a:bodyPr/>
                    <a:lstStyle/>
                    <a:p>
                      <a:pPr algn="ctr"/>
                      <a:r>
                        <a:rPr lang="en-US" sz="1600" dirty="0"/>
                        <a:t>Probably </a:t>
                      </a:r>
                      <a:r>
                        <a:rPr lang="en-US" sz="1400" dirty="0"/>
                        <a:t>(</a:t>
                      </a:r>
                      <a:r>
                        <a:rPr lang="en-US" sz="1600" dirty="0"/>
                        <a:t>if project meets listed suitability &amp; requirements for SPDB)</a:t>
                      </a:r>
                    </a:p>
                  </a:txBody>
                  <a:tcPr marL="91434" marR="91434" marT="45717" marB="45717" anchor="ctr"/>
                </a:tc>
                <a:tc>
                  <a:txBody>
                    <a:bodyPr/>
                    <a:lstStyle/>
                    <a:p>
                      <a:r>
                        <a:rPr lang="en-US" sz="1600" dirty="0"/>
                        <a:t>Low-complexity,</a:t>
                      </a:r>
                      <a:r>
                        <a:rPr lang="en-US" sz="1600" baseline="0" dirty="0"/>
                        <a:t> limited construction trade projects requiring routine designs with limited plans &amp; specifications.  Routine construction practices with low schedule risk.</a:t>
                      </a:r>
                    </a:p>
                    <a:p>
                      <a:r>
                        <a:rPr lang="en-US" sz="1600" dirty="0"/>
                        <a:t>Typical types of projects include: Single-design discipline projects such as roof replacements, HVAC replacements, small pump houses, utility enclosures</a:t>
                      </a:r>
                    </a:p>
                  </a:txBody>
                  <a:tcPr marL="91434" marR="91434" marT="45717" marB="45717" anchor="ctr"/>
                </a:tc>
                <a:extLst>
                  <a:ext uri="{0D108BD9-81ED-4DB2-BD59-A6C34878D82A}">
                    <a16:rowId xmlns:a16="http://schemas.microsoft.com/office/drawing/2014/main" val="10003"/>
                  </a:ext>
                </a:extLst>
              </a:tr>
              <a:tr h="350948">
                <a:tc vMerge="1">
                  <a:txBody>
                    <a:bodyPr/>
                    <a:lstStyle/>
                    <a:p>
                      <a:pPr algn="ctr"/>
                      <a:endParaRPr lang="en-US" dirty="0"/>
                    </a:p>
                  </a:txBody>
                  <a:tcPr/>
                </a:tc>
                <a:tc>
                  <a:txBody>
                    <a:bodyPr/>
                    <a:lstStyle/>
                    <a:p>
                      <a:pPr algn="ctr"/>
                      <a:r>
                        <a:rPr lang="en-US" sz="1600" dirty="0"/>
                        <a:t>&lt; $750K</a:t>
                      </a:r>
                    </a:p>
                  </a:txBody>
                  <a:tcPr marL="91434" marR="91434" marT="45717" marB="45717" anchor="ctr"/>
                </a:tc>
                <a:tc>
                  <a:txBody>
                    <a:bodyPr/>
                    <a:lstStyle/>
                    <a:p>
                      <a:pPr algn="ctr"/>
                      <a:r>
                        <a:rPr lang="en-US" sz="1600" dirty="0"/>
                        <a:t>Yes</a:t>
                      </a:r>
                    </a:p>
                  </a:txBody>
                  <a:tcPr marL="91434" marR="91434" marT="45717" marB="45717" anchor="ctr"/>
                </a:tc>
                <a:tc>
                  <a:txBody>
                    <a:bodyPr/>
                    <a:lstStyle/>
                    <a:p>
                      <a:r>
                        <a:rPr lang="en-US" sz="1600" dirty="0"/>
                        <a:t>Non-complex</a:t>
                      </a:r>
                    </a:p>
                  </a:txBody>
                  <a:tcPr marL="91434" marR="91434" marT="45717" marB="45717" anchor="ctr"/>
                </a:tc>
                <a:extLst>
                  <a:ext uri="{0D108BD9-81ED-4DB2-BD59-A6C34878D82A}">
                    <a16:rowId xmlns:a16="http://schemas.microsoft.com/office/drawing/2014/main" val="10004"/>
                  </a:ext>
                </a:extLst>
              </a:tr>
              <a:tr h="350948">
                <a:tc>
                  <a:txBody>
                    <a:bodyPr/>
                    <a:lstStyle/>
                    <a:p>
                      <a:pPr algn="l"/>
                      <a:r>
                        <a:rPr lang="en-US" sz="1600" dirty="0"/>
                        <a:t>       III</a:t>
                      </a:r>
                    </a:p>
                  </a:txBody>
                  <a:tcPr marL="91434" marR="91434" marT="45717" marB="45717" anchor="ctr"/>
                </a:tc>
                <a:tc gridSpan="3">
                  <a:txBody>
                    <a:bodyPr/>
                    <a:lstStyle/>
                    <a:p>
                      <a:r>
                        <a:rPr lang="en-US" sz="1600" dirty="0"/>
                        <a:t>Category</a:t>
                      </a:r>
                      <a:r>
                        <a:rPr lang="en-US" sz="1600" baseline="0" dirty="0"/>
                        <a:t> III work requires no design and is not design-build</a:t>
                      </a:r>
                      <a:endParaRPr lang="en-US" sz="1600" dirty="0"/>
                    </a:p>
                  </a:txBody>
                  <a:tcPr marL="91434" marR="91434" marT="45717" marB="45717"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5"/>
                  </a:ext>
                </a:extLst>
              </a:tr>
              <a:tr h="605746">
                <a:tc>
                  <a:txBody>
                    <a:bodyPr/>
                    <a:lstStyle/>
                    <a:p>
                      <a:pPr algn="ctr"/>
                      <a:r>
                        <a:rPr lang="en-US" sz="1600" dirty="0"/>
                        <a:t>IV</a:t>
                      </a:r>
                    </a:p>
                  </a:txBody>
                  <a:tcPr marL="91434" marR="91434" marT="45717" marB="45717" anchor="ctr"/>
                </a:tc>
                <a:tc gridSpan="3">
                  <a:txBody>
                    <a:bodyPr/>
                    <a:lstStyle/>
                    <a:p>
                      <a:r>
                        <a:rPr lang="en-US" sz="1600" dirty="0"/>
                        <a:t>Category IV work requires</a:t>
                      </a:r>
                      <a:r>
                        <a:rPr lang="en-US" sz="1600" baseline="0" dirty="0"/>
                        <a:t> no engineering or design and is not design-build</a:t>
                      </a:r>
                      <a:endParaRPr lang="en-US" sz="1600" dirty="0"/>
                    </a:p>
                  </a:txBody>
                  <a:tcPr marL="91434" marR="91434" marT="45717" marB="45717"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0778859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i="0" dirty="0">
                <a:solidFill>
                  <a:schemeClr val="tx1"/>
                </a:solidFill>
                <a:latin typeface="+mn-lt"/>
              </a:rPr>
              <a:t>Design Build – Post Award Process</a:t>
            </a:r>
          </a:p>
        </p:txBody>
      </p:sp>
      <p:sp>
        <p:nvSpPr>
          <p:cNvPr id="3" name="Content Placeholder 2"/>
          <p:cNvSpPr>
            <a:spLocks noGrp="1"/>
          </p:cNvSpPr>
          <p:nvPr>
            <p:ph idx="1"/>
          </p:nvPr>
        </p:nvSpPr>
        <p:spPr/>
        <p:txBody>
          <a:bodyPr/>
          <a:lstStyle/>
          <a:p>
            <a:pPr marL="344488" indent="-344488">
              <a:spcBef>
                <a:spcPts val="0"/>
              </a:spcBef>
              <a:spcAft>
                <a:spcPts val="600"/>
              </a:spcAft>
            </a:pPr>
            <a:r>
              <a:rPr lang="en-US" sz="2400" b="0" dirty="0">
                <a:solidFill>
                  <a:schemeClr val="tx1"/>
                </a:solidFill>
              </a:rPr>
              <a:t>References:</a:t>
            </a:r>
          </a:p>
          <a:p>
            <a:pPr marL="801688" lvl="1" indent="-344488">
              <a:spcBef>
                <a:spcPts val="0"/>
              </a:spcBef>
              <a:spcAft>
                <a:spcPts val="600"/>
              </a:spcAft>
            </a:pPr>
            <a:r>
              <a:rPr lang="en-US" sz="2200" b="0" dirty="0">
                <a:solidFill>
                  <a:schemeClr val="tx1"/>
                </a:solidFill>
              </a:rPr>
              <a:t>BMS B-1.4.6.1 Post Award Design Management</a:t>
            </a:r>
          </a:p>
          <a:p>
            <a:pPr marL="801688" lvl="1" indent="-344488">
              <a:spcBef>
                <a:spcPts val="0"/>
              </a:spcBef>
              <a:spcAft>
                <a:spcPts val="600"/>
              </a:spcAft>
            </a:pPr>
            <a:r>
              <a:rPr lang="en-US" sz="2200" b="0" dirty="0">
                <a:solidFill>
                  <a:schemeClr val="tx1"/>
                </a:solidFill>
              </a:rPr>
              <a:t>BMS B-1.4.6.2 Schedule for DB Management</a:t>
            </a:r>
          </a:p>
          <a:p>
            <a:pPr marL="801688" lvl="1" indent="-344488">
              <a:spcBef>
                <a:spcPts val="0"/>
              </a:spcBef>
              <a:spcAft>
                <a:spcPts val="600"/>
              </a:spcAft>
            </a:pPr>
            <a:r>
              <a:rPr lang="en-US" sz="2200" b="0" dirty="0">
                <a:solidFill>
                  <a:schemeClr val="tx1"/>
                </a:solidFill>
              </a:rPr>
              <a:t>BMS B-1.4.6.3 Design Build Quality Management</a:t>
            </a:r>
          </a:p>
          <a:p>
            <a:pPr marL="801688" lvl="1" indent="-344488">
              <a:spcBef>
                <a:spcPts val="0"/>
              </a:spcBef>
              <a:spcAft>
                <a:spcPts val="600"/>
              </a:spcAft>
            </a:pPr>
            <a:r>
              <a:rPr lang="en-US" sz="2200" b="0" dirty="0">
                <a:solidFill>
                  <a:schemeClr val="tx1"/>
                </a:solidFill>
              </a:rPr>
              <a:t>BMS B-1.4.6.4 Design Build Technical Submittals</a:t>
            </a:r>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15984164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045450" cy="835025"/>
          </a:xfrm>
        </p:spPr>
        <p:txBody>
          <a:bodyPr/>
          <a:lstStyle/>
          <a:p>
            <a:r>
              <a:rPr lang="en-US" sz="3200" b="0" i="0" dirty="0">
                <a:solidFill>
                  <a:schemeClr val="tx1"/>
                </a:solidFill>
                <a:latin typeface="+mn-lt"/>
              </a:rPr>
              <a:t>Design Build – Post-Award Process</a:t>
            </a:r>
          </a:p>
        </p:txBody>
      </p:sp>
      <p:sp>
        <p:nvSpPr>
          <p:cNvPr id="3" name="Content Placeholder 2"/>
          <p:cNvSpPr>
            <a:spLocks noGrp="1"/>
          </p:cNvSpPr>
          <p:nvPr>
            <p:ph idx="1"/>
          </p:nvPr>
        </p:nvSpPr>
        <p:spPr>
          <a:xfrm>
            <a:off x="381000" y="1219200"/>
            <a:ext cx="8534400" cy="4811712"/>
          </a:xfrm>
        </p:spPr>
        <p:txBody>
          <a:bodyPr/>
          <a:lstStyle/>
          <a:p>
            <a:pPr marL="344488" indent="-344488">
              <a:spcBef>
                <a:spcPts val="0"/>
              </a:spcBef>
              <a:spcAft>
                <a:spcPts val="600"/>
              </a:spcAft>
            </a:pPr>
            <a:r>
              <a:rPr lang="en-US" sz="2400" b="0" dirty="0">
                <a:solidFill>
                  <a:schemeClr val="tx1"/>
                </a:solidFill>
              </a:rPr>
              <a:t>Roles and Responsibilities Matrix in BMS</a:t>
            </a:r>
          </a:p>
          <a:p>
            <a:pPr marL="801688" lvl="1" indent="-344488">
              <a:spcBef>
                <a:spcPts val="0"/>
              </a:spcBef>
              <a:spcAft>
                <a:spcPts val="600"/>
              </a:spcAft>
              <a:buFont typeface="Symbol" panose="05050102010706020507" pitchFamily="18" charset="2"/>
              <a:buChar char="-"/>
            </a:pPr>
            <a:r>
              <a:rPr lang="en-US" sz="2200" b="0" dirty="0">
                <a:solidFill>
                  <a:schemeClr val="tx1"/>
                </a:solidFill>
              </a:rPr>
              <a:t>Defines responsibilities for Government personnel on DB projects</a:t>
            </a:r>
          </a:p>
          <a:p>
            <a:pPr marL="801688" lvl="1" indent="-344488">
              <a:spcBef>
                <a:spcPts val="0"/>
              </a:spcBef>
              <a:spcAft>
                <a:spcPts val="600"/>
              </a:spcAft>
              <a:buFont typeface="Symbol" panose="05050102010706020507" pitchFamily="18" charset="2"/>
              <a:buChar char="-"/>
            </a:pPr>
            <a:r>
              <a:rPr lang="en-US" sz="2200" b="0" dirty="0">
                <a:solidFill>
                  <a:schemeClr val="tx1"/>
                </a:solidFill>
              </a:rPr>
              <a:t>Key NAVFAC Personnel – Post-Award</a:t>
            </a:r>
          </a:p>
          <a:p>
            <a:pPr marL="1258888" lvl="2" indent="-344488">
              <a:spcBef>
                <a:spcPts val="0"/>
              </a:spcBef>
              <a:spcAft>
                <a:spcPts val="600"/>
              </a:spcAft>
            </a:pPr>
            <a:r>
              <a:rPr lang="en-US" sz="2000" u="sng" dirty="0">
                <a:solidFill>
                  <a:srgbClr val="FF0000"/>
                </a:solidFill>
              </a:rPr>
              <a:t>Construction Manager</a:t>
            </a:r>
            <a:r>
              <a:rPr lang="en-US" sz="2000" dirty="0">
                <a:solidFill>
                  <a:srgbClr val="FF0000"/>
                </a:solidFill>
              </a:rPr>
              <a:t> – Leads project beginning at award through close-out</a:t>
            </a:r>
          </a:p>
          <a:p>
            <a:pPr marL="1258888" lvl="2" indent="-344488">
              <a:spcBef>
                <a:spcPts val="0"/>
              </a:spcBef>
              <a:spcAft>
                <a:spcPts val="600"/>
              </a:spcAft>
            </a:pPr>
            <a:r>
              <a:rPr lang="en-US" sz="2000" u="sng" dirty="0">
                <a:solidFill>
                  <a:schemeClr val="tx1"/>
                </a:solidFill>
              </a:rPr>
              <a:t>Project Manager</a:t>
            </a:r>
            <a:r>
              <a:rPr lang="en-US" sz="2000" dirty="0">
                <a:solidFill>
                  <a:schemeClr val="tx1"/>
                </a:solidFill>
              </a:rPr>
              <a:t> – Responsible for management of project (scope, cost, and schedule) from design authorization to project closeout. Relinquishes project lead to CM after award</a:t>
            </a:r>
          </a:p>
          <a:p>
            <a:pPr marL="1258888" lvl="2" indent="-344488">
              <a:spcBef>
                <a:spcPts val="0"/>
              </a:spcBef>
              <a:spcAft>
                <a:spcPts val="600"/>
              </a:spcAft>
            </a:pPr>
            <a:r>
              <a:rPr lang="en-US" sz="2000" u="sng" dirty="0">
                <a:solidFill>
                  <a:schemeClr val="tx1"/>
                </a:solidFill>
              </a:rPr>
              <a:t>Design Manager</a:t>
            </a:r>
            <a:r>
              <a:rPr lang="en-US" sz="2000" dirty="0">
                <a:solidFill>
                  <a:schemeClr val="tx1"/>
                </a:solidFill>
              </a:rPr>
              <a:t> – leads the review effort of DB Team’s design</a:t>
            </a:r>
          </a:p>
          <a:p>
            <a:pPr marL="1258888" lvl="2" indent="-344488">
              <a:spcBef>
                <a:spcPts val="0"/>
              </a:spcBef>
              <a:spcAft>
                <a:spcPts val="600"/>
              </a:spcAft>
            </a:pPr>
            <a:r>
              <a:rPr lang="en-US" sz="2000" u="sng" dirty="0">
                <a:solidFill>
                  <a:schemeClr val="tx1"/>
                </a:solidFill>
              </a:rPr>
              <a:t>Engineering Technician</a:t>
            </a:r>
            <a:r>
              <a:rPr lang="en-US" sz="2000" dirty="0">
                <a:solidFill>
                  <a:schemeClr val="tx1"/>
                </a:solidFill>
              </a:rPr>
              <a:t> – Provides quality assurance during construction with periodic reviews. </a:t>
            </a:r>
          </a:p>
          <a:p>
            <a:pPr lvl="2">
              <a:spcAft>
                <a:spcPts val="600"/>
              </a:spcAft>
            </a:pPr>
            <a:endParaRPr lang="en-US" dirty="0"/>
          </a:p>
          <a:p>
            <a:pPr marL="801688" lvl="2" indent="-344488">
              <a:spcAft>
                <a:spcPts val="600"/>
              </a:spcAft>
              <a:buFont typeface="Symbol" panose="05050102010706020507" pitchFamily="18" charset="2"/>
              <a:buChar char="-"/>
            </a:pPr>
            <a:r>
              <a:rPr lang="en-US" sz="2200" dirty="0">
                <a:solidFill>
                  <a:schemeClr val="tx1"/>
                </a:solidFill>
                <a:ea typeface="+mn-ea"/>
                <a:cs typeface="+mn-cs"/>
              </a:rPr>
              <a:t>See BMS B-1.4.6 for Post-Award Processes</a:t>
            </a:r>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57666623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43723"/>
            <a:ext cx="9144000" cy="4074289"/>
          </a:xfrm>
          <a:prstGeom prst="rect">
            <a:avLst/>
          </a:prstGeom>
        </p:spPr>
      </p:pic>
      <p:sp>
        <p:nvSpPr>
          <p:cNvPr id="4" name="Title 1"/>
          <p:cNvSpPr txBox="1">
            <a:spLocks/>
          </p:cNvSpPr>
          <p:nvPr/>
        </p:nvSpPr>
        <p:spPr>
          <a:xfrm>
            <a:off x="1216025" y="177800"/>
            <a:ext cx="7000875" cy="835025"/>
          </a:xfrm>
          <a:prstGeom prst="rect">
            <a:avLst/>
          </a:prstGeom>
        </p:spPr>
        <p:txBody>
          <a:bodyPr anchor="ctr"/>
          <a:lstStyle>
            <a:lvl1pPr algn="l" rtl="0" fontAlgn="base">
              <a:spcBef>
                <a:spcPct val="0"/>
              </a:spcBef>
              <a:spcAft>
                <a:spcPct val="0"/>
              </a:spcAft>
              <a:defRPr sz="2200" b="1">
                <a:solidFill>
                  <a:srgbClr val="273D84"/>
                </a:solidFill>
                <a:latin typeface="+mj-lt"/>
                <a:ea typeface="+mj-ea"/>
                <a:cs typeface="+mj-cs"/>
              </a:defRPr>
            </a:lvl1pPr>
            <a:lvl2pPr algn="l" rtl="0" fontAlgn="base">
              <a:spcBef>
                <a:spcPct val="0"/>
              </a:spcBef>
              <a:spcAft>
                <a:spcPct val="0"/>
              </a:spcAft>
              <a:defRPr sz="2200" b="1">
                <a:solidFill>
                  <a:srgbClr val="273D84"/>
                </a:solidFill>
                <a:latin typeface="Arial Narrow" pitchFamily="34" charset="0"/>
              </a:defRPr>
            </a:lvl2pPr>
            <a:lvl3pPr algn="l" rtl="0" fontAlgn="base">
              <a:spcBef>
                <a:spcPct val="0"/>
              </a:spcBef>
              <a:spcAft>
                <a:spcPct val="0"/>
              </a:spcAft>
              <a:defRPr sz="2200" b="1">
                <a:solidFill>
                  <a:srgbClr val="273D84"/>
                </a:solidFill>
                <a:latin typeface="Arial Narrow" pitchFamily="34" charset="0"/>
              </a:defRPr>
            </a:lvl3pPr>
            <a:lvl4pPr algn="l" rtl="0" fontAlgn="base">
              <a:spcBef>
                <a:spcPct val="0"/>
              </a:spcBef>
              <a:spcAft>
                <a:spcPct val="0"/>
              </a:spcAft>
              <a:defRPr sz="2200" b="1">
                <a:solidFill>
                  <a:srgbClr val="273D84"/>
                </a:solidFill>
                <a:latin typeface="Arial Narrow" pitchFamily="34" charset="0"/>
              </a:defRPr>
            </a:lvl4pPr>
            <a:lvl5pPr algn="l" rtl="0" fontAlgn="base">
              <a:spcBef>
                <a:spcPct val="0"/>
              </a:spcBef>
              <a:spcAft>
                <a:spcPct val="0"/>
              </a:spcAft>
              <a:defRPr sz="2200" b="1">
                <a:solidFill>
                  <a:srgbClr val="273D84"/>
                </a:solidFill>
                <a:latin typeface="Arial Narrow" pitchFamily="34" charset="0"/>
              </a:defRPr>
            </a:lvl5pPr>
            <a:lvl6pPr marL="457200" algn="l" rtl="0" fontAlgn="base">
              <a:spcBef>
                <a:spcPct val="0"/>
              </a:spcBef>
              <a:spcAft>
                <a:spcPct val="0"/>
              </a:spcAft>
              <a:defRPr sz="2200" b="1">
                <a:solidFill>
                  <a:srgbClr val="273D84"/>
                </a:solidFill>
                <a:latin typeface="Arial Narrow" pitchFamily="34" charset="0"/>
              </a:defRPr>
            </a:lvl6pPr>
            <a:lvl7pPr marL="914400" algn="l" rtl="0" fontAlgn="base">
              <a:spcBef>
                <a:spcPct val="0"/>
              </a:spcBef>
              <a:spcAft>
                <a:spcPct val="0"/>
              </a:spcAft>
              <a:defRPr sz="2200" b="1">
                <a:solidFill>
                  <a:srgbClr val="273D84"/>
                </a:solidFill>
                <a:latin typeface="Arial Narrow" pitchFamily="34" charset="0"/>
              </a:defRPr>
            </a:lvl7pPr>
            <a:lvl8pPr marL="1371600" algn="l" rtl="0" fontAlgn="base">
              <a:spcBef>
                <a:spcPct val="0"/>
              </a:spcBef>
              <a:spcAft>
                <a:spcPct val="0"/>
              </a:spcAft>
              <a:defRPr sz="2200" b="1">
                <a:solidFill>
                  <a:srgbClr val="273D84"/>
                </a:solidFill>
                <a:latin typeface="Arial Narrow" pitchFamily="34" charset="0"/>
              </a:defRPr>
            </a:lvl8pPr>
            <a:lvl9pPr marL="1828800" algn="l" rtl="0" fontAlgn="base">
              <a:spcBef>
                <a:spcPct val="0"/>
              </a:spcBef>
              <a:spcAft>
                <a:spcPct val="0"/>
              </a:spcAft>
              <a:defRPr sz="2200" b="1">
                <a:solidFill>
                  <a:srgbClr val="273D84"/>
                </a:solidFill>
                <a:latin typeface="Arial Narrow" pitchFamily="34" charset="0"/>
              </a:defRPr>
            </a:lvl9pPr>
          </a:lstStyle>
          <a:p>
            <a:r>
              <a:rPr lang="en-US" sz="3200" b="0" kern="0" dirty="0">
                <a:solidFill>
                  <a:schemeClr val="tx1"/>
                </a:solidFill>
                <a:latin typeface="+mn-lt"/>
              </a:rPr>
              <a:t>Design Build - Post Award Process</a:t>
            </a:r>
          </a:p>
        </p:txBody>
      </p:sp>
      <p:sp>
        <p:nvSpPr>
          <p:cNvPr id="5" name="Content Placeholder 2"/>
          <p:cNvSpPr txBox="1">
            <a:spLocks/>
          </p:cNvSpPr>
          <p:nvPr/>
        </p:nvSpPr>
        <p:spPr>
          <a:xfrm>
            <a:off x="646113" y="1350963"/>
            <a:ext cx="8091487" cy="706437"/>
          </a:xfrm>
          <a:prstGeom prst="rect">
            <a:avLst/>
          </a:prstGeom>
        </p:spPr>
        <p:txBody>
          <a:bodyPr/>
          <a:lstStyle>
            <a:lvl1pPr marL="114300" indent="-114300" algn="l" rtl="0" fontAlgn="base">
              <a:spcBef>
                <a:spcPct val="20000"/>
              </a:spcBef>
              <a:spcAft>
                <a:spcPct val="0"/>
              </a:spcAft>
              <a:buChar char="•"/>
              <a:defRPr sz="2000" b="1">
                <a:solidFill>
                  <a:srgbClr val="003367"/>
                </a:solidFill>
                <a:latin typeface="+mn-lt"/>
                <a:ea typeface="+mn-ea"/>
                <a:cs typeface="+mn-cs"/>
              </a:defRPr>
            </a:lvl1pPr>
            <a:lvl2pPr marL="571500" indent="-114300" algn="l" rtl="0" fontAlgn="base">
              <a:spcBef>
                <a:spcPct val="20000"/>
              </a:spcBef>
              <a:spcAft>
                <a:spcPct val="0"/>
              </a:spcAft>
              <a:buChar char="–"/>
              <a:defRPr b="1">
                <a:solidFill>
                  <a:srgbClr val="003367"/>
                </a:solidFill>
                <a:latin typeface="+mn-lt"/>
              </a:defRPr>
            </a:lvl2pPr>
            <a:lvl3pPr marL="1028700" indent="-114300" algn="l" rtl="0" fontAlgn="base">
              <a:spcBef>
                <a:spcPct val="20000"/>
              </a:spcBef>
              <a:spcAft>
                <a:spcPct val="0"/>
              </a:spcAft>
              <a:buChar char="•"/>
              <a:defRPr sz="1600">
                <a:solidFill>
                  <a:srgbClr val="003367"/>
                </a:solidFill>
                <a:latin typeface="+mn-lt"/>
              </a:defRPr>
            </a:lvl3pPr>
            <a:lvl4pPr marL="1485900" indent="-114300" algn="l" rtl="0" fontAlgn="base">
              <a:spcBef>
                <a:spcPct val="20000"/>
              </a:spcBef>
              <a:spcAft>
                <a:spcPct val="0"/>
              </a:spcAft>
              <a:buChar char="–"/>
              <a:defRPr sz="1400">
                <a:solidFill>
                  <a:srgbClr val="003367"/>
                </a:solidFill>
                <a:latin typeface="+mn-lt"/>
              </a:defRPr>
            </a:lvl4pPr>
            <a:lvl5pPr marL="1943100" indent="-114300" algn="l" rtl="0" fontAlgn="base">
              <a:spcBef>
                <a:spcPct val="20000"/>
              </a:spcBef>
              <a:spcAft>
                <a:spcPct val="0"/>
              </a:spcAft>
              <a:buChar char="»"/>
              <a:defRPr sz="1400">
                <a:solidFill>
                  <a:srgbClr val="003367"/>
                </a:solidFill>
                <a:latin typeface="+mn-lt"/>
              </a:defRPr>
            </a:lvl5pPr>
            <a:lvl6pPr marL="2400300" indent="-114300" algn="l" rtl="0" fontAlgn="base">
              <a:spcBef>
                <a:spcPct val="20000"/>
              </a:spcBef>
              <a:spcAft>
                <a:spcPct val="0"/>
              </a:spcAft>
              <a:buChar char="»"/>
              <a:defRPr sz="1400">
                <a:solidFill>
                  <a:srgbClr val="003367"/>
                </a:solidFill>
                <a:latin typeface="+mn-lt"/>
              </a:defRPr>
            </a:lvl6pPr>
            <a:lvl7pPr marL="2857500" indent="-114300" algn="l" rtl="0" fontAlgn="base">
              <a:spcBef>
                <a:spcPct val="20000"/>
              </a:spcBef>
              <a:spcAft>
                <a:spcPct val="0"/>
              </a:spcAft>
              <a:buChar char="»"/>
              <a:defRPr sz="1400">
                <a:solidFill>
                  <a:srgbClr val="003367"/>
                </a:solidFill>
                <a:latin typeface="+mn-lt"/>
              </a:defRPr>
            </a:lvl7pPr>
            <a:lvl8pPr marL="3314700" indent="-114300" algn="l" rtl="0" fontAlgn="base">
              <a:spcBef>
                <a:spcPct val="20000"/>
              </a:spcBef>
              <a:spcAft>
                <a:spcPct val="0"/>
              </a:spcAft>
              <a:buChar char="»"/>
              <a:defRPr sz="1400">
                <a:solidFill>
                  <a:srgbClr val="003367"/>
                </a:solidFill>
                <a:latin typeface="+mn-lt"/>
              </a:defRPr>
            </a:lvl8pPr>
            <a:lvl9pPr marL="3771900" indent="-114300" algn="l" rtl="0" fontAlgn="base">
              <a:spcBef>
                <a:spcPct val="20000"/>
              </a:spcBef>
              <a:spcAft>
                <a:spcPct val="0"/>
              </a:spcAft>
              <a:buChar char="»"/>
              <a:defRPr sz="1400">
                <a:solidFill>
                  <a:srgbClr val="003367"/>
                </a:solidFill>
                <a:latin typeface="+mn-lt"/>
              </a:defRPr>
            </a:lvl9pPr>
          </a:lstStyle>
          <a:p>
            <a:pPr marL="344488" indent="-344488">
              <a:spcAft>
                <a:spcPts val="1200"/>
              </a:spcAft>
            </a:pPr>
            <a:r>
              <a:rPr lang="en-US" sz="2400" b="0" kern="0" dirty="0">
                <a:solidFill>
                  <a:schemeClr val="tx1"/>
                </a:solidFill>
              </a:rPr>
              <a:t>BMS Roles and Responsibilities Matrix unique to DB</a:t>
            </a:r>
          </a:p>
        </p:txBody>
      </p:sp>
    </p:spTree>
    <p:extLst>
      <p:ext uri="{BB962C8B-B14F-4D97-AF65-F5344CB8AC3E}">
        <p14:creationId xmlns:p14="http://schemas.microsoft.com/office/powerpoint/2010/main" val="315915204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52400" y="1524000"/>
            <a:ext cx="7983537"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2400" b="1">
                <a:solidFill>
                  <a:srgbClr val="000099"/>
                </a:solidFill>
                <a:latin typeface="Arial" panose="020B0604020202020204" pitchFamily="34" charset="0"/>
              </a:defRPr>
            </a:lvl1pPr>
            <a:lvl2pPr marL="914400" indent="-45720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a:solidFill>
                  <a:srgbClr val="000099"/>
                </a:solidFill>
                <a:latin typeface="Arial" panose="020B0604020202020204" pitchFamily="34" charset="0"/>
              </a:defRPr>
            </a:lvl3pPr>
            <a:lvl4pPr marL="1600200" indent="-228600">
              <a:spcBef>
                <a:spcPct val="20000"/>
              </a:spcBef>
              <a:buChar char="–"/>
              <a:defRPr sz="1400">
                <a:solidFill>
                  <a:srgbClr val="000099"/>
                </a:solidFill>
                <a:latin typeface="Arial" panose="020B0604020202020204" pitchFamily="34" charset="0"/>
              </a:defRPr>
            </a:lvl4pPr>
            <a:lvl5pPr marL="2057400" indent="-228600">
              <a:spcBef>
                <a:spcPct val="20000"/>
              </a:spcBef>
              <a:buChar char="»"/>
              <a:defRPr sz="14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0099"/>
                </a:solidFill>
                <a:latin typeface="Arial" panose="020B0604020202020204" pitchFamily="34" charset="0"/>
              </a:defRPr>
            </a:lvl9pPr>
          </a:lstStyle>
          <a:p>
            <a:pPr eaLnBrk="1" hangingPunct="1">
              <a:lnSpc>
                <a:spcPct val="110000"/>
              </a:lnSpc>
              <a:spcBef>
                <a:spcPct val="50000"/>
              </a:spcBef>
              <a:buFontTx/>
              <a:buNone/>
            </a:pPr>
            <a:r>
              <a:rPr lang="en-US" altLang="en-US" b="0" dirty="0">
                <a:solidFill>
                  <a:schemeClr val="tx1"/>
                </a:solidFill>
                <a:latin typeface="Tahoma" panose="020B0604030504040204" pitchFamily="34" charset="0"/>
                <a:cs typeface="Times New Roman" panose="02020603050405020304" pitchFamily="18" charset="0"/>
              </a:rPr>
              <a:t>	</a:t>
            </a:r>
            <a:r>
              <a:rPr lang="en-US" altLang="en-US" sz="3200" b="0" dirty="0">
                <a:solidFill>
                  <a:schemeClr val="tx1"/>
                </a:solidFill>
                <a:latin typeface="+mn-lt"/>
                <a:cs typeface="Times New Roman" panose="02020603050405020304" pitchFamily="18" charset="0"/>
              </a:rPr>
              <a:t>NAVFAC’s Design-Build processes:</a:t>
            </a:r>
          </a:p>
          <a:p>
            <a:pPr lvl="1" eaLnBrk="1" hangingPunct="1">
              <a:lnSpc>
                <a:spcPct val="110000"/>
              </a:lnSpc>
              <a:spcBef>
                <a:spcPct val="50000"/>
              </a:spcBef>
              <a:buFontTx/>
              <a:buChar char="•"/>
            </a:pPr>
            <a:r>
              <a:rPr lang="en-US" altLang="en-US" sz="2800" b="0" dirty="0">
                <a:solidFill>
                  <a:schemeClr val="tx1"/>
                </a:solidFill>
                <a:latin typeface="+mn-lt"/>
                <a:cs typeface="Times New Roman" panose="02020603050405020304" pitchFamily="18" charset="0"/>
              </a:rPr>
              <a:t>Standard DB Process</a:t>
            </a:r>
          </a:p>
          <a:p>
            <a:pPr lvl="1" eaLnBrk="1" hangingPunct="1">
              <a:lnSpc>
                <a:spcPct val="110000"/>
              </a:lnSpc>
              <a:spcBef>
                <a:spcPct val="50000"/>
              </a:spcBef>
              <a:buFontTx/>
              <a:buChar char="•"/>
            </a:pPr>
            <a:r>
              <a:rPr lang="en-US" altLang="en-US" sz="2800" b="0" dirty="0">
                <a:solidFill>
                  <a:schemeClr val="tx1"/>
                </a:solidFill>
                <a:latin typeface="+mn-lt"/>
                <a:cs typeface="Times New Roman" panose="02020603050405020304" pitchFamily="18" charset="0"/>
              </a:rPr>
              <a:t>Multiple Award Construction Contract (MACC) DB Process </a:t>
            </a:r>
          </a:p>
          <a:p>
            <a:pPr lvl="1" eaLnBrk="1" hangingPunct="1">
              <a:lnSpc>
                <a:spcPct val="110000"/>
              </a:lnSpc>
              <a:spcBef>
                <a:spcPct val="50000"/>
              </a:spcBef>
              <a:buFontTx/>
              <a:buChar char="•"/>
            </a:pPr>
            <a:r>
              <a:rPr lang="en-US" altLang="en-US" sz="2800" b="0" dirty="0">
                <a:solidFill>
                  <a:schemeClr val="tx1"/>
                </a:solidFill>
                <a:latin typeface="+mn-lt"/>
                <a:cs typeface="Times New Roman" panose="02020603050405020304" pitchFamily="18" charset="0"/>
              </a:rPr>
              <a:t>Sole Source Negotiated Scope DB Process</a:t>
            </a:r>
          </a:p>
          <a:p>
            <a:pPr lvl="1" eaLnBrk="1" hangingPunct="1">
              <a:lnSpc>
                <a:spcPct val="110000"/>
              </a:lnSpc>
              <a:spcBef>
                <a:spcPct val="50000"/>
              </a:spcBef>
              <a:buFontTx/>
              <a:buChar char="•"/>
            </a:pPr>
            <a:r>
              <a:rPr lang="en-US" altLang="en-US" sz="2800" b="0" dirty="0">
                <a:solidFill>
                  <a:schemeClr val="tx1"/>
                </a:solidFill>
                <a:latin typeface="+mn-lt"/>
                <a:cs typeface="Times New Roman" panose="02020603050405020304" pitchFamily="18" charset="0"/>
              </a:rPr>
              <a:t>Small Project DB Process</a:t>
            </a:r>
            <a:r>
              <a:rPr lang="en-US" altLang="en-US" sz="2800" dirty="0">
                <a:solidFill>
                  <a:schemeClr val="tx1"/>
                </a:solidFill>
                <a:latin typeface="Tahoma" panose="020B0604030504040204" pitchFamily="34" charset="0"/>
                <a:cs typeface="Times New Roman" panose="02020603050405020304" pitchFamily="18" charset="0"/>
              </a:rPr>
              <a:t> </a:t>
            </a:r>
          </a:p>
          <a:p>
            <a:pPr lvl="1" eaLnBrk="1" hangingPunct="1">
              <a:lnSpc>
                <a:spcPct val="110000"/>
              </a:lnSpc>
              <a:spcBef>
                <a:spcPct val="50000"/>
              </a:spcBef>
              <a:buFontTx/>
              <a:buChar char="•"/>
            </a:pPr>
            <a:endParaRPr lang="en-US" altLang="en-US" sz="2800" dirty="0">
              <a:solidFill>
                <a:srgbClr val="003399"/>
              </a:solidFill>
              <a:latin typeface="Tahoma" panose="020B0604030504040204" pitchFamily="34" charset="0"/>
              <a:cs typeface="Times New Roman" panose="02020603050405020304" pitchFamily="18" charset="0"/>
            </a:endParaRPr>
          </a:p>
        </p:txBody>
      </p:sp>
      <p:sp>
        <p:nvSpPr>
          <p:cNvPr id="25603" name="Text Box 3"/>
          <p:cNvSpPr txBox="1">
            <a:spLocks noChangeArrowheads="1"/>
          </p:cNvSpPr>
          <p:nvPr/>
        </p:nvSpPr>
        <p:spPr bwMode="auto">
          <a:xfrm>
            <a:off x="830263" y="277813"/>
            <a:ext cx="746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rgbClr val="000099"/>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a:solidFill>
                  <a:srgbClr val="000099"/>
                </a:solidFill>
                <a:latin typeface="Arial" panose="020B0604020202020204" pitchFamily="34" charset="0"/>
              </a:defRPr>
            </a:lvl3pPr>
            <a:lvl4pPr marL="1600200" indent="-228600">
              <a:spcBef>
                <a:spcPct val="20000"/>
              </a:spcBef>
              <a:buChar char="–"/>
              <a:defRPr sz="1400">
                <a:solidFill>
                  <a:srgbClr val="000099"/>
                </a:solidFill>
                <a:latin typeface="Arial" panose="020B0604020202020204" pitchFamily="34" charset="0"/>
              </a:defRPr>
            </a:lvl4pPr>
            <a:lvl5pPr marL="2057400" indent="-228600">
              <a:spcBef>
                <a:spcPct val="20000"/>
              </a:spcBef>
              <a:buChar char="»"/>
              <a:defRPr sz="14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0099"/>
                </a:solidFill>
                <a:latin typeface="Arial" panose="020B0604020202020204" pitchFamily="34" charset="0"/>
              </a:defRPr>
            </a:lvl9pPr>
          </a:lstStyle>
          <a:p>
            <a:pPr algn="ctr" eaLnBrk="1" hangingPunct="1">
              <a:spcBef>
                <a:spcPct val="50000"/>
              </a:spcBef>
              <a:buFontTx/>
              <a:buNone/>
            </a:pPr>
            <a:r>
              <a:rPr lang="en-US" altLang="en-US" sz="3600" b="0" dirty="0">
                <a:solidFill>
                  <a:schemeClr val="tx1"/>
                </a:solidFill>
                <a:latin typeface="+mn-lt"/>
                <a:cs typeface="Times New Roman" panose="02020603050405020304" pitchFamily="18" charset="0"/>
              </a:rPr>
              <a:t>Design-Build Processes</a:t>
            </a:r>
          </a:p>
        </p:txBody>
      </p:sp>
    </p:spTree>
    <p:extLst>
      <p:ext uri="{BB962C8B-B14F-4D97-AF65-F5344CB8AC3E}">
        <p14:creationId xmlns:p14="http://schemas.microsoft.com/office/powerpoint/2010/main" val="16135887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3"/>
          <p:cNvSpPr>
            <a:spLocks noGrp="1" noChangeArrowheads="1"/>
          </p:cNvSpPr>
          <p:nvPr>
            <p:ph type="title"/>
          </p:nvPr>
        </p:nvSpPr>
        <p:spPr>
          <a:xfrm>
            <a:off x="609599" y="152400"/>
            <a:ext cx="7673975" cy="835025"/>
          </a:xfrm>
        </p:spPr>
        <p:txBody>
          <a:bodyPr/>
          <a:lstStyle/>
          <a:p>
            <a:pPr algn="l"/>
            <a:r>
              <a:rPr lang="en-US" altLang="en-US" sz="3200" b="0" i="0" dirty="0">
                <a:solidFill>
                  <a:schemeClr val="tx1"/>
                </a:solidFill>
                <a:latin typeface="Arial Unicode MS" pitchFamily="34" charset="-128"/>
              </a:rPr>
              <a:t>Final Knowledge Check</a:t>
            </a:r>
            <a:endParaRPr lang="en-US" altLang="en-US" sz="3200" b="0" i="0" dirty="0">
              <a:solidFill>
                <a:schemeClr val="tx1"/>
              </a:solidFill>
            </a:endParaRPr>
          </a:p>
        </p:txBody>
      </p:sp>
      <p:pic>
        <p:nvPicPr>
          <p:cNvPr id="71683" name="Content Placeholder 1"/>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992313" y="1262063"/>
            <a:ext cx="5133975" cy="5143500"/>
          </a:xfrm>
          <a:ln>
            <a:solidFill>
              <a:schemeClr val="tx1"/>
            </a:solidFill>
            <a:miter lim="800000"/>
            <a:headEnd/>
            <a:tailEnd/>
          </a:ln>
        </p:spPr>
      </p:pic>
    </p:spTree>
    <p:extLst>
      <p:ext uri="{BB962C8B-B14F-4D97-AF65-F5344CB8AC3E}">
        <p14:creationId xmlns:p14="http://schemas.microsoft.com/office/powerpoint/2010/main" val="152922786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3"/>
          <p:cNvSpPr>
            <a:spLocks noGrp="1" noChangeArrowheads="1"/>
          </p:cNvSpPr>
          <p:nvPr>
            <p:ph type="title"/>
          </p:nvPr>
        </p:nvSpPr>
        <p:spPr>
          <a:xfrm>
            <a:off x="533400" y="152400"/>
            <a:ext cx="8045450" cy="835025"/>
          </a:xfrm>
        </p:spPr>
        <p:txBody>
          <a:bodyPr/>
          <a:lstStyle/>
          <a:p>
            <a:pPr algn="l"/>
            <a:r>
              <a:rPr lang="en-US" altLang="en-US" sz="3200" b="0" i="0" dirty="0">
                <a:solidFill>
                  <a:schemeClr val="tx1"/>
                </a:solidFill>
                <a:latin typeface="Arial Unicode MS" pitchFamily="34" charset="-128"/>
              </a:rPr>
              <a:t>Final Knowledge Check</a:t>
            </a:r>
            <a:endParaRPr lang="en-US" altLang="en-US" sz="3200" b="0" i="0" dirty="0">
              <a:solidFill>
                <a:schemeClr val="tx1"/>
              </a:solidFill>
              <a:highlight>
                <a:srgbClr val="FFFF00"/>
              </a:highlight>
            </a:endParaRPr>
          </a:p>
        </p:txBody>
      </p:sp>
      <p:sp>
        <p:nvSpPr>
          <p:cNvPr id="72707" name="TextBox 5"/>
          <p:cNvSpPr txBox="1">
            <a:spLocks noChangeArrowheads="1"/>
          </p:cNvSpPr>
          <p:nvPr/>
        </p:nvSpPr>
        <p:spPr bwMode="auto">
          <a:xfrm>
            <a:off x="1089025" y="1371600"/>
            <a:ext cx="7381875" cy="7294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000" b="1">
                <a:solidFill>
                  <a:srgbClr val="0C2577"/>
                </a:solidFill>
                <a:latin typeface="Arial" pitchFamily="34" charset="0"/>
              </a:defRPr>
            </a:lvl1pPr>
            <a:lvl2pPr marL="342900" indent="-342900">
              <a:spcBef>
                <a:spcPct val="20000"/>
              </a:spcBef>
              <a:buChar char="–"/>
              <a:defRPr b="1">
                <a:solidFill>
                  <a:srgbClr val="0C2577"/>
                </a:solidFill>
                <a:latin typeface="Arial" pitchFamily="34" charset="0"/>
              </a:defRPr>
            </a:lvl2pPr>
            <a:lvl3pPr marL="1143000" indent="-228600">
              <a:spcBef>
                <a:spcPct val="20000"/>
              </a:spcBef>
              <a:buChar char="•"/>
              <a:defRPr sz="1600">
                <a:solidFill>
                  <a:srgbClr val="0C2577"/>
                </a:solidFill>
                <a:latin typeface="Arial" pitchFamily="34" charset="0"/>
              </a:defRPr>
            </a:lvl3pPr>
            <a:lvl4pPr marL="1600200" indent="-228600">
              <a:spcBef>
                <a:spcPct val="20000"/>
              </a:spcBef>
              <a:buChar char="–"/>
              <a:defRPr sz="1400">
                <a:solidFill>
                  <a:srgbClr val="0C2577"/>
                </a:solidFill>
                <a:latin typeface="Arial" pitchFamily="34" charset="0"/>
              </a:defRPr>
            </a:lvl4pPr>
            <a:lvl5pPr marL="2057400" indent="-228600">
              <a:spcBef>
                <a:spcPct val="20000"/>
              </a:spcBef>
              <a:buChar char="»"/>
              <a:defRPr sz="1400">
                <a:solidFill>
                  <a:srgbClr val="0C2577"/>
                </a:solidFill>
                <a:latin typeface="Arial" pitchFamily="34" charset="0"/>
              </a:defRPr>
            </a:lvl5pPr>
            <a:lvl6pPr marL="2514600" indent="-228600" eaLnBrk="0" fontAlgn="base" hangingPunct="0">
              <a:spcBef>
                <a:spcPct val="20000"/>
              </a:spcBef>
              <a:spcAft>
                <a:spcPct val="0"/>
              </a:spcAft>
              <a:buChar char="»"/>
              <a:defRPr sz="1400">
                <a:solidFill>
                  <a:srgbClr val="0C2577"/>
                </a:solidFill>
                <a:latin typeface="Arial" pitchFamily="34" charset="0"/>
              </a:defRPr>
            </a:lvl6pPr>
            <a:lvl7pPr marL="2971800" indent="-228600" eaLnBrk="0" fontAlgn="base" hangingPunct="0">
              <a:spcBef>
                <a:spcPct val="20000"/>
              </a:spcBef>
              <a:spcAft>
                <a:spcPct val="0"/>
              </a:spcAft>
              <a:buChar char="»"/>
              <a:defRPr sz="1400">
                <a:solidFill>
                  <a:srgbClr val="0C2577"/>
                </a:solidFill>
                <a:latin typeface="Arial" pitchFamily="34" charset="0"/>
              </a:defRPr>
            </a:lvl7pPr>
            <a:lvl8pPr marL="3429000" indent="-228600" eaLnBrk="0" fontAlgn="base" hangingPunct="0">
              <a:spcBef>
                <a:spcPct val="20000"/>
              </a:spcBef>
              <a:spcAft>
                <a:spcPct val="0"/>
              </a:spcAft>
              <a:buChar char="»"/>
              <a:defRPr sz="1400">
                <a:solidFill>
                  <a:srgbClr val="0C2577"/>
                </a:solidFill>
                <a:latin typeface="Arial" pitchFamily="34" charset="0"/>
              </a:defRPr>
            </a:lvl8pPr>
            <a:lvl9pPr marL="3886200" indent="-228600" eaLnBrk="0" fontAlgn="base" hangingPunct="0">
              <a:spcBef>
                <a:spcPct val="20000"/>
              </a:spcBef>
              <a:spcAft>
                <a:spcPct val="0"/>
              </a:spcAft>
              <a:buChar char="»"/>
              <a:defRPr sz="1400">
                <a:solidFill>
                  <a:srgbClr val="0C2577"/>
                </a:solidFill>
                <a:latin typeface="Arial" pitchFamily="34" charset="0"/>
              </a:defRPr>
            </a:lvl9pPr>
          </a:lstStyle>
          <a:p>
            <a:pPr marL="457200" indent="-457200">
              <a:spcBef>
                <a:spcPct val="0"/>
              </a:spcBef>
              <a:buFont typeface="+mj-lt"/>
              <a:buAutoNum type="arabicPeriod"/>
            </a:pPr>
            <a:r>
              <a:rPr lang="en-US" altLang="en-US" sz="2400" b="0" dirty="0">
                <a:solidFill>
                  <a:schemeClr val="tx1"/>
                </a:solidFill>
              </a:rPr>
              <a:t>(True/False) There are separate BMS processes for Standard RFP’s developed In-house vs. those developed by A/E firms.</a:t>
            </a:r>
          </a:p>
          <a:p>
            <a:pPr marL="914400" lvl="2" indent="0">
              <a:spcBef>
                <a:spcPct val="0"/>
              </a:spcBef>
              <a:buNone/>
            </a:pPr>
            <a:r>
              <a:rPr lang="en-US" altLang="en-US" sz="2200" dirty="0">
                <a:solidFill>
                  <a:srgbClr val="FF0000"/>
                </a:solidFill>
              </a:rPr>
              <a:t>True. BMS B-1.4.1 covers processes when RFP’s are developed in-house and B-1.4.2 outlines processes when RFP’s are developed by A/E’s.</a:t>
            </a:r>
          </a:p>
          <a:p>
            <a:pPr marL="0" indent="0">
              <a:spcBef>
                <a:spcPct val="0"/>
              </a:spcBef>
              <a:buNone/>
            </a:pPr>
            <a:endParaRPr lang="en-US" altLang="en-US" sz="1800" b="0" dirty="0">
              <a:solidFill>
                <a:schemeClr val="tx1"/>
              </a:solidFill>
            </a:endParaRPr>
          </a:p>
          <a:p>
            <a:pPr>
              <a:spcBef>
                <a:spcPct val="0"/>
              </a:spcBef>
              <a:buFont typeface="+mj-lt"/>
              <a:buAutoNum type="arabicPeriod" startAt="2"/>
            </a:pPr>
            <a:r>
              <a:rPr lang="en-US" altLang="en-US" sz="2400" b="0" dirty="0">
                <a:solidFill>
                  <a:schemeClr val="tx1"/>
                </a:solidFill>
              </a:rPr>
              <a:t>NAVFAC has how many basic Design-Build processes?</a:t>
            </a:r>
          </a:p>
          <a:p>
            <a:pPr marL="914400" lvl="2" indent="0">
              <a:spcBef>
                <a:spcPct val="0"/>
              </a:spcBef>
              <a:buNone/>
            </a:pPr>
            <a:r>
              <a:rPr lang="en-US" altLang="en-US" sz="2200" dirty="0">
                <a:solidFill>
                  <a:srgbClr val="FF0000"/>
                </a:solidFill>
              </a:rPr>
              <a:t>Answer:  4.  These include:</a:t>
            </a:r>
          </a:p>
          <a:p>
            <a:pPr marL="914400" lvl="2" indent="0">
              <a:spcBef>
                <a:spcPct val="0"/>
              </a:spcBef>
              <a:buNone/>
            </a:pPr>
            <a:r>
              <a:rPr lang="en-US" altLang="en-US" sz="2200" b="0" dirty="0">
                <a:solidFill>
                  <a:srgbClr val="FF0000"/>
                </a:solidFill>
              </a:rPr>
              <a:t>	a.  Standard</a:t>
            </a:r>
          </a:p>
          <a:p>
            <a:pPr marL="914400" lvl="2" indent="0">
              <a:spcBef>
                <a:spcPct val="0"/>
              </a:spcBef>
              <a:buNone/>
            </a:pPr>
            <a:r>
              <a:rPr lang="en-US" altLang="en-US" sz="2200" dirty="0">
                <a:solidFill>
                  <a:srgbClr val="FF0000"/>
                </a:solidFill>
              </a:rPr>
              <a:t>	b.  MACC</a:t>
            </a:r>
          </a:p>
          <a:p>
            <a:pPr marL="914400" lvl="2" indent="0">
              <a:spcBef>
                <a:spcPct val="0"/>
              </a:spcBef>
              <a:buNone/>
            </a:pPr>
            <a:r>
              <a:rPr lang="en-US" altLang="en-US" sz="2200" b="0" dirty="0">
                <a:solidFill>
                  <a:srgbClr val="FF0000"/>
                </a:solidFill>
              </a:rPr>
              <a:t>	c.  Sole Source Negotiated</a:t>
            </a:r>
          </a:p>
          <a:p>
            <a:pPr marL="914400" lvl="2" indent="0">
              <a:spcBef>
                <a:spcPct val="0"/>
              </a:spcBef>
              <a:buNone/>
            </a:pPr>
            <a:r>
              <a:rPr lang="en-US" altLang="en-US" sz="2200" dirty="0">
                <a:solidFill>
                  <a:srgbClr val="FF0000"/>
                </a:solidFill>
              </a:rPr>
              <a:t>	d.  Small Project</a:t>
            </a:r>
            <a:endParaRPr lang="en-US" altLang="en-US" sz="2200" b="0" dirty="0">
              <a:solidFill>
                <a:srgbClr val="FF0000"/>
              </a:solidFill>
            </a:endParaRPr>
          </a:p>
          <a:p>
            <a:pPr marL="914400" lvl="2" indent="0">
              <a:spcBef>
                <a:spcPct val="0"/>
              </a:spcBef>
              <a:buNone/>
            </a:pPr>
            <a:endParaRPr lang="en-US" altLang="en-US" sz="1400" b="0" dirty="0">
              <a:solidFill>
                <a:srgbClr val="000000"/>
              </a:solidFill>
            </a:endParaRPr>
          </a:p>
          <a:p>
            <a:pPr marL="914400" lvl="2" indent="0">
              <a:spcBef>
                <a:spcPct val="0"/>
              </a:spcBef>
              <a:buNone/>
            </a:pPr>
            <a:endParaRPr lang="en-US" altLang="en-US" sz="1400" b="0" dirty="0">
              <a:solidFill>
                <a:srgbClr val="000000"/>
              </a:solidFill>
            </a:endParaRPr>
          </a:p>
          <a:p>
            <a:pPr>
              <a:spcBef>
                <a:spcPct val="0"/>
              </a:spcBef>
              <a:buFont typeface="Times New Roman" pitchFamily="18" charset="0"/>
              <a:buAutoNum type="arabicPeriod" startAt="2"/>
            </a:pPr>
            <a:endParaRPr lang="en-US" altLang="en-US" sz="1800" b="0" dirty="0">
              <a:solidFill>
                <a:srgbClr val="000000"/>
              </a:solidFill>
            </a:endParaRPr>
          </a:p>
          <a:p>
            <a:pPr marL="0" indent="0">
              <a:spcBef>
                <a:spcPct val="0"/>
              </a:spcBef>
              <a:buNone/>
            </a:pPr>
            <a:endParaRPr lang="en-US" altLang="en-US" sz="1800" b="0" dirty="0">
              <a:solidFill>
                <a:srgbClr val="000000"/>
              </a:solidFill>
            </a:endParaRPr>
          </a:p>
          <a:p>
            <a:pPr>
              <a:spcBef>
                <a:spcPct val="0"/>
              </a:spcBef>
              <a:buFont typeface="Times New Roman" pitchFamily="18" charset="0"/>
              <a:buAutoNum type="arabicPeriod" startAt="2"/>
            </a:pPr>
            <a:endParaRPr lang="en-US" altLang="en-US" sz="1800" b="0" dirty="0">
              <a:solidFill>
                <a:srgbClr val="000000"/>
              </a:solidFill>
            </a:endParaRPr>
          </a:p>
          <a:p>
            <a:pPr>
              <a:spcBef>
                <a:spcPct val="0"/>
              </a:spcBef>
              <a:buFont typeface="Times New Roman" pitchFamily="18" charset="0"/>
              <a:buAutoNum type="arabicPeriod" startAt="2"/>
            </a:pPr>
            <a:endParaRPr lang="en-US" altLang="en-US" sz="1800" b="0" dirty="0">
              <a:solidFill>
                <a:srgbClr val="000000"/>
              </a:solidFill>
            </a:endParaRPr>
          </a:p>
          <a:p>
            <a:pPr>
              <a:spcBef>
                <a:spcPct val="0"/>
              </a:spcBef>
              <a:buFont typeface="Times New Roman" pitchFamily="18" charset="0"/>
              <a:buAutoNum type="arabicPeriod" startAt="2"/>
            </a:pPr>
            <a:endParaRPr lang="en-US" altLang="en-US" sz="1800" b="0" dirty="0">
              <a:solidFill>
                <a:srgbClr val="000000"/>
              </a:solidFill>
            </a:endParaRPr>
          </a:p>
          <a:p>
            <a:pPr>
              <a:spcBef>
                <a:spcPct val="0"/>
              </a:spcBef>
              <a:buFont typeface="Times New Roman" pitchFamily="18" charset="0"/>
              <a:buAutoNum type="arabicPeriod" startAt="2"/>
            </a:pPr>
            <a:endParaRPr lang="en-US" altLang="en-US" sz="1800" b="0" dirty="0">
              <a:solidFill>
                <a:srgbClr val="000000"/>
              </a:solidFill>
            </a:endParaRPr>
          </a:p>
          <a:p>
            <a:pPr>
              <a:spcBef>
                <a:spcPct val="0"/>
              </a:spcBef>
              <a:buFont typeface="Times New Roman" pitchFamily="18" charset="0"/>
              <a:buAutoNum type="arabicPeriod" startAt="2"/>
            </a:pPr>
            <a:endParaRPr lang="en-US" altLang="en-US" sz="1800" b="0" dirty="0">
              <a:solidFill>
                <a:srgbClr val="000000"/>
              </a:solidFill>
            </a:endParaRPr>
          </a:p>
        </p:txBody>
      </p:sp>
    </p:spTree>
    <p:extLst>
      <p:ext uri="{BB962C8B-B14F-4D97-AF65-F5344CB8AC3E}">
        <p14:creationId xmlns:p14="http://schemas.microsoft.com/office/powerpoint/2010/main" val="422098947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3"/>
          <p:cNvSpPr>
            <a:spLocks noGrp="1" noChangeArrowheads="1"/>
          </p:cNvSpPr>
          <p:nvPr>
            <p:ph type="title"/>
          </p:nvPr>
        </p:nvSpPr>
        <p:spPr>
          <a:xfrm>
            <a:off x="533400" y="152400"/>
            <a:ext cx="8045450" cy="835025"/>
          </a:xfrm>
        </p:spPr>
        <p:txBody>
          <a:bodyPr/>
          <a:lstStyle/>
          <a:p>
            <a:pPr algn="l"/>
            <a:r>
              <a:rPr lang="en-US" altLang="en-US" sz="3200" b="0" i="0" dirty="0">
                <a:solidFill>
                  <a:schemeClr val="tx1"/>
                </a:solidFill>
                <a:latin typeface="Arial Unicode MS" pitchFamily="34" charset="-128"/>
              </a:rPr>
              <a:t>Final Knowledge Check (cont’d)</a:t>
            </a:r>
            <a:endParaRPr lang="en-US" altLang="en-US" sz="3200" b="0" i="0" dirty="0">
              <a:solidFill>
                <a:schemeClr val="tx1"/>
              </a:solidFill>
              <a:highlight>
                <a:srgbClr val="FFFF00"/>
              </a:highlight>
            </a:endParaRPr>
          </a:p>
        </p:txBody>
      </p:sp>
      <p:sp>
        <p:nvSpPr>
          <p:cNvPr id="72707" name="TextBox 5"/>
          <p:cNvSpPr txBox="1">
            <a:spLocks noChangeArrowheads="1"/>
          </p:cNvSpPr>
          <p:nvPr/>
        </p:nvSpPr>
        <p:spPr bwMode="auto">
          <a:xfrm>
            <a:off x="1089025" y="1371600"/>
            <a:ext cx="7381875" cy="661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000" b="1">
                <a:solidFill>
                  <a:srgbClr val="0C2577"/>
                </a:solidFill>
                <a:latin typeface="Arial" pitchFamily="34" charset="0"/>
              </a:defRPr>
            </a:lvl1pPr>
            <a:lvl2pPr marL="342900" indent="-342900">
              <a:spcBef>
                <a:spcPct val="20000"/>
              </a:spcBef>
              <a:buChar char="–"/>
              <a:defRPr b="1">
                <a:solidFill>
                  <a:srgbClr val="0C2577"/>
                </a:solidFill>
                <a:latin typeface="Arial" pitchFamily="34" charset="0"/>
              </a:defRPr>
            </a:lvl2pPr>
            <a:lvl3pPr marL="1143000" indent="-228600">
              <a:spcBef>
                <a:spcPct val="20000"/>
              </a:spcBef>
              <a:buChar char="•"/>
              <a:defRPr sz="1600">
                <a:solidFill>
                  <a:srgbClr val="0C2577"/>
                </a:solidFill>
                <a:latin typeface="Arial" pitchFamily="34" charset="0"/>
              </a:defRPr>
            </a:lvl3pPr>
            <a:lvl4pPr marL="1600200" indent="-228600">
              <a:spcBef>
                <a:spcPct val="20000"/>
              </a:spcBef>
              <a:buChar char="–"/>
              <a:defRPr sz="1400">
                <a:solidFill>
                  <a:srgbClr val="0C2577"/>
                </a:solidFill>
                <a:latin typeface="Arial" pitchFamily="34" charset="0"/>
              </a:defRPr>
            </a:lvl4pPr>
            <a:lvl5pPr marL="2057400" indent="-228600">
              <a:spcBef>
                <a:spcPct val="20000"/>
              </a:spcBef>
              <a:buChar char="»"/>
              <a:defRPr sz="1400">
                <a:solidFill>
                  <a:srgbClr val="0C2577"/>
                </a:solidFill>
                <a:latin typeface="Arial" pitchFamily="34" charset="0"/>
              </a:defRPr>
            </a:lvl5pPr>
            <a:lvl6pPr marL="2514600" indent="-228600" eaLnBrk="0" fontAlgn="base" hangingPunct="0">
              <a:spcBef>
                <a:spcPct val="20000"/>
              </a:spcBef>
              <a:spcAft>
                <a:spcPct val="0"/>
              </a:spcAft>
              <a:buChar char="»"/>
              <a:defRPr sz="1400">
                <a:solidFill>
                  <a:srgbClr val="0C2577"/>
                </a:solidFill>
                <a:latin typeface="Arial" pitchFamily="34" charset="0"/>
              </a:defRPr>
            </a:lvl6pPr>
            <a:lvl7pPr marL="2971800" indent="-228600" eaLnBrk="0" fontAlgn="base" hangingPunct="0">
              <a:spcBef>
                <a:spcPct val="20000"/>
              </a:spcBef>
              <a:spcAft>
                <a:spcPct val="0"/>
              </a:spcAft>
              <a:buChar char="»"/>
              <a:defRPr sz="1400">
                <a:solidFill>
                  <a:srgbClr val="0C2577"/>
                </a:solidFill>
                <a:latin typeface="Arial" pitchFamily="34" charset="0"/>
              </a:defRPr>
            </a:lvl7pPr>
            <a:lvl8pPr marL="3429000" indent="-228600" eaLnBrk="0" fontAlgn="base" hangingPunct="0">
              <a:spcBef>
                <a:spcPct val="20000"/>
              </a:spcBef>
              <a:spcAft>
                <a:spcPct val="0"/>
              </a:spcAft>
              <a:buChar char="»"/>
              <a:defRPr sz="1400">
                <a:solidFill>
                  <a:srgbClr val="0C2577"/>
                </a:solidFill>
                <a:latin typeface="Arial" pitchFamily="34" charset="0"/>
              </a:defRPr>
            </a:lvl8pPr>
            <a:lvl9pPr marL="3886200" indent="-228600" eaLnBrk="0" fontAlgn="base" hangingPunct="0">
              <a:spcBef>
                <a:spcPct val="20000"/>
              </a:spcBef>
              <a:spcAft>
                <a:spcPct val="0"/>
              </a:spcAft>
              <a:buChar char="»"/>
              <a:defRPr sz="1400">
                <a:solidFill>
                  <a:srgbClr val="0C2577"/>
                </a:solidFill>
                <a:latin typeface="Arial" pitchFamily="34" charset="0"/>
              </a:defRPr>
            </a:lvl9pPr>
          </a:lstStyle>
          <a:p>
            <a:pPr marL="457200" indent="-457200">
              <a:spcBef>
                <a:spcPct val="0"/>
              </a:spcBef>
              <a:buFont typeface="+mj-lt"/>
              <a:buAutoNum type="arabicPeriod" startAt="3"/>
            </a:pPr>
            <a:r>
              <a:rPr lang="en-US" altLang="en-US" sz="2400" b="0" dirty="0">
                <a:solidFill>
                  <a:schemeClr val="tx1"/>
                </a:solidFill>
              </a:rPr>
              <a:t>(True/False) All NAVFAC Design-Build RFP’s use a 6-Part format.</a:t>
            </a:r>
          </a:p>
          <a:p>
            <a:pPr marL="914400" lvl="2" indent="0">
              <a:spcBef>
                <a:spcPct val="0"/>
              </a:spcBef>
              <a:buNone/>
            </a:pPr>
            <a:r>
              <a:rPr lang="en-US" altLang="en-US" sz="2200" dirty="0">
                <a:solidFill>
                  <a:srgbClr val="FF0000"/>
                </a:solidFill>
              </a:rPr>
              <a:t>True. Regardless of the Design-Build process being used, all NAVFAC RFP’s use a 6-Part format.</a:t>
            </a:r>
          </a:p>
          <a:p>
            <a:pPr marL="0" indent="0">
              <a:spcBef>
                <a:spcPct val="0"/>
              </a:spcBef>
              <a:buNone/>
            </a:pPr>
            <a:endParaRPr lang="en-US" altLang="en-US" sz="1800" b="0" dirty="0">
              <a:solidFill>
                <a:schemeClr val="tx1"/>
              </a:solidFill>
            </a:endParaRPr>
          </a:p>
          <a:p>
            <a:pPr marL="457200" indent="-457200">
              <a:spcBef>
                <a:spcPct val="0"/>
              </a:spcBef>
              <a:buFont typeface="+mj-lt"/>
              <a:buAutoNum type="arabicPeriod" startAt="4"/>
            </a:pPr>
            <a:r>
              <a:rPr lang="en-US" altLang="en-US" sz="2400" b="0" dirty="0">
                <a:solidFill>
                  <a:schemeClr val="tx1"/>
                </a:solidFill>
              </a:rPr>
              <a:t>(True/False) The Small Project process and RFP template can be used for any project provided it is edited appropriately.</a:t>
            </a:r>
          </a:p>
          <a:p>
            <a:pPr marL="914400" lvl="2" indent="0">
              <a:spcBef>
                <a:spcPct val="0"/>
              </a:spcBef>
              <a:buNone/>
            </a:pPr>
            <a:r>
              <a:rPr lang="en-US" altLang="en-US" sz="2200" dirty="0">
                <a:solidFill>
                  <a:srgbClr val="FF0000"/>
                </a:solidFill>
              </a:rPr>
              <a:t>False.  There is decision guidance in ECB 2006-04 and BMS B-1.4.5 for when Small Project process and RFP is appropriate for a project.</a:t>
            </a:r>
            <a:endParaRPr lang="en-US" altLang="en-US" sz="2200" b="0" dirty="0">
              <a:solidFill>
                <a:srgbClr val="FF0000"/>
              </a:solidFill>
            </a:endParaRPr>
          </a:p>
          <a:p>
            <a:pPr marL="914400" lvl="2" indent="0">
              <a:spcBef>
                <a:spcPct val="0"/>
              </a:spcBef>
              <a:buNone/>
            </a:pPr>
            <a:endParaRPr lang="en-US" altLang="en-US" sz="1400" b="0" dirty="0">
              <a:solidFill>
                <a:srgbClr val="000000"/>
              </a:solidFill>
            </a:endParaRPr>
          </a:p>
          <a:p>
            <a:pPr marL="914400" lvl="2" indent="0">
              <a:spcBef>
                <a:spcPct val="0"/>
              </a:spcBef>
              <a:buNone/>
            </a:pPr>
            <a:endParaRPr lang="en-US" altLang="en-US" sz="1400" b="0" dirty="0">
              <a:solidFill>
                <a:srgbClr val="000000"/>
              </a:solidFill>
            </a:endParaRPr>
          </a:p>
          <a:p>
            <a:pPr>
              <a:spcBef>
                <a:spcPct val="0"/>
              </a:spcBef>
              <a:buFont typeface="Times New Roman" pitchFamily="18" charset="0"/>
              <a:buAutoNum type="arabicPeriod" startAt="4"/>
            </a:pPr>
            <a:endParaRPr lang="en-US" altLang="en-US" sz="1800" b="0" dirty="0">
              <a:solidFill>
                <a:srgbClr val="000000"/>
              </a:solidFill>
            </a:endParaRPr>
          </a:p>
          <a:p>
            <a:pPr marL="0" indent="0">
              <a:spcBef>
                <a:spcPct val="0"/>
              </a:spcBef>
              <a:buNone/>
            </a:pPr>
            <a:endParaRPr lang="en-US" altLang="en-US" sz="1800" b="0" dirty="0">
              <a:solidFill>
                <a:srgbClr val="000000"/>
              </a:solidFill>
            </a:endParaRPr>
          </a:p>
          <a:p>
            <a:pPr>
              <a:spcBef>
                <a:spcPct val="0"/>
              </a:spcBef>
              <a:buFont typeface="Times New Roman" pitchFamily="18" charset="0"/>
              <a:buAutoNum type="arabicPeriod" startAt="2"/>
            </a:pPr>
            <a:endParaRPr lang="en-US" altLang="en-US" sz="1800" b="0" dirty="0">
              <a:solidFill>
                <a:srgbClr val="000000"/>
              </a:solidFill>
            </a:endParaRPr>
          </a:p>
          <a:p>
            <a:pPr>
              <a:spcBef>
                <a:spcPct val="0"/>
              </a:spcBef>
              <a:buFont typeface="Times New Roman" pitchFamily="18" charset="0"/>
              <a:buAutoNum type="arabicPeriod" startAt="2"/>
            </a:pPr>
            <a:endParaRPr lang="en-US" altLang="en-US" sz="1800" b="0" dirty="0">
              <a:solidFill>
                <a:srgbClr val="000000"/>
              </a:solidFill>
            </a:endParaRPr>
          </a:p>
          <a:p>
            <a:pPr>
              <a:spcBef>
                <a:spcPct val="0"/>
              </a:spcBef>
              <a:buFont typeface="Times New Roman" pitchFamily="18" charset="0"/>
              <a:buAutoNum type="arabicPeriod" startAt="2"/>
            </a:pPr>
            <a:endParaRPr lang="en-US" altLang="en-US" sz="1800" b="0" dirty="0">
              <a:solidFill>
                <a:srgbClr val="000000"/>
              </a:solidFill>
            </a:endParaRPr>
          </a:p>
          <a:p>
            <a:pPr>
              <a:spcBef>
                <a:spcPct val="0"/>
              </a:spcBef>
              <a:buFont typeface="Times New Roman" pitchFamily="18" charset="0"/>
              <a:buAutoNum type="arabicPeriod" startAt="2"/>
            </a:pPr>
            <a:endParaRPr lang="en-US" altLang="en-US" sz="1800" b="0" dirty="0">
              <a:solidFill>
                <a:srgbClr val="000000"/>
              </a:solidFill>
            </a:endParaRPr>
          </a:p>
          <a:p>
            <a:pPr>
              <a:spcBef>
                <a:spcPct val="0"/>
              </a:spcBef>
              <a:buFont typeface="Times New Roman" pitchFamily="18" charset="0"/>
              <a:buAutoNum type="arabicPeriod" startAt="2"/>
            </a:pPr>
            <a:endParaRPr lang="en-US" altLang="en-US" sz="1800" b="0" dirty="0">
              <a:solidFill>
                <a:srgbClr val="000000"/>
              </a:solidFill>
            </a:endParaRPr>
          </a:p>
        </p:txBody>
      </p:sp>
    </p:spTree>
    <p:extLst>
      <p:ext uri="{BB962C8B-B14F-4D97-AF65-F5344CB8AC3E}">
        <p14:creationId xmlns:p14="http://schemas.microsoft.com/office/powerpoint/2010/main" val="99264988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2"/>
          <p:cNvSpPr>
            <a:spLocks noGrp="1"/>
          </p:cNvSpPr>
          <p:nvPr>
            <p:ph type="title"/>
          </p:nvPr>
        </p:nvSpPr>
        <p:spPr/>
        <p:txBody>
          <a:bodyPr/>
          <a:lstStyle/>
          <a:p>
            <a:r>
              <a:rPr lang="en-US" altLang="en-US" sz="3200" b="0" i="0" dirty="0">
                <a:solidFill>
                  <a:schemeClr val="tx1"/>
                </a:solidFill>
                <a:latin typeface="Arial Unicode MS" pitchFamily="34" charset="-128"/>
              </a:rPr>
              <a:t>Review of Learning Objectives</a:t>
            </a:r>
            <a:endParaRPr lang="en-US" altLang="en-US" sz="3200" b="0" i="0" dirty="0">
              <a:solidFill>
                <a:schemeClr val="tx1"/>
              </a:solidFill>
            </a:endParaRPr>
          </a:p>
        </p:txBody>
      </p:sp>
      <p:sp>
        <p:nvSpPr>
          <p:cNvPr id="5" name="Rectangle 3"/>
          <p:cNvSpPr txBox="1">
            <a:spLocks noChangeArrowheads="1"/>
          </p:cNvSpPr>
          <p:nvPr/>
        </p:nvSpPr>
        <p:spPr bwMode="auto">
          <a:xfrm>
            <a:off x="0" y="1311275"/>
            <a:ext cx="470852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lstStyle>
            <a:lvl1pPr marL="114300" indent="-114300" algn="l" rtl="0" eaLnBrk="0" fontAlgn="base" hangingPunct="0">
              <a:spcBef>
                <a:spcPct val="20000"/>
              </a:spcBef>
              <a:spcAft>
                <a:spcPct val="0"/>
              </a:spcAft>
              <a:buChar char="•"/>
              <a:defRPr sz="2000" b="1">
                <a:solidFill>
                  <a:srgbClr val="0C2577"/>
                </a:solidFill>
                <a:latin typeface="+mn-lt"/>
                <a:ea typeface="+mn-ea"/>
                <a:cs typeface="+mn-cs"/>
              </a:defRPr>
            </a:lvl1pPr>
            <a:lvl2pPr marL="571500" indent="-114300" algn="l" rtl="0" eaLnBrk="0" fontAlgn="base" hangingPunct="0">
              <a:spcBef>
                <a:spcPct val="20000"/>
              </a:spcBef>
              <a:spcAft>
                <a:spcPct val="0"/>
              </a:spcAft>
              <a:buChar char="–"/>
              <a:defRPr b="1">
                <a:solidFill>
                  <a:srgbClr val="0C2577"/>
                </a:solidFill>
                <a:latin typeface="+mn-lt"/>
              </a:defRPr>
            </a:lvl2pPr>
            <a:lvl3pPr marL="1028700" indent="-114300" algn="l" rtl="0" eaLnBrk="0" fontAlgn="base" hangingPunct="0">
              <a:spcBef>
                <a:spcPct val="20000"/>
              </a:spcBef>
              <a:spcAft>
                <a:spcPct val="0"/>
              </a:spcAft>
              <a:buChar char="•"/>
              <a:defRPr sz="1600">
                <a:solidFill>
                  <a:srgbClr val="0C2577"/>
                </a:solidFill>
                <a:latin typeface="+mn-lt"/>
              </a:defRPr>
            </a:lvl3pPr>
            <a:lvl4pPr marL="1485900" indent="-114300" algn="l" rtl="0" eaLnBrk="0" fontAlgn="base" hangingPunct="0">
              <a:spcBef>
                <a:spcPct val="20000"/>
              </a:spcBef>
              <a:spcAft>
                <a:spcPct val="0"/>
              </a:spcAft>
              <a:buChar char="–"/>
              <a:defRPr sz="1400">
                <a:solidFill>
                  <a:srgbClr val="0C2577"/>
                </a:solidFill>
                <a:latin typeface="+mn-lt"/>
              </a:defRPr>
            </a:lvl4pPr>
            <a:lvl5pPr marL="1943100" indent="-114300" algn="l" rtl="0" eaLnBrk="0" fontAlgn="base" hangingPunct="0">
              <a:spcBef>
                <a:spcPct val="20000"/>
              </a:spcBef>
              <a:spcAft>
                <a:spcPct val="0"/>
              </a:spcAft>
              <a:buChar char="»"/>
              <a:defRPr sz="1400">
                <a:solidFill>
                  <a:srgbClr val="0C2577"/>
                </a:solidFill>
                <a:latin typeface="+mn-lt"/>
              </a:defRPr>
            </a:lvl5pPr>
            <a:lvl6pPr marL="2400300" indent="-114300" algn="l" rtl="0" fontAlgn="base">
              <a:spcBef>
                <a:spcPct val="20000"/>
              </a:spcBef>
              <a:spcAft>
                <a:spcPct val="0"/>
              </a:spcAft>
              <a:buChar char="»"/>
              <a:defRPr sz="1400">
                <a:solidFill>
                  <a:srgbClr val="0C2577"/>
                </a:solidFill>
                <a:latin typeface="+mn-lt"/>
              </a:defRPr>
            </a:lvl6pPr>
            <a:lvl7pPr marL="2857500" indent="-114300" algn="l" rtl="0" fontAlgn="base">
              <a:spcBef>
                <a:spcPct val="20000"/>
              </a:spcBef>
              <a:spcAft>
                <a:spcPct val="0"/>
              </a:spcAft>
              <a:buChar char="»"/>
              <a:defRPr sz="1400">
                <a:solidFill>
                  <a:srgbClr val="0C2577"/>
                </a:solidFill>
                <a:latin typeface="+mn-lt"/>
              </a:defRPr>
            </a:lvl7pPr>
            <a:lvl8pPr marL="3314700" indent="-114300" algn="l" rtl="0" fontAlgn="base">
              <a:spcBef>
                <a:spcPct val="20000"/>
              </a:spcBef>
              <a:spcAft>
                <a:spcPct val="0"/>
              </a:spcAft>
              <a:buChar char="»"/>
              <a:defRPr sz="1400">
                <a:solidFill>
                  <a:srgbClr val="0C2577"/>
                </a:solidFill>
                <a:latin typeface="+mn-lt"/>
              </a:defRPr>
            </a:lvl8pPr>
            <a:lvl9pPr marL="3771900" indent="-114300" algn="l" rtl="0" fontAlgn="base">
              <a:spcBef>
                <a:spcPct val="20000"/>
              </a:spcBef>
              <a:spcAft>
                <a:spcPct val="0"/>
              </a:spcAft>
              <a:buChar char="»"/>
              <a:defRPr sz="1400">
                <a:solidFill>
                  <a:srgbClr val="0C2577"/>
                </a:solidFill>
                <a:latin typeface="+mn-lt"/>
              </a:defRPr>
            </a:lvl9pPr>
          </a:lstStyle>
          <a:p>
            <a:pPr marL="342900" indent="-342900">
              <a:spcBef>
                <a:spcPts val="0"/>
              </a:spcBef>
              <a:buFontTx/>
              <a:buNone/>
              <a:defRPr/>
            </a:pPr>
            <a:r>
              <a:rPr lang="en-US" sz="2400" b="0" kern="0" dirty="0">
                <a:solidFill>
                  <a:srgbClr val="000000"/>
                </a:solidFill>
              </a:rPr>
              <a:t>Today you have learned</a:t>
            </a:r>
            <a:r>
              <a:rPr lang="en-US" sz="2400" kern="0" dirty="0">
                <a:solidFill>
                  <a:srgbClr val="000000"/>
                </a:solidFill>
              </a:rPr>
              <a:t>:</a:t>
            </a:r>
          </a:p>
          <a:p>
            <a:pPr>
              <a:defRPr/>
            </a:pPr>
            <a:endParaRPr lang="en-US" kern="0" dirty="0">
              <a:solidFill>
                <a:srgbClr val="000000"/>
              </a:solidFill>
            </a:endParaRPr>
          </a:p>
        </p:txBody>
      </p:sp>
      <p:pic>
        <p:nvPicPr>
          <p:cNvPr id="13824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49838" y="2265363"/>
            <a:ext cx="3976687" cy="26400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1"/>
          <p:cNvSpPr>
            <a:spLocks noChangeArrowheads="1"/>
          </p:cNvSpPr>
          <p:nvPr/>
        </p:nvSpPr>
        <p:spPr bwMode="auto">
          <a:xfrm>
            <a:off x="0" y="1866900"/>
            <a:ext cx="500856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000" b="1">
                <a:solidFill>
                  <a:srgbClr val="0C2577"/>
                </a:solidFill>
                <a:latin typeface="Arial" pitchFamily="34" charset="0"/>
              </a:defRPr>
            </a:lvl1pPr>
            <a:lvl2pPr marL="973138" indent="-515938" eaLnBrk="0" hangingPunct="0">
              <a:spcBef>
                <a:spcPct val="20000"/>
              </a:spcBef>
              <a:buChar char="–"/>
              <a:defRPr b="1">
                <a:solidFill>
                  <a:srgbClr val="0C2577"/>
                </a:solidFill>
                <a:latin typeface="Arial" pitchFamily="34" charset="0"/>
              </a:defRPr>
            </a:lvl2pPr>
            <a:lvl3pPr marL="1143000" indent="-228600" eaLnBrk="0" hangingPunct="0">
              <a:spcBef>
                <a:spcPct val="20000"/>
              </a:spcBef>
              <a:buChar char="•"/>
              <a:defRPr sz="1600">
                <a:solidFill>
                  <a:srgbClr val="0C2577"/>
                </a:solidFill>
                <a:latin typeface="Arial" pitchFamily="34" charset="0"/>
              </a:defRPr>
            </a:lvl3pPr>
            <a:lvl4pPr marL="1600200" indent="-228600" eaLnBrk="0" hangingPunct="0">
              <a:spcBef>
                <a:spcPct val="20000"/>
              </a:spcBef>
              <a:buChar char="–"/>
              <a:defRPr sz="1400">
                <a:solidFill>
                  <a:srgbClr val="0C2577"/>
                </a:solidFill>
                <a:latin typeface="Arial" pitchFamily="34" charset="0"/>
              </a:defRPr>
            </a:lvl4pPr>
            <a:lvl5pPr marL="2057400" indent="-228600" eaLnBrk="0" hangingPunct="0">
              <a:spcBef>
                <a:spcPct val="20000"/>
              </a:spcBef>
              <a:buChar char="»"/>
              <a:defRPr sz="1400">
                <a:solidFill>
                  <a:srgbClr val="0C2577"/>
                </a:solidFill>
                <a:latin typeface="Arial" pitchFamily="34" charset="0"/>
              </a:defRPr>
            </a:lvl5pPr>
            <a:lvl6pPr marL="2514600" indent="-228600" eaLnBrk="0" fontAlgn="base" hangingPunct="0">
              <a:spcBef>
                <a:spcPct val="20000"/>
              </a:spcBef>
              <a:spcAft>
                <a:spcPct val="0"/>
              </a:spcAft>
              <a:buChar char="»"/>
              <a:defRPr sz="1400">
                <a:solidFill>
                  <a:srgbClr val="0C2577"/>
                </a:solidFill>
                <a:latin typeface="Arial" pitchFamily="34" charset="0"/>
              </a:defRPr>
            </a:lvl6pPr>
            <a:lvl7pPr marL="2971800" indent="-228600" eaLnBrk="0" fontAlgn="base" hangingPunct="0">
              <a:spcBef>
                <a:spcPct val="20000"/>
              </a:spcBef>
              <a:spcAft>
                <a:spcPct val="0"/>
              </a:spcAft>
              <a:buChar char="»"/>
              <a:defRPr sz="1400">
                <a:solidFill>
                  <a:srgbClr val="0C2577"/>
                </a:solidFill>
                <a:latin typeface="Arial" pitchFamily="34" charset="0"/>
              </a:defRPr>
            </a:lvl7pPr>
            <a:lvl8pPr marL="3429000" indent="-228600" eaLnBrk="0" fontAlgn="base" hangingPunct="0">
              <a:spcBef>
                <a:spcPct val="20000"/>
              </a:spcBef>
              <a:spcAft>
                <a:spcPct val="0"/>
              </a:spcAft>
              <a:buChar char="»"/>
              <a:defRPr sz="1400">
                <a:solidFill>
                  <a:srgbClr val="0C2577"/>
                </a:solidFill>
                <a:latin typeface="Arial" pitchFamily="34" charset="0"/>
              </a:defRPr>
            </a:lvl8pPr>
            <a:lvl9pPr marL="3886200" indent="-228600" eaLnBrk="0" fontAlgn="base" hangingPunct="0">
              <a:spcBef>
                <a:spcPct val="20000"/>
              </a:spcBef>
              <a:spcAft>
                <a:spcPct val="0"/>
              </a:spcAft>
              <a:buChar char="»"/>
              <a:defRPr sz="1400">
                <a:solidFill>
                  <a:srgbClr val="0C2577"/>
                </a:solidFill>
                <a:latin typeface="Arial" pitchFamily="34" charset="0"/>
              </a:defRPr>
            </a:lvl9pPr>
          </a:lstStyle>
          <a:p>
            <a:pPr>
              <a:buFont typeface="Wingdings" panose="05000000000000000000" pitchFamily="2" charset="2"/>
              <a:buChar char="ü"/>
            </a:pPr>
            <a:endParaRPr lang="en-US" altLang="en-US" b="0" dirty="0">
              <a:solidFill>
                <a:schemeClr val="tx1"/>
              </a:solidFill>
            </a:endParaRPr>
          </a:p>
          <a:p>
            <a:pPr>
              <a:buFont typeface="Wingdings" panose="05000000000000000000" pitchFamily="2" charset="2"/>
              <a:buChar char="ü"/>
            </a:pPr>
            <a:r>
              <a:rPr lang="en-US" altLang="en-US" b="0" dirty="0">
                <a:solidFill>
                  <a:schemeClr val="tx1"/>
                </a:solidFill>
              </a:rPr>
              <a:t>Commonalities of 4 D-B Processes</a:t>
            </a:r>
          </a:p>
          <a:p>
            <a:pPr>
              <a:buFont typeface="Wingdings" panose="05000000000000000000" pitchFamily="2" charset="2"/>
              <a:buChar char="ü"/>
            </a:pPr>
            <a:r>
              <a:rPr lang="en-US" altLang="en-US" b="0" dirty="0">
                <a:solidFill>
                  <a:schemeClr val="tx1"/>
                </a:solidFill>
              </a:rPr>
              <a:t>D-B Team Make-up</a:t>
            </a:r>
          </a:p>
          <a:p>
            <a:pPr>
              <a:buFont typeface="Wingdings" panose="05000000000000000000" pitchFamily="2" charset="2"/>
              <a:buChar char="ü"/>
            </a:pPr>
            <a:r>
              <a:rPr lang="en-US" altLang="en-US" b="0" dirty="0">
                <a:solidFill>
                  <a:schemeClr val="tx1"/>
                </a:solidFill>
              </a:rPr>
              <a:t>NAVFAC Business Management System</a:t>
            </a:r>
          </a:p>
          <a:p>
            <a:pPr>
              <a:buFont typeface="Wingdings" panose="05000000000000000000" pitchFamily="2" charset="2"/>
              <a:buChar char="ü"/>
            </a:pPr>
            <a:r>
              <a:rPr lang="en-US" altLang="en-US" b="0" dirty="0">
                <a:solidFill>
                  <a:schemeClr val="tx1"/>
                </a:solidFill>
              </a:rPr>
              <a:t>BMS Roles and Responsibilities</a:t>
            </a:r>
          </a:p>
          <a:p>
            <a:pPr>
              <a:buFont typeface="Wingdings" panose="05000000000000000000" pitchFamily="2" charset="2"/>
              <a:buChar char="ü"/>
            </a:pPr>
            <a:r>
              <a:rPr lang="en-US" altLang="en-US" b="0" dirty="0">
                <a:solidFill>
                  <a:schemeClr val="tx1"/>
                </a:solidFill>
              </a:rPr>
              <a:t>Characteristics of 4 D-B Processes</a:t>
            </a:r>
          </a:p>
          <a:p>
            <a:pPr>
              <a:buFont typeface="Wingdings" panose="05000000000000000000" pitchFamily="2" charset="2"/>
              <a:buChar char="ü"/>
            </a:pPr>
            <a:r>
              <a:rPr lang="en-US" altLang="en-US" b="0" dirty="0">
                <a:solidFill>
                  <a:schemeClr val="tx1"/>
                </a:solidFill>
              </a:rPr>
              <a:t>Post-award Processes</a:t>
            </a:r>
          </a:p>
          <a:p>
            <a:pPr marL="0" indent="0">
              <a:buFontTx/>
              <a:buNone/>
              <a:defRPr/>
            </a:pPr>
            <a:endParaRPr lang="en-US" b="0" dirty="0">
              <a:solidFill>
                <a:srgbClr val="000099"/>
              </a:solidFill>
            </a:endParaRPr>
          </a:p>
        </p:txBody>
      </p:sp>
    </p:spTree>
    <p:extLst>
      <p:ext uri="{BB962C8B-B14F-4D97-AF65-F5344CB8AC3E}">
        <p14:creationId xmlns:p14="http://schemas.microsoft.com/office/powerpoint/2010/main" val="244585069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152400"/>
            <a:ext cx="7740650" cy="835025"/>
          </a:xfrm>
        </p:spPr>
        <p:txBody>
          <a:bodyPr/>
          <a:lstStyle/>
          <a:p>
            <a:pPr algn="l"/>
            <a:r>
              <a:rPr lang="en-US" altLang="en-US" sz="3200" b="0" i="0" dirty="0">
                <a:solidFill>
                  <a:schemeClr val="tx1"/>
                </a:solidFill>
                <a:latin typeface="+mn-lt"/>
              </a:rPr>
              <a:t>Design-Build Training Modules </a:t>
            </a:r>
          </a:p>
        </p:txBody>
      </p:sp>
      <p:sp>
        <p:nvSpPr>
          <p:cNvPr id="5123" name="Rectangle 3"/>
          <p:cNvSpPr>
            <a:spLocks noGrp="1" noChangeArrowheads="1"/>
          </p:cNvSpPr>
          <p:nvPr>
            <p:ph type="body" idx="1"/>
          </p:nvPr>
        </p:nvSpPr>
        <p:spPr>
          <a:xfrm>
            <a:off x="646113" y="1350962"/>
            <a:ext cx="4840287" cy="5202237"/>
          </a:xfrm>
        </p:spPr>
        <p:txBody>
          <a:bodyPr/>
          <a:lstStyle/>
          <a:p>
            <a:pPr marL="182880" indent="-182880"/>
            <a:r>
              <a:rPr lang="en-US" altLang="en-US" b="0" dirty="0">
                <a:solidFill>
                  <a:schemeClr val="tx1"/>
                </a:solidFill>
              </a:rPr>
              <a:t>Introduction to Design Build</a:t>
            </a:r>
          </a:p>
          <a:p>
            <a:pPr marL="182880" indent="-182880"/>
            <a:endParaRPr lang="en-US" altLang="en-US" b="0" dirty="0">
              <a:solidFill>
                <a:schemeClr val="tx1"/>
              </a:solidFill>
            </a:endParaRPr>
          </a:p>
          <a:p>
            <a:pPr marL="182880" indent="-182880"/>
            <a:r>
              <a:rPr lang="en-US" altLang="en-US" b="0" dirty="0">
                <a:solidFill>
                  <a:schemeClr val="tx1"/>
                </a:solidFill>
              </a:rPr>
              <a:t>Standard RFP Template</a:t>
            </a:r>
          </a:p>
          <a:p>
            <a:pPr marL="182880" indent="-182880"/>
            <a:endParaRPr lang="en-US" altLang="en-US" b="0" dirty="0">
              <a:solidFill>
                <a:schemeClr val="tx1"/>
              </a:solidFill>
            </a:endParaRPr>
          </a:p>
          <a:p>
            <a:pPr marL="182880" indent="-182880"/>
            <a:r>
              <a:rPr lang="en-US" altLang="en-US" b="0" dirty="0">
                <a:solidFill>
                  <a:schemeClr val="tx1"/>
                </a:solidFill>
              </a:rPr>
              <a:t>Design-Build Processes</a:t>
            </a:r>
          </a:p>
          <a:p>
            <a:pPr marL="182880" indent="-182880"/>
            <a:endParaRPr lang="en-US" altLang="en-US" b="0" dirty="0">
              <a:solidFill>
                <a:schemeClr val="tx1"/>
              </a:solidFill>
            </a:endParaRPr>
          </a:p>
          <a:p>
            <a:pPr marL="182880" indent="-182880"/>
            <a:r>
              <a:rPr lang="en-US" altLang="en-US" b="0" dirty="0">
                <a:solidFill>
                  <a:schemeClr val="tx1"/>
                </a:solidFill>
              </a:rPr>
              <a:t>Small Project Design-Build</a:t>
            </a:r>
          </a:p>
          <a:p>
            <a:pPr marL="182880" indent="-182880"/>
            <a:endParaRPr lang="en-US" altLang="en-US" b="0" dirty="0">
              <a:solidFill>
                <a:schemeClr val="tx1"/>
              </a:solidFill>
            </a:endParaRPr>
          </a:p>
          <a:p>
            <a:pPr marL="182880" indent="-182880">
              <a:tabLst>
                <a:tab pos="4344988" algn="l"/>
              </a:tabLst>
            </a:pPr>
            <a:r>
              <a:rPr lang="en-US" altLang="en-US" b="0" dirty="0">
                <a:solidFill>
                  <a:schemeClr val="tx1"/>
                </a:solidFill>
              </a:rPr>
              <a:t>D-B Master Management Training for Criteria Managers</a:t>
            </a:r>
            <a:endParaRPr lang="en-US" altLang="en-US" dirty="0">
              <a:solidFill>
                <a:srgbClr val="000099"/>
              </a:solidFill>
            </a:endParaRPr>
          </a:p>
          <a:p>
            <a:pPr marL="0" indent="0">
              <a:buNone/>
            </a:pPr>
            <a:endParaRPr lang="en-US" altLang="en-US" dirty="0">
              <a:solidFill>
                <a:srgbClr val="000099"/>
              </a:solidFill>
            </a:endParaRPr>
          </a:p>
          <a:p>
            <a:pPr>
              <a:buFontTx/>
              <a:buNone/>
            </a:pPr>
            <a:endParaRPr lang="en-US" altLang="en-US" dirty="0">
              <a:solidFill>
                <a:srgbClr val="000099"/>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295400"/>
            <a:ext cx="3276600" cy="512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998963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custDataLst>
              <p:tags r:id="rId1"/>
            </p:custDataLst>
          </p:nvPr>
        </p:nvSpPr>
        <p:spPr>
          <a:xfrm>
            <a:off x="4202113" y="1350963"/>
            <a:ext cx="4535487" cy="5027612"/>
          </a:xfrm>
        </p:spPr>
        <p:txBody>
          <a:bodyPr/>
          <a:lstStyle/>
          <a:p>
            <a:pPr marL="0" indent="0">
              <a:buNone/>
              <a:defRPr/>
            </a:pPr>
            <a:r>
              <a:rPr lang="en-US" sz="2400" b="0" u="sng" dirty="0">
                <a:solidFill>
                  <a:schemeClr val="tx1"/>
                </a:solidFill>
              </a:rPr>
              <a:t>Resource link:</a:t>
            </a:r>
          </a:p>
          <a:p>
            <a:pPr marL="0" indent="0">
              <a:buNone/>
              <a:defRPr/>
            </a:pPr>
            <a:r>
              <a:rPr lang="en-US" b="0" dirty="0">
                <a:solidFill>
                  <a:schemeClr val="tx1"/>
                </a:solidFill>
                <a:latin typeface="Arial" charset="0"/>
                <a:cs typeface="Arial" charset="0"/>
              </a:rPr>
              <a:t>Access BMS from the NAVFAC Portal Intranet Under “</a:t>
            </a:r>
            <a:r>
              <a:rPr lang="en-US" b="0" dirty="0" err="1">
                <a:solidFill>
                  <a:schemeClr val="tx1"/>
                </a:solidFill>
                <a:latin typeface="Arial" charset="0"/>
                <a:cs typeface="Arial" charset="0"/>
              </a:rPr>
              <a:t>eTools</a:t>
            </a:r>
            <a:r>
              <a:rPr lang="en-US" b="0" dirty="0">
                <a:solidFill>
                  <a:schemeClr val="tx1"/>
                </a:solidFill>
                <a:latin typeface="Arial" charset="0"/>
                <a:cs typeface="Arial" charset="0"/>
              </a:rPr>
              <a:t>”</a:t>
            </a:r>
          </a:p>
          <a:p>
            <a:pPr marL="0" indent="0">
              <a:buNone/>
              <a:defRPr/>
            </a:pPr>
            <a:r>
              <a:rPr lang="en-US" sz="1500" b="0" dirty="0">
                <a:solidFill>
                  <a:schemeClr val="tx1"/>
                </a:solidFill>
                <a:latin typeface="Arial" charset="0"/>
                <a:cs typeface="Arial" charset="0"/>
                <a:hlinkClick r:id="rId5"/>
              </a:rPr>
              <a:t>https://hub.navfac.navy.mil/webcenter/portal/bms</a:t>
            </a:r>
            <a:r>
              <a:rPr lang="en-US" sz="1500" b="0" dirty="0">
                <a:solidFill>
                  <a:schemeClr val="tx1"/>
                </a:solidFill>
                <a:latin typeface="Arial" charset="0"/>
                <a:cs typeface="Arial" charset="0"/>
              </a:rPr>
              <a:t> </a:t>
            </a:r>
          </a:p>
          <a:p>
            <a:pPr marL="0" indent="0">
              <a:buNone/>
              <a:defRPr/>
            </a:pPr>
            <a:endParaRPr lang="en-US" b="0" dirty="0">
              <a:solidFill>
                <a:schemeClr val="tx1"/>
              </a:solidFill>
            </a:endParaRPr>
          </a:p>
          <a:p>
            <a:pPr marL="0" indent="0">
              <a:buNone/>
              <a:defRPr/>
            </a:pPr>
            <a:endParaRPr lang="en-US" b="0" dirty="0">
              <a:solidFill>
                <a:schemeClr val="tx1"/>
              </a:solidFill>
            </a:endParaRPr>
          </a:p>
          <a:p>
            <a:pPr>
              <a:defRPr/>
            </a:pPr>
            <a:endParaRPr lang="en-US" b="0" dirty="0">
              <a:solidFill>
                <a:schemeClr val="tx1"/>
              </a:solidFill>
            </a:endParaRPr>
          </a:p>
          <a:p>
            <a:pPr marL="0" indent="0">
              <a:buNone/>
              <a:defRPr/>
            </a:pPr>
            <a:r>
              <a:rPr lang="en-US" sz="2400" b="0" u="sng" dirty="0">
                <a:solidFill>
                  <a:schemeClr val="tx1"/>
                </a:solidFill>
              </a:rPr>
              <a:t>Points of contact:</a:t>
            </a:r>
          </a:p>
          <a:p>
            <a:pPr marL="0" indent="0">
              <a:buNone/>
              <a:defRPr/>
            </a:pPr>
            <a:r>
              <a:rPr lang="en-US" b="0" dirty="0">
                <a:solidFill>
                  <a:schemeClr val="tx1"/>
                </a:solidFill>
              </a:rPr>
              <a:t>Kate Reid, RA, DBIA</a:t>
            </a:r>
          </a:p>
          <a:p>
            <a:pPr marL="0" indent="0">
              <a:buNone/>
              <a:defRPr/>
            </a:pPr>
            <a:r>
              <a:rPr lang="en-US" b="0" dirty="0">
                <a:solidFill>
                  <a:schemeClr val="tx1"/>
                </a:solidFill>
              </a:rPr>
              <a:t>NAVFAC Atlantic</a:t>
            </a:r>
          </a:p>
          <a:p>
            <a:pPr marL="0" indent="0">
              <a:buNone/>
              <a:defRPr/>
            </a:pPr>
            <a:r>
              <a:rPr lang="en-US" u="sng" dirty="0"/>
              <a:t>kathleen.o.reid@navy.mil</a:t>
            </a:r>
            <a:endParaRPr lang="en-US" dirty="0"/>
          </a:p>
          <a:p>
            <a:pPr marL="0" indent="0">
              <a:buNone/>
              <a:defRPr/>
            </a:pPr>
            <a:endParaRPr lang="en-US" b="0" dirty="0">
              <a:solidFill>
                <a:schemeClr val="tx1"/>
              </a:solidFill>
            </a:endParaRPr>
          </a:p>
          <a:p>
            <a:pPr marL="0" indent="0">
              <a:buNone/>
              <a:defRPr/>
            </a:pPr>
            <a:endParaRPr lang="en-US" b="0" dirty="0">
              <a:solidFill>
                <a:schemeClr val="tx1"/>
              </a:solidFill>
            </a:endParaRPr>
          </a:p>
          <a:p>
            <a:pPr marL="0" indent="0">
              <a:buNone/>
              <a:defRPr/>
            </a:pPr>
            <a:endParaRPr lang="en-US" b="0" dirty="0">
              <a:solidFill>
                <a:schemeClr val="tx1"/>
              </a:solidFill>
            </a:endParaRPr>
          </a:p>
          <a:p>
            <a:pPr marL="0" indent="0">
              <a:buNone/>
              <a:defRPr/>
            </a:pPr>
            <a:endParaRPr lang="en-US" b="0" dirty="0">
              <a:solidFill>
                <a:schemeClr val="tx1"/>
              </a:solidFill>
            </a:endParaRPr>
          </a:p>
        </p:txBody>
      </p:sp>
      <p:cxnSp>
        <p:nvCxnSpPr>
          <p:cNvPr id="73731" name="Straight Connector 6"/>
          <p:cNvCxnSpPr>
            <a:cxnSpLocks noChangeShapeType="1"/>
          </p:cNvCxnSpPr>
          <p:nvPr/>
        </p:nvCxnSpPr>
        <p:spPr bwMode="auto">
          <a:xfrm>
            <a:off x="4079875" y="1406525"/>
            <a:ext cx="0" cy="4968875"/>
          </a:xfrm>
          <a:prstGeom prst="line">
            <a:avLst/>
          </a:prstGeom>
          <a:noFill/>
          <a:ln w="19050" cmpd="dbl" algn="ctr">
            <a:solidFill>
              <a:srgbClr val="009ED5"/>
            </a:solidFill>
            <a:round/>
            <a:headEnd/>
            <a:tailEnd/>
          </a:ln>
          <a:extLst>
            <a:ext uri="{909E8E84-426E-40DD-AFC4-6F175D3DCCD1}">
              <a14:hiddenFill xmlns:a14="http://schemas.microsoft.com/office/drawing/2010/main">
                <a:noFill/>
              </a14:hiddenFill>
            </a:ext>
          </a:extLst>
        </p:spPr>
      </p:cxnSp>
      <p:sp>
        <p:nvSpPr>
          <p:cNvPr id="10" name="Rectangle 2"/>
          <p:cNvSpPr txBox="1">
            <a:spLocks noChangeArrowheads="1"/>
          </p:cNvSpPr>
          <p:nvPr>
            <p:custDataLst>
              <p:tags r:id="rId2"/>
            </p:custDataLst>
          </p:nvPr>
        </p:nvSpPr>
        <p:spPr bwMode="auto">
          <a:xfrm>
            <a:off x="457200" y="152400"/>
            <a:ext cx="78263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ctr"/>
          <a:lstStyle>
            <a:lvl1pPr algn="l" rtl="0" eaLnBrk="0" fontAlgn="base" hangingPunct="0">
              <a:spcBef>
                <a:spcPct val="0"/>
              </a:spcBef>
              <a:spcAft>
                <a:spcPct val="0"/>
              </a:spcAft>
              <a:defRPr sz="3200" b="1" i="0">
                <a:solidFill>
                  <a:srgbClr val="002060"/>
                </a:solidFill>
                <a:latin typeface="+mn-lt"/>
                <a:ea typeface="+mj-ea"/>
                <a:cs typeface="+mj-cs"/>
              </a:defRPr>
            </a:lvl1pPr>
            <a:lvl2pPr algn="l" rtl="0" eaLnBrk="0" fontAlgn="base" hangingPunct="0">
              <a:spcBef>
                <a:spcPct val="0"/>
              </a:spcBef>
              <a:spcAft>
                <a:spcPct val="0"/>
              </a:spcAft>
              <a:defRPr sz="4000" b="1" i="1">
                <a:solidFill>
                  <a:srgbClr val="006600"/>
                </a:solidFill>
                <a:latin typeface="Times New Roman" charset="0"/>
              </a:defRPr>
            </a:lvl2pPr>
            <a:lvl3pPr algn="l" rtl="0" eaLnBrk="0" fontAlgn="base" hangingPunct="0">
              <a:spcBef>
                <a:spcPct val="0"/>
              </a:spcBef>
              <a:spcAft>
                <a:spcPct val="0"/>
              </a:spcAft>
              <a:defRPr sz="4000" b="1" i="1">
                <a:solidFill>
                  <a:srgbClr val="006600"/>
                </a:solidFill>
                <a:latin typeface="Times New Roman" charset="0"/>
              </a:defRPr>
            </a:lvl3pPr>
            <a:lvl4pPr algn="l" rtl="0" eaLnBrk="0" fontAlgn="base" hangingPunct="0">
              <a:spcBef>
                <a:spcPct val="0"/>
              </a:spcBef>
              <a:spcAft>
                <a:spcPct val="0"/>
              </a:spcAft>
              <a:defRPr sz="4000" b="1" i="1">
                <a:solidFill>
                  <a:srgbClr val="006600"/>
                </a:solidFill>
                <a:latin typeface="Times New Roman" charset="0"/>
              </a:defRPr>
            </a:lvl4pPr>
            <a:lvl5pPr algn="l" rtl="0" eaLnBrk="0" fontAlgn="base" hangingPunct="0">
              <a:spcBef>
                <a:spcPct val="0"/>
              </a:spcBef>
              <a:spcAft>
                <a:spcPct val="0"/>
              </a:spcAft>
              <a:defRPr sz="4000" b="1" i="1">
                <a:solidFill>
                  <a:srgbClr val="006600"/>
                </a:solidFill>
                <a:latin typeface="Times New Roman" charset="0"/>
              </a:defRPr>
            </a:lvl5pPr>
            <a:lvl6pPr marL="457200" algn="ctr" rtl="0" fontAlgn="base">
              <a:spcBef>
                <a:spcPct val="0"/>
              </a:spcBef>
              <a:spcAft>
                <a:spcPct val="0"/>
              </a:spcAft>
              <a:defRPr sz="4000" b="1" i="1">
                <a:solidFill>
                  <a:srgbClr val="006600"/>
                </a:solidFill>
                <a:latin typeface="Times New Roman" charset="0"/>
              </a:defRPr>
            </a:lvl6pPr>
            <a:lvl7pPr marL="914400" algn="ctr" rtl="0" fontAlgn="base">
              <a:spcBef>
                <a:spcPct val="0"/>
              </a:spcBef>
              <a:spcAft>
                <a:spcPct val="0"/>
              </a:spcAft>
              <a:defRPr sz="4000" b="1" i="1">
                <a:solidFill>
                  <a:srgbClr val="006600"/>
                </a:solidFill>
                <a:latin typeface="Times New Roman" charset="0"/>
              </a:defRPr>
            </a:lvl7pPr>
            <a:lvl8pPr marL="1371600" algn="ctr" rtl="0" fontAlgn="base">
              <a:spcBef>
                <a:spcPct val="0"/>
              </a:spcBef>
              <a:spcAft>
                <a:spcPct val="0"/>
              </a:spcAft>
              <a:defRPr sz="4000" b="1" i="1">
                <a:solidFill>
                  <a:srgbClr val="006600"/>
                </a:solidFill>
                <a:latin typeface="Times New Roman" charset="0"/>
              </a:defRPr>
            </a:lvl8pPr>
            <a:lvl9pPr marL="1828800" algn="ctr" rtl="0" fontAlgn="base">
              <a:spcBef>
                <a:spcPct val="0"/>
              </a:spcBef>
              <a:spcAft>
                <a:spcPct val="0"/>
              </a:spcAft>
              <a:defRPr sz="4000" b="1" i="1">
                <a:solidFill>
                  <a:srgbClr val="006600"/>
                </a:solidFill>
                <a:latin typeface="Times New Roman" charset="0"/>
              </a:defRPr>
            </a:lvl9pPr>
          </a:lstStyle>
          <a:p>
            <a:pPr>
              <a:defRPr/>
            </a:pPr>
            <a:r>
              <a:rPr lang="en-US" b="0" dirty="0">
                <a:solidFill>
                  <a:schemeClr val="tx1"/>
                </a:solidFill>
              </a:rPr>
              <a:t>Conclusion</a:t>
            </a:r>
            <a:endParaRPr lang="en-US" b="0" kern="0" dirty="0">
              <a:solidFill>
                <a:schemeClr val="tx1"/>
              </a:solidFill>
            </a:endParaRPr>
          </a:p>
        </p:txBody>
      </p:sp>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982640" y="1338285"/>
            <a:ext cx="2472519" cy="4572000"/>
          </a:xfrm>
          <a:prstGeom prst="rect">
            <a:avLst/>
          </a:prstGeom>
          <a:ln>
            <a:solidFill>
              <a:schemeClr val="tx1"/>
            </a:solidFill>
          </a:ln>
        </p:spPr>
      </p:pic>
      <p:pic>
        <p:nvPicPr>
          <p:cNvPr id="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267" y="1270002"/>
            <a:ext cx="3356420" cy="47534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6994964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14400" y="120650"/>
            <a:ext cx="7000875" cy="835025"/>
          </a:xfrm>
        </p:spPr>
        <p:txBody>
          <a:bodyPr/>
          <a:lstStyle/>
          <a:p>
            <a:r>
              <a:rPr lang="en-US" altLang="en-US" sz="3200" b="0" i="0" dirty="0">
                <a:solidFill>
                  <a:schemeClr val="tx1"/>
                </a:solidFill>
                <a:latin typeface="+mn-lt"/>
                <a:ea typeface="MS PGothic" pitchFamily="34" charset="-128"/>
              </a:rPr>
              <a:t>Common Objectives of NAVFAC D-B Process - Format</a:t>
            </a:r>
          </a:p>
        </p:txBody>
      </p:sp>
      <p:sp>
        <p:nvSpPr>
          <p:cNvPr id="8195" name="Rectangle 3"/>
          <p:cNvSpPr>
            <a:spLocks noGrp="1" noChangeArrowheads="1"/>
          </p:cNvSpPr>
          <p:nvPr>
            <p:ph type="body" idx="1"/>
          </p:nvPr>
        </p:nvSpPr>
        <p:spPr>
          <a:xfrm>
            <a:off x="609600" y="1295400"/>
            <a:ext cx="7823200" cy="4811712"/>
          </a:xfrm>
        </p:spPr>
        <p:txBody>
          <a:bodyPr/>
          <a:lstStyle/>
          <a:p>
            <a:pPr marL="228600" indent="-228600">
              <a:buClr>
                <a:schemeClr val="tx1"/>
              </a:buClr>
            </a:pPr>
            <a:r>
              <a:rPr lang="en-US" sz="2400" b="0" kern="1200" dirty="0">
                <a:solidFill>
                  <a:schemeClr val="tx1"/>
                </a:solidFill>
                <a:cs typeface="Times New Roman" panose="02020603050405020304" pitchFamily="18" charset="0"/>
              </a:rPr>
              <a:t>All use the standard six part RFP format</a:t>
            </a:r>
          </a:p>
          <a:p>
            <a:pPr marL="228600" lvl="1" indent="-228600" eaLnBrk="1" hangingPunct="1">
              <a:lnSpc>
                <a:spcPct val="110000"/>
              </a:lnSpc>
              <a:spcBef>
                <a:spcPct val="50000"/>
              </a:spcBef>
              <a:buFontTx/>
              <a:buChar char="•"/>
            </a:pPr>
            <a:r>
              <a:rPr lang="en-US" sz="2400" b="0" kern="1200" dirty="0">
                <a:solidFill>
                  <a:schemeClr val="tx1"/>
                </a:solidFill>
                <a:ea typeface="+mn-ea"/>
                <a:cs typeface="Times New Roman" panose="02020603050405020304" pitchFamily="18" charset="0"/>
              </a:rPr>
              <a:t>The RFP should be as performance-based as possible, unnecessary requirements hinder the project</a:t>
            </a:r>
          </a:p>
          <a:p>
            <a:pPr marL="228600" lvl="1" indent="-228600" eaLnBrk="1" hangingPunct="1">
              <a:lnSpc>
                <a:spcPct val="110000"/>
              </a:lnSpc>
              <a:spcBef>
                <a:spcPct val="50000"/>
              </a:spcBef>
              <a:buFontTx/>
              <a:buChar char="•"/>
            </a:pPr>
            <a:r>
              <a:rPr lang="en-US" sz="2400" b="0" kern="1200" dirty="0">
                <a:solidFill>
                  <a:schemeClr val="tx1"/>
                </a:solidFill>
                <a:ea typeface="+mn-ea"/>
                <a:cs typeface="Times New Roman" panose="02020603050405020304" pitchFamily="18" charset="0"/>
              </a:rPr>
              <a:t>RFP requirements tell the contractor WHAT we need, not HOW to accomplish the project</a:t>
            </a:r>
          </a:p>
          <a:p>
            <a:pPr marL="228600" lvl="1" indent="-228600" eaLnBrk="1" hangingPunct="1">
              <a:lnSpc>
                <a:spcPct val="110000"/>
              </a:lnSpc>
              <a:spcBef>
                <a:spcPct val="50000"/>
              </a:spcBef>
              <a:buFontTx/>
              <a:buChar char="•"/>
            </a:pPr>
            <a:r>
              <a:rPr lang="en-US" sz="2400" b="0" kern="1200" dirty="0">
                <a:solidFill>
                  <a:schemeClr val="tx1"/>
                </a:solidFill>
                <a:ea typeface="+mn-ea"/>
                <a:cs typeface="Times New Roman" panose="02020603050405020304" pitchFamily="18" charset="0"/>
              </a:rPr>
              <a:t>All DB Processes use Uniformat Work Breakdown Structure (WBS) to define systems and materials.</a:t>
            </a:r>
          </a:p>
          <a:p>
            <a:pPr marL="457200" indent="-457200"/>
            <a:endParaRPr lang="en-US" altLang="en-US" dirty="0">
              <a:solidFill>
                <a:srgbClr val="003399"/>
              </a:solidFill>
              <a:latin typeface="Tahoma" pitchFamily="34" charset="0"/>
            </a:endParaRPr>
          </a:p>
          <a:p>
            <a:pPr marL="457200" indent="-457200"/>
            <a:endParaRPr lang="en-US" altLang="en-US" dirty="0">
              <a:solidFill>
                <a:srgbClr val="003399"/>
              </a:solidFill>
              <a:latin typeface="Tahoma" pitchFamily="34" charset="0"/>
            </a:endParaRPr>
          </a:p>
          <a:p>
            <a:pPr marL="457200" indent="-457200">
              <a:buFontTx/>
              <a:buNone/>
            </a:pPr>
            <a:endParaRPr lang="en-US" altLang="en-US" sz="1800" dirty="0">
              <a:solidFill>
                <a:srgbClr val="003399"/>
              </a:solidFill>
              <a:latin typeface="Tahoma" pitchFamily="34" charset="0"/>
            </a:endParaRPr>
          </a:p>
          <a:p>
            <a:pPr marL="457200" indent="-457200">
              <a:buFontTx/>
              <a:buNone/>
            </a:pPr>
            <a:endParaRPr lang="en-US" altLang="en-US" sz="1800" dirty="0">
              <a:solidFill>
                <a:srgbClr val="003399"/>
              </a:solidFill>
            </a:endParaRPr>
          </a:p>
        </p:txBody>
      </p:sp>
    </p:spTree>
    <p:extLst>
      <p:ext uri="{BB962C8B-B14F-4D97-AF65-F5344CB8AC3E}">
        <p14:creationId xmlns:p14="http://schemas.microsoft.com/office/powerpoint/2010/main" val="265624817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120650"/>
            <a:ext cx="7000875" cy="835025"/>
          </a:xfrm>
        </p:spPr>
        <p:txBody>
          <a:bodyPr/>
          <a:lstStyle/>
          <a:p>
            <a:r>
              <a:rPr lang="en-US" altLang="en-US" sz="3200" b="0" i="0" dirty="0">
                <a:solidFill>
                  <a:schemeClr val="tx1"/>
                </a:solidFill>
                <a:latin typeface="+mn-lt"/>
                <a:ea typeface="MS PGothic" pitchFamily="34" charset="-128"/>
              </a:rPr>
              <a:t>Common Objectives of NAVFAC D-B Process – Source Selection</a:t>
            </a:r>
          </a:p>
        </p:txBody>
      </p:sp>
      <p:sp>
        <p:nvSpPr>
          <p:cNvPr id="8195" name="Rectangle 3"/>
          <p:cNvSpPr>
            <a:spLocks noGrp="1" noChangeArrowheads="1"/>
          </p:cNvSpPr>
          <p:nvPr>
            <p:ph type="body" idx="1"/>
          </p:nvPr>
        </p:nvSpPr>
        <p:spPr>
          <a:xfrm>
            <a:off x="609600" y="1295400"/>
            <a:ext cx="8077200" cy="4811712"/>
          </a:xfrm>
        </p:spPr>
        <p:txBody>
          <a:bodyPr/>
          <a:lstStyle/>
          <a:p>
            <a:pPr marL="228600" indent="-228600">
              <a:buClr>
                <a:schemeClr val="tx1"/>
              </a:buClr>
            </a:pPr>
            <a:r>
              <a:rPr lang="en-US" sz="2400" b="0" kern="1200" dirty="0">
                <a:solidFill>
                  <a:schemeClr val="tx1"/>
                </a:solidFill>
                <a:cs typeface="Times New Roman" panose="02020603050405020304" pitchFamily="18" charset="0"/>
              </a:rPr>
              <a:t>Design-Build is buying the Contractor and A/E processes as well as the facility</a:t>
            </a:r>
          </a:p>
          <a:p>
            <a:pPr marL="228600" indent="-228600">
              <a:buClr>
                <a:schemeClr val="tx1"/>
              </a:buClr>
            </a:pPr>
            <a:r>
              <a:rPr lang="en-US" sz="2400" b="0" kern="1200" dirty="0">
                <a:solidFill>
                  <a:schemeClr val="tx1"/>
                </a:solidFill>
                <a:cs typeface="Times New Roman" panose="02020603050405020304" pitchFamily="18" charset="0"/>
              </a:rPr>
              <a:t>Best Value Source Selection considerations</a:t>
            </a:r>
          </a:p>
          <a:p>
            <a:pPr marL="685800" lvl="1" indent="-228600">
              <a:buClr>
                <a:schemeClr val="tx1"/>
              </a:buClr>
            </a:pPr>
            <a:r>
              <a:rPr lang="en-US" sz="2200" dirty="0"/>
              <a:t> </a:t>
            </a:r>
            <a:r>
              <a:rPr lang="en-US" sz="2200" b="0" dirty="0">
                <a:solidFill>
                  <a:schemeClr val="tx1"/>
                </a:solidFill>
              </a:rPr>
              <a:t>Price</a:t>
            </a:r>
          </a:p>
          <a:p>
            <a:pPr marL="685800" lvl="1" indent="-228600"/>
            <a:r>
              <a:rPr lang="en-US" sz="2200" dirty="0">
                <a:solidFill>
                  <a:schemeClr val="tx1"/>
                </a:solidFill>
              </a:rPr>
              <a:t> </a:t>
            </a:r>
            <a:r>
              <a:rPr lang="en-US" sz="2200" b="0" dirty="0">
                <a:solidFill>
                  <a:schemeClr val="tx1"/>
                </a:solidFill>
              </a:rPr>
              <a:t>Non-Price Factors</a:t>
            </a:r>
          </a:p>
          <a:p>
            <a:pPr marL="1143000" lvl="2" indent="-228600"/>
            <a:r>
              <a:rPr lang="en-US" sz="2000" b="0" dirty="0">
                <a:solidFill>
                  <a:schemeClr val="tx1"/>
                </a:solidFill>
              </a:rPr>
              <a:t>Life cycle cost analysis to evaluate value of major systems</a:t>
            </a:r>
          </a:p>
          <a:p>
            <a:pPr marL="1143000" lvl="2" indent="-228600"/>
            <a:r>
              <a:rPr lang="en-US" sz="2000" b="0" dirty="0">
                <a:solidFill>
                  <a:schemeClr val="tx1"/>
                </a:solidFill>
              </a:rPr>
              <a:t>Project contract duration</a:t>
            </a:r>
          </a:p>
          <a:p>
            <a:pPr marL="1143000" lvl="2" indent="-228600"/>
            <a:r>
              <a:rPr lang="en-US" sz="2000" b="0" dirty="0">
                <a:solidFill>
                  <a:schemeClr val="tx1"/>
                </a:solidFill>
              </a:rPr>
              <a:t>Require only what the government needs to make the right selection in the contractor’s proposal</a:t>
            </a:r>
          </a:p>
          <a:p>
            <a:pPr marL="1143000" lvl="2" indent="-228600"/>
            <a:r>
              <a:rPr lang="en-US" sz="2000" b="0" dirty="0">
                <a:solidFill>
                  <a:schemeClr val="tx1"/>
                </a:solidFill>
              </a:rPr>
              <a:t>The proposed design solution confirms the contractor’s understanding of the project requirements for source selection</a:t>
            </a:r>
          </a:p>
          <a:p>
            <a:pPr marL="1143000" lvl="2" indent="-228600"/>
            <a:r>
              <a:rPr lang="en-US" sz="2000" b="0" dirty="0">
                <a:solidFill>
                  <a:schemeClr val="tx1"/>
                </a:solidFill>
              </a:rPr>
              <a:t>Client participates in RFP preparation, selection process, and post award meetings</a:t>
            </a:r>
          </a:p>
          <a:p>
            <a:pPr marL="457200" indent="-457200"/>
            <a:endParaRPr lang="en-US" altLang="en-US" dirty="0">
              <a:solidFill>
                <a:srgbClr val="003399"/>
              </a:solidFill>
              <a:latin typeface="Tahoma" pitchFamily="34" charset="0"/>
            </a:endParaRPr>
          </a:p>
          <a:p>
            <a:pPr marL="457200" indent="-457200"/>
            <a:endParaRPr lang="en-US" altLang="en-US" dirty="0">
              <a:solidFill>
                <a:srgbClr val="003399"/>
              </a:solidFill>
              <a:latin typeface="Tahoma" pitchFamily="34" charset="0"/>
            </a:endParaRPr>
          </a:p>
          <a:p>
            <a:pPr marL="457200" indent="-457200">
              <a:buFontTx/>
              <a:buNone/>
            </a:pPr>
            <a:endParaRPr lang="en-US" altLang="en-US" sz="1800" dirty="0">
              <a:solidFill>
                <a:srgbClr val="003399"/>
              </a:solidFill>
              <a:latin typeface="Tahoma" pitchFamily="34" charset="0"/>
            </a:endParaRPr>
          </a:p>
          <a:p>
            <a:pPr marL="457200" indent="-457200">
              <a:buFontTx/>
              <a:buNone/>
            </a:pPr>
            <a:endParaRPr lang="en-US" altLang="en-US" sz="1800" dirty="0">
              <a:solidFill>
                <a:srgbClr val="003399"/>
              </a:solidFill>
            </a:endParaRPr>
          </a:p>
        </p:txBody>
      </p:sp>
    </p:spTree>
    <p:extLst>
      <p:ext uri="{BB962C8B-B14F-4D97-AF65-F5344CB8AC3E}">
        <p14:creationId xmlns:p14="http://schemas.microsoft.com/office/powerpoint/2010/main" val="48332797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120650"/>
            <a:ext cx="7000875" cy="835025"/>
          </a:xfrm>
        </p:spPr>
        <p:txBody>
          <a:bodyPr/>
          <a:lstStyle/>
          <a:p>
            <a:r>
              <a:rPr lang="en-US" altLang="en-US" sz="3200" b="0" i="0" dirty="0">
                <a:solidFill>
                  <a:schemeClr val="tx1"/>
                </a:solidFill>
                <a:latin typeface="+mn-lt"/>
                <a:ea typeface="MS PGothic" pitchFamily="34" charset="-128"/>
              </a:rPr>
              <a:t>Common Objectives of NAVFAC D-B Process – Project Kick-off</a:t>
            </a:r>
          </a:p>
        </p:txBody>
      </p:sp>
      <p:sp>
        <p:nvSpPr>
          <p:cNvPr id="8195" name="Rectangle 3"/>
          <p:cNvSpPr>
            <a:spLocks noGrp="1" noChangeArrowheads="1"/>
          </p:cNvSpPr>
          <p:nvPr>
            <p:ph type="body" idx="1"/>
          </p:nvPr>
        </p:nvSpPr>
        <p:spPr>
          <a:xfrm>
            <a:off x="609600" y="1295400"/>
            <a:ext cx="7823200" cy="4811712"/>
          </a:xfrm>
        </p:spPr>
        <p:txBody>
          <a:bodyPr/>
          <a:lstStyle/>
          <a:p>
            <a:pPr marL="228600" indent="-228600">
              <a:buClr>
                <a:schemeClr val="tx1"/>
              </a:buClr>
            </a:pPr>
            <a:r>
              <a:rPr lang="en-US" sz="2400" b="0" kern="1200" dirty="0">
                <a:solidFill>
                  <a:schemeClr val="tx1"/>
                </a:solidFill>
                <a:cs typeface="Times New Roman" panose="02020603050405020304" pitchFamily="18" charset="0"/>
              </a:rPr>
              <a:t>The Post Award Kickoff (PAK) meeting is the critical timeframe to collaboratively establish the design schedule and identify all design submittal packages </a:t>
            </a:r>
          </a:p>
          <a:p>
            <a:pPr marL="228600" indent="-228600">
              <a:buClr>
                <a:schemeClr val="tx1"/>
              </a:buClr>
            </a:pPr>
            <a:r>
              <a:rPr lang="en-US" sz="2400" b="0" kern="1200" dirty="0">
                <a:solidFill>
                  <a:schemeClr val="tx1"/>
                </a:solidFill>
                <a:cs typeface="Times New Roman" panose="02020603050405020304" pitchFamily="18" charset="0"/>
              </a:rPr>
              <a:t>After award the Government Technical Team:</a:t>
            </a:r>
          </a:p>
          <a:p>
            <a:pPr marL="685800" lvl="1" indent="-228600"/>
            <a:r>
              <a:rPr lang="en-US" sz="2200" b="0" dirty="0">
                <a:solidFill>
                  <a:schemeClr val="tx1"/>
                </a:solidFill>
              </a:rPr>
              <a:t>Is the client’s technical representative and provides input, including lessons learned, to the contractor’s team</a:t>
            </a:r>
          </a:p>
          <a:p>
            <a:pPr marL="685800" lvl="1" indent="-228600"/>
            <a:r>
              <a:rPr lang="en-US" sz="2200" b="0" dirty="0">
                <a:solidFill>
                  <a:schemeClr val="tx1"/>
                </a:solidFill>
              </a:rPr>
              <a:t>Confirms conformance with the contract; </a:t>
            </a:r>
            <a:r>
              <a:rPr lang="en-US" sz="2200" b="0" dirty="0">
                <a:solidFill>
                  <a:srgbClr val="FF0000"/>
                </a:solidFill>
              </a:rPr>
              <a:t>Technical team should be comparing design to the RFP requirements and Contractor’s proposal</a:t>
            </a:r>
          </a:p>
          <a:p>
            <a:pPr marL="685800" lvl="1" indent="-228600"/>
            <a:r>
              <a:rPr lang="en-US" sz="2200" b="0" dirty="0">
                <a:solidFill>
                  <a:schemeClr val="tx1"/>
                </a:solidFill>
              </a:rPr>
              <a:t>Evaluates the contractor’s design process (life cycle cost analysis, functional analysis, BIM, etc.)</a:t>
            </a:r>
          </a:p>
          <a:p>
            <a:pPr marL="457200" indent="-457200"/>
            <a:endParaRPr lang="en-US" altLang="en-US" dirty="0">
              <a:solidFill>
                <a:srgbClr val="003399"/>
              </a:solidFill>
              <a:latin typeface="Tahoma" pitchFamily="34" charset="0"/>
            </a:endParaRPr>
          </a:p>
          <a:p>
            <a:pPr marL="457200" indent="-457200"/>
            <a:endParaRPr lang="en-US" altLang="en-US" dirty="0">
              <a:solidFill>
                <a:srgbClr val="003399"/>
              </a:solidFill>
              <a:latin typeface="Tahoma" pitchFamily="34" charset="0"/>
            </a:endParaRPr>
          </a:p>
          <a:p>
            <a:pPr marL="457200" indent="-457200">
              <a:buFontTx/>
              <a:buNone/>
            </a:pPr>
            <a:endParaRPr lang="en-US" altLang="en-US" sz="1800" dirty="0">
              <a:solidFill>
                <a:srgbClr val="003399"/>
              </a:solidFill>
              <a:latin typeface="Tahoma" pitchFamily="34" charset="0"/>
            </a:endParaRPr>
          </a:p>
          <a:p>
            <a:pPr marL="457200" indent="-457200">
              <a:buFontTx/>
              <a:buNone/>
            </a:pPr>
            <a:endParaRPr lang="en-US" altLang="en-US" sz="1800" dirty="0">
              <a:solidFill>
                <a:srgbClr val="003399"/>
              </a:solidFill>
            </a:endParaRPr>
          </a:p>
        </p:txBody>
      </p:sp>
    </p:spTree>
    <p:extLst>
      <p:ext uri="{BB962C8B-B14F-4D97-AF65-F5344CB8AC3E}">
        <p14:creationId xmlns:p14="http://schemas.microsoft.com/office/powerpoint/2010/main" val="66428104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120650"/>
            <a:ext cx="7000875" cy="835025"/>
          </a:xfrm>
        </p:spPr>
        <p:txBody>
          <a:bodyPr/>
          <a:lstStyle/>
          <a:p>
            <a:r>
              <a:rPr lang="en-US" altLang="en-US" sz="3200" b="0" i="0" dirty="0">
                <a:solidFill>
                  <a:schemeClr val="tx1"/>
                </a:solidFill>
                <a:latin typeface="+mn-lt"/>
                <a:ea typeface="MS PGothic" pitchFamily="34" charset="-128"/>
              </a:rPr>
              <a:t>Common Objectives of NAVFAC D-B Process – Criteria</a:t>
            </a:r>
          </a:p>
        </p:txBody>
      </p:sp>
      <p:sp>
        <p:nvSpPr>
          <p:cNvPr id="8195" name="Rectangle 3"/>
          <p:cNvSpPr>
            <a:spLocks noGrp="1" noChangeArrowheads="1"/>
          </p:cNvSpPr>
          <p:nvPr>
            <p:ph type="body" idx="1"/>
          </p:nvPr>
        </p:nvSpPr>
        <p:spPr>
          <a:xfrm>
            <a:off x="609600" y="1295400"/>
            <a:ext cx="7823200" cy="4811712"/>
          </a:xfrm>
        </p:spPr>
        <p:txBody>
          <a:bodyPr/>
          <a:lstStyle/>
          <a:p>
            <a:pPr marL="228600" indent="-228600">
              <a:buClr>
                <a:schemeClr val="tx1"/>
              </a:buClr>
            </a:pPr>
            <a:r>
              <a:rPr lang="en-US" sz="2400" b="0" kern="1200" dirty="0">
                <a:solidFill>
                  <a:schemeClr val="tx1"/>
                </a:solidFill>
                <a:cs typeface="Times New Roman" panose="02020603050405020304" pitchFamily="18" charset="0"/>
              </a:rPr>
              <a:t>If contract to budget amount is identified in the RFP, contractor is expected to provide </a:t>
            </a:r>
            <a:r>
              <a:rPr lang="en-US" sz="2400" b="0" u="sng" kern="1200" dirty="0">
                <a:solidFill>
                  <a:schemeClr val="tx1"/>
                </a:solidFill>
                <a:cs typeface="Times New Roman" panose="02020603050405020304" pitchFamily="18" charset="0"/>
              </a:rPr>
              <a:t>the most scope and quality for that full amount</a:t>
            </a:r>
          </a:p>
          <a:p>
            <a:pPr marL="228600" indent="-228600"/>
            <a:r>
              <a:rPr lang="en-US" sz="2400" b="0" kern="1200" dirty="0">
                <a:solidFill>
                  <a:schemeClr val="tx1"/>
                </a:solidFill>
                <a:cs typeface="Times New Roman" panose="02020603050405020304" pitchFamily="18" charset="0"/>
              </a:rPr>
              <a:t>Use codes and common criteria to establish minimum construction requirements whenever possible</a:t>
            </a:r>
          </a:p>
          <a:p>
            <a:pPr marL="228600" indent="-228600"/>
            <a:r>
              <a:rPr lang="en-US" sz="2400" b="0" kern="1200" dirty="0">
                <a:solidFill>
                  <a:schemeClr val="tx1"/>
                </a:solidFill>
                <a:cs typeface="Times New Roman" panose="02020603050405020304" pitchFamily="18" charset="0"/>
              </a:rPr>
              <a:t>The use of codes and commercial standards are augmented by specific government Executive Orders (ATFP, Sustainable, Seismic, Accessibility, etc.)</a:t>
            </a:r>
          </a:p>
          <a:p>
            <a:pPr marL="228600" indent="-228600"/>
            <a:r>
              <a:rPr lang="en-US" sz="2400" b="0" kern="1200" dirty="0">
                <a:solidFill>
                  <a:schemeClr val="tx1"/>
                </a:solidFill>
                <a:cs typeface="Times New Roman" panose="02020603050405020304" pitchFamily="18" charset="0"/>
              </a:rPr>
              <a:t>Government criteria are requirements oriented, not standing good practice</a:t>
            </a:r>
          </a:p>
          <a:p>
            <a:pPr marL="457200" indent="-457200"/>
            <a:endParaRPr lang="en-US" altLang="en-US" dirty="0">
              <a:solidFill>
                <a:srgbClr val="003399"/>
              </a:solidFill>
              <a:latin typeface="Tahoma" pitchFamily="34" charset="0"/>
            </a:endParaRPr>
          </a:p>
          <a:p>
            <a:pPr marL="457200" indent="-457200"/>
            <a:endParaRPr lang="en-US" altLang="en-US" dirty="0">
              <a:solidFill>
                <a:srgbClr val="003399"/>
              </a:solidFill>
              <a:latin typeface="Tahoma" pitchFamily="34" charset="0"/>
            </a:endParaRPr>
          </a:p>
          <a:p>
            <a:pPr marL="457200" indent="-457200">
              <a:buFontTx/>
              <a:buNone/>
            </a:pPr>
            <a:endParaRPr lang="en-US" altLang="en-US" sz="1800" dirty="0">
              <a:solidFill>
                <a:srgbClr val="003399"/>
              </a:solidFill>
              <a:latin typeface="Tahoma" pitchFamily="34" charset="0"/>
            </a:endParaRPr>
          </a:p>
          <a:p>
            <a:pPr marL="457200" indent="-457200">
              <a:buFontTx/>
              <a:buNone/>
            </a:pPr>
            <a:endParaRPr lang="en-US" altLang="en-US" sz="1800" dirty="0">
              <a:solidFill>
                <a:srgbClr val="003399"/>
              </a:solidFill>
            </a:endParaRPr>
          </a:p>
        </p:txBody>
      </p:sp>
    </p:spTree>
    <p:extLst>
      <p:ext uri="{BB962C8B-B14F-4D97-AF65-F5344CB8AC3E}">
        <p14:creationId xmlns:p14="http://schemas.microsoft.com/office/powerpoint/2010/main" val="101611108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val 2"/>
          <p:cNvSpPr>
            <a:spLocks noChangeArrowheads="1"/>
          </p:cNvSpPr>
          <p:nvPr/>
        </p:nvSpPr>
        <p:spPr bwMode="auto">
          <a:xfrm rot="5400000">
            <a:off x="3627439" y="2560637"/>
            <a:ext cx="1736724" cy="2590802"/>
          </a:xfrm>
          <a:prstGeom prst="ellipse">
            <a:avLst/>
          </a:prstGeom>
          <a:noFill/>
          <a:ln w="38100">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wrap="square" lIns="99276" tIns="49638" rIns="99276" bIns="49638" anchor="ctr">
            <a:noAutofit/>
          </a:bodyPr>
          <a:lstStyle>
            <a:lvl1pPr>
              <a:spcBef>
                <a:spcPct val="20000"/>
              </a:spcBef>
              <a:buChar char="•"/>
              <a:defRPr sz="2400" b="1">
                <a:solidFill>
                  <a:srgbClr val="000099"/>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a:solidFill>
                  <a:srgbClr val="000099"/>
                </a:solidFill>
                <a:latin typeface="Arial" panose="020B0604020202020204" pitchFamily="34" charset="0"/>
              </a:defRPr>
            </a:lvl3pPr>
            <a:lvl4pPr marL="1600200" indent="-228600">
              <a:spcBef>
                <a:spcPct val="20000"/>
              </a:spcBef>
              <a:buChar char="–"/>
              <a:defRPr sz="1400">
                <a:solidFill>
                  <a:srgbClr val="000099"/>
                </a:solidFill>
                <a:latin typeface="Arial" panose="020B0604020202020204" pitchFamily="34" charset="0"/>
              </a:defRPr>
            </a:lvl4pPr>
            <a:lvl5pPr marL="2057400" indent="-228600">
              <a:spcBef>
                <a:spcPct val="20000"/>
              </a:spcBef>
              <a:buChar char="»"/>
              <a:defRPr sz="14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0099"/>
                </a:solidFill>
                <a:latin typeface="Arial" panose="020B0604020202020204" pitchFamily="34" charset="0"/>
              </a:defRPr>
            </a:lvl9pPr>
          </a:lstStyle>
          <a:p>
            <a:pPr eaLnBrk="1" hangingPunct="1">
              <a:spcBef>
                <a:spcPct val="50000"/>
              </a:spcBef>
              <a:buFontTx/>
              <a:buNone/>
            </a:pPr>
            <a:endParaRPr lang="en-US" altLang="en-US">
              <a:solidFill>
                <a:schemeClr val="tx1"/>
              </a:solidFill>
              <a:latin typeface="Times New Roman" panose="02020603050405020304" pitchFamily="18" charset="0"/>
            </a:endParaRPr>
          </a:p>
        </p:txBody>
      </p:sp>
      <p:sp>
        <p:nvSpPr>
          <p:cNvPr id="13315" name="AutoShape 3"/>
          <p:cNvSpPr>
            <a:spLocks noChangeArrowheads="1"/>
          </p:cNvSpPr>
          <p:nvPr/>
        </p:nvSpPr>
        <p:spPr bwMode="auto">
          <a:xfrm>
            <a:off x="381000" y="3506788"/>
            <a:ext cx="1728787" cy="842962"/>
          </a:xfrm>
          <a:prstGeom prst="roundRect">
            <a:avLst>
              <a:gd name="adj" fmla="val 16667"/>
            </a:avLst>
          </a:prstGeom>
          <a:solidFill>
            <a:srgbClr val="333399"/>
          </a:solidFill>
          <a:ln w="38100">
            <a:solidFill>
              <a:srgbClr val="000000"/>
            </a:solidFill>
            <a:round/>
            <a:headEnd/>
            <a:tailEnd/>
          </a:ln>
          <a:effectLst>
            <a:outerShdw dist="107763" dir="2700000" algn="ctr" rotWithShape="0">
              <a:schemeClr val="bg2"/>
            </a:outerShdw>
          </a:effectLst>
        </p:spPr>
        <p:txBody>
          <a:bodyPr lIns="99276" tIns="49638" rIns="99276" bIns="49638" anchor="ctr">
            <a:spAutoFit/>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algn="ctr" eaLnBrk="1" hangingPunct="1">
              <a:spcBef>
                <a:spcPct val="0"/>
              </a:spcBef>
            </a:pPr>
            <a:r>
              <a:rPr lang="en-US" altLang="en-US" sz="1400" dirty="0">
                <a:solidFill>
                  <a:srgbClr val="FFFF00"/>
                </a:solidFill>
                <a:latin typeface="Arial" panose="020B0604020202020204" pitchFamily="34" charset="0"/>
              </a:rPr>
              <a:t>NAVFAC</a:t>
            </a:r>
          </a:p>
          <a:p>
            <a:pPr algn="ctr" eaLnBrk="1" hangingPunct="1">
              <a:spcBef>
                <a:spcPct val="0"/>
              </a:spcBef>
            </a:pPr>
            <a:r>
              <a:rPr lang="en-US" altLang="en-US" sz="1400" dirty="0">
                <a:solidFill>
                  <a:srgbClr val="FFFF00"/>
                </a:solidFill>
                <a:latin typeface="Arial" panose="020B0604020202020204" pitchFamily="34" charset="0"/>
              </a:rPr>
              <a:t>IPT Staff</a:t>
            </a:r>
          </a:p>
          <a:p>
            <a:pPr algn="ctr" eaLnBrk="1" hangingPunct="1">
              <a:spcBef>
                <a:spcPct val="0"/>
              </a:spcBef>
            </a:pPr>
            <a:r>
              <a:rPr lang="en-US" altLang="en-US" sz="1400" dirty="0">
                <a:solidFill>
                  <a:srgbClr val="FFFF00"/>
                </a:solidFill>
                <a:latin typeface="Arial" panose="020B0604020202020204" pitchFamily="34" charset="0"/>
              </a:rPr>
              <a:t>ACQ / PM / DM</a:t>
            </a:r>
            <a:endParaRPr lang="en-US" altLang="en-US" sz="1400" dirty="0">
              <a:solidFill>
                <a:srgbClr val="FFFF00"/>
              </a:solidFill>
              <a:latin typeface="Tahoma" panose="020B0604030504040204" pitchFamily="34" charset="0"/>
            </a:endParaRPr>
          </a:p>
        </p:txBody>
      </p:sp>
      <p:sp>
        <p:nvSpPr>
          <p:cNvPr id="13316" name="AutoShape 4"/>
          <p:cNvSpPr>
            <a:spLocks noChangeArrowheads="1"/>
          </p:cNvSpPr>
          <p:nvPr/>
        </p:nvSpPr>
        <p:spPr bwMode="auto">
          <a:xfrm>
            <a:off x="5791200" y="5105400"/>
            <a:ext cx="1708150" cy="842962"/>
          </a:xfrm>
          <a:prstGeom prst="roundRect">
            <a:avLst>
              <a:gd name="adj" fmla="val 16667"/>
            </a:avLst>
          </a:prstGeom>
          <a:solidFill>
            <a:srgbClr val="3366FF"/>
          </a:solidFill>
          <a:ln w="38100">
            <a:solidFill>
              <a:srgbClr val="000000"/>
            </a:solidFill>
            <a:round/>
            <a:headEnd/>
            <a:tailEnd/>
          </a:ln>
          <a:effectLst>
            <a:outerShdw dist="107763" dir="2700000" algn="ctr" rotWithShape="0">
              <a:schemeClr val="bg2"/>
            </a:outerShdw>
          </a:effectLst>
        </p:spPr>
        <p:txBody>
          <a:bodyPr lIns="99276" tIns="49638" rIns="99276" bIns="49638" anchor="ctr">
            <a:spAutoFit/>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algn="ctr" eaLnBrk="1" hangingPunct="1">
              <a:spcBef>
                <a:spcPct val="0"/>
              </a:spcBef>
            </a:pPr>
            <a:r>
              <a:rPr lang="en-US" altLang="en-US" sz="1400" dirty="0">
                <a:solidFill>
                  <a:srgbClr val="FFFF00"/>
                </a:solidFill>
                <a:latin typeface="Arial" panose="020B0604020202020204" pitchFamily="34" charset="0"/>
              </a:rPr>
              <a:t>Support Command</a:t>
            </a:r>
          </a:p>
          <a:p>
            <a:pPr algn="ctr" eaLnBrk="1" hangingPunct="1">
              <a:spcBef>
                <a:spcPct val="0"/>
              </a:spcBef>
            </a:pPr>
            <a:r>
              <a:rPr lang="en-US" altLang="en-US" sz="1400" dirty="0">
                <a:solidFill>
                  <a:srgbClr val="FFFF00"/>
                </a:solidFill>
                <a:latin typeface="Arial" panose="020B0604020202020204" pitchFamily="34" charset="0"/>
              </a:rPr>
              <a:t>Project Sponsor</a:t>
            </a:r>
          </a:p>
        </p:txBody>
      </p:sp>
      <p:sp>
        <p:nvSpPr>
          <p:cNvPr id="13317" name="Text Box 5"/>
          <p:cNvSpPr txBox="1">
            <a:spLocks noChangeArrowheads="1"/>
          </p:cNvSpPr>
          <p:nvPr/>
        </p:nvSpPr>
        <p:spPr bwMode="auto">
          <a:xfrm>
            <a:off x="3429000" y="3200400"/>
            <a:ext cx="2230438"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9276" tIns="49638" rIns="99276" bIns="49638">
            <a:spAutoFit/>
          </a:bodyPr>
          <a:lstStyle>
            <a:lvl1pPr>
              <a:spcBef>
                <a:spcPct val="20000"/>
              </a:spcBef>
              <a:buChar char="•"/>
              <a:defRPr sz="2400" b="1">
                <a:solidFill>
                  <a:srgbClr val="000099"/>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a:solidFill>
                  <a:srgbClr val="000099"/>
                </a:solidFill>
                <a:latin typeface="Arial" panose="020B0604020202020204" pitchFamily="34" charset="0"/>
              </a:defRPr>
            </a:lvl3pPr>
            <a:lvl4pPr marL="1600200" indent="-228600">
              <a:spcBef>
                <a:spcPct val="20000"/>
              </a:spcBef>
              <a:buChar char="–"/>
              <a:defRPr sz="1400">
                <a:solidFill>
                  <a:srgbClr val="000099"/>
                </a:solidFill>
                <a:latin typeface="Arial" panose="020B0604020202020204" pitchFamily="34" charset="0"/>
              </a:defRPr>
            </a:lvl4pPr>
            <a:lvl5pPr marL="2057400" indent="-228600">
              <a:spcBef>
                <a:spcPct val="20000"/>
              </a:spcBef>
              <a:buChar char="»"/>
              <a:defRPr sz="14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0099"/>
                </a:solidFill>
                <a:latin typeface="Arial" panose="020B0604020202020204" pitchFamily="34" charset="0"/>
              </a:defRPr>
            </a:lvl9pPr>
          </a:lstStyle>
          <a:p>
            <a:pPr algn="ctr" eaLnBrk="1" hangingPunct="1">
              <a:spcBef>
                <a:spcPct val="0"/>
              </a:spcBef>
              <a:buFontTx/>
              <a:buNone/>
            </a:pPr>
            <a:r>
              <a:rPr lang="en-US" altLang="en-US" dirty="0">
                <a:solidFill>
                  <a:schemeClr val="tx1"/>
                </a:solidFill>
                <a:latin typeface="Tahoma" panose="020B0604030504040204" pitchFamily="34" charset="0"/>
              </a:rPr>
              <a:t>The Entire</a:t>
            </a:r>
          </a:p>
          <a:p>
            <a:pPr algn="ctr" eaLnBrk="1" hangingPunct="1">
              <a:spcBef>
                <a:spcPct val="0"/>
              </a:spcBef>
              <a:buFontTx/>
              <a:buNone/>
            </a:pPr>
            <a:r>
              <a:rPr lang="en-US" altLang="en-US" dirty="0">
                <a:solidFill>
                  <a:schemeClr val="tx1"/>
                </a:solidFill>
                <a:latin typeface="Tahoma" panose="020B0604030504040204" pitchFamily="34" charset="0"/>
              </a:rPr>
              <a:t>Design-Build</a:t>
            </a:r>
          </a:p>
          <a:p>
            <a:pPr algn="ctr" eaLnBrk="1" hangingPunct="1">
              <a:spcBef>
                <a:spcPct val="0"/>
              </a:spcBef>
              <a:buFontTx/>
              <a:buNone/>
            </a:pPr>
            <a:r>
              <a:rPr lang="en-US" altLang="en-US" dirty="0">
                <a:solidFill>
                  <a:schemeClr val="tx1"/>
                </a:solidFill>
                <a:latin typeface="Tahoma" panose="020B0604030504040204" pitchFamily="34" charset="0"/>
              </a:rPr>
              <a:t>Project Team</a:t>
            </a:r>
          </a:p>
        </p:txBody>
      </p:sp>
      <p:sp>
        <p:nvSpPr>
          <p:cNvPr id="13318" name="AutoShape 6"/>
          <p:cNvSpPr>
            <a:spLocks noChangeArrowheads="1"/>
          </p:cNvSpPr>
          <p:nvPr/>
        </p:nvSpPr>
        <p:spPr bwMode="auto">
          <a:xfrm>
            <a:off x="1143000" y="2143125"/>
            <a:ext cx="1681162" cy="844550"/>
          </a:xfrm>
          <a:prstGeom prst="roundRect">
            <a:avLst>
              <a:gd name="adj" fmla="val 16667"/>
            </a:avLst>
          </a:prstGeom>
          <a:solidFill>
            <a:srgbClr val="CCFFCC"/>
          </a:solidFill>
          <a:ln w="38100">
            <a:solidFill>
              <a:srgbClr val="000000"/>
            </a:solidFill>
            <a:round/>
            <a:headEnd/>
            <a:tailEnd/>
          </a:ln>
          <a:effectLst>
            <a:outerShdw dist="107763" dir="2700000" algn="ctr" rotWithShape="0">
              <a:schemeClr val="bg2"/>
            </a:outerShdw>
          </a:effectLst>
        </p:spPr>
        <p:txBody>
          <a:bodyPr lIns="99276" tIns="49638" rIns="99276" bIns="49638" anchor="ctr">
            <a:spAutoFit/>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algn="ctr" eaLnBrk="1" hangingPunct="1">
              <a:spcBef>
                <a:spcPct val="0"/>
              </a:spcBef>
            </a:pPr>
            <a:r>
              <a:rPr lang="en-US" altLang="en-US" sz="1400">
                <a:latin typeface="Arial" panose="020B0604020202020204" pitchFamily="34" charset="0"/>
              </a:rPr>
              <a:t>Design-Build</a:t>
            </a:r>
          </a:p>
          <a:p>
            <a:pPr algn="ctr" eaLnBrk="1" hangingPunct="1">
              <a:spcBef>
                <a:spcPct val="0"/>
              </a:spcBef>
            </a:pPr>
            <a:r>
              <a:rPr lang="en-US" altLang="en-US" sz="1400">
                <a:latin typeface="Arial" panose="020B0604020202020204" pitchFamily="34" charset="0"/>
              </a:rPr>
              <a:t>Prime Contractor</a:t>
            </a:r>
          </a:p>
        </p:txBody>
      </p:sp>
      <p:sp>
        <p:nvSpPr>
          <p:cNvPr id="13319" name="Rectangle 7"/>
          <p:cNvSpPr>
            <a:spLocks noGrp="1" noChangeArrowheads="1"/>
          </p:cNvSpPr>
          <p:nvPr>
            <p:ph type="title"/>
          </p:nvPr>
        </p:nvSpPr>
        <p:spPr>
          <a:xfrm>
            <a:off x="990601" y="128588"/>
            <a:ext cx="6991350" cy="835025"/>
          </a:xfrm>
          <a:noFill/>
        </p:spPr>
        <p:txBody>
          <a:bodyPr/>
          <a:lstStyle/>
          <a:p>
            <a:pPr eaLnBrk="1" hangingPunct="1"/>
            <a:r>
              <a:rPr lang="en-US" altLang="en-US" sz="3200" b="0" i="0" dirty="0">
                <a:solidFill>
                  <a:schemeClr val="tx1"/>
                </a:solidFill>
                <a:latin typeface="+mn-lt"/>
                <a:ea typeface="MS PGothic" pitchFamily="34" charset="-128"/>
              </a:rPr>
              <a:t>Common Objectives of NAVFAC D-B Process – Team Structure</a:t>
            </a:r>
            <a:endParaRPr lang="en-US" altLang="en-US" sz="3200" b="0" i="0" dirty="0">
              <a:solidFill>
                <a:schemeClr val="tx1"/>
              </a:solidFill>
              <a:latin typeface="+mn-lt"/>
            </a:endParaRPr>
          </a:p>
        </p:txBody>
      </p:sp>
      <p:sp>
        <p:nvSpPr>
          <p:cNvPr id="13320" name="AutoShape 8"/>
          <p:cNvSpPr>
            <a:spLocks noChangeArrowheads="1"/>
          </p:cNvSpPr>
          <p:nvPr/>
        </p:nvSpPr>
        <p:spPr bwMode="auto">
          <a:xfrm>
            <a:off x="3527425" y="1538288"/>
            <a:ext cx="1644650" cy="608012"/>
          </a:xfrm>
          <a:prstGeom prst="roundRect">
            <a:avLst>
              <a:gd name="adj" fmla="val 16667"/>
            </a:avLst>
          </a:prstGeom>
          <a:solidFill>
            <a:srgbClr val="CCFFCC"/>
          </a:solidFill>
          <a:ln w="38100">
            <a:solidFill>
              <a:srgbClr val="000000"/>
            </a:solidFill>
            <a:round/>
            <a:headEnd/>
            <a:tailEnd/>
          </a:ln>
          <a:effectLst>
            <a:outerShdw dist="107763" dir="2700000" algn="ctr" rotWithShape="0">
              <a:schemeClr val="bg2"/>
            </a:outerShdw>
          </a:effectLst>
        </p:spPr>
        <p:txBody>
          <a:bodyPr wrap="none" lIns="99276" tIns="49638" rIns="99276" bIns="49638" anchor="ctr">
            <a:spAutoFit/>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algn="ctr" eaLnBrk="1" hangingPunct="1">
              <a:spcBef>
                <a:spcPct val="0"/>
              </a:spcBef>
            </a:pPr>
            <a:r>
              <a:rPr lang="en-US" altLang="en-US" sz="1400">
                <a:latin typeface="Arial" panose="020B0604020202020204" pitchFamily="34" charset="0"/>
              </a:rPr>
              <a:t>DB Contractor’s</a:t>
            </a:r>
          </a:p>
          <a:p>
            <a:pPr algn="ctr" eaLnBrk="1" hangingPunct="1">
              <a:spcBef>
                <a:spcPct val="0"/>
              </a:spcBef>
            </a:pPr>
            <a:r>
              <a:rPr lang="en-US" altLang="en-US" sz="1400">
                <a:latin typeface="Arial" panose="020B0604020202020204" pitchFamily="34" charset="0"/>
              </a:rPr>
              <a:t>A-E DOR</a:t>
            </a:r>
          </a:p>
        </p:txBody>
      </p:sp>
      <p:sp>
        <p:nvSpPr>
          <p:cNvPr id="13321" name="AutoShape 9"/>
          <p:cNvSpPr>
            <a:spLocks noChangeArrowheads="1"/>
          </p:cNvSpPr>
          <p:nvPr/>
        </p:nvSpPr>
        <p:spPr bwMode="auto">
          <a:xfrm>
            <a:off x="5675313" y="1873250"/>
            <a:ext cx="1668462" cy="844550"/>
          </a:xfrm>
          <a:prstGeom prst="roundRect">
            <a:avLst>
              <a:gd name="adj" fmla="val 16667"/>
            </a:avLst>
          </a:prstGeom>
          <a:solidFill>
            <a:srgbClr val="CCFFCC"/>
          </a:solidFill>
          <a:ln w="38100">
            <a:solidFill>
              <a:srgbClr val="000000"/>
            </a:solidFill>
            <a:round/>
            <a:headEnd/>
            <a:tailEnd/>
          </a:ln>
          <a:effectLst>
            <a:outerShdw dist="107763" dir="2700000" algn="ctr" rotWithShape="0">
              <a:schemeClr val="bg2"/>
            </a:outerShdw>
          </a:effectLst>
        </p:spPr>
        <p:txBody>
          <a:bodyPr wrap="none" lIns="99276" tIns="49638" rIns="99276" bIns="49638" anchor="ctr">
            <a:spAutoFit/>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algn="ctr" eaLnBrk="1" hangingPunct="1">
              <a:spcBef>
                <a:spcPct val="0"/>
              </a:spcBef>
            </a:pPr>
            <a:r>
              <a:rPr lang="en-US" altLang="en-US" sz="1400">
                <a:latin typeface="Arial" panose="020B0604020202020204" pitchFamily="34" charset="0"/>
              </a:rPr>
              <a:t>DB Contractor’s</a:t>
            </a:r>
          </a:p>
          <a:p>
            <a:pPr algn="ctr" eaLnBrk="1" hangingPunct="1">
              <a:spcBef>
                <a:spcPct val="0"/>
              </a:spcBef>
            </a:pPr>
            <a:r>
              <a:rPr lang="en-US" altLang="en-US" sz="1400">
                <a:latin typeface="Arial" panose="020B0604020202020204" pitchFamily="34" charset="0"/>
              </a:rPr>
              <a:t>Major </a:t>
            </a:r>
          </a:p>
          <a:p>
            <a:pPr algn="ctr" eaLnBrk="1" hangingPunct="1">
              <a:spcBef>
                <a:spcPct val="0"/>
              </a:spcBef>
            </a:pPr>
            <a:r>
              <a:rPr lang="en-US" altLang="en-US" sz="1400">
                <a:latin typeface="Arial" panose="020B0604020202020204" pitchFamily="34" charset="0"/>
              </a:rPr>
              <a:t>Subcontractors</a:t>
            </a:r>
          </a:p>
        </p:txBody>
      </p:sp>
      <p:sp>
        <p:nvSpPr>
          <p:cNvPr id="13322" name="AutoShape 10"/>
          <p:cNvSpPr>
            <a:spLocks noChangeArrowheads="1"/>
          </p:cNvSpPr>
          <p:nvPr/>
        </p:nvSpPr>
        <p:spPr bwMode="auto">
          <a:xfrm>
            <a:off x="7258050" y="3067050"/>
            <a:ext cx="1644650" cy="608013"/>
          </a:xfrm>
          <a:prstGeom prst="roundRect">
            <a:avLst>
              <a:gd name="adj" fmla="val 16667"/>
            </a:avLst>
          </a:prstGeom>
          <a:solidFill>
            <a:srgbClr val="CCFFCC"/>
          </a:solidFill>
          <a:ln w="38100">
            <a:solidFill>
              <a:srgbClr val="000000"/>
            </a:solidFill>
            <a:round/>
            <a:headEnd/>
            <a:tailEnd/>
          </a:ln>
          <a:effectLst>
            <a:outerShdw dist="107763" dir="2700000" algn="ctr" rotWithShape="0">
              <a:schemeClr val="bg2"/>
            </a:outerShdw>
          </a:effectLst>
        </p:spPr>
        <p:txBody>
          <a:bodyPr wrap="none" lIns="99276" tIns="49638" rIns="99276" bIns="49638" anchor="ctr">
            <a:spAutoFit/>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algn="ctr" eaLnBrk="1" hangingPunct="1">
              <a:spcBef>
                <a:spcPct val="0"/>
              </a:spcBef>
            </a:pPr>
            <a:r>
              <a:rPr lang="en-US" altLang="en-US" sz="1400">
                <a:latin typeface="Arial" panose="020B0604020202020204" pitchFamily="34" charset="0"/>
              </a:rPr>
              <a:t>DB Contractor’s</a:t>
            </a:r>
          </a:p>
          <a:p>
            <a:pPr algn="ctr" eaLnBrk="1" hangingPunct="1">
              <a:spcBef>
                <a:spcPct val="0"/>
              </a:spcBef>
            </a:pPr>
            <a:r>
              <a:rPr lang="en-US" altLang="en-US" sz="1400">
                <a:latin typeface="Arial" panose="020B0604020202020204" pitchFamily="34" charset="0"/>
              </a:rPr>
              <a:t>Major Suppliers</a:t>
            </a:r>
          </a:p>
        </p:txBody>
      </p:sp>
      <p:sp>
        <p:nvSpPr>
          <p:cNvPr id="13323" name="AutoShape 14"/>
          <p:cNvSpPr>
            <a:spLocks noChangeArrowheads="1"/>
          </p:cNvSpPr>
          <p:nvPr/>
        </p:nvSpPr>
        <p:spPr bwMode="auto">
          <a:xfrm>
            <a:off x="1066800" y="4848225"/>
            <a:ext cx="1993900" cy="608013"/>
          </a:xfrm>
          <a:prstGeom prst="roundRect">
            <a:avLst>
              <a:gd name="adj" fmla="val 16667"/>
            </a:avLst>
          </a:prstGeom>
          <a:solidFill>
            <a:srgbClr val="333399"/>
          </a:solidFill>
          <a:ln w="38100">
            <a:solidFill>
              <a:srgbClr val="000000"/>
            </a:solidFill>
            <a:round/>
            <a:headEnd/>
            <a:tailEnd/>
          </a:ln>
          <a:effectLst>
            <a:outerShdw dist="107763" dir="2700000" algn="ctr" rotWithShape="0">
              <a:schemeClr val="bg2"/>
            </a:outerShdw>
          </a:effectLst>
        </p:spPr>
        <p:txBody>
          <a:bodyPr lIns="99276" tIns="49638" rIns="99276" bIns="49638" anchor="ctr">
            <a:spAutoFit/>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algn="ctr" eaLnBrk="1" hangingPunct="1">
              <a:spcBef>
                <a:spcPct val="0"/>
              </a:spcBef>
            </a:pPr>
            <a:r>
              <a:rPr lang="en-US" altLang="en-US" sz="1400">
                <a:solidFill>
                  <a:srgbClr val="FFFF00"/>
                </a:solidFill>
                <a:latin typeface="Arial" panose="020B0604020202020204" pitchFamily="34" charset="0"/>
              </a:rPr>
              <a:t>NAVFAC</a:t>
            </a:r>
          </a:p>
          <a:p>
            <a:pPr algn="ctr" eaLnBrk="1" hangingPunct="1">
              <a:spcBef>
                <a:spcPct val="0"/>
              </a:spcBef>
            </a:pPr>
            <a:r>
              <a:rPr lang="en-US" altLang="en-US" sz="1400">
                <a:solidFill>
                  <a:srgbClr val="FFFF00"/>
                </a:solidFill>
                <a:latin typeface="Arial" panose="020B0604020202020204" pitchFamily="34" charset="0"/>
              </a:rPr>
              <a:t>CIBL Tech Staff</a:t>
            </a:r>
            <a:endParaRPr lang="en-US" altLang="en-US" sz="1400">
              <a:solidFill>
                <a:srgbClr val="FFFF00"/>
              </a:solidFill>
              <a:latin typeface="Tahoma" panose="020B0604030504040204" pitchFamily="34" charset="0"/>
            </a:endParaRPr>
          </a:p>
        </p:txBody>
      </p:sp>
      <p:sp>
        <p:nvSpPr>
          <p:cNvPr id="13324" name="AutoShape 16"/>
          <p:cNvSpPr>
            <a:spLocks noChangeArrowheads="1"/>
          </p:cNvSpPr>
          <p:nvPr/>
        </p:nvSpPr>
        <p:spPr bwMode="auto">
          <a:xfrm>
            <a:off x="3505200" y="5562600"/>
            <a:ext cx="1489075" cy="609600"/>
          </a:xfrm>
          <a:prstGeom prst="roundRect">
            <a:avLst>
              <a:gd name="adj" fmla="val 16667"/>
            </a:avLst>
          </a:prstGeom>
          <a:solidFill>
            <a:srgbClr val="333399"/>
          </a:solidFill>
          <a:ln w="38100">
            <a:solidFill>
              <a:srgbClr val="000000"/>
            </a:solidFill>
            <a:round/>
            <a:headEnd/>
            <a:tailEnd/>
          </a:ln>
          <a:effectLst>
            <a:outerShdw dist="107763" dir="2700000" algn="ctr" rotWithShape="0">
              <a:schemeClr val="bg2"/>
            </a:outerShdw>
          </a:effectLst>
        </p:spPr>
        <p:txBody>
          <a:bodyPr lIns="99276" tIns="49638" rIns="99276" bIns="49638" anchor="ctr">
            <a:spAutoFit/>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algn="ctr" eaLnBrk="1" hangingPunct="1">
              <a:spcBef>
                <a:spcPct val="0"/>
              </a:spcBef>
            </a:pPr>
            <a:r>
              <a:rPr lang="en-US" altLang="en-US" sz="1400">
                <a:solidFill>
                  <a:srgbClr val="FFFF00"/>
                </a:solidFill>
                <a:latin typeface="Arial" panose="020B0604020202020204" pitchFamily="34" charset="0"/>
              </a:rPr>
              <a:t>NAVFAC</a:t>
            </a:r>
          </a:p>
          <a:p>
            <a:pPr algn="ctr" eaLnBrk="1" hangingPunct="1">
              <a:spcBef>
                <a:spcPct val="0"/>
              </a:spcBef>
            </a:pPr>
            <a:r>
              <a:rPr lang="en-US" altLang="en-US" sz="1400">
                <a:solidFill>
                  <a:srgbClr val="FFFF00"/>
                </a:solidFill>
                <a:latin typeface="Arial" panose="020B0604020202020204" pitchFamily="34" charset="0"/>
              </a:rPr>
              <a:t>FEAD Staff</a:t>
            </a:r>
            <a:endParaRPr lang="en-US" altLang="en-US" sz="1400">
              <a:solidFill>
                <a:srgbClr val="FFFF00"/>
              </a:solidFill>
              <a:latin typeface="Tahoma" panose="020B0604030504040204" pitchFamily="34" charset="0"/>
            </a:endParaRPr>
          </a:p>
        </p:txBody>
      </p:sp>
      <p:sp>
        <p:nvSpPr>
          <p:cNvPr id="13325" name="AutoShape 17"/>
          <p:cNvSpPr>
            <a:spLocks noChangeArrowheads="1"/>
          </p:cNvSpPr>
          <p:nvPr/>
        </p:nvSpPr>
        <p:spPr bwMode="auto">
          <a:xfrm>
            <a:off x="7162800" y="4267200"/>
            <a:ext cx="1662112" cy="371475"/>
          </a:xfrm>
          <a:prstGeom prst="roundRect">
            <a:avLst>
              <a:gd name="adj" fmla="val 16667"/>
            </a:avLst>
          </a:prstGeom>
          <a:solidFill>
            <a:srgbClr val="3366FF"/>
          </a:solidFill>
          <a:ln w="38100">
            <a:solidFill>
              <a:srgbClr val="000000"/>
            </a:solidFill>
            <a:round/>
            <a:headEnd/>
            <a:tailEnd/>
          </a:ln>
          <a:effectLst>
            <a:outerShdw dist="107763" dir="2700000" algn="ctr" rotWithShape="0">
              <a:schemeClr val="bg2"/>
            </a:outerShdw>
          </a:effectLst>
        </p:spPr>
        <p:txBody>
          <a:bodyPr lIns="99276" tIns="49638" rIns="99276" bIns="49638" anchor="ctr">
            <a:spAutoFit/>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algn="ctr" eaLnBrk="1" hangingPunct="1">
              <a:spcBef>
                <a:spcPct val="0"/>
              </a:spcBef>
            </a:pPr>
            <a:r>
              <a:rPr lang="en-US" altLang="en-US" sz="1400">
                <a:solidFill>
                  <a:srgbClr val="FFFF00"/>
                </a:solidFill>
                <a:latin typeface="Arial" panose="020B0604020202020204" pitchFamily="34" charset="0"/>
              </a:rPr>
              <a:t>End User</a:t>
            </a:r>
          </a:p>
        </p:txBody>
      </p:sp>
      <p:cxnSp>
        <p:nvCxnSpPr>
          <p:cNvPr id="3" name="Straight Connector 2">
            <a:extLst>
              <a:ext uri="{FF2B5EF4-FFF2-40B4-BE49-F238E27FC236}">
                <a16:creationId xmlns:a16="http://schemas.microsoft.com/office/drawing/2014/main" id="{59533A04-DAAE-4A94-9FFA-AEA016996AD6}"/>
              </a:ext>
            </a:extLst>
          </p:cNvPr>
          <p:cNvCxnSpPr>
            <a:stCxn id="13320" idx="2"/>
          </p:cNvCxnSpPr>
          <p:nvPr/>
        </p:nvCxnSpPr>
        <p:spPr bwMode="auto">
          <a:xfrm>
            <a:off x="4343400" y="2143125"/>
            <a:ext cx="914400" cy="914400"/>
          </a:xfrm>
          <a:prstGeom prst="line">
            <a:avLst/>
          </a:prstGeom>
          <a:noFill/>
          <a:ln w="9525" cap="flat" cmpd="sng" algn="ctr">
            <a:no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D0A1EDCD-4BD3-4DDA-BDEC-0C5FCCDA9F45}"/>
              </a:ext>
            </a:extLst>
          </p:cNvPr>
          <p:cNvCxnSpPr/>
          <p:nvPr/>
        </p:nvCxnSpPr>
        <p:spPr bwMode="auto">
          <a:xfrm>
            <a:off x="4343400" y="2362200"/>
            <a:ext cx="914400" cy="914400"/>
          </a:xfrm>
          <a:prstGeom prst="line">
            <a:avLst/>
          </a:prstGeom>
          <a:noFill/>
          <a:ln w="9525" cap="flat" cmpd="sng" algn="ctr">
            <a:no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4DC821DF-A3A9-4DB8-921D-045960101643}"/>
              </a:ext>
            </a:extLst>
          </p:cNvPr>
          <p:cNvCxnSpPr/>
          <p:nvPr/>
        </p:nvCxnSpPr>
        <p:spPr bwMode="auto">
          <a:xfrm>
            <a:off x="8610600" y="5456238"/>
            <a:ext cx="914400" cy="914400"/>
          </a:xfrm>
          <a:prstGeom prst="line">
            <a:avLst/>
          </a:prstGeom>
          <a:noFill/>
          <a:ln w="9525" cap="flat" cmpd="sng" algn="ctr">
            <a:no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17BAAC2A-B01D-4EF7-BD51-A86A89E74B08}"/>
              </a:ext>
            </a:extLst>
          </p:cNvPr>
          <p:cNvCxnSpPr/>
          <p:nvPr/>
        </p:nvCxnSpPr>
        <p:spPr bwMode="auto">
          <a:xfrm>
            <a:off x="4343400" y="2362200"/>
            <a:ext cx="914400" cy="914400"/>
          </a:xfrm>
          <a:prstGeom prst="line">
            <a:avLst/>
          </a:prstGeom>
          <a:noFill/>
          <a:ln w="9525" cap="flat" cmpd="sng" algn="ctr">
            <a:no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D8E63100-D67F-4161-91CD-286796D41792}"/>
              </a:ext>
            </a:extLst>
          </p:cNvPr>
          <p:cNvCxnSpPr>
            <a:cxnSpLocks/>
            <a:stCxn id="13321" idx="2"/>
            <a:endCxn id="13314" idx="1"/>
          </p:cNvCxnSpPr>
          <p:nvPr/>
        </p:nvCxnSpPr>
        <p:spPr bwMode="auto">
          <a:xfrm flipH="1">
            <a:off x="5411788" y="2717800"/>
            <a:ext cx="1097756" cy="524213"/>
          </a:xfrm>
          <a:prstGeom prst="line">
            <a:avLst/>
          </a:prstGeom>
          <a:noFill/>
          <a:ln w="38100" cap="flat" cmpd="sng" algn="ctr">
            <a:solidFill>
              <a:schemeClr val="tx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49D0835F-A14C-4EE6-8920-001A54E411D7}"/>
              </a:ext>
            </a:extLst>
          </p:cNvPr>
          <p:cNvCxnSpPr>
            <a:cxnSpLocks/>
            <a:stCxn id="13322" idx="1"/>
          </p:cNvCxnSpPr>
          <p:nvPr/>
        </p:nvCxnSpPr>
        <p:spPr bwMode="auto">
          <a:xfrm flipH="1">
            <a:off x="5715000" y="3371057"/>
            <a:ext cx="1543050" cy="210343"/>
          </a:xfrm>
          <a:prstGeom prst="line">
            <a:avLst/>
          </a:prstGeom>
          <a:noFill/>
          <a:ln w="38100" cap="flat" cmpd="sng" algn="ctr">
            <a:solidFill>
              <a:schemeClr val="tx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294D9D3F-58C8-457D-9AD3-F544670E50BD}"/>
              </a:ext>
            </a:extLst>
          </p:cNvPr>
          <p:cNvCxnSpPr>
            <a:cxnSpLocks/>
            <a:stCxn id="13325" idx="1"/>
          </p:cNvCxnSpPr>
          <p:nvPr/>
        </p:nvCxnSpPr>
        <p:spPr bwMode="auto">
          <a:xfrm flipH="1" flipV="1">
            <a:off x="5715000" y="4114800"/>
            <a:ext cx="1447800" cy="338138"/>
          </a:xfrm>
          <a:prstGeom prst="line">
            <a:avLst/>
          </a:prstGeom>
          <a:noFill/>
          <a:ln w="38100" cap="flat" cmpd="sng" algn="ctr">
            <a:solidFill>
              <a:schemeClr val="tx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28428FF3-8863-4E88-AEFA-6539EB91888B}"/>
              </a:ext>
            </a:extLst>
          </p:cNvPr>
          <p:cNvCxnSpPr>
            <a:cxnSpLocks/>
          </p:cNvCxnSpPr>
          <p:nvPr/>
        </p:nvCxnSpPr>
        <p:spPr bwMode="auto">
          <a:xfrm>
            <a:off x="4419600" y="2146300"/>
            <a:ext cx="0" cy="841375"/>
          </a:xfrm>
          <a:prstGeom prst="line">
            <a:avLst/>
          </a:prstGeom>
          <a:noFill/>
          <a:ln w="38100" cap="flat" cmpd="sng" algn="ctr">
            <a:solidFill>
              <a:schemeClr val="tx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47AD8907-FB5D-41DC-A505-8A741A7DD5B8}"/>
              </a:ext>
            </a:extLst>
          </p:cNvPr>
          <p:cNvCxnSpPr>
            <a:cxnSpLocks/>
            <a:stCxn id="13316" idx="0"/>
            <a:endCxn id="13314" idx="7"/>
          </p:cNvCxnSpPr>
          <p:nvPr/>
        </p:nvCxnSpPr>
        <p:spPr bwMode="auto">
          <a:xfrm flipH="1" flipV="1">
            <a:off x="5411788" y="4470063"/>
            <a:ext cx="1233487" cy="635337"/>
          </a:xfrm>
          <a:prstGeom prst="line">
            <a:avLst/>
          </a:prstGeom>
          <a:noFill/>
          <a:ln w="38100" cap="flat" cmpd="sng" algn="ctr">
            <a:solidFill>
              <a:schemeClr val="tx1"/>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9D583768-8C14-4D19-9373-690F3C0EF221}"/>
              </a:ext>
            </a:extLst>
          </p:cNvPr>
          <p:cNvCxnSpPr>
            <a:cxnSpLocks/>
            <a:stCxn id="13324" idx="0"/>
          </p:cNvCxnSpPr>
          <p:nvPr/>
        </p:nvCxnSpPr>
        <p:spPr bwMode="auto">
          <a:xfrm flipV="1">
            <a:off x="4249738" y="4724400"/>
            <a:ext cx="93662" cy="838200"/>
          </a:xfrm>
          <a:prstGeom prst="line">
            <a:avLst/>
          </a:prstGeom>
          <a:noFill/>
          <a:ln w="38100" cap="flat" cmpd="sng" algn="ctr">
            <a:solidFill>
              <a:schemeClr val="tx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2F743993-1169-4A16-BA22-F5BB2D2C56BC}"/>
              </a:ext>
            </a:extLst>
          </p:cNvPr>
          <p:cNvCxnSpPr>
            <a:cxnSpLocks/>
            <a:stCxn id="13323" idx="0"/>
          </p:cNvCxnSpPr>
          <p:nvPr/>
        </p:nvCxnSpPr>
        <p:spPr bwMode="auto">
          <a:xfrm flipV="1">
            <a:off x="2063750" y="4349750"/>
            <a:ext cx="1373188" cy="498475"/>
          </a:xfrm>
          <a:prstGeom prst="line">
            <a:avLst/>
          </a:prstGeom>
          <a:noFill/>
          <a:ln w="38100" cap="flat" cmpd="sng" algn="ctr">
            <a:solidFill>
              <a:schemeClr val="tx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3B28BDE6-ADD8-49AB-8AAE-592E697883DA}"/>
              </a:ext>
            </a:extLst>
          </p:cNvPr>
          <p:cNvCxnSpPr>
            <a:cxnSpLocks/>
            <a:stCxn id="13315" idx="3"/>
            <a:endCxn id="13314" idx="4"/>
          </p:cNvCxnSpPr>
          <p:nvPr/>
        </p:nvCxnSpPr>
        <p:spPr bwMode="auto">
          <a:xfrm flipV="1">
            <a:off x="2109787" y="3856038"/>
            <a:ext cx="1090613" cy="72231"/>
          </a:xfrm>
          <a:prstGeom prst="line">
            <a:avLst/>
          </a:prstGeom>
          <a:noFill/>
          <a:ln w="38100" cap="flat" cmpd="sng" algn="ctr">
            <a:solidFill>
              <a:schemeClr val="tx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423CE9B3-908C-41F9-B7E7-971F3441B73B}"/>
              </a:ext>
            </a:extLst>
          </p:cNvPr>
          <p:cNvCxnSpPr>
            <a:cxnSpLocks/>
            <a:stCxn id="13318" idx="2"/>
          </p:cNvCxnSpPr>
          <p:nvPr/>
        </p:nvCxnSpPr>
        <p:spPr bwMode="auto">
          <a:xfrm>
            <a:off x="1983581" y="2987675"/>
            <a:ext cx="1445419" cy="315744"/>
          </a:xfrm>
          <a:prstGeom prst="line">
            <a:avLst/>
          </a:prstGeom>
          <a:noFill/>
          <a:ln w="381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30206548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38&quot;/&gt;&lt;lineCharCount val=&quot;37&quot;/&gt;&lt;lineCharCount val=&quot;32&quot;/&gt;&lt;lineCharCount val=&quot;12&quot;/&gt;&lt;lineCharCount val=&quot;1&quot;/&gt;&lt;lineCharCount val=&quot;1&quot;/&gt;&lt;lineCharCount val=&quot;1&quot;/&gt;&lt;lineCharCount val=&quot;1&quot;/&gt;&lt;lineCharCount val=&quot;37&quot;/&gt;&lt;lineCharCount val=&quot;30&quot;/&gt;&lt;lineCharCount val=&quot;1&quot;/&gt;&lt;lineCharCount val=&quot;31&quot;/&gt;&lt;lineCharCount val=&quot;33&quot;/&gt;&lt;lineCharCount val=&quot;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9276" tIns="49638" rIns="99276" bIns="49638" numCol="1" anchor="t" anchorCtr="0" compatLnSpc="1">
        <a:prstTxWarp prst="textNoShape">
          <a:avLst/>
        </a:prstTxWarp>
        <a:spAutoFit/>
      </a:bodyPr>
      <a:lstStyle>
        <a:defPPr marL="0" marR="0" indent="0" algn="ctr" defTabSz="992188"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9276" tIns="49638" rIns="99276" bIns="49638" numCol="1" anchor="t" anchorCtr="0" compatLnSpc="1">
        <a:prstTxWarp prst="textNoShape">
          <a:avLst/>
        </a:prstTxWarp>
        <a:spAutoFit/>
      </a:bodyPr>
      <a:lstStyle>
        <a:defPPr marL="0" marR="0" indent="0" algn="ctr" defTabSz="992188"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9276" tIns="49638" rIns="99276" bIns="49638" numCol="1" anchor="t" anchorCtr="0" compatLnSpc="1">
        <a:prstTxWarp prst="textNoShape">
          <a:avLst/>
        </a:prstTxWarp>
        <a:spAutoFit/>
      </a:bodyPr>
      <a:lstStyle>
        <a:defPPr marL="0" marR="0" indent="0" algn="ctr" defTabSz="992188"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9276" tIns="49638" rIns="99276" bIns="49638" numCol="1" anchor="t" anchorCtr="0" compatLnSpc="1">
        <a:prstTxWarp prst="textNoShape">
          <a:avLst/>
        </a:prstTxWarp>
        <a:spAutoFit/>
      </a:bodyPr>
      <a:lstStyle>
        <a:defPPr marL="0" marR="0" indent="0" algn="ctr" defTabSz="992188"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9276" tIns="49638" rIns="99276" bIns="49638" numCol="1" anchor="t" anchorCtr="0" compatLnSpc="1">
        <a:prstTxWarp prst="textNoShape">
          <a:avLst/>
        </a:prstTxWarp>
        <a:spAutoFit/>
      </a:bodyPr>
      <a:lstStyle>
        <a:defPPr marL="0" marR="0" indent="0" algn="ctr" defTabSz="992188"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9276" tIns="49638" rIns="99276" bIns="49638" numCol="1" anchor="t" anchorCtr="0" compatLnSpc="1">
        <a:prstTxWarp prst="textNoShape">
          <a:avLst/>
        </a:prstTxWarp>
        <a:spAutoFit/>
      </a:bodyPr>
      <a:lstStyle>
        <a:defPPr marL="0" marR="0" indent="0" algn="ctr" defTabSz="992188"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9276" tIns="49638" rIns="99276" bIns="49638" numCol="1" anchor="t" anchorCtr="0" compatLnSpc="1">
        <a:prstTxWarp prst="textNoShape">
          <a:avLst/>
        </a:prstTxWarp>
        <a:spAutoFit/>
      </a:bodyPr>
      <a:lstStyle>
        <a:defPPr marL="0" marR="0" indent="0" algn="ctr" defTabSz="992188"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9276" tIns="49638" rIns="99276" bIns="49638" numCol="1" anchor="t" anchorCtr="0" compatLnSpc="1">
        <a:prstTxWarp prst="textNoShape">
          <a:avLst/>
        </a:prstTxWarp>
        <a:spAutoFit/>
      </a:bodyPr>
      <a:lstStyle>
        <a:defPPr marL="0" marR="0" indent="0" algn="ctr" defTabSz="992188"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17221</TotalTime>
  <Words>9218</Words>
  <Application>Microsoft Office PowerPoint</Application>
  <PresentationFormat>On-screen Show (4:3)</PresentationFormat>
  <Paragraphs>707</Paragraphs>
  <Slides>45</Slides>
  <Notes>45</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45</vt:i4>
      </vt:variant>
    </vt:vector>
  </HeadingPairs>
  <TitlesOfParts>
    <vt:vector size="59" baseType="lpstr">
      <vt:lpstr>ＭＳ Ｐゴシック</vt:lpstr>
      <vt:lpstr>ＭＳ Ｐゴシック</vt:lpstr>
      <vt:lpstr>Arial</vt:lpstr>
      <vt:lpstr>Arial Narrow</vt:lpstr>
      <vt:lpstr>Arial Unicode MS</vt:lpstr>
      <vt:lpstr>Symbol</vt:lpstr>
      <vt:lpstr>Tahoma</vt:lpstr>
      <vt:lpstr>Times New Roman</vt:lpstr>
      <vt:lpstr>Wingdings</vt:lpstr>
      <vt:lpstr>Default Design</vt:lpstr>
      <vt:lpstr>5_Default Design</vt:lpstr>
      <vt:lpstr>3_Default Design</vt:lpstr>
      <vt:lpstr>1_Default Design</vt:lpstr>
      <vt:lpstr>2_Default Design</vt:lpstr>
      <vt:lpstr>Design-Build Processes  Training Module</vt:lpstr>
      <vt:lpstr>Logistics</vt:lpstr>
      <vt:lpstr>Learning Objectives</vt:lpstr>
      <vt:lpstr>PowerPoint Presentation</vt:lpstr>
      <vt:lpstr>Common Objectives of NAVFAC D-B Process - Format</vt:lpstr>
      <vt:lpstr>Common Objectives of NAVFAC D-B Process – Source Selection</vt:lpstr>
      <vt:lpstr>Common Objectives of NAVFAC D-B Process – Project Kick-off</vt:lpstr>
      <vt:lpstr>Common Objectives of NAVFAC D-B Process – Criteria</vt:lpstr>
      <vt:lpstr>Common Objectives of NAVFAC D-B Process – Team Structure</vt:lpstr>
      <vt:lpstr>NAVFAC Project Team</vt:lpstr>
      <vt:lpstr>NAVFAC D-B Processes - Diagram</vt:lpstr>
      <vt:lpstr>Knowledge Check #1</vt:lpstr>
      <vt:lpstr>Knowledge Check #1</vt:lpstr>
      <vt:lpstr>BMS</vt:lpstr>
      <vt:lpstr>PowerPoint Presentation</vt:lpstr>
      <vt:lpstr>BMS DB Processes</vt:lpstr>
      <vt:lpstr>PowerPoint Presentation</vt:lpstr>
      <vt:lpstr>PowerPoint Presentation</vt:lpstr>
      <vt:lpstr>Design Build – Processes Covered in BMS Sections</vt:lpstr>
      <vt:lpstr>Design Build – NAVFAC Personnel Roles</vt:lpstr>
      <vt:lpstr>Knowledge Check #2</vt:lpstr>
      <vt:lpstr>Knowledge Check #2</vt:lpstr>
      <vt:lpstr>PowerPoint Presentation</vt:lpstr>
      <vt:lpstr>Standard D-B Processes</vt:lpstr>
      <vt:lpstr>MACC Processes</vt:lpstr>
      <vt:lpstr>“Low Risk” MACC Processes</vt:lpstr>
      <vt:lpstr>Layout of the MACC RFP Package</vt:lpstr>
      <vt:lpstr>Layout of the MACC Part 1</vt:lpstr>
      <vt:lpstr>Layout of the MACC Part 2</vt:lpstr>
      <vt:lpstr>Sole Source Processes</vt:lpstr>
      <vt:lpstr>Sole Source Processes</vt:lpstr>
      <vt:lpstr>Sole Source Negotiated Scope – RFP Layout</vt:lpstr>
      <vt:lpstr>Layout of the Sole Source Part 1</vt:lpstr>
      <vt:lpstr>Layout of the Sole Source Part 2</vt:lpstr>
      <vt:lpstr>Sole Source Selection Process</vt:lpstr>
      <vt:lpstr>Small Project Design Guidance</vt:lpstr>
      <vt:lpstr>Design Build – Post Award Process</vt:lpstr>
      <vt:lpstr>Design Build – Post-Award Process</vt:lpstr>
      <vt:lpstr>PowerPoint Presentation</vt:lpstr>
      <vt:lpstr>Final Knowledge Check</vt:lpstr>
      <vt:lpstr>Final Knowledge Check</vt:lpstr>
      <vt:lpstr>Final Knowledge Check (cont’d)</vt:lpstr>
      <vt:lpstr>Review of Learning Objectives</vt:lpstr>
      <vt:lpstr>Design-Build Training Modules </vt:lpstr>
      <vt:lpstr>PowerPoint Presentation</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landric.walden</dc:creator>
  <cp:lastModifiedBy>Tom Orr</cp:lastModifiedBy>
  <cp:revision>719</cp:revision>
  <cp:lastPrinted>2017-05-18T15:09:29Z</cp:lastPrinted>
  <dcterms:created xsi:type="dcterms:W3CDTF">2010-06-09T15:15:38Z</dcterms:created>
  <dcterms:modified xsi:type="dcterms:W3CDTF">2017-08-17T19:57:44Z</dcterms:modified>
</cp:coreProperties>
</file>