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3.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29.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notesSlides/notesSlide30.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7" r:id="rId2"/>
    <p:sldId id="261" r:id="rId3"/>
    <p:sldId id="262" r:id="rId4"/>
    <p:sldId id="265" r:id="rId5"/>
    <p:sldId id="266" r:id="rId6"/>
    <p:sldId id="267" r:id="rId7"/>
    <p:sldId id="268" r:id="rId8"/>
    <p:sldId id="271" r:id="rId9"/>
    <p:sldId id="269" r:id="rId10"/>
    <p:sldId id="270" r:id="rId11"/>
    <p:sldId id="272" r:id="rId12"/>
    <p:sldId id="273" r:id="rId13"/>
    <p:sldId id="274" r:id="rId14"/>
    <p:sldId id="275" r:id="rId15"/>
    <p:sldId id="276" r:id="rId16"/>
    <p:sldId id="277" r:id="rId17"/>
    <p:sldId id="278" r:id="rId18"/>
    <p:sldId id="279" r:id="rId19"/>
    <p:sldId id="280" r:id="rId20"/>
    <p:sldId id="285" r:id="rId21"/>
    <p:sldId id="286" r:id="rId22"/>
    <p:sldId id="287" r:id="rId23"/>
    <p:sldId id="288" r:id="rId24"/>
    <p:sldId id="289" r:id="rId25"/>
    <p:sldId id="290" r:id="rId26"/>
    <p:sldId id="292" r:id="rId27"/>
    <p:sldId id="293" r:id="rId28"/>
    <p:sldId id="281" r:id="rId29"/>
    <p:sldId id="282" r:id="rId30"/>
    <p:sldId id="283" r:id="rId31"/>
    <p:sldId id="284" r:id="rId32"/>
    <p:sldId id="294" r:id="rId33"/>
  </p:sldIdLst>
  <p:sldSz cx="9144000" cy="6858000" type="screen4x3"/>
  <p:notesSz cx="6858000" cy="9144000"/>
  <p:custDataLst>
    <p:tags r:id="rId3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64969" autoAdjust="0"/>
  </p:normalViewPr>
  <p:slideViewPr>
    <p:cSldViewPr snapToGrid="0">
      <p:cViewPr varScale="1">
        <p:scale>
          <a:sx n="56" d="100"/>
          <a:sy n="56" d="100"/>
        </p:scale>
        <p:origin x="1474"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oleObject" Target="file:///\\sf-data\Projects\project.B04\534\B4534033.00\Calcs\Active\Workshts\Site-Specific%20Spectra\1111%20Broadway%20SSS.v2.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sf-data\Projects\project.B04\534\B4534033.00\Calcs\Active\Workshts\Site-Specific%20Spectra\1111%20Broadway%20SSS.v2.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file:///\\sf-data\Projects\project.B04\534\B4534033.00\Calcs\Active\Workshts\Site-Specific%20Spectra\1111%20Broadway%20SSS.v2.xlsx" TargetMode="External"/></Relationships>
</file>

<file path=ppt/charts/_rels/chart4.xml.rels><?xml version="1.0" encoding="UTF-8" standalone="yes"?>
<Relationships xmlns="http://schemas.openxmlformats.org/package/2006/relationships"><Relationship Id="rId2" Type="http://schemas.openxmlformats.org/officeDocument/2006/relationships/oleObject" Target="file:///\\sf-data\projects\project.B04\534\B4534033.00\Calcs\Active\Workshts\Site-Specific%20Spectra\1111%20Broadway%20-%20Kinematic%20SSI.xlsx"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oleObject" Target="file:///\\sf-data\projects\project.B04\534\B4534033.00\Calcs\Active\Models\Line%202%20Wall_2D\151001_RESULT%20summary.xlsx" TargetMode="External"/><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oleObject" Target="file:///\\sf-data\projects\project.B04\534\B4534033.00\Calcs\Active\Models\Line%202%20Wall_2D\151001_RESULT%20summary.xlsx" TargetMode="External"/><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731543172488055"/>
          <c:y val="7.4615424203196321E-2"/>
          <c:w val="0.84185661888417795"/>
          <c:h val="0.83844109620907092"/>
        </c:manualLayout>
      </c:layout>
      <c:scatterChart>
        <c:scatterStyle val="lineMarker"/>
        <c:varyColors val="0"/>
        <c:ser>
          <c:idx val="2"/>
          <c:order val="0"/>
          <c:tx>
            <c:strRef>
              <c:f>'SiteSpecific MaxDir'!$G$2</c:f>
              <c:strCache>
                <c:ptCount val="1"/>
                <c:pt idx="0">
                  <c:v>Sa_MCER_(MaxDir)</c:v>
                </c:pt>
              </c:strCache>
            </c:strRef>
          </c:tx>
          <c:spPr>
            <a:ln>
              <a:solidFill>
                <a:schemeClr val="bg1">
                  <a:lumMod val="50000"/>
                </a:schemeClr>
              </a:solidFill>
            </a:ln>
          </c:spPr>
          <c:marker>
            <c:symbol val="none"/>
          </c:marker>
          <c:xVal>
            <c:numRef>
              <c:f>'SiteSpecific MaxDir'!$A$3:$A$28</c:f>
              <c:numCache>
                <c:formatCode>General</c:formatCode>
                <c:ptCount val="26"/>
                <c:pt idx="0">
                  <c:v>0</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'SiteSpecific MaxDir'!$G$3:$G$28</c:f>
              <c:numCache>
                <c:formatCode>0.000</c:formatCode>
                <c:ptCount val="26"/>
                <c:pt idx="0">
                  <c:v>0.73070000000000002</c:v>
                </c:pt>
                <c:pt idx="1">
                  <c:v>0.85000000000000009</c:v>
                </c:pt>
                <c:pt idx="2">
                  <c:v>1.1000000000000001</c:v>
                </c:pt>
                <c:pt idx="3">
                  <c:v>1.35</c:v>
                </c:pt>
                <c:pt idx="4">
                  <c:v>1.5</c:v>
                </c:pt>
                <c:pt idx="5">
                  <c:v>1.5129999999999999</c:v>
                </c:pt>
                <c:pt idx="6">
                  <c:v>1.522</c:v>
                </c:pt>
                <c:pt idx="7">
                  <c:v>1.5389999999999999</c:v>
                </c:pt>
                <c:pt idx="8">
                  <c:v>1.5169999999999999</c:v>
                </c:pt>
                <c:pt idx="9">
                  <c:v>1.5</c:v>
                </c:pt>
                <c:pt idx="10">
                  <c:v>1.5</c:v>
                </c:pt>
                <c:pt idx="11">
                  <c:v>1.4999975000041665</c:v>
                </c:pt>
                <c:pt idx="12">
                  <c:v>1.2857124489822156</c:v>
                </c:pt>
                <c:pt idx="13">
                  <c:v>1.206</c:v>
                </c:pt>
                <c:pt idx="14">
                  <c:v>1.1319999999999999</c:v>
                </c:pt>
                <c:pt idx="15">
                  <c:v>1.069</c:v>
                </c:pt>
                <c:pt idx="16">
                  <c:v>0.91039999999999999</c:v>
                </c:pt>
                <c:pt idx="17">
                  <c:v>0.7913</c:v>
                </c:pt>
                <c:pt idx="18">
                  <c:v>0.68859999999999999</c:v>
                </c:pt>
                <c:pt idx="19">
                  <c:v>0.61170000000000002</c:v>
                </c:pt>
                <c:pt idx="20">
                  <c:v>0.49940000000000001</c:v>
                </c:pt>
                <c:pt idx="21">
                  <c:v>0.41849999999999998</c:v>
                </c:pt>
                <c:pt idx="22">
                  <c:v>0.35699999999999998</c:v>
                </c:pt>
                <c:pt idx="23">
                  <c:v>0.31040000000000001</c:v>
                </c:pt>
                <c:pt idx="24">
                  <c:v>0.27560000000000001</c:v>
                </c:pt>
                <c:pt idx="25">
                  <c:v>0.2477</c:v>
                </c:pt>
              </c:numCache>
            </c:numRef>
          </c:yVal>
          <c:smooth val="0"/>
          <c:extLst>
            <c:ext xmlns:c16="http://schemas.microsoft.com/office/drawing/2014/chart" uri="{C3380CC4-5D6E-409C-BE32-E72D297353CC}">
              <c16:uniqueId val="{00000000-4C56-4916-9142-EABFF71BB709}"/>
            </c:ext>
          </c:extLst>
        </c:ser>
        <c:ser>
          <c:idx val="1"/>
          <c:order val="1"/>
          <c:tx>
            <c:strRef>
              <c:f>'SiteSpecific MaxDir'!$V$2</c:f>
              <c:strCache>
                <c:ptCount val="1"/>
                <c:pt idx="0">
                  <c:v>Sa_DE_(MaxDir)</c:v>
                </c:pt>
              </c:strCache>
            </c:strRef>
          </c:tx>
          <c:spPr>
            <a:ln>
              <a:solidFill>
                <a:schemeClr val="tx1"/>
              </a:solidFill>
            </a:ln>
          </c:spPr>
          <c:marker>
            <c:symbol val="none"/>
          </c:marker>
          <c:xVal>
            <c:numRef>
              <c:f>'SiteSpecific MaxDir'!$A$3:$A$28</c:f>
              <c:numCache>
                <c:formatCode>General</c:formatCode>
                <c:ptCount val="26"/>
                <c:pt idx="0">
                  <c:v>0</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'SiteSpecific MaxDir'!$V$3:$V$28</c:f>
              <c:numCache>
                <c:formatCode>0.00</c:formatCode>
                <c:ptCount val="26"/>
                <c:pt idx="0">
                  <c:v>0.48713333333333336</c:v>
                </c:pt>
                <c:pt idx="1">
                  <c:v>0.56666666666666676</c:v>
                </c:pt>
                <c:pt idx="2">
                  <c:v>0.73333333333333339</c:v>
                </c:pt>
                <c:pt idx="3">
                  <c:v>0.9</c:v>
                </c:pt>
                <c:pt idx="4">
                  <c:v>1</c:v>
                </c:pt>
                <c:pt idx="5">
                  <c:v>1.0086666666666666</c:v>
                </c:pt>
                <c:pt idx="6">
                  <c:v>1.0146666666666666</c:v>
                </c:pt>
                <c:pt idx="7">
                  <c:v>1.026</c:v>
                </c:pt>
                <c:pt idx="8">
                  <c:v>1.0113333333333332</c:v>
                </c:pt>
                <c:pt idx="9">
                  <c:v>1</c:v>
                </c:pt>
                <c:pt idx="10">
                  <c:v>1</c:v>
                </c:pt>
                <c:pt idx="11">
                  <c:v>0.99999833333611099</c:v>
                </c:pt>
                <c:pt idx="12">
                  <c:v>0.85714163265481036</c:v>
                </c:pt>
                <c:pt idx="13">
                  <c:v>0.80399999999999994</c:v>
                </c:pt>
                <c:pt idx="14">
                  <c:v>0.7546666666666666</c:v>
                </c:pt>
                <c:pt idx="15">
                  <c:v>0.71266666666666667</c:v>
                </c:pt>
                <c:pt idx="16">
                  <c:v>0.60693333333333332</c:v>
                </c:pt>
                <c:pt idx="17">
                  <c:v>0.5275333333333333</c:v>
                </c:pt>
                <c:pt idx="18">
                  <c:v>0.45906666666666668</c:v>
                </c:pt>
                <c:pt idx="19">
                  <c:v>0.4078</c:v>
                </c:pt>
                <c:pt idx="20">
                  <c:v>0.33293333333333336</c:v>
                </c:pt>
                <c:pt idx="21">
                  <c:v>0.27899999999999997</c:v>
                </c:pt>
                <c:pt idx="22">
                  <c:v>0.23799999999999999</c:v>
                </c:pt>
                <c:pt idx="23">
                  <c:v>0.20693333333333333</c:v>
                </c:pt>
                <c:pt idx="24">
                  <c:v>0.18373333333333333</c:v>
                </c:pt>
                <c:pt idx="25">
                  <c:v>0.16513333333333333</c:v>
                </c:pt>
              </c:numCache>
            </c:numRef>
          </c:yVal>
          <c:smooth val="0"/>
          <c:extLst>
            <c:ext xmlns:c16="http://schemas.microsoft.com/office/drawing/2014/chart" uri="{C3380CC4-5D6E-409C-BE32-E72D297353CC}">
              <c16:uniqueId val="{00000001-4C56-4916-9142-EABFF71BB709}"/>
            </c:ext>
          </c:extLst>
        </c:ser>
        <c:dLbls>
          <c:showLegendKey val="0"/>
          <c:showVal val="0"/>
          <c:showCatName val="0"/>
          <c:showSerName val="0"/>
          <c:showPercent val="0"/>
          <c:showBubbleSize val="0"/>
        </c:dLbls>
        <c:axId val="45251968"/>
        <c:axId val="45266432"/>
      </c:scatterChart>
      <c:valAx>
        <c:axId val="45251968"/>
        <c:scaling>
          <c:orientation val="minMax"/>
          <c:max val="5"/>
        </c:scaling>
        <c:delete val="0"/>
        <c:axPos val="b"/>
        <c:title>
          <c:tx>
            <c:rich>
              <a:bodyPr/>
              <a:lstStyle/>
              <a:p>
                <a:pPr>
                  <a:defRPr/>
                </a:pPr>
                <a:r>
                  <a:rPr lang="en-US"/>
                  <a:t>Period,</a:t>
                </a:r>
                <a:r>
                  <a:rPr lang="en-US" baseline="0"/>
                  <a:t> T (sec)</a:t>
                </a:r>
                <a:endParaRPr lang="en-US"/>
              </a:p>
            </c:rich>
          </c:tx>
          <c:overlay val="0"/>
        </c:title>
        <c:numFmt formatCode="General" sourceLinked="1"/>
        <c:majorTickMark val="out"/>
        <c:minorTickMark val="none"/>
        <c:tickLblPos val="nextTo"/>
        <c:crossAx val="45266432"/>
        <c:crosses val="autoZero"/>
        <c:crossBetween val="midCat"/>
      </c:valAx>
      <c:valAx>
        <c:axId val="45266432"/>
        <c:scaling>
          <c:orientation val="minMax"/>
        </c:scaling>
        <c:delete val="0"/>
        <c:axPos val="l"/>
        <c:majorGridlines/>
        <c:title>
          <c:tx>
            <c:rich>
              <a:bodyPr/>
              <a:lstStyle/>
              <a:p>
                <a:pPr>
                  <a:defRPr/>
                </a:pPr>
                <a:r>
                  <a:rPr lang="en-US"/>
                  <a:t>Spectral Acceleration,</a:t>
                </a:r>
                <a:r>
                  <a:rPr lang="en-US" baseline="0"/>
                  <a:t> Sa (g)</a:t>
                </a:r>
                <a:endParaRPr lang="en-US"/>
              </a:p>
            </c:rich>
          </c:tx>
          <c:layout>
            <c:manualLayout>
              <c:xMode val="edge"/>
              <c:yMode val="edge"/>
              <c:x val="1.4525035332121948E-2"/>
              <c:y val="0.31751144322567765"/>
            </c:manualLayout>
          </c:layout>
          <c:overlay val="0"/>
        </c:title>
        <c:numFmt formatCode="0.000" sourceLinked="1"/>
        <c:majorTickMark val="out"/>
        <c:minorTickMark val="none"/>
        <c:tickLblPos val="nextTo"/>
        <c:crossAx val="45251968"/>
        <c:crosses val="autoZero"/>
        <c:crossBetween val="midCat"/>
      </c:valAx>
      <c:spPr>
        <a:ln>
          <a:solidFill>
            <a:schemeClr val="tx1"/>
          </a:solidFill>
        </a:ln>
      </c:spPr>
    </c:plotArea>
    <c:legend>
      <c:legendPos val="r"/>
      <c:layout>
        <c:manualLayout>
          <c:xMode val="edge"/>
          <c:yMode val="edge"/>
          <c:x val="0.71592092140745778"/>
          <c:y val="0.44297560887601833"/>
          <c:w val="0.23652535202646999"/>
          <c:h val="0.10909751665657177"/>
        </c:manualLayout>
      </c:layout>
      <c:overlay val="0"/>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731543172488055"/>
          <c:y val="7.4615424203196321E-2"/>
          <c:w val="0.84185661888417795"/>
          <c:h val="0.83844109620907092"/>
        </c:manualLayout>
      </c:layout>
      <c:scatterChart>
        <c:scatterStyle val="lineMarker"/>
        <c:varyColors val="0"/>
        <c:ser>
          <c:idx val="2"/>
          <c:order val="0"/>
          <c:tx>
            <c:strRef>
              <c:f>'SiteSpecific MaxDir'!$G$2</c:f>
              <c:strCache>
                <c:ptCount val="1"/>
                <c:pt idx="0">
                  <c:v>Sa_MCER_(MaxDir)</c:v>
                </c:pt>
              </c:strCache>
            </c:strRef>
          </c:tx>
          <c:spPr>
            <a:ln>
              <a:solidFill>
                <a:schemeClr val="bg1">
                  <a:lumMod val="50000"/>
                </a:schemeClr>
              </a:solidFill>
            </a:ln>
          </c:spPr>
          <c:marker>
            <c:symbol val="none"/>
          </c:marker>
          <c:xVal>
            <c:numRef>
              <c:f>'SiteSpecific MaxDir'!$A$3:$A$28</c:f>
              <c:numCache>
                <c:formatCode>General</c:formatCode>
                <c:ptCount val="26"/>
                <c:pt idx="0">
                  <c:v>0</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'SiteSpecific MaxDir'!$G$3:$G$28</c:f>
              <c:numCache>
                <c:formatCode>0.000</c:formatCode>
                <c:ptCount val="26"/>
                <c:pt idx="0">
                  <c:v>0.73070000000000002</c:v>
                </c:pt>
                <c:pt idx="1">
                  <c:v>0.85000000000000009</c:v>
                </c:pt>
                <c:pt idx="2">
                  <c:v>1.1000000000000001</c:v>
                </c:pt>
                <c:pt idx="3">
                  <c:v>1.35</c:v>
                </c:pt>
                <c:pt idx="4">
                  <c:v>1.5</c:v>
                </c:pt>
                <c:pt idx="5">
                  <c:v>1.5129999999999999</c:v>
                </c:pt>
                <c:pt idx="6">
                  <c:v>1.522</c:v>
                </c:pt>
                <c:pt idx="7">
                  <c:v>1.5389999999999999</c:v>
                </c:pt>
                <c:pt idx="8">
                  <c:v>1.5169999999999999</c:v>
                </c:pt>
                <c:pt idx="9">
                  <c:v>1.5</c:v>
                </c:pt>
                <c:pt idx="10">
                  <c:v>1.5</c:v>
                </c:pt>
                <c:pt idx="11">
                  <c:v>1.4999975000041665</c:v>
                </c:pt>
                <c:pt idx="12">
                  <c:v>1.2857124489822156</c:v>
                </c:pt>
                <c:pt idx="13">
                  <c:v>1.206</c:v>
                </c:pt>
                <c:pt idx="14">
                  <c:v>1.1319999999999999</c:v>
                </c:pt>
                <c:pt idx="15">
                  <c:v>1.069</c:v>
                </c:pt>
                <c:pt idx="16">
                  <c:v>0.91039999999999999</c:v>
                </c:pt>
                <c:pt idx="17">
                  <c:v>0.7913</c:v>
                </c:pt>
                <c:pt idx="18">
                  <c:v>0.68859999999999999</c:v>
                </c:pt>
                <c:pt idx="19">
                  <c:v>0.61170000000000002</c:v>
                </c:pt>
                <c:pt idx="20">
                  <c:v>0.49940000000000001</c:v>
                </c:pt>
                <c:pt idx="21">
                  <c:v>0.41849999999999998</c:v>
                </c:pt>
                <c:pt idx="22">
                  <c:v>0.35699999999999998</c:v>
                </c:pt>
                <c:pt idx="23">
                  <c:v>0.31040000000000001</c:v>
                </c:pt>
                <c:pt idx="24">
                  <c:v>0.27560000000000001</c:v>
                </c:pt>
                <c:pt idx="25">
                  <c:v>0.2477</c:v>
                </c:pt>
              </c:numCache>
            </c:numRef>
          </c:yVal>
          <c:smooth val="0"/>
          <c:extLst>
            <c:ext xmlns:c16="http://schemas.microsoft.com/office/drawing/2014/chart" uri="{C3380CC4-5D6E-409C-BE32-E72D297353CC}">
              <c16:uniqueId val="{00000000-AF28-4EC6-B885-CBD47202BDA6}"/>
            </c:ext>
          </c:extLst>
        </c:ser>
        <c:ser>
          <c:idx val="1"/>
          <c:order val="1"/>
          <c:tx>
            <c:strRef>
              <c:f>'SiteSpecific MaxDir'!$V$2</c:f>
              <c:strCache>
                <c:ptCount val="1"/>
                <c:pt idx="0">
                  <c:v>Sa_DE_(MaxDir)</c:v>
                </c:pt>
              </c:strCache>
            </c:strRef>
          </c:tx>
          <c:spPr>
            <a:ln>
              <a:solidFill>
                <a:schemeClr val="tx1"/>
              </a:solidFill>
            </a:ln>
          </c:spPr>
          <c:marker>
            <c:symbol val="none"/>
          </c:marker>
          <c:xVal>
            <c:numRef>
              <c:f>'SiteSpecific MaxDir'!$A$3:$A$28</c:f>
              <c:numCache>
                <c:formatCode>General</c:formatCode>
                <c:ptCount val="26"/>
                <c:pt idx="0">
                  <c:v>0</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'SiteSpecific MaxDir'!$V$3:$V$28</c:f>
              <c:numCache>
                <c:formatCode>0.00</c:formatCode>
                <c:ptCount val="26"/>
                <c:pt idx="0">
                  <c:v>0.48713333333333336</c:v>
                </c:pt>
                <c:pt idx="1">
                  <c:v>0.56666666666666676</c:v>
                </c:pt>
                <c:pt idx="2">
                  <c:v>0.73333333333333339</c:v>
                </c:pt>
                <c:pt idx="3">
                  <c:v>0.9</c:v>
                </c:pt>
                <c:pt idx="4">
                  <c:v>1</c:v>
                </c:pt>
                <c:pt idx="5">
                  <c:v>1.0086666666666666</c:v>
                </c:pt>
                <c:pt idx="6">
                  <c:v>1.0146666666666666</c:v>
                </c:pt>
                <c:pt idx="7">
                  <c:v>1.026</c:v>
                </c:pt>
                <c:pt idx="8">
                  <c:v>1.0113333333333332</c:v>
                </c:pt>
                <c:pt idx="9">
                  <c:v>1</c:v>
                </c:pt>
                <c:pt idx="10">
                  <c:v>1</c:v>
                </c:pt>
                <c:pt idx="11">
                  <c:v>0.99999833333611099</c:v>
                </c:pt>
                <c:pt idx="12">
                  <c:v>0.85714163265481036</c:v>
                </c:pt>
                <c:pt idx="13">
                  <c:v>0.80399999999999994</c:v>
                </c:pt>
                <c:pt idx="14">
                  <c:v>0.7546666666666666</c:v>
                </c:pt>
                <c:pt idx="15">
                  <c:v>0.71266666666666667</c:v>
                </c:pt>
                <c:pt idx="16">
                  <c:v>0.60693333333333332</c:v>
                </c:pt>
                <c:pt idx="17">
                  <c:v>0.5275333333333333</c:v>
                </c:pt>
                <c:pt idx="18">
                  <c:v>0.45906666666666668</c:v>
                </c:pt>
                <c:pt idx="19">
                  <c:v>0.4078</c:v>
                </c:pt>
                <c:pt idx="20">
                  <c:v>0.33293333333333336</c:v>
                </c:pt>
                <c:pt idx="21">
                  <c:v>0.27899999999999997</c:v>
                </c:pt>
                <c:pt idx="22">
                  <c:v>0.23799999999999999</c:v>
                </c:pt>
                <c:pt idx="23">
                  <c:v>0.20693333333333333</c:v>
                </c:pt>
                <c:pt idx="24">
                  <c:v>0.18373333333333333</c:v>
                </c:pt>
                <c:pt idx="25">
                  <c:v>0.16513333333333333</c:v>
                </c:pt>
              </c:numCache>
            </c:numRef>
          </c:yVal>
          <c:smooth val="0"/>
          <c:extLst>
            <c:ext xmlns:c16="http://schemas.microsoft.com/office/drawing/2014/chart" uri="{C3380CC4-5D6E-409C-BE32-E72D297353CC}">
              <c16:uniqueId val="{00000001-AF28-4EC6-B885-CBD47202BDA6}"/>
            </c:ext>
          </c:extLst>
        </c:ser>
        <c:dLbls>
          <c:showLegendKey val="0"/>
          <c:showVal val="0"/>
          <c:showCatName val="0"/>
          <c:showSerName val="0"/>
          <c:showPercent val="0"/>
          <c:showBubbleSize val="0"/>
        </c:dLbls>
        <c:axId val="50636672"/>
        <c:axId val="50642944"/>
      </c:scatterChart>
      <c:valAx>
        <c:axId val="50636672"/>
        <c:scaling>
          <c:orientation val="minMax"/>
          <c:max val="5"/>
        </c:scaling>
        <c:delete val="0"/>
        <c:axPos val="b"/>
        <c:title>
          <c:tx>
            <c:rich>
              <a:bodyPr/>
              <a:lstStyle/>
              <a:p>
                <a:pPr>
                  <a:defRPr/>
                </a:pPr>
                <a:r>
                  <a:rPr lang="en-US"/>
                  <a:t>Period,</a:t>
                </a:r>
                <a:r>
                  <a:rPr lang="en-US" baseline="0"/>
                  <a:t> T (sec)</a:t>
                </a:r>
                <a:endParaRPr lang="en-US"/>
              </a:p>
            </c:rich>
          </c:tx>
          <c:overlay val="0"/>
        </c:title>
        <c:numFmt formatCode="General" sourceLinked="1"/>
        <c:majorTickMark val="out"/>
        <c:minorTickMark val="none"/>
        <c:tickLblPos val="nextTo"/>
        <c:crossAx val="50642944"/>
        <c:crosses val="autoZero"/>
        <c:crossBetween val="midCat"/>
      </c:valAx>
      <c:valAx>
        <c:axId val="50642944"/>
        <c:scaling>
          <c:orientation val="minMax"/>
        </c:scaling>
        <c:delete val="0"/>
        <c:axPos val="l"/>
        <c:majorGridlines/>
        <c:title>
          <c:tx>
            <c:rich>
              <a:bodyPr/>
              <a:lstStyle/>
              <a:p>
                <a:pPr>
                  <a:defRPr/>
                </a:pPr>
                <a:r>
                  <a:rPr lang="en-US"/>
                  <a:t>Spectral Acceleration,</a:t>
                </a:r>
                <a:r>
                  <a:rPr lang="en-US" baseline="0"/>
                  <a:t> Sa (g)</a:t>
                </a:r>
                <a:endParaRPr lang="en-US"/>
              </a:p>
            </c:rich>
          </c:tx>
          <c:layout>
            <c:manualLayout>
              <c:xMode val="edge"/>
              <c:yMode val="edge"/>
              <c:x val="1.4525035332121948E-2"/>
              <c:y val="0.31751144322567765"/>
            </c:manualLayout>
          </c:layout>
          <c:overlay val="0"/>
        </c:title>
        <c:numFmt formatCode="0.000" sourceLinked="1"/>
        <c:majorTickMark val="out"/>
        <c:minorTickMark val="none"/>
        <c:tickLblPos val="nextTo"/>
        <c:crossAx val="50636672"/>
        <c:crosses val="autoZero"/>
        <c:crossBetween val="midCat"/>
      </c:valAx>
      <c:spPr>
        <a:ln>
          <a:solidFill>
            <a:schemeClr val="tx1"/>
          </a:solidFill>
        </a:ln>
      </c:spPr>
    </c:plotArea>
    <c:legend>
      <c:legendPos val="r"/>
      <c:layout>
        <c:manualLayout>
          <c:xMode val="edge"/>
          <c:yMode val="edge"/>
          <c:x val="0.71592092140745778"/>
          <c:y val="0.44297560887601833"/>
          <c:w val="0.23652535202646999"/>
          <c:h val="0.10909751665657177"/>
        </c:manualLayout>
      </c:layout>
      <c:overlay val="0"/>
    </c:legend>
    <c:plotVisOnly val="1"/>
    <c:dispBlanksAs val="gap"/>
    <c:showDLblsOverMax val="0"/>
  </c:chart>
  <c:spPr>
    <a:ln>
      <a:noFill/>
    </a:ln>
  </c:sp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600" dirty="0"/>
              <a:t>DESIGN EARTHQUAKE RESPONSE SPECTRUM</a:t>
            </a:r>
            <a:r>
              <a:rPr lang="en-US" sz="1600" baseline="0" dirty="0"/>
              <a:t> AND SSI MODIFIED SPECTRUM</a:t>
            </a:r>
            <a:endParaRPr lang="en-US" sz="1600" dirty="0"/>
          </a:p>
        </c:rich>
      </c:tx>
      <c:layout>
        <c:manualLayout>
          <c:xMode val="edge"/>
          <c:yMode val="edge"/>
          <c:x val="0.17897687668849085"/>
          <c:y val="8.2115757219821853E-2"/>
        </c:manualLayout>
      </c:layout>
      <c:overlay val="0"/>
    </c:title>
    <c:autoTitleDeleted val="0"/>
    <c:plotArea>
      <c:layout>
        <c:manualLayout>
          <c:layoutTarget val="inner"/>
          <c:xMode val="edge"/>
          <c:yMode val="edge"/>
          <c:x val="8.8853893263342101E-2"/>
          <c:y val="5.7263990878108885E-2"/>
          <c:w val="0.88031812895816008"/>
          <c:h val="0.85579249649507105"/>
        </c:manualLayout>
      </c:layout>
      <c:scatterChart>
        <c:scatterStyle val="lineMarker"/>
        <c:varyColors val="0"/>
        <c:ser>
          <c:idx val="1"/>
          <c:order val="0"/>
          <c:tx>
            <c:strRef>
              <c:f>'SiteSpecific MaxDir'!$V$2</c:f>
              <c:strCache>
                <c:ptCount val="1"/>
                <c:pt idx="0">
                  <c:v>Sa_DE_(MaxDir)</c:v>
                </c:pt>
              </c:strCache>
            </c:strRef>
          </c:tx>
          <c:spPr>
            <a:ln>
              <a:solidFill>
                <a:srgbClr val="FF0000"/>
              </a:solidFill>
            </a:ln>
          </c:spPr>
          <c:marker>
            <c:symbol val="none"/>
          </c:marker>
          <c:xVal>
            <c:numRef>
              <c:f>'SiteSpecific MaxDir'!$A$3:$A$28</c:f>
              <c:numCache>
                <c:formatCode>General</c:formatCode>
                <c:ptCount val="26"/>
                <c:pt idx="0">
                  <c:v>0</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'SiteSpecific MaxDir'!$V$3:$V$28</c:f>
              <c:numCache>
                <c:formatCode>0.00</c:formatCode>
                <c:ptCount val="26"/>
                <c:pt idx="0">
                  <c:v>0.48713333333333336</c:v>
                </c:pt>
                <c:pt idx="1">
                  <c:v>0.56666666666666676</c:v>
                </c:pt>
                <c:pt idx="2">
                  <c:v>0.73333333333333339</c:v>
                </c:pt>
                <c:pt idx="3">
                  <c:v>0.9</c:v>
                </c:pt>
                <c:pt idx="4">
                  <c:v>1</c:v>
                </c:pt>
                <c:pt idx="5">
                  <c:v>1.0086666666666666</c:v>
                </c:pt>
                <c:pt idx="6">
                  <c:v>1.0146666666666666</c:v>
                </c:pt>
                <c:pt idx="7">
                  <c:v>1.026</c:v>
                </c:pt>
                <c:pt idx="8">
                  <c:v>1.0113333333333332</c:v>
                </c:pt>
                <c:pt idx="9">
                  <c:v>1</c:v>
                </c:pt>
                <c:pt idx="10">
                  <c:v>1</c:v>
                </c:pt>
                <c:pt idx="11">
                  <c:v>0.99999833333611099</c:v>
                </c:pt>
                <c:pt idx="12">
                  <c:v>0.85714163265481036</c:v>
                </c:pt>
                <c:pt idx="13">
                  <c:v>0.80399999999999994</c:v>
                </c:pt>
                <c:pt idx="14">
                  <c:v>0.7546666666666666</c:v>
                </c:pt>
                <c:pt idx="15">
                  <c:v>0.71266666666666667</c:v>
                </c:pt>
                <c:pt idx="16">
                  <c:v>0.60693333333333332</c:v>
                </c:pt>
                <c:pt idx="17">
                  <c:v>0.5275333333333333</c:v>
                </c:pt>
                <c:pt idx="18">
                  <c:v>0.45906666666666668</c:v>
                </c:pt>
                <c:pt idx="19">
                  <c:v>0.4078</c:v>
                </c:pt>
                <c:pt idx="20">
                  <c:v>0.33293333333333336</c:v>
                </c:pt>
                <c:pt idx="21">
                  <c:v>0.27899999999999997</c:v>
                </c:pt>
                <c:pt idx="22">
                  <c:v>0.23799999999999999</c:v>
                </c:pt>
                <c:pt idx="23">
                  <c:v>0.20693333333333333</c:v>
                </c:pt>
                <c:pt idx="24">
                  <c:v>0.18373333333333333</c:v>
                </c:pt>
                <c:pt idx="25">
                  <c:v>0.16513333333333333</c:v>
                </c:pt>
              </c:numCache>
            </c:numRef>
          </c:yVal>
          <c:smooth val="0"/>
          <c:extLst>
            <c:ext xmlns:c16="http://schemas.microsoft.com/office/drawing/2014/chart" uri="{C3380CC4-5D6E-409C-BE32-E72D297353CC}">
              <c16:uniqueId val="{00000000-F0B8-4036-ACBA-749DB0A7C3E2}"/>
            </c:ext>
          </c:extLst>
        </c:ser>
        <c:ser>
          <c:idx val="0"/>
          <c:order val="1"/>
          <c:tx>
            <c:strRef>
              <c:f>'SiteSpecific MaxDir'!$W$2</c:f>
              <c:strCache>
                <c:ptCount val="1"/>
                <c:pt idx="0">
                  <c:v>Sa_DE_(SSI)</c:v>
                </c:pt>
              </c:strCache>
            </c:strRef>
          </c:tx>
          <c:spPr>
            <a:ln>
              <a:solidFill>
                <a:schemeClr val="accent1">
                  <a:lumMod val="75000"/>
                </a:schemeClr>
              </a:solidFill>
            </a:ln>
          </c:spPr>
          <c:marker>
            <c:symbol val="none"/>
          </c:marker>
          <c:xVal>
            <c:numRef>
              <c:f>'SiteSpecific MaxDir'!$T$3:$T$28</c:f>
              <c:numCache>
                <c:formatCode>0.00</c:formatCode>
                <c:ptCount val="26"/>
                <c:pt idx="0">
                  <c:v>0</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'SiteSpecific MaxDir'!$W$3:$W$28</c:f>
              <c:numCache>
                <c:formatCode>0.00</c:formatCode>
                <c:ptCount val="26"/>
                <c:pt idx="0">
                  <c:v>0.48713333333333336</c:v>
                </c:pt>
                <c:pt idx="1">
                  <c:v>0.53904126984126988</c:v>
                </c:pt>
                <c:pt idx="2">
                  <c:v>0.59745608465608468</c:v>
                </c:pt>
                <c:pt idx="3">
                  <c:v>0.6428571428571429</c:v>
                </c:pt>
                <c:pt idx="4">
                  <c:v>0.7142857142857143</c:v>
                </c:pt>
                <c:pt idx="5">
                  <c:v>0.72047619047619049</c:v>
                </c:pt>
                <c:pt idx="6">
                  <c:v>0.72476190476190472</c:v>
                </c:pt>
                <c:pt idx="7">
                  <c:v>0.73285714285714287</c:v>
                </c:pt>
                <c:pt idx="8">
                  <c:v>0.72238095238095235</c:v>
                </c:pt>
                <c:pt idx="9">
                  <c:v>0.7142857142857143</c:v>
                </c:pt>
                <c:pt idx="10">
                  <c:v>0.7142857142857143</c:v>
                </c:pt>
                <c:pt idx="11">
                  <c:v>0.71428452381150787</c:v>
                </c:pt>
                <c:pt idx="12">
                  <c:v>0.61224402332486461</c:v>
                </c:pt>
                <c:pt idx="13">
                  <c:v>0.57428571428571429</c:v>
                </c:pt>
                <c:pt idx="14">
                  <c:v>0.539047619047619</c:v>
                </c:pt>
                <c:pt idx="15">
                  <c:v>0.50904761904761908</c:v>
                </c:pt>
                <c:pt idx="16">
                  <c:v>0.43352380952380953</c:v>
                </c:pt>
                <c:pt idx="17">
                  <c:v>0.37680952380952382</c:v>
                </c:pt>
                <c:pt idx="18">
                  <c:v>0.32790476190476192</c:v>
                </c:pt>
                <c:pt idx="19">
                  <c:v>0.29128571428571431</c:v>
                </c:pt>
                <c:pt idx="20">
                  <c:v>0.23780952380952383</c:v>
                </c:pt>
                <c:pt idx="21">
                  <c:v>0.19928571428571429</c:v>
                </c:pt>
                <c:pt idx="22">
                  <c:v>0.17</c:v>
                </c:pt>
                <c:pt idx="23">
                  <c:v>0.14780952380952381</c:v>
                </c:pt>
                <c:pt idx="24">
                  <c:v>0.13123809523809524</c:v>
                </c:pt>
                <c:pt idx="25">
                  <c:v>0.11795238095238096</c:v>
                </c:pt>
              </c:numCache>
            </c:numRef>
          </c:yVal>
          <c:smooth val="0"/>
          <c:extLst>
            <c:ext xmlns:c16="http://schemas.microsoft.com/office/drawing/2014/chart" uri="{C3380CC4-5D6E-409C-BE32-E72D297353CC}">
              <c16:uniqueId val="{00000001-F0B8-4036-ACBA-749DB0A7C3E2}"/>
            </c:ext>
          </c:extLst>
        </c:ser>
        <c:dLbls>
          <c:showLegendKey val="0"/>
          <c:showVal val="0"/>
          <c:showCatName val="0"/>
          <c:showSerName val="0"/>
          <c:showPercent val="0"/>
          <c:showBubbleSize val="0"/>
        </c:dLbls>
        <c:axId val="45741952"/>
        <c:axId val="45809664"/>
      </c:scatterChart>
      <c:valAx>
        <c:axId val="45741952"/>
        <c:scaling>
          <c:orientation val="minMax"/>
          <c:max val="5"/>
        </c:scaling>
        <c:delete val="0"/>
        <c:axPos val="b"/>
        <c:title>
          <c:tx>
            <c:rich>
              <a:bodyPr/>
              <a:lstStyle/>
              <a:p>
                <a:pPr>
                  <a:defRPr/>
                </a:pPr>
                <a:r>
                  <a:rPr lang="en-US"/>
                  <a:t>Period,</a:t>
                </a:r>
                <a:r>
                  <a:rPr lang="en-US" baseline="0"/>
                  <a:t> T (sec)</a:t>
                </a:r>
                <a:endParaRPr lang="en-US"/>
              </a:p>
            </c:rich>
          </c:tx>
          <c:overlay val="0"/>
        </c:title>
        <c:numFmt formatCode="General" sourceLinked="1"/>
        <c:majorTickMark val="out"/>
        <c:minorTickMark val="none"/>
        <c:tickLblPos val="nextTo"/>
        <c:crossAx val="45809664"/>
        <c:crosses val="autoZero"/>
        <c:crossBetween val="midCat"/>
      </c:valAx>
      <c:valAx>
        <c:axId val="45809664"/>
        <c:scaling>
          <c:orientation val="minMax"/>
        </c:scaling>
        <c:delete val="0"/>
        <c:axPos val="l"/>
        <c:majorGridlines/>
        <c:title>
          <c:tx>
            <c:rich>
              <a:bodyPr/>
              <a:lstStyle/>
              <a:p>
                <a:pPr>
                  <a:defRPr/>
                </a:pPr>
                <a:r>
                  <a:rPr lang="en-US"/>
                  <a:t>Spectral Acceleration,</a:t>
                </a:r>
                <a:r>
                  <a:rPr lang="en-US" baseline="0"/>
                  <a:t> Sa (g)</a:t>
                </a:r>
                <a:endParaRPr lang="en-US"/>
              </a:p>
            </c:rich>
          </c:tx>
          <c:overlay val="0"/>
        </c:title>
        <c:numFmt formatCode="0.00" sourceLinked="1"/>
        <c:majorTickMark val="out"/>
        <c:minorTickMark val="none"/>
        <c:tickLblPos val="nextTo"/>
        <c:crossAx val="45741952"/>
        <c:crosses val="autoZero"/>
        <c:crossBetween val="midCat"/>
      </c:valAx>
      <c:spPr>
        <a:ln>
          <a:solidFill>
            <a:schemeClr val="tx1"/>
          </a:solidFill>
        </a:ln>
      </c:spPr>
    </c:plotArea>
    <c:legend>
      <c:legendPos val="r"/>
      <c:layout>
        <c:manualLayout>
          <c:xMode val="edge"/>
          <c:yMode val="edge"/>
          <c:x val="0.71592099064540005"/>
          <c:y val="0.4726272596207165"/>
          <c:w val="0.24189582071471835"/>
          <c:h val="0.18369979512383042"/>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RISK</a:t>
            </a:r>
            <a:r>
              <a:rPr lang="en-US" baseline="0" dirty="0"/>
              <a:t> TARGEDTED MCE AND KINEMATIC INTERACTION MODIFIED SPECTRUM</a:t>
            </a:r>
            <a:endParaRPr lang="en-US" dirty="0"/>
          </a:p>
        </c:rich>
      </c:tx>
      <c:layout>
        <c:manualLayout>
          <c:xMode val="edge"/>
          <c:yMode val="edge"/>
          <c:x val="0.14764140390746841"/>
          <c:y val="4.6879591062313685E-3"/>
        </c:manualLayout>
      </c:layout>
      <c:overlay val="0"/>
    </c:title>
    <c:autoTitleDeleted val="0"/>
    <c:plotArea>
      <c:layout>
        <c:manualLayout>
          <c:layoutTarget val="inner"/>
          <c:xMode val="edge"/>
          <c:yMode val="edge"/>
          <c:x val="0.12431933396713392"/>
          <c:y val="9.4127759066955863E-2"/>
          <c:w val="0.84773776884269048"/>
          <c:h val="0.80184495184321691"/>
        </c:manualLayout>
      </c:layout>
      <c:scatterChart>
        <c:scatterStyle val="lineMarker"/>
        <c:varyColors val="0"/>
        <c:ser>
          <c:idx val="3"/>
          <c:order val="0"/>
          <c:tx>
            <c:strRef>
              <c:f>'ASCE 41-13 SSI'!$F$50</c:f>
              <c:strCache>
                <c:ptCount val="1"/>
                <c:pt idx="0">
                  <c:v>Sa_MCE</c:v>
                </c:pt>
              </c:strCache>
            </c:strRef>
          </c:tx>
          <c:spPr>
            <a:ln>
              <a:solidFill>
                <a:srgbClr val="FF0000"/>
              </a:solidFill>
              <a:prstDash val="solid"/>
            </a:ln>
          </c:spPr>
          <c:marker>
            <c:symbol val="none"/>
          </c:marker>
          <c:xVal>
            <c:numRef>
              <c:f>'ASCE 41-13 SSI'!$A$51:$A$82</c:f>
              <c:numCache>
                <c:formatCode>General</c:formatCode>
                <c:ptCount val="32"/>
                <c:pt idx="0">
                  <c:v>0.01</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'ASCE 41-13 SSI'!$F$51:$F$82</c:f>
              <c:numCache>
                <c:formatCode>0.00</c:formatCode>
                <c:ptCount val="32"/>
                <c:pt idx="0">
                  <c:v>0.73070000000000002</c:v>
                </c:pt>
                <c:pt idx="1">
                  <c:v>0.85000000000000009</c:v>
                </c:pt>
                <c:pt idx="2">
                  <c:v>1.1000000000000001</c:v>
                </c:pt>
                <c:pt idx="3">
                  <c:v>1.35</c:v>
                </c:pt>
                <c:pt idx="4">
                  <c:v>1.5</c:v>
                </c:pt>
                <c:pt idx="5">
                  <c:v>1.5129999999999999</c:v>
                </c:pt>
                <c:pt idx="6">
                  <c:v>1.522</c:v>
                </c:pt>
                <c:pt idx="7">
                  <c:v>1.5389999999999999</c:v>
                </c:pt>
                <c:pt idx="8">
                  <c:v>1.5169999999999999</c:v>
                </c:pt>
                <c:pt idx="9">
                  <c:v>1.5</c:v>
                </c:pt>
                <c:pt idx="10">
                  <c:v>1.5</c:v>
                </c:pt>
                <c:pt idx="11">
                  <c:v>1.4999975000041665</c:v>
                </c:pt>
                <c:pt idx="12">
                  <c:v>1.2857124489822156</c:v>
                </c:pt>
                <c:pt idx="13">
                  <c:v>1.206</c:v>
                </c:pt>
                <c:pt idx="14">
                  <c:v>1.1319999999999999</c:v>
                </c:pt>
                <c:pt idx="15">
                  <c:v>1.069</c:v>
                </c:pt>
                <c:pt idx="16">
                  <c:v>0.91039999999999999</c:v>
                </c:pt>
                <c:pt idx="17">
                  <c:v>0.7913</c:v>
                </c:pt>
                <c:pt idx="18">
                  <c:v>0.68859999999999999</c:v>
                </c:pt>
                <c:pt idx="19">
                  <c:v>0.61170000000000002</c:v>
                </c:pt>
                <c:pt idx="20">
                  <c:v>0.49940000000000001</c:v>
                </c:pt>
                <c:pt idx="21">
                  <c:v>0.41849999999999998</c:v>
                </c:pt>
                <c:pt idx="22">
                  <c:v>0.35699999999999998</c:v>
                </c:pt>
                <c:pt idx="23">
                  <c:v>0.31040000000000001</c:v>
                </c:pt>
                <c:pt idx="24">
                  <c:v>0.27560000000000001</c:v>
                </c:pt>
                <c:pt idx="25">
                  <c:v>0.2477</c:v>
                </c:pt>
              </c:numCache>
            </c:numRef>
          </c:yVal>
          <c:smooth val="0"/>
          <c:extLst>
            <c:ext xmlns:c16="http://schemas.microsoft.com/office/drawing/2014/chart" uri="{C3380CC4-5D6E-409C-BE32-E72D297353CC}">
              <c16:uniqueId val="{00000000-D7A3-49C7-8C51-1A7E925C051E}"/>
            </c:ext>
          </c:extLst>
        </c:ser>
        <c:ser>
          <c:idx val="5"/>
          <c:order val="1"/>
          <c:tx>
            <c:strRef>
              <c:f>'ASCE 41-13 SSI'!$L$50</c:f>
              <c:strCache>
                <c:ptCount val="1"/>
                <c:pt idx="0">
                  <c:v>Sa_MCE (SSI 7-16)</c:v>
                </c:pt>
              </c:strCache>
            </c:strRef>
          </c:tx>
          <c:spPr>
            <a:ln w="38100">
              <a:solidFill>
                <a:srgbClr val="70AD47">
                  <a:lumMod val="75000"/>
                </a:srgbClr>
              </a:solidFill>
            </a:ln>
          </c:spPr>
          <c:marker>
            <c:symbol val="none"/>
          </c:marker>
          <c:xVal>
            <c:numRef>
              <c:f>'ASCE 41-13 SSI'!$A$51:$A$76</c:f>
              <c:numCache>
                <c:formatCode>General</c:formatCode>
                <c:ptCount val="26"/>
                <c:pt idx="0">
                  <c:v>0.01</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'ASCE 41-13 SSI'!$L$51:$L$76</c:f>
              <c:numCache>
                <c:formatCode>0.00</c:formatCode>
                <c:ptCount val="26"/>
                <c:pt idx="0">
                  <c:v>0.58456000000000008</c:v>
                </c:pt>
                <c:pt idx="1">
                  <c:v>0.68000000000000016</c:v>
                </c:pt>
                <c:pt idx="2">
                  <c:v>0.88000000000000012</c:v>
                </c:pt>
                <c:pt idx="3">
                  <c:v>1.08</c:v>
                </c:pt>
                <c:pt idx="4">
                  <c:v>1.2000000000000002</c:v>
                </c:pt>
                <c:pt idx="5">
                  <c:v>1.2103999999999999</c:v>
                </c:pt>
                <c:pt idx="6">
                  <c:v>1.2176</c:v>
                </c:pt>
                <c:pt idx="7">
                  <c:v>1.28659492097064</c:v>
                </c:pt>
                <c:pt idx="8">
                  <c:v>1.3238232397408045</c:v>
                </c:pt>
                <c:pt idx="9">
                  <c:v>1.3476088653608438</c:v>
                </c:pt>
                <c:pt idx="10">
                  <c:v>1.3757016704958165</c:v>
                </c:pt>
                <c:pt idx="11">
                  <c:v>1.4128903824329659</c:v>
                </c:pt>
                <c:pt idx="12">
                  <c:v>1.2305548486278923</c:v>
                </c:pt>
                <c:pt idx="13">
                  <c:v>1.1662459663880613</c:v>
                </c:pt>
                <c:pt idx="14">
                  <c:v>1.1024441143295398</c:v>
                </c:pt>
                <c:pt idx="15">
                  <c:v>1.0463522231270195</c:v>
                </c:pt>
                <c:pt idx="16">
                  <c:v>0.89802241146162798</c:v>
                </c:pt>
                <c:pt idx="17">
                  <c:v>0.78381792653400972</c:v>
                </c:pt>
                <c:pt idx="18">
                  <c:v>0.68381215496508041</c:v>
                </c:pt>
                <c:pt idx="19">
                  <c:v>0.60844179669712717</c:v>
                </c:pt>
                <c:pt idx="20">
                  <c:v>0.49769641844626189</c:v>
                </c:pt>
                <c:pt idx="21">
                  <c:v>0.41750823791825054</c:v>
                </c:pt>
                <c:pt idx="22">
                  <c:v>0.35637829659180942</c:v>
                </c:pt>
                <c:pt idx="23">
                  <c:v>0.30998608083329715</c:v>
                </c:pt>
                <c:pt idx="24">
                  <c:v>0.27530959039700409</c:v>
                </c:pt>
                <c:pt idx="25">
                  <c:v>0.24748856663083199</c:v>
                </c:pt>
              </c:numCache>
            </c:numRef>
          </c:yVal>
          <c:smooth val="0"/>
          <c:extLst>
            <c:ext xmlns:c16="http://schemas.microsoft.com/office/drawing/2014/chart" uri="{C3380CC4-5D6E-409C-BE32-E72D297353CC}">
              <c16:uniqueId val="{00000001-D7A3-49C7-8C51-1A7E925C051E}"/>
            </c:ext>
          </c:extLst>
        </c:ser>
        <c:ser>
          <c:idx val="4"/>
          <c:order val="2"/>
          <c:tx>
            <c:strRef>
              <c:f>'ASCE 41-13 SSI'!$G$50</c:f>
              <c:strCache>
                <c:ptCount val="1"/>
                <c:pt idx="0">
                  <c:v>Sa_MCE (2015 NEHRP)</c:v>
                </c:pt>
              </c:strCache>
            </c:strRef>
          </c:tx>
          <c:spPr>
            <a:ln w="28575">
              <a:solidFill>
                <a:srgbClr val="4472C4"/>
              </a:solidFill>
              <a:prstDash val="dash"/>
            </a:ln>
          </c:spPr>
          <c:marker>
            <c:symbol val="none"/>
          </c:marker>
          <c:xVal>
            <c:numRef>
              <c:f>'ASCE 41-13 SSI'!$A$51:$A$82</c:f>
              <c:numCache>
                <c:formatCode>General</c:formatCode>
                <c:ptCount val="32"/>
                <c:pt idx="0">
                  <c:v>0.01</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'ASCE 41-13 SSI'!$G$51:$G$82</c:f>
              <c:numCache>
                <c:formatCode>0.00</c:formatCode>
                <c:ptCount val="32"/>
                <c:pt idx="0">
                  <c:v>0.43841999999999998</c:v>
                </c:pt>
                <c:pt idx="1">
                  <c:v>0.51</c:v>
                </c:pt>
                <c:pt idx="2">
                  <c:v>0.66</c:v>
                </c:pt>
                <c:pt idx="3">
                  <c:v>0.81</c:v>
                </c:pt>
                <c:pt idx="4">
                  <c:v>0.89999999999999991</c:v>
                </c:pt>
                <c:pt idx="5">
                  <c:v>1.0533226735128007</c:v>
                </c:pt>
                <c:pt idx="6">
                  <c:v>1.1894428526800722</c:v>
                </c:pt>
                <c:pt idx="7">
                  <c:v>1.28659492097064</c:v>
                </c:pt>
                <c:pt idx="8">
                  <c:v>1.3238232397408045</c:v>
                </c:pt>
                <c:pt idx="9">
                  <c:v>1.3476088653608438</c:v>
                </c:pt>
                <c:pt idx="10">
                  <c:v>1.3757016704958165</c:v>
                </c:pt>
                <c:pt idx="11">
                  <c:v>1.4128903824329659</c:v>
                </c:pt>
                <c:pt idx="12">
                  <c:v>1.2305548486278923</c:v>
                </c:pt>
                <c:pt idx="13">
                  <c:v>1.1662459663880613</c:v>
                </c:pt>
                <c:pt idx="14">
                  <c:v>1.1024441143295398</c:v>
                </c:pt>
                <c:pt idx="15">
                  <c:v>1.0463522231270195</c:v>
                </c:pt>
                <c:pt idx="16">
                  <c:v>0.89802241146162798</c:v>
                </c:pt>
                <c:pt idx="17">
                  <c:v>0.78381792653400972</c:v>
                </c:pt>
                <c:pt idx="18">
                  <c:v>0.68381215496508041</c:v>
                </c:pt>
                <c:pt idx="19">
                  <c:v>0.60844179669712717</c:v>
                </c:pt>
                <c:pt idx="20">
                  <c:v>0.49769641844626189</c:v>
                </c:pt>
                <c:pt idx="21">
                  <c:v>0.41750823791825054</c:v>
                </c:pt>
                <c:pt idx="22">
                  <c:v>0.35637829659180942</c:v>
                </c:pt>
                <c:pt idx="23">
                  <c:v>0.30998608083329715</c:v>
                </c:pt>
                <c:pt idx="24">
                  <c:v>0.27530959039700409</c:v>
                </c:pt>
                <c:pt idx="25">
                  <c:v>0.24748856663083199</c:v>
                </c:pt>
              </c:numCache>
            </c:numRef>
          </c:yVal>
          <c:smooth val="0"/>
          <c:extLst>
            <c:ext xmlns:c16="http://schemas.microsoft.com/office/drawing/2014/chart" uri="{C3380CC4-5D6E-409C-BE32-E72D297353CC}">
              <c16:uniqueId val="{00000002-D7A3-49C7-8C51-1A7E925C051E}"/>
            </c:ext>
          </c:extLst>
        </c:ser>
        <c:dLbls>
          <c:showLegendKey val="0"/>
          <c:showVal val="0"/>
          <c:showCatName val="0"/>
          <c:showSerName val="0"/>
          <c:showPercent val="0"/>
          <c:showBubbleSize val="0"/>
        </c:dLbls>
        <c:axId val="53667328"/>
        <c:axId val="53669248"/>
      </c:scatterChart>
      <c:valAx>
        <c:axId val="53667328"/>
        <c:scaling>
          <c:orientation val="minMax"/>
          <c:max val="5"/>
        </c:scaling>
        <c:delete val="0"/>
        <c:axPos val="b"/>
        <c:title>
          <c:tx>
            <c:rich>
              <a:bodyPr/>
              <a:lstStyle/>
              <a:p>
                <a:pPr>
                  <a:defRPr/>
                </a:pPr>
                <a:r>
                  <a:rPr lang="en-US"/>
                  <a:t>Periods (s)</a:t>
                </a:r>
              </a:p>
            </c:rich>
          </c:tx>
          <c:overlay val="0"/>
        </c:title>
        <c:numFmt formatCode="General" sourceLinked="1"/>
        <c:majorTickMark val="out"/>
        <c:minorTickMark val="none"/>
        <c:tickLblPos val="nextTo"/>
        <c:crossAx val="53669248"/>
        <c:crosses val="autoZero"/>
        <c:crossBetween val="midCat"/>
        <c:majorUnit val="0.5"/>
      </c:valAx>
      <c:valAx>
        <c:axId val="53669248"/>
        <c:scaling>
          <c:orientation val="minMax"/>
        </c:scaling>
        <c:delete val="0"/>
        <c:axPos val="l"/>
        <c:majorGridlines/>
        <c:title>
          <c:tx>
            <c:rich>
              <a:bodyPr rot="-5400000" vert="horz"/>
              <a:lstStyle/>
              <a:p>
                <a:pPr>
                  <a:defRPr/>
                </a:pPr>
                <a:r>
                  <a:rPr lang="en-US"/>
                  <a:t>Sa (g)</a:t>
                </a:r>
              </a:p>
            </c:rich>
          </c:tx>
          <c:overlay val="0"/>
        </c:title>
        <c:numFmt formatCode="0.00" sourceLinked="1"/>
        <c:majorTickMark val="out"/>
        <c:minorTickMark val="none"/>
        <c:tickLblPos val="nextTo"/>
        <c:crossAx val="53667328"/>
        <c:crosses val="autoZero"/>
        <c:crossBetween val="midCat"/>
      </c:valAx>
      <c:spPr>
        <a:ln>
          <a:solidFill>
            <a:sysClr val="windowText" lastClr="000000"/>
          </a:solidFill>
        </a:ln>
      </c:spPr>
    </c:plotArea>
    <c:legend>
      <c:legendPos val="r"/>
      <c:layout>
        <c:manualLayout>
          <c:xMode val="edge"/>
          <c:yMode val="edge"/>
          <c:x val="0.52929833720823272"/>
          <c:y val="9.3356460598257404E-2"/>
          <c:w val="0.43763678126960714"/>
          <c:h val="0.28447172753161049"/>
        </c:manualLayout>
      </c:layout>
      <c:overlay val="0"/>
      <c:spPr>
        <a:solidFill>
          <a:schemeClr val="bg1"/>
        </a:solidFill>
        <a:ln>
          <a:solidFill>
            <a:schemeClr val="tx1"/>
          </a:solidFill>
        </a:ln>
      </c:spPr>
    </c:legend>
    <c:plotVisOnly val="1"/>
    <c:dispBlanksAs val="gap"/>
    <c:showDLblsOverMax val="0"/>
  </c:chart>
  <c:txPr>
    <a:bodyPr/>
    <a:lstStyle/>
    <a:p>
      <a:pPr>
        <a:defRPr sz="12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Displacement</a:t>
            </a:r>
          </a:p>
        </c:rich>
      </c:tx>
      <c:overlay val="0"/>
    </c:title>
    <c:autoTitleDeleted val="0"/>
    <c:plotArea>
      <c:layout>
        <c:manualLayout>
          <c:layoutTarget val="inner"/>
          <c:xMode val="edge"/>
          <c:yMode val="edge"/>
          <c:x val="0.10612807689579343"/>
          <c:y val="0.12330420235932046"/>
          <c:w val="0.80154607363268782"/>
          <c:h val="0.74114504917654522"/>
        </c:manualLayout>
      </c:layout>
      <c:scatterChart>
        <c:scatterStyle val="lineMarker"/>
        <c:varyColors val="0"/>
        <c:ser>
          <c:idx val="0"/>
          <c:order val="0"/>
          <c:tx>
            <c:strRef>
              <c:f>Results!$B$3</c:f>
              <c:strCache>
                <c:ptCount val="1"/>
                <c:pt idx="0">
                  <c:v>Sa_MCER</c:v>
                </c:pt>
              </c:strCache>
            </c:strRef>
          </c:tx>
          <c:spPr>
            <a:ln>
              <a:solidFill>
                <a:srgbClr val="FF0000"/>
              </a:solidFill>
            </a:ln>
          </c:spPr>
          <c:marker>
            <c:spPr>
              <a:solidFill>
                <a:srgbClr val="FF0000"/>
              </a:solidFill>
              <a:ln>
                <a:solidFill>
                  <a:srgbClr val="FF0000"/>
                </a:solidFill>
              </a:ln>
            </c:spPr>
          </c:marker>
          <c:xVal>
            <c:numRef>
              <c:f>Results!$E$3:$E$8</c:f>
              <c:numCache>
                <c:formatCode>0.00</c:formatCode>
                <c:ptCount val="6"/>
                <c:pt idx="0">
                  <c:v>4.17</c:v>
                </c:pt>
                <c:pt idx="1">
                  <c:v>3.15</c:v>
                </c:pt>
                <c:pt idx="2">
                  <c:v>2.13</c:v>
                </c:pt>
                <c:pt idx="3">
                  <c:v>1.1399999999999999</c:v>
                </c:pt>
                <c:pt idx="4">
                  <c:v>0.23</c:v>
                </c:pt>
                <c:pt idx="5">
                  <c:v>0.158</c:v>
                </c:pt>
              </c:numCache>
            </c:numRef>
          </c:xVal>
          <c:yVal>
            <c:numRef>
              <c:f>Results!$D$3:$D$8</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0-4B76-4326-8FC1-9681DF019A54}"/>
            </c:ext>
          </c:extLst>
        </c:ser>
        <c:ser>
          <c:idx val="1"/>
          <c:order val="1"/>
          <c:tx>
            <c:strRef>
              <c:f>Results!$B$10</c:f>
              <c:strCache>
                <c:ptCount val="1"/>
                <c:pt idx="0">
                  <c:v>Sa_MCE (SSI 7-16)</c:v>
                </c:pt>
              </c:strCache>
            </c:strRef>
          </c:tx>
          <c:spPr>
            <a:ln>
              <a:solidFill>
                <a:srgbClr val="70AD47">
                  <a:lumMod val="75000"/>
                </a:srgbClr>
              </a:solidFill>
            </a:ln>
          </c:spPr>
          <c:marker>
            <c:spPr>
              <a:solidFill>
                <a:srgbClr val="70AD47">
                  <a:lumMod val="75000"/>
                </a:srgbClr>
              </a:solidFill>
              <a:ln>
                <a:solidFill>
                  <a:srgbClr val="70AD47">
                    <a:lumMod val="75000"/>
                  </a:srgbClr>
                </a:solidFill>
              </a:ln>
            </c:spPr>
          </c:marker>
          <c:xVal>
            <c:numRef>
              <c:f>Results!$E$10:$E$15</c:f>
              <c:numCache>
                <c:formatCode>0.00</c:formatCode>
                <c:ptCount val="6"/>
                <c:pt idx="0">
                  <c:v>3.63</c:v>
                </c:pt>
                <c:pt idx="1">
                  <c:v>2.75</c:v>
                </c:pt>
                <c:pt idx="2">
                  <c:v>1.86</c:v>
                </c:pt>
                <c:pt idx="3">
                  <c:v>1</c:v>
                </c:pt>
                <c:pt idx="4">
                  <c:v>0.2</c:v>
                </c:pt>
                <c:pt idx="5">
                  <c:v>0.14000000000000001</c:v>
                </c:pt>
              </c:numCache>
            </c:numRef>
          </c:xVal>
          <c:yVal>
            <c:numRef>
              <c:f>Results!$D$10:$D$15</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1-4B76-4326-8FC1-9681DF019A54}"/>
            </c:ext>
          </c:extLst>
        </c:ser>
        <c:ser>
          <c:idx val="2"/>
          <c:order val="2"/>
          <c:tx>
            <c:strRef>
              <c:f>Results!$B$17</c:f>
              <c:strCache>
                <c:ptCount val="1"/>
                <c:pt idx="0">
                  <c:v>Sa_MCE (2015 NEHRP)</c:v>
                </c:pt>
              </c:strCache>
            </c:strRef>
          </c:tx>
          <c:spPr>
            <a:ln>
              <a:solidFill>
                <a:srgbClr val="5B9BD5">
                  <a:lumMod val="75000"/>
                </a:srgbClr>
              </a:solidFill>
              <a:prstDash val="dash"/>
            </a:ln>
          </c:spPr>
          <c:marker>
            <c:spPr>
              <a:solidFill>
                <a:srgbClr val="5B9BD5">
                  <a:lumMod val="75000"/>
                </a:srgbClr>
              </a:solidFill>
              <a:ln>
                <a:solidFill>
                  <a:srgbClr val="5B9BD5">
                    <a:lumMod val="75000"/>
                  </a:srgbClr>
                </a:solidFill>
                <a:prstDash val="dash"/>
              </a:ln>
            </c:spPr>
          </c:marker>
          <c:xVal>
            <c:numRef>
              <c:f>Results!$E$17:$E$22</c:f>
              <c:numCache>
                <c:formatCode>0.00</c:formatCode>
                <c:ptCount val="6"/>
                <c:pt idx="0">
                  <c:v>3.69</c:v>
                </c:pt>
                <c:pt idx="1">
                  <c:v>2.8</c:v>
                </c:pt>
                <c:pt idx="2">
                  <c:v>1.9</c:v>
                </c:pt>
                <c:pt idx="3">
                  <c:v>1.02</c:v>
                </c:pt>
                <c:pt idx="4">
                  <c:v>0.20599999999999999</c:v>
                </c:pt>
                <c:pt idx="5">
                  <c:v>0.14199999999999999</c:v>
                </c:pt>
              </c:numCache>
            </c:numRef>
          </c:xVal>
          <c:yVal>
            <c:numRef>
              <c:f>Results!$D$17:$D$22</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2-4B76-4326-8FC1-9681DF019A54}"/>
            </c:ext>
          </c:extLst>
        </c:ser>
        <c:dLbls>
          <c:showLegendKey val="0"/>
          <c:showVal val="0"/>
          <c:showCatName val="0"/>
          <c:showSerName val="0"/>
          <c:showPercent val="0"/>
          <c:showBubbleSize val="0"/>
        </c:dLbls>
        <c:axId val="55456128"/>
        <c:axId val="55458432"/>
      </c:scatterChart>
      <c:valAx>
        <c:axId val="55456128"/>
        <c:scaling>
          <c:orientation val="minMax"/>
        </c:scaling>
        <c:delete val="0"/>
        <c:axPos val="b"/>
        <c:title>
          <c:tx>
            <c:rich>
              <a:bodyPr/>
              <a:lstStyle/>
              <a:p>
                <a:pPr>
                  <a:defRPr/>
                </a:pPr>
                <a:r>
                  <a:rPr lang="en-US"/>
                  <a:t>displacement, in</a:t>
                </a:r>
              </a:p>
            </c:rich>
          </c:tx>
          <c:overlay val="0"/>
        </c:title>
        <c:numFmt formatCode="0.00" sourceLinked="1"/>
        <c:majorTickMark val="none"/>
        <c:minorTickMark val="none"/>
        <c:tickLblPos val="nextTo"/>
        <c:crossAx val="55458432"/>
        <c:crosses val="autoZero"/>
        <c:crossBetween val="midCat"/>
      </c:valAx>
      <c:valAx>
        <c:axId val="55458432"/>
        <c:scaling>
          <c:orientation val="minMax"/>
        </c:scaling>
        <c:delete val="0"/>
        <c:axPos val="l"/>
        <c:majorGridlines/>
        <c:title>
          <c:tx>
            <c:rich>
              <a:bodyPr/>
              <a:lstStyle/>
              <a:p>
                <a:pPr>
                  <a:defRPr/>
                </a:pPr>
                <a:r>
                  <a:rPr lang="en-US"/>
                  <a:t>Story elevation, ft</a:t>
                </a:r>
              </a:p>
            </c:rich>
          </c:tx>
          <c:overlay val="0"/>
        </c:title>
        <c:numFmt formatCode="General" sourceLinked="1"/>
        <c:majorTickMark val="none"/>
        <c:minorTickMark val="none"/>
        <c:tickLblPos val="nextTo"/>
        <c:crossAx val="55456128"/>
        <c:crosses val="autoZero"/>
        <c:crossBetween val="midCat"/>
      </c:valAx>
    </c:plotArea>
    <c:legend>
      <c:legendPos val="r"/>
      <c:layout>
        <c:manualLayout>
          <c:xMode val="edge"/>
          <c:yMode val="edge"/>
          <c:x val="0.65512343051713129"/>
          <c:y val="0.59449257295997038"/>
          <c:w val="0.31537540379567941"/>
          <c:h val="0.2286041586849574"/>
        </c:manualLayout>
      </c:layout>
      <c:overlay val="0"/>
    </c:legend>
    <c:plotVisOnly val="1"/>
    <c:dispBlanksAs val="gap"/>
    <c:showDLblsOverMax val="0"/>
  </c:chart>
  <c:txPr>
    <a:bodyPr/>
    <a:lstStyle/>
    <a:p>
      <a:pPr>
        <a:defRPr sz="12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Story Drift Ratio</a:t>
            </a:r>
          </a:p>
        </c:rich>
      </c:tx>
      <c:overlay val="0"/>
    </c:title>
    <c:autoTitleDeleted val="0"/>
    <c:plotArea>
      <c:layout>
        <c:manualLayout>
          <c:layoutTarget val="inner"/>
          <c:xMode val="edge"/>
          <c:yMode val="edge"/>
          <c:x val="0.1061281089863767"/>
          <c:y val="0.12077412964502092"/>
          <c:w val="0.80154607363268782"/>
          <c:h val="0.74114504917654522"/>
        </c:manualLayout>
      </c:layout>
      <c:scatterChart>
        <c:scatterStyle val="lineMarker"/>
        <c:varyColors val="0"/>
        <c:ser>
          <c:idx val="0"/>
          <c:order val="0"/>
          <c:tx>
            <c:strRef>
              <c:f>Results!$B$3</c:f>
              <c:strCache>
                <c:ptCount val="1"/>
                <c:pt idx="0">
                  <c:v>Sa_MCER</c:v>
                </c:pt>
              </c:strCache>
            </c:strRef>
          </c:tx>
          <c:spPr>
            <a:ln>
              <a:solidFill>
                <a:srgbClr val="FF0000"/>
              </a:solidFill>
            </a:ln>
          </c:spPr>
          <c:marker>
            <c:spPr>
              <a:solidFill>
                <a:srgbClr val="FF0000"/>
              </a:solidFill>
              <a:ln>
                <a:solidFill>
                  <a:srgbClr val="FF0000"/>
                </a:solidFill>
              </a:ln>
            </c:spPr>
          </c:marker>
          <c:xVal>
            <c:numRef>
              <c:f>Results!$G$3:$G$8</c:f>
              <c:numCache>
                <c:formatCode>0.00%</c:formatCode>
                <c:ptCount val="6"/>
                <c:pt idx="0">
                  <c:v>6.5384615384615381E-3</c:v>
                </c:pt>
                <c:pt idx="1">
                  <c:v>6.5384615384615381E-3</c:v>
                </c:pt>
                <c:pt idx="2">
                  <c:v>6.346153846153846E-3</c:v>
                </c:pt>
                <c:pt idx="3">
                  <c:v>5.0555555555555553E-3</c:v>
                </c:pt>
                <c:pt idx="4">
                  <c:v>4.6153846153846158E-4</c:v>
                </c:pt>
                <c:pt idx="5">
                  <c:v>0</c:v>
                </c:pt>
              </c:numCache>
            </c:numRef>
          </c:xVal>
          <c:yVal>
            <c:numRef>
              <c:f>Results!$D$3:$D$8</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0-3958-45A1-9000-F79CFF323D68}"/>
            </c:ext>
          </c:extLst>
        </c:ser>
        <c:ser>
          <c:idx val="1"/>
          <c:order val="1"/>
          <c:tx>
            <c:strRef>
              <c:f>Results!$B$10</c:f>
              <c:strCache>
                <c:ptCount val="1"/>
                <c:pt idx="0">
                  <c:v>Sa_MCE (SSI 7-16)</c:v>
                </c:pt>
              </c:strCache>
            </c:strRef>
          </c:tx>
          <c:spPr>
            <a:ln>
              <a:solidFill>
                <a:srgbClr val="70AD47">
                  <a:lumMod val="75000"/>
                </a:srgbClr>
              </a:solidFill>
            </a:ln>
          </c:spPr>
          <c:marker>
            <c:spPr>
              <a:solidFill>
                <a:srgbClr val="70AD47">
                  <a:lumMod val="75000"/>
                </a:srgbClr>
              </a:solidFill>
              <a:ln>
                <a:solidFill>
                  <a:srgbClr val="70AD47">
                    <a:lumMod val="75000"/>
                  </a:srgbClr>
                </a:solidFill>
              </a:ln>
            </c:spPr>
          </c:marker>
          <c:xVal>
            <c:numRef>
              <c:f>Results!$G$10:$G$15</c:f>
              <c:numCache>
                <c:formatCode>0.00%</c:formatCode>
                <c:ptCount val="6"/>
                <c:pt idx="0">
                  <c:v>5.6410256410256406E-3</c:v>
                </c:pt>
                <c:pt idx="1">
                  <c:v>5.7051282051282038E-3</c:v>
                </c:pt>
                <c:pt idx="2">
                  <c:v>5.5128205128205134E-3</c:v>
                </c:pt>
                <c:pt idx="3">
                  <c:v>4.4444444444444444E-3</c:v>
                </c:pt>
                <c:pt idx="4">
                  <c:v>3.8461538461538456E-4</c:v>
                </c:pt>
                <c:pt idx="5">
                  <c:v>0</c:v>
                </c:pt>
              </c:numCache>
            </c:numRef>
          </c:xVal>
          <c:yVal>
            <c:numRef>
              <c:f>Results!$D$10:$D$15</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1-3958-45A1-9000-F79CFF323D68}"/>
            </c:ext>
          </c:extLst>
        </c:ser>
        <c:ser>
          <c:idx val="2"/>
          <c:order val="2"/>
          <c:tx>
            <c:strRef>
              <c:f>Results!$B$17</c:f>
              <c:strCache>
                <c:ptCount val="1"/>
                <c:pt idx="0">
                  <c:v>Sa_MCE (2015 NEHRP)</c:v>
                </c:pt>
              </c:strCache>
            </c:strRef>
          </c:tx>
          <c:spPr>
            <a:ln>
              <a:solidFill>
                <a:srgbClr val="5B9BD5">
                  <a:lumMod val="75000"/>
                </a:srgbClr>
              </a:solidFill>
              <a:prstDash val="dash"/>
            </a:ln>
          </c:spPr>
          <c:marker>
            <c:spPr>
              <a:solidFill>
                <a:srgbClr val="5B9BD5">
                  <a:lumMod val="75000"/>
                </a:srgbClr>
              </a:solidFill>
              <a:ln>
                <a:solidFill>
                  <a:srgbClr val="5B9BD5">
                    <a:lumMod val="75000"/>
                  </a:srgbClr>
                </a:solidFill>
              </a:ln>
            </c:spPr>
          </c:marker>
          <c:xVal>
            <c:numRef>
              <c:f>Results!$G$17:$G$22</c:f>
              <c:numCache>
                <c:formatCode>0.00%</c:formatCode>
                <c:ptCount val="6"/>
                <c:pt idx="0">
                  <c:v>5.7051282051282064E-3</c:v>
                </c:pt>
                <c:pt idx="1">
                  <c:v>5.7692307692307687E-3</c:v>
                </c:pt>
                <c:pt idx="2">
                  <c:v>5.6410256410256406E-3</c:v>
                </c:pt>
                <c:pt idx="3">
                  <c:v>4.5222222222222226E-3</c:v>
                </c:pt>
                <c:pt idx="4">
                  <c:v>4.1025641025641029E-4</c:v>
                </c:pt>
                <c:pt idx="5">
                  <c:v>0</c:v>
                </c:pt>
              </c:numCache>
            </c:numRef>
          </c:xVal>
          <c:yVal>
            <c:numRef>
              <c:f>Results!$D$17:$D$22</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2-3958-45A1-9000-F79CFF323D68}"/>
            </c:ext>
          </c:extLst>
        </c:ser>
        <c:dLbls>
          <c:showLegendKey val="0"/>
          <c:showVal val="0"/>
          <c:showCatName val="0"/>
          <c:showSerName val="0"/>
          <c:showPercent val="0"/>
          <c:showBubbleSize val="0"/>
        </c:dLbls>
        <c:axId val="55503872"/>
        <c:axId val="54794112"/>
      </c:scatterChart>
      <c:valAx>
        <c:axId val="55503872"/>
        <c:scaling>
          <c:orientation val="minMax"/>
        </c:scaling>
        <c:delete val="0"/>
        <c:axPos val="b"/>
        <c:title>
          <c:tx>
            <c:rich>
              <a:bodyPr/>
              <a:lstStyle/>
              <a:p>
                <a:pPr>
                  <a:defRPr/>
                </a:pPr>
                <a:r>
                  <a:rPr lang="en-US" dirty="0"/>
                  <a:t>Drift</a:t>
                </a:r>
                <a:r>
                  <a:rPr lang="en-US" baseline="0" dirty="0"/>
                  <a:t> Ratio</a:t>
                </a:r>
                <a:r>
                  <a:rPr lang="en-US" dirty="0"/>
                  <a:t>, %</a:t>
                </a:r>
              </a:p>
            </c:rich>
          </c:tx>
          <c:overlay val="0"/>
        </c:title>
        <c:numFmt formatCode="0.00%" sourceLinked="1"/>
        <c:majorTickMark val="none"/>
        <c:minorTickMark val="none"/>
        <c:tickLblPos val="nextTo"/>
        <c:crossAx val="54794112"/>
        <c:crosses val="autoZero"/>
        <c:crossBetween val="midCat"/>
      </c:valAx>
      <c:valAx>
        <c:axId val="54794112"/>
        <c:scaling>
          <c:orientation val="minMax"/>
        </c:scaling>
        <c:delete val="0"/>
        <c:axPos val="l"/>
        <c:majorGridlines/>
        <c:title>
          <c:tx>
            <c:rich>
              <a:bodyPr/>
              <a:lstStyle/>
              <a:p>
                <a:pPr>
                  <a:defRPr/>
                </a:pPr>
                <a:r>
                  <a:rPr lang="en-US"/>
                  <a:t>Story elevation, ft</a:t>
                </a:r>
              </a:p>
            </c:rich>
          </c:tx>
          <c:overlay val="0"/>
        </c:title>
        <c:numFmt formatCode="General" sourceLinked="1"/>
        <c:majorTickMark val="none"/>
        <c:minorTickMark val="none"/>
        <c:tickLblPos val="nextTo"/>
        <c:crossAx val="55503872"/>
        <c:crosses val="autoZero"/>
        <c:crossBetween val="midCat"/>
      </c:valAx>
    </c:plotArea>
    <c:legend>
      <c:legendPos val="r"/>
      <c:layout>
        <c:manualLayout>
          <c:xMode val="edge"/>
          <c:yMode val="edge"/>
          <c:x val="0.68665496204866283"/>
          <c:y val="0.68642704991219283"/>
          <c:w val="0.25929098389728311"/>
          <c:h val="0.13419599156677009"/>
        </c:manualLayout>
      </c:layout>
      <c:overlay val="0"/>
    </c:legend>
    <c:plotVisOnly val="1"/>
    <c:dispBlanksAs val="gap"/>
    <c:showDLblsOverMax val="0"/>
  </c:chart>
  <c:txPr>
    <a:bodyPr/>
    <a:lstStyle/>
    <a:p>
      <a:pPr>
        <a:defRPr sz="1100"/>
      </a:pPr>
      <a:endParaRPr lang="en-US"/>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0.20976</cdr:x>
      <cdr:y>0.16919</cdr:y>
    </cdr:from>
    <cdr:to>
      <cdr:x>0.20976</cdr:x>
      <cdr:y>0.91692</cdr:y>
    </cdr:to>
    <cdr:cxnSp macro="">
      <cdr:nvCxnSpPr>
        <cdr:cNvPr id="2" name="Straight Connector 1" descr="Orange Line -- Flexible Base"/>
        <cdr:cNvCxnSpPr/>
      </cdr:nvCxnSpPr>
      <cdr:spPr>
        <a:xfrm xmlns:a="http://schemas.openxmlformats.org/drawingml/2006/main">
          <a:off x="1445847" y="868973"/>
          <a:ext cx="0" cy="3840480"/>
        </a:xfrm>
        <a:prstGeom xmlns:a="http://schemas.openxmlformats.org/drawingml/2006/main" prst="line">
          <a:avLst/>
        </a:prstGeom>
        <a:ln xmlns:a="http://schemas.openxmlformats.org/drawingml/2006/main" w="38100"/>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0.20096</cdr:x>
      <cdr:y>0.10372</cdr:y>
    </cdr:from>
    <cdr:to>
      <cdr:x>0.45301</cdr:x>
      <cdr:y>0.17563</cdr:y>
    </cdr:to>
    <cdr:sp macro="" textlink="">
      <cdr:nvSpPr>
        <cdr:cNvPr id="3" name="TextBox 7"/>
        <cdr:cNvSpPr txBox="1"/>
      </cdr:nvSpPr>
      <cdr:spPr>
        <a:xfrm xmlns:a="http://schemas.openxmlformats.org/drawingml/2006/main" rot="19726822">
          <a:off x="1385176" y="532717"/>
          <a:ext cx="1737360"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dirty="0">
              <a:latin typeface="Calibri" panose="020F0502020204030204" pitchFamily="34" charset="0"/>
            </a:rPr>
            <a:t>Flexible</a:t>
          </a:r>
          <a:r>
            <a:rPr lang="en-US" dirty="0"/>
            <a:t> </a:t>
          </a:r>
          <a:r>
            <a:rPr lang="en-US" dirty="0">
              <a:latin typeface="Calibri" panose="020F0502020204030204" pitchFamily="34" charset="0"/>
            </a:rPr>
            <a:t>Base</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5C3D9E-C22C-4DB5-98B4-646CC98774F3}" type="datetimeFigureOut">
              <a:rPr lang="en-US" smtClean="0"/>
              <a:t>10/6/2016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EE6F60-739D-4596-9565-EA183311E189}" type="slidenum">
              <a:rPr lang="en-US" smtClean="0"/>
              <a:t>‹#›</a:t>
            </a:fld>
            <a:endParaRPr lang="en-US"/>
          </a:p>
        </p:txBody>
      </p:sp>
    </p:spTree>
    <p:extLst>
      <p:ext uri="{BB962C8B-B14F-4D97-AF65-F5344CB8AC3E}">
        <p14:creationId xmlns:p14="http://schemas.microsoft.com/office/powerpoint/2010/main" val="3981734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Times New Roman" panose="02020603050405020304" pitchFamily="18" charset="0"/>
              </a:rPr>
              <a:t>Title slide, includes an image of the cover </a:t>
            </a:r>
            <a:r>
              <a:rPr lang="en-US" altLang="en-US" dirty="0"/>
              <a:t>of the data disk containing the 2015  NEHRP Recommended Seismic Provisions, and the name of the author of the 2015 Design Provisions Examples.</a:t>
            </a:r>
          </a:p>
          <a:p>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a:t>
            </a:fld>
            <a:endParaRPr lang="en-US"/>
          </a:p>
        </p:txBody>
      </p:sp>
    </p:spTree>
    <p:extLst>
      <p:ext uri="{BB962C8B-B14F-4D97-AF65-F5344CB8AC3E}">
        <p14:creationId xmlns:p14="http://schemas.microsoft.com/office/powerpoint/2010/main" val="1834075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 the spectral acceleration plot for this site with vertical lines for the fixed</a:t>
            </a:r>
            <a:r>
              <a:rPr lang="en-US" baseline="0" dirty="0"/>
              <a:t> base model and the flexible base model</a:t>
            </a:r>
          </a:p>
          <a:p>
            <a:endParaRPr lang="en-US" baseline="0" dirty="0"/>
          </a:p>
          <a:p>
            <a:r>
              <a:rPr lang="en-US" baseline="0" dirty="0"/>
              <a:t>As seen here, the increase in period does not affect this design because both models land on the peak of the spectrum, however, it is easy to see that a site with a spectrum can see that the flexible base period can land on the descending branch of the spectrum.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10</a:t>
            </a:fld>
            <a:endParaRPr lang="en-US"/>
          </a:p>
        </p:txBody>
      </p:sp>
    </p:spTree>
    <p:extLst>
      <p:ext uri="{BB962C8B-B14F-4D97-AF65-F5344CB8AC3E}">
        <p14:creationId xmlns:p14="http://schemas.microsoft.com/office/powerpoint/2010/main" val="883625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a:t>
            </a:r>
            <a:r>
              <a:rPr lang="en-US" baseline="0" dirty="0"/>
              <a:t> a series of bullets regarding soil and foundation yielding</a:t>
            </a:r>
          </a:p>
          <a:p>
            <a:endParaRPr lang="en-US" baseline="0" dirty="0"/>
          </a:p>
          <a:p>
            <a:r>
              <a:rPr lang="en-US" baseline="0" dirty="0"/>
              <a:t>Current practice to design the foundation for the forces determined from analysis without considering the foundation and soil as a potential yielding element in the system. No additional requirements to ensure that flexural/shear failure does not occur in the foundation before yielding of the soil or structural elements as they are designed to do. </a:t>
            </a:r>
          </a:p>
          <a:p>
            <a:endParaRPr lang="en-US" baseline="0" dirty="0"/>
          </a:p>
          <a:p>
            <a:r>
              <a:rPr lang="en-US" baseline="0" dirty="0"/>
              <a:t>Exception is the California Building Code (CBC) which requires the foundations be designed for the amplified seismic load, </a:t>
            </a:r>
            <a:r>
              <a:rPr lang="en-US" baseline="0" dirty="0" err="1"/>
              <a:t>Em</a:t>
            </a:r>
            <a:r>
              <a:rPr lang="en-US" baseline="0" dirty="0"/>
              <a:t>, if it is a state owned building, a school or a hospital. In this example, that requirement would lead to an increased foundation thickness and additional reinforcement. </a:t>
            </a:r>
          </a:p>
          <a:p>
            <a:endParaRPr lang="en-US" baseline="0" dirty="0"/>
          </a:p>
          <a:p>
            <a:r>
              <a:rPr lang="en-US" sz="1200" kern="1200" dirty="0">
                <a:solidFill>
                  <a:schemeClr val="tx1"/>
                </a:solidFill>
                <a:effectLst/>
                <a:latin typeface="+mn-lt"/>
                <a:ea typeface="+mn-ea"/>
                <a:cs typeface="+mn-cs"/>
              </a:rPr>
              <a:t>In 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nonlinear analysis, foundation actions can be modeled as explicit nonlinear actions to capture yielding at the soil-foundation interface or those actions must be treated as force-controlled actions</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11</a:t>
            </a:fld>
            <a:endParaRPr lang="en-US"/>
          </a:p>
        </p:txBody>
      </p:sp>
    </p:spTree>
    <p:extLst>
      <p:ext uri="{BB962C8B-B14F-4D97-AF65-F5344CB8AC3E}">
        <p14:creationId xmlns:p14="http://schemas.microsoft.com/office/powerpoint/2010/main" val="4140662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right is an isometric</a:t>
            </a:r>
            <a:r>
              <a:rPr lang="en-US" baseline="0" dirty="0"/>
              <a:t> sketch of a mat foundation with a coordinate system and dimensions defining it. On the left is a series of statements regarding general foundation damping concepts</a:t>
            </a:r>
          </a:p>
          <a:p>
            <a:endParaRPr lang="en-US" baseline="0" dirty="0"/>
          </a:p>
          <a:p>
            <a:r>
              <a:rPr lang="en-US" baseline="0" dirty="0"/>
              <a:t>Typically max acceleration is determined assuming 5% inherent damping, by considering the additional effects of foundation damping, the overall damping ratio can be significantly higher therefore reducing the spectral acceleration. At this time, foundation damping is only applicable to shallow foundations because of how the equations were derived. </a:t>
            </a:r>
          </a:p>
          <a:p>
            <a:endParaRPr lang="en-US" baseline="0" dirty="0"/>
          </a:p>
          <a:p>
            <a:r>
              <a:rPr lang="en-US" baseline="0" dirty="0"/>
              <a:t>Foundation damping has the greatest effect when a stiff building is on a site with soft soil. In this cases the ratio of the rigid base period to the flexible base period (period lengthening) is much higher</a:t>
            </a:r>
          </a:p>
        </p:txBody>
      </p:sp>
      <p:sp>
        <p:nvSpPr>
          <p:cNvPr id="4" name="Slide Number Placeholder 3"/>
          <p:cNvSpPr>
            <a:spLocks noGrp="1"/>
          </p:cNvSpPr>
          <p:nvPr>
            <p:ph type="sldNum" sz="quarter" idx="10"/>
          </p:nvPr>
        </p:nvSpPr>
        <p:spPr/>
        <p:txBody>
          <a:bodyPr/>
          <a:lstStyle/>
          <a:p>
            <a:fld id="{94EE6F60-739D-4596-9565-EA183311E189}" type="slidenum">
              <a:rPr lang="en-US" smtClean="0"/>
              <a:t>12</a:t>
            </a:fld>
            <a:endParaRPr lang="en-US"/>
          </a:p>
        </p:txBody>
      </p:sp>
    </p:spTree>
    <p:extLst>
      <p:ext uri="{BB962C8B-B14F-4D97-AF65-F5344CB8AC3E}">
        <p14:creationId xmlns:p14="http://schemas.microsoft.com/office/powerpoint/2010/main" val="12665855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a:t>
            </a:r>
            <a:r>
              <a:rPr lang="en-US" baseline="0" dirty="0"/>
              <a:t> is a list of equations for overall damping, foundation damping, and radiation damping. The variables for structural damping and soils damping are also listed</a:t>
            </a:r>
          </a:p>
          <a:p>
            <a:endParaRPr lang="en-US" baseline="0" dirty="0"/>
          </a:p>
          <a:p>
            <a:r>
              <a:rPr lang="en-US" baseline="0" dirty="0"/>
              <a:t>The overall damping ratio is a combination of foundation damping and structural damping. Foundation damping is comprised of soil damping and radiation damping.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13</a:t>
            </a:fld>
            <a:endParaRPr lang="en-US"/>
          </a:p>
        </p:txBody>
      </p:sp>
    </p:spTree>
    <p:extLst>
      <p:ext uri="{BB962C8B-B14F-4D97-AF65-F5344CB8AC3E}">
        <p14:creationId xmlns:p14="http://schemas.microsoft.com/office/powerpoint/2010/main" val="958143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 a table defining variables used in the foundation damping equations and listing their value for this design example</a:t>
            </a:r>
          </a:p>
        </p:txBody>
      </p:sp>
      <p:sp>
        <p:nvSpPr>
          <p:cNvPr id="4" name="Slide Number Placeholder 3"/>
          <p:cNvSpPr>
            <a:spLocks noGrp="1"/>
          </p:cNvSpPr>
          <p:nvPr>
            <p:ph type="sldNum" sz="quarter" idx="10"/>
          </p:nvPr>
        </p:nvSpPr>
        <p:spPr/>
        <p:txBody>
          <a:bodyPr/>
          <a:lstStyle/>
          <a:p>
            <a:fld id="{94EE6F60-739D-4596-9565-EA183311E189}" type="slidenum">
              <a:rPr lang="en-US" smtClean="0"/>
              <a:t>14</a:t>
            </a:fld>
            <a:endParaRPr lang="en-US"/>
          </a:p>
        </p:txBody>
      </p:sp>
    </p:spTree>
    <p:extLst>
      <p:ext uri="{BB962C8B-B14F-4D97-AF65-F5344CB8AC3E}">
        <p14:creationId xmlns:p14="http://schemas.microsoft.com/office/powerpoint/2010/main" val="1092977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further</a:t>
            </a:r>
            <a:r>
              <a:rPr lang="en-US" baseline="0" dirty="0"/>
              <a:t> defines radiation damping as the energy that is radiating away from the foundation in the form of stress waves resulting from the translational and rotational movement of the foundation. The equation is repeated in the upper left and three pictures in the middle depict the original soil deposit, the soil deposit with an embedded foundation element translating with energy waves emanating away, and the soil deposit wit an embedded foundation element rotating with energy waves emanating away.</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Radiation damping is the result of energy radiating away from the foundation in the form of stress waves due to the translational and rotational movement of the foundation. The two components of radiation damping are pictorially represented by a soil deposit with an embedded foundation element translating with energy waves emanating away, and the soil deposit wit an embedded foundation element rotating with energy waves emanating away. </a:t>
            </a: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15</a:t>
            </a:fld>
            <a:endParaRPr lang="en-US"/>
          </a:p>
        </p:txBody>
      </p:sp>
    </p:spTree>
    <p:extLst>
      <p:ext uri="{BB962C8B-B14F-4D97-AF65-F5344CB8AC3E}">
        <p14:creationId xmlns:p14="http://schemas.microsoft.com/office/powerpoint/2010/main" val="2700035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Slide solves</a:t>
            </a:r>
            <a:r>
              <a:rPr lang="en-US" baseline="0" dirty="0"/>
              <a:t> a series of equations using values from the example building to determine the radiation damping ratio from translation.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16</a:t>
            </a:fld>
            <a:endParaRPr lang="en-US"/>
          </a:p>
        </p:txBody>
      </p:sp>
    </p:spTree>
    <p:extLst>
      <p:ext uri="{BB962C8B-B14F-4D97-AF65-F5344CB8AC3E}">
        <p14:creationId xmlns:p14="http://schemas.microsoft.com/office/powerpoint/2010/main" val="723989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solves</a:t>
            </a:r>
            <a:r>
              <a:rPr lang="en-US" baseline="0" dirty="0"/>
              <a:t> a series of equations using values from the example building to determine the radiation damping ratio from rotation. The total radiation damping ratio is also solved by combining the translational and rotational contributors. </a:t>
            </a:r>
          </a:p>
          <a:p>
            <a:endParaRPr lang="en-US" baseline="0" dirty="0"/>
          </a:p>
          <a:p>
            <a:r>
              <a:rPr lang="en-US" baseline="0" dirty="0"/>
              <a:t>In this example, radiation damping alone is 11% which is a significant increase over the standard 5% structural damping.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17</a:t>
            </a:fld>
            <a:endParaRPr lang="en-US"/>
          </a:p>
        </p:txBody>
      </p:sp>
    </p:spTree>
    <p:extLst>
      <p:ext uri="{BB962C8B-B14F-4D97-AF65-F5344CB8AC3E}">
        <p14:creationId xmlns:p14="http://schemas.microsoft.com/office/powerpoint/2010/main" val="5360449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Slide is a table of soil damping (Beta-s) values based on effective peak acceleration and site class</a:t>
            </a:r>
          </a:p>
          <a:p>
            <a:endParaRPr lang="en-US" altLang="en-US" dirty="0"/>
          </a:p>
          <a:p>
            <a:r>
              <a:rPr lang="en-US" altLang="en-US" dirty="0"/>
              <a:t>Table of estimated soil damping (Beta-s) values based on effective peak acceleration and site class. For this</a:t>
            </a:r>
            <a:r>
              <a:rPr lang="en-US" altLang="en-US" baseline="0" dirty="0"/>
              <a:t> design example, the building is on Site Class D and S</a:t>
            </a:r>
            <a:r>
              <a:rPr lang="en-US" altLang="en-US" baseline="-25000" dirty="0"/>
              <a:t>DS</a:t>
            </a:r>
            <a:r>
              <a:rPr lang="en-US" altLang="en-US" baseline="0" dirty="0"/>
              <a:t> = 1.0, therefore S</a:t>
            </a:r>
            <a:r>
              <a:rPr lang="en-US" altLang="en-US" baseline="-25000" dirty="0"/>
              <a:t>DS</a:t>
            </a:r>
            <a:r>
              <a:rPr lang="en-US" altLang="en-US" baseline="0" dirty="0"/>
              <a:t>/2.5 = 0.4</a:t>
            </a:r>
            <a:endParaRPr lang="en-US" altLang="en-US" dirty="0"/>
          </a:p>
          <a:p>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18</a:t>
            </a:fld>
            <a:endParaRPr lang="en-US"/>
          </a:p>
        </p:txBody>
      </p:sp>
    </p:spTree>
    <p:extLst>
      <p:ext uri="{BB962C8B-B14F-4D97-AF65-F5344CB8AC3E}">
        <p14:creationId xmlns:p14="http://schemas.microsoft.com/office/powerpoint/2010/main" val="2429363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has a series of</a:t>
            </a:r>
            <a:r>
              <a:rPr lang="en-US" baseline="0" dirty="0"/>
              <a:t> evaluated equations for foundation damping, effective period ratio, and overall soil-structure system damping. </a:t>
            </a:r>
          </a:p>
          <a:p>
            <a:endParaRPr lang="en-US" baseline="0" dirty="0"/>
          </a:p>
          <a:p>
            <a:r>
              <a:rPr lang="en-US" baseline="0" dirty="0"/>
              <a:t>The foundation damping is combined with a factored structure damping ratio based on the effective period ratio to determine the effective damping ratio of the system. This effective period ratio incorporates a parameter representing the amount of structural yielding that is happening in the structure, </a:t>
            </a:r>
            <a:r>
              <a:rPr lang="el-GR" baseline="0" dirty="0"/>
              <a:t>μ</a:t>
            </a:r>
            <a:r>
              <a:rPr lang="en-US" baseline="0" dirty="0"/>
              <a:t>. This value should be determined by dividing the maximum base shear by the elastic base shear, but can be approximated as R/</a:t>
            </a:r>
            <a:r>
              <a:rPr lang="el-GR" baseline="0" dirty="0"/>
              <a:t>Ω</a:t>
            </a:r>
            <a:r>
              <a:rPr lang="en-US" baseline="0" dirty="0"/>
              <a:t> to avoid doing a non-linear analysis.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19</a:t>
            </a:fld>
            <a:endParaRPr lang="en-US"/>
          </a:p>
        </p:txBody>
      </p:sp>
    </p:spTree>
    <p:extLst>
      <p:ext uri="{BB962C8B-B14F-4D97-AF65-F5344CB8AC3E}">
        <p14:creationId xmlns:p14="http://schemas.microsoft.com/office/powerpoint/2010/main" val="1183827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Slide is a list of bullets describing the basic information for the example building</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2</a:t>
            </a:fld>
            <a:endParaRPr lang="en-US"/>
          </a:p>
        </p:txBody>
      </p:sp>
    </p:spTree>
    <p:extLst>
      <p:ext uri="{BB962C8B-B14F-4D97-AF65-F5344CB8AC3E}">
        <p14:creationId xmlns:p14="http://schemas.microsoft.com/office/powerpoint/2010/main" val="3392535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has a series of</a:t>
            </a:r>
            <a:r>
              <a:rPr lang="en-US" baseline="0" dirty="0"/>
              <a:t> evaluated equations to compute the reduction in base shear with the increase in assumed damping using the total soil-structure system damping ratio </a:t>
            </a:r>
            <a:r>
              <a:rPr lang="en-US" baseline="0" dirty="0">
                <a:latin typeface="Symbol" panose="05050102010706020507" pitchFamily="18" charset="2"/>
                <a:sym typeface="Symbol" panose="05050102010706020507" pitchFamily="18" charset="2"/>
              </a:rPr>
              <a:t></a:t>
            </a:r>
            <a:r>
              <a:rPr lang="en-US" baseline="0" dirty="0"/>
              <a:t>. </a:t>
            </a:r>
          </a:p>
          <a:p>
            <a:endParaRPr lang="en-US" baseline="0" dirty="0"/>
          </a:p>
          <a:p>
            <a:r>
              <a:rPr lang="en-US" baseline="0" dirty="0"/>
              <a:t>Using the total effective damping ratio of the soil-structure system = 0.16, the reduction in base shear is estimated using equations provided by the Standard. Ideally, however, a site specific response spectrum would be developed by a geotechnical engineer. Once the reduced base shear is calculated, it is compared against the maximum permissible reduction allowed. The maximum reduction governs and the SSI modified seismic base shear is 0.17W = 2,700 kips, an 18% reduction in design forces.</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20</a:t>
            </a:fld>
            <a:endParaRPr lang="en-US"/>
          </a:p>
        </p:txBody>
      </p:sp>
    </p:spTree>
    <p:extLst>
      <p:ext uri="{BB962C8B-B14F-4D97-AF65-F5344CB8AC3E}">
        <p14:creationId xmlns:p14="http://schemas.microsoft.com/office/powerpoint/2010/main" val="4114317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a:t>
            </a:r>
            <a:r>
              <a:rPr lang="en-US" baseline="0" dirty="0"/>
              <a:t> a graphic comparison between the design earthquake response spectrum and the soil-structure interaction modified response spectrum.</a:t>
            </a:r>
          </a:p>
          <a:p>
            <a:endParaRPr lang="en-US" baseline="0" dirty="0"/>
          </a:p>
          <a:p>
            <a:r>
              <a:rPr lang="en-US" baseline="0" dirty="0"/>
              <a:t>The graphic demonstrates the significant reduction to the design earthquake response spectrum when modified to account for the increased damping of the total soil-structure system.</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21</a:t>
            </a:fld>
            <a:endParaRPr lang="en-US"/>
          </a:p>
        </p:txBody>
      </p:sp>
    </p:spTree>
    <p:extLst>
      <p:ext uri="{BB962C8B-B14F-4D97-AF65-F5344CB8AC3E}">
        <p14:creationId xmlns:p14="http://schemas.microsoft.com/office/powerpoint/2010/main" val="4153034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 a all</a:t>
            </a:r>
            <a:r>
              <a:rPr lang="en-US" baseline="0" dirty="0"/>
              <a:t> text summarizing how to model foundation damping for nonlinear response history analysis.</a:t>
            </a:r>
          </a:p>
          <a:p>
            <a:endParaRPr lang="en-US" baseline="0" dirty="0"/>
          </a:p>
          <a:p>
            <a:r>
              <a:rPr lang="en-US" baseline="0" dirty="0"/>
              <a:t>The previous equations used to account the reduction in design forces due to SSI can only be used for linear procedures. For nonlinear response history analysis nonlinear spring and dashpot elements need to be created in the model to capture the force-displacement relationships directly at the soil-foundation interface. The NIST GCR 12-917-21 document provides guidance on how to develop dashpots for the above.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22</a:t>
            </a:fld>
            <a:endParaRPr lang="en-US"/>
          </a:p>
        </p:txBody>
      </p:sp>
    </p:spTree>
    <p:extLst>
      <p:ext uri="{BB962C8B-B14F-4D97-AF65-F5344CB8AC3E}">
        <p14:creationId xmlns:p14="http://schemas.microsoft.com/office/powerpoint/2010/main" val="26028805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a:t>
            </a:r>
            <a:r>
              <a:rPr lang="en-US" baseline="0" dirty="0"/>
              <a:t> provides high level explanation of kinematic interaction. Includes example building elevation and foundation plan to highlight that foundation size and depth are two factors that most strongly influence kinematic soil structure interaction.</a:t>
            </a:r>
          </a:p>
          <a:p>
            <a:endParaRPr lang="en-US" baseline="0" dirty="0"/>
          </a:p>
          <a:p>
            <a:r>
              <a:rPr lang="en-US" baseline="0" dirty="0"/>
              <a:t>Kinematic soil structure interaction considers the differences observed between free-field condition ground motions, used to create the USGS seismic parameters, and the foundation input motions. </a:t>
            </a:r>
            <a:r>
              <a:rPr lang="en-US" sz="1200" kern="1200" dirty="0">
                <a:solidFill>
                  <a:schemeClr val="tx1"/>
                </a:solidFill>
                <a:effectLst/>
                <a:latin typeface="+mn-lt"/>
                <a:ea typeface="+mn-ea"/>
                <a:cs typeface="+mn-cs"/>
              </a:rPr>
              <a:t>The main</a:t>
            </a:r>
            <a:r>
              <a:rPr lang="en-US" sz="1200" kern="1200" baseline="0" dirty="0">
                <a:solidFill>
                  <a:schemeClr val="tx1"/>
                </a:solidFill>
                <a:effectLst/>
                <a:latin typeface="+mn-lt"/>
                <a:ea typeface="+mn-ea"/>
                <a:cs typeface="+mn-cs"/>
              </a:rPr>
              <a:t> cause of the difference between them being the size of the foundation, where the ground motion input is more likely to be different a two different points of the building for larger foundations, and foundation depth, where there may be lower accelerations are higher frequency than at the surface. These two types of kinematic interaction are called 1. Base Slab Averaging, and 2. Embedment.</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23</a:t>
            </a:fld>
            <a:endParaRPr lang="en-US"/>
          </a:p>
        </p:txBody>
      </p:sp>
    </p:spTree>
    <p:extLst>
      <p:ext uri="{BB962C8B-B14F-4D97-AF65-F5344CB8AC3E}">
        <p14:creationId xmlns:p14="http://schemas.microsoft.com/office/powerpoint/2010/main" val="1760683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a:t>
            </a:r>
            <a:r>
              <a:rPr lang="en-US" baseline="0" dirty="0"/>
              <a:t> provides text describing how </a:t>
            </a:r>
            <a:r>
              <a:rPr lang="en-US" i="1" baseline="0" dirty="0"/>
              <a:t>Standard</a:t>
            </a:r>
            <a:r>
              <a:rPr lang="en-US" i="0" baseline="0" dirty="0"/>
              <a:t> accounts for both kinematic interaction types. </a:t>
            </a:r>
            <a:endParaRPr lang="en-US" baseline="0" dirty="0"/>
          </a:p>
          <a:p>
            <a:endParaRPr lang="en-US" baseline="0" dirty="0"/>
          </a:p>
          <a:p>
            <a:r>
              <a:rPr lang="en-US" baseline="0" dirty="0"/>
              <a:t>The </a:t>
            </a:r>
            <a:r>
              <a:rPr lang="en-US" i="1" baseline="0" dirty="0"/>
              <a:t>Standard</a:t>
            </a:r>
            <a:r>
              <a:rPr lang="en-US" i="0" baseline="0" dirty="0"/>
              <a:t> accounts for both base slab averaging and embedment depth using theoretical models that adjust the response spectrum parameters based on the base size, embedment depth, site class, and fundamental period of the soil-structure system. The adjustment factors are cumulative and result in a reduction of the response spectrum parameters, but the reduction is limited. For additional information refer to FEMA440 and NIST GCR 12-917-21.</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24</a:t>
            </a:fld>
            <a:endParaRPr lang="en-US"/>
          </a:p>
        </p:txBody>
      </p:sp>
    </p:spTree>
    <p:extLst>
      <p:ext uri="{BB962C8B-B14F-4D97-AF65-F5344CB8AC3E}">
        <p14:creationId xmlns:p14="http://schemas.microsoft.com/office/powerpoint/2010/main" val="38580661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a:t>
            </a:r>
            <a:r>
              <a:rPr lang="en-US" baseline="0" dirty="0"/>
              <a:t> provides text describing how </a:t>
            </a:r>
            <a:r>
              <a:rPr lang="en-US" i="1" baseline="0" dirty="0"/>
              <a:t>Standard</a:t>
            </a:r>
            <a:r>
              <a:rPr lang="en-US" i="0" baseline="0" dirty="0"/>
              <a:t> limits use kinematic interaction procedures, and limits the reductions to the response spectrum.</a:t>
            </a:r>
            <a:endParaRPr lang="en-US" baseline="0" dirty="0"/>
          </a:p>
          <a:p>
            <a:endParaRPr lang="en-US" baseline="0" dirty="0"/>
          </a:p>
          <a:p>
            <a:r>
              <a:rPr lang="en-US" baseline="0" dirty="0"/>
              <a:t>The </a:t>
            </a:r>
            <a:r>
              <a:rPr lang="en-US" i="1" baseline="0" dirty="0"/>
              <a:t>Standard</a:t>
            </a:r>
            <a:r>
              <a:rPr lang="en-US" baseline="0" dirty="0"/>
              <a:t> and </a:t>
            </a:r>
            <a:r>
              <a:rPr lang="en-US" i="1" baseline="0" dirty="0"/>
              <a:t>NEHRP Provisions</a:t>
            </a:r>
            <a:r>
              <a:rPr lang="en-US" baseline="0" dirty="0"/>
              <a:t> both limit the reduction to the response spectrum when accounting for kinematic interaction effects to at least 80% of the site specific response spectrum, or 70% of the general response spectrum using the USGS mapped values. However, in the </a:t>
            </a:r>
            <a:r>
              <a:rPr lang="en-US" i="1" baseline="0" dirty="0"/>
              <a:t>NEHRP Provisions</a:t>
            </a:r>
            <a:r>
              <a:rPr lang="en-US" baseline="0" dirty="0"/>
              <a:t> there is a caveat that these limits may be waved in the case that there is a Peer Review conducted.</a:t>
            </a:r>
          </a:p>
          <a:p>
            <a:endParaRPr lang="en-US" baseline="0" dirty="0"/>
          </a:p>
          <a:p>
            <a:r>
              <a:rPr lang="en-US" baseline="0" dirty="0"/>
              <a:t>Additionally, when the response spectrum parameters are reduced the kinematic interaction provisions can only be used in a nonlinear analysis to reduce the target response spectrum. This is for two reasons, one, the kinematic interaction provisions are highly dependent on the period of the building, and since most buildings designed by the </a:t>
            </a:r>
            <a:r>
              <a:rPr lang="en-US" i="1" baseline="0" dirty="0"/>
              <a:t>Standard</a:t>
            </a:r>
            <a:r>
              <a:rPr lang="en-US" i="0" baseline="0" dirty="0"/>
              <a:t> will experience yielding in the superstructure and potentially also in the foundation/soil interface, the period of the entire soil-structure system will lengthen. Therefore, if the elastic period is used to determine the reduction in response due to kinematic effects, it is likely that the reduction would be overestimated as the reductions decrease at longer periods. Additionally, there is presently not enough research to understand the cumulative reduction in response when considering structural yielding, soil or foundation yielding, and kinematic interaction to understand the appropriate reduction for all these effects combined.  However, Section 16.1 of the </a:t>
            </a:r>
            <a:r>
              <a:rPr lang="en-US" i="1" baseline="0" dirty="0"/>
              <a:t>Standard</a:t>
            </a:r>
            <a:r>
              <a:rPr lang="en-US" i="0" baseline="0" dirty="0"/>
              <a:t> will require minimum structural capacities per an elastic linear analysis per Chapter 12. For these calculations, the base-slab averaging and embedment force reductions may be applied cumulatively to the design Base Shear. </a:t>
            </a:r>
            <a:endParaRPr lang="en-US" baseline="0" dirty="0"/>
          </a:p>
        </p:txBody>
      </p:sp>
      <p:sp>
        <p:nvSpPr>
          <p:cNvPr id="4" name="Slide Number Placeholder 3"/>
          <p:cNvSpPr>
            <a:spLocks noGrp="1"/>
          </p:cNvSpPr>
          <p:nvPr>
            <p:ph type="sldNum" sz="quarter" idx="10"/>
          </p:nvPr>
        </p:nvSpPr>
        <p:spPr/>
        <p:txBody>
          <a:bodyPr/>
          <a:lstStyle/>
          <a:p>
            <a:fld id="{94EE6F60-739D-4596-9565-EA183311E189}" type="slidenum">
              <a:rPr lang="en-US" smtClean="0"/>
              <a:t>25</a:t>
            </a:fld>
            <a:endParaRPr lang="en-US"/>
          </a:p>
        </p:txBody>
      </p:sp>
    </p:spTree>
    <p:extLst>
      <p:ext uri="{BB962C8B-B14F-4D97-AF65-F5344CB8AC3E}">
        <p14:creationId xmlns:p14="http://schemas.microsoft.com/office/powerpoint/2010/main" val="22070043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a:t>
            </a:r>
            <a:r>
              <a:rPr lang="en-US" baseline="0" dirty="0"/>
              <a:t> details where base-slab averaging kinematic interaction can be used, and details equations to calculate reduction in target response spectrum using base slab averaging. Base-slab averaging reduction to response spectrum ordinate is then calculated.</a:t>
            </a:r>
          </a:p>
          <a:p>
            <a:endParaRPr lang="en-US" baseline="0" dirty="0"/>
          </a:p>
          <a:p>
            <a:r>
              <a:rPr lang="en-US" baseline="0" dirty="0"/>
              <a:t>Base-slab averaging may reduce the foundation input accelerations because there can be a phase shift in the ground-motions at different points in the structure. This phase shift  filters out much of the high frequency motion and reduces the response spectrum ordinates at short periods. These reductions are only applicable for Site Classes C, D, and E. This is because the very little reductions have been observed in rocky soils typical of Site Classes A and B, and because the significant nonlinearity typical to Site Class F is beyond the current state of research.</a:t>
            </a:r>
          </a:p>
          <a:p>
            <a:endParaRPr lang="en-US" baseline="0" dirty="0"/>
          </a:p>
          <a:p>
            <a:r>
              <a:rPr lang="en-US" baseline="0" dirty="0"/>
              <a:t>The reduction to the response spectrum ordinate is provided in the equations shown, as can be seen the reduction is 0.98 at the fundamental mode of 0.49 seconds. This reduction increases to 0.82 at the second mode of 0.11 seconds after being capped at the 0.20 seconds.</a:t>
            </a:r>
          </a:p>
        </p:txBody>
      </p:sp>
      <p:sp>
        <p:nvSpPr>
          <p:cNvPr id="4" name="Slide Number Placeholder 3"/>
          <p:cNvSpPr>
            <a:spLocks noGrp="1"/>
          </p:cNvSpPr>
          <p:nvPr>
            <p:ph type="sldNum" sz="quarter" idx="10"/>
          </p:nvPr>
        </p:nvSpPr>
        <p:spPr/>
        <p:txBody>
          <a:bodyPr/>
          <a:lstStyle/>
          <a:p>
            <a:fld id="{94EE6F60-739D-4596-9565-EA183311E189}" type="slidenum">
              <a:rPr lang="en-US" smtClean="0"/>
              <a:t>26</a:t>
            </a:fld>
            <a:endParaRPr lang="en-US"/>
          </a:p>
        </p:txBody>
      </p:sp>
    </p:spTree>
    <p:extLst>
      <p:ext uri="{BB962C8B-B14F-4D97-AF65-F5344CB8AC3E}">
        <p14:creationId xmlns:p14="http://schemas.microsoft.com/office/powerpoint/2010/main" val="28861516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a:t>
            </a:r>
            <a:r>
              <a:rPr lang="en-US" baseline="0" dirty="0"/>
              <a:t> explains where embedment depth kinematic interaction reductions can be used, and details equations to calculate reduction in target response spectrum using base slab averaging. Embedment depth reduction to response spectrum ordinate is then calculated. </a:t>
            </a:r>
          </a:p>
          <a:p>
            <a:endParaRPr lang="en-US" baseline="0" dirty="0"/>
          </a:p>
          <a:p>
            <a:r>
              <a:rPr lang="en-US" baseline="0" dirty="0"/>
              <a:t>Embedment depth affects the foundation input motion, primarily, there is a lower acceleration at high frequencies. The maximum embedment depth that can be used is 20 feet because the reduction has not been verified at greater depths. Additionally, a minimum of 75% of the foundation footprint must be at the embedment depth. This is to ensure that the majority of the structure is subject to the kinematic interaction effect. For sloping sites, the smallest embedment should be used.</a:t>
            </a:r>
          </a:p>
          <a:p>
            <a:endParaRPr lang="en-US" baseline="0" dirty="0"/>
          </a:p>
          <a:p>
            <a:r>
              <a:rPr lang="en-US" baseline="0" dirty="0"/>
              <a:t>The reduction to the response spectrum ordinate is provided in the equations shown, as can be seen the reduction is 0.93 at the fundamental mode of 0.49 seconds. This reduction increases to 0.61 at the second mode of 0.11 seconds after being capped at the 0.20 seconds.</a:t>
            </a:r>
          </a:p>
          <a:p>
            <a:endParaRPr lang="en-US" baseline="0" dirty="0"/>
          </a:p>
          <a:p>
            <a:r>
              <a:rPr lang="en-US" dirty="0"/>
              <a:t>For the elastic analysis of Chapter 12 required by Section 16.1 the reduction in force effects can be determined by combine base-shear averaging and depth reductions as shown.</a:t>
            </a:r>
            <a:endParaRPr lang="en-US" baseline="0" dirty="0"/>
          </a:p>
        </p:txBody>
      </p:sp>
      <p:sp>
        <p:nvSpPr>
          <p:cNvPr id="4" name="Slide Number Placeholder 3"/>
          <p:cNvSpPr>
            <a:spLocks noGrp="1"/>
          </p:cNvSpPr>
          <p:nvPr>
            <p:ph type="sldNum" sz="quarter" idx="10"/>
          </p:nvPr>
        </p:nvSpPr>
        <p:spPr/>
        <p:txBody>
          <a:bodyPr/>
          <a:lstStyle/>
          <a:p>
            <a:fld id="{94EE6F60-739D-4596-9565-EA183311E189}" type="slidenum">
              <a:rPr lang="en-US" smtClean="0"/>
              <a:t>27</a:t>
            </a:fld>
            <a:endParaRPr lang="en-US"/>
          </a:p>
        </p:txBody>
      </p:sp>
    </p:spTree>
    <p:extLst>
      <p:ext uri="{BB962C8B-B14F-4D97-AF65-F5344CB8AC3E}">
        <p14:creationId xmlns:p14="http://schemas.microsoft.com/office/powerpoint/2010/main" val="8719007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a:t>
            </a:r>
            <a:r>
              <a:rPr lang="en-US" altLang="en-US" baseline="0" dirty="0"/>
              <a:t> a graph of the site specific response spectrum compared to the kinematic interaction modified spectrum per the </a:t>
            </a:r>
            <a:r>
              <a:rPr lang="en-US" altLang="en-US" i="1" baseline="0" dirty="0"/>
              <a:t>Standard </a:t>
            </a:r>
            <a:r>
              <a:rPr lang="en-US" altLang="en-US" i="0" baseline="0" dirty="0"/>
              <a:t>and the </a:t>
            </a:r>
            <a:r>
              <a:rPr lang="en-US" altLang="en-US" i="1" baseline="0" dirty="0"/>
              <a:t>NEHRP Provisions </a:t>
            </a:r>
            <a:r>
              <a:rPr lang="en-US" altLang="en-US" i="0" baseline="0" dirty="0"/>
              <a:t>assuming there is Peer Review.</a:t>
            </a:r>
          </a:p>
          <a:p>
            <a:endParaRPr lang="en-US" altLang="en-US" dirty="0"/>
          </a:p>
          <a:p>
            <a:r>
              <a:rPr lang="en-US" altLang="en-US" dirty="0"/>
              <a:t>The</a:t>
            </a:r>
            <a:r>
              <a:rPr lang="en-US" altLang="en-US" baseline="0" dirty="0"/>
              <a:t> kinematic interaction modified spectrum shows significant reductions in spectral accelerations at short periods. The dashed blue line shows the additional reduction that can be achieved per the NEHRP Provisions when Peer Review is provided. This additional reduction was not adopted by the standard.</a:t>
            </a:r>
            <a:endParaRPr lang="en-US" altLang="en-US" dirty="0"/>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F013546E-7A8B-4FDD-A5E0-FA29203D4054}" type="slidenum">
              <a:rPr lang="en-US" altLang="en-US" sz="1200" smtClean="0"/>
              <a:pPr/>
              <a:t>28</a:t>
            </a:fld>
            <a:endParaRPr lang="en-US" altLang="en-US" sz="1200"/>
          </a:p>
        </p:txBody>
      </p:sp>
    </p:spTree>
    <p:extLst>
      <p:ext uri="{BB962C8B-B14F-4D97-AF65-F5344CB8AC3E}">
        <p14:creationId xmlns:p14="http://schemas.microsoft.com/office/powerpoint/2010/main" val="40930793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Slide shows</a:t>
            </a:r>
            <a:r>
              <a:rPr lang="en-US" altLang="en-US" baseline="0" dirty="0"/>
              <a:t> a graph of the building displacements calculated using response history analysis and compares those computed with the site specific response spectrum and the kinematic interaction modified spectrum per the </a:t>
            </a:r>
            <a:r>
              <a:rPr lang="en-US" altLang="en-US" i="1" baseline="0" dirty="0"/>
              <a:t>Standard</a:t>
            </a:r>
            <a:r>
              <a:rPr lang="en-US" altLang="en-US" i="0" baseline="0" dirty="0"/>
              <a:t> and per the </a:t>
            </a:r>
            <a:r>
              <a:rPr lang="en-US" altLang="en-US" i="1" baseline="0" dirty="0"/>
              <a:t>NEHRP Provisions </a:t>
            </a:r>
            <a:r>
              <a:rPr lang="en-US" altLang="en-US" i="0" baseline="0" dirty="0"/>
              <a:t>with Peer Review.</a:t>
            </a:r>
          </a:p>
          <a:p>
            <a:endParaRPr lang="en-US" altLang="en-US" dirty="0"/>
          </a:p>
          <a:p>
            <a:r>
              <a:rPr lang="en-US" altLang="en-US" dirty="0"/>
              <a:t>As can be seen, accounting for</a:t>
            </a:r>
            <a:r>
              <a:rPr lang="en-US" altLang="en-US" baseline="0" dirty="0"/>
              <a:t> the kinematic interactions in the non linear analysis results in a considerable reduction in story displacement. It should also be noted that the story displacements calculated per the </a:t>
            </a:r>
            <a:r>
              <a:rPr lang="en-US" altLang="en-US" i="1" baseline="0" dirty="0"/>
              <a:t>NEHRP Provisions</a:t>
            </a:r>
            <a:r>
              <a:rPr lang="en-US" altLang="en-US" i="0" baseline="0" dirty="0"/>
              <a:t> with Peer Review are slightly larger than those calculated per the </a:t>
            </a:r>
            <a:r>
              <a:rPr lang="en-US" altLang="en-US" i="1" baseline="0" dirty="0"/>
              <a:t>Standard </a:t>
            </a:r>
            <a:r>
              <a:rPr lang="en-US" altLang="en-US" i="0" baseline="0" dirty="0"/>
              <a:t>with the cap on the maximum reduction at the lower periods of the modified spectra. This is because the larger reduction in the 2</a:t>
            </a:r>
            <a:r>
              <a:rPr lang="en-US" altLang="en-US" i="0" baseline="30000" dirty="0"/>
              <a:t>nd</a:t>
            </a:r>
            <a:r>
              <a:rPr lang="en-US" altLang="en-US" i="0" baseline="0" dirty="0"/>
              <a:t> mode modified spectrum ordinate lessens the contribution of that modes effect on the structure. Since the second mode acts to reduce some of the fundamental modes response, this modal interaction is lessened, and the global structure response is increased.</a:t>
            </a:r>
            <a:endParaRPr lang="en-US" altLang="en-US" dirty="0"/>
          </a:p>
          <a:p>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29</a:t>
            </a:fld>
            <a:endParaRPr lang="en-US"/>
          </a:p>
        </p:txBody>
      </p:sp>
    </p:spTree>
    <p:extLst>
      <p:ext uri="{BB962C8B-B14F-4D97-AF65-F5344CB8AC3E}">
        <p14:creationId xmlns:p14="http://schemas.microsoft.com/office/powerpoint/2010/main" val="3054303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Slide is an image of a response spectrum showing the maximum considered earthquake (MCE) and design level earthquake (DE)</a:t>
            </a:r>
            <a:r>
              <a:rPr lang="en-US" altLang="en-US" baseline="0" dirty="0"/>
              <a:t> for the building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Structure is located in a region of relatively high seismicity</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3</a:t>
            </a:fld>
            <a:endParaRPr lang="en-US"/>
          </a:p>
        </p:txBody>
      </p:sp>
    </p:spTree>
    <p:extLst>
      <p:ext uri="{BB962C8B-B14F-4D97-AF65-F5344CB8AC3E}">
        <p14:creationId xmlns:p14="http://schemas.microsoft.com/office/powerpoint/2010/main" val="7621907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Slide shows</a:t>
            </a:r>
            <a:r>
              <a:rPr lang="en-US" altLang="en-US" baseline="0" dirty="0"/>
              <a:t> a graph of the building story drift ratio calculated using response history analysis and compares those computed with the site specific response spectrum and the kinematic interaction modified spectrum per the </a:t>
            </a:r>
            <a:r>
              <a:rPr lang="en-US" altLang="en-US" i="1" baseline="0" dirty="0"/>
              <a:t>Standard</a:t>
            </a:r>
            <a:r>
              <a:rPr lang="en-US" altLang="en-US" i="0" baseline="0" dirty="0"/>
              <a:t> and per the </a:t>
            </a:r>
            <a:r>
              <a:rPr lang="en-US" altLang="en-US" i="1" baseline="0" dirty="0"/>
              <a:t>NEHRP Provisions </a:t>
            </a:r>
            <a:r>
              <a:rPr lang="en-US" altLang="en-US" i="0" baseline="0" dirty="0"/>
              <a:t>with Peer Review.</a:t>
            </a:r>
          </a:p>
          <a:p>
            <a:endParaRPr lang="en-US" altLang="en-US" dirty="0"/>
          </a:p>
          <a:p>
            <a:r>
              <a:rPr lang="en-US" altLang="en-US" dirty="0"/>
              <a:t>As can be seen, accounting for</a:t>
            </a:r>
            <a:r>
              <a:rPr lang="en-US" altLang="en-US" baseline="0" dirty="0"/>
              <a:t> the kinematic interactions in the non linear analysis results in a considerable reduction in story drift ratio.</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30</a:t>
            </a:fld>
            <a:endParaRPr lang="en-US"/>
          </a:p>
        </p:txBody>
      </p:sp>
    </p:spTree>
    <p:extLst>
      <p:ext uri="{BB962C8B-B14F-4D97-AF65-F5344CB8AC3E}">
        <p14:creationId xmlns:p14="http://schemas.microsoft.com/office/powerpoint/2010/main" val="896805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FE478DA0-13B2-4471-AC8F-572678100C71}" type="slidenum">
              <a:rPr lang="en-US" altLang="en-US" sz="1200" smtClean="0"/>
              <a:pPr/>
              <a:t>31</a:t>
            </a:fld>
            <a:endParaRPr lang="en-US" altLang="en-US" sz="120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158199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 an</a:t>
            </a:r>
            <a:r>
              <a:rPr lang="en-US" baseline="0" dirty="0"/>
              <a:t> image of the building elevation, it has 5 bays in the direction shown</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4</a:t>
            </a:fld>
            <a:endParaRPr lang="en-US"/>
          </a:p>
        </p:txBody>
      </p:sp>
    </p:spTree>
    <p:extLst>
      <p:ext uri="{BB962C8B-B14F-4D97-AF65-F5344CB8AC3E}">
        <p14:creationId xmlns:p14="http://schemas.microsoft.com/office/powerpoint/2010/main" val="3853501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 an image of the foundation</a:t>
            </a:r>
            <a:r>
              <a:rPr lang="en-US" baseline="0" dirty="0"/>
              <a:t> plan. It is 150 </a:t>
            </a:r>
            <a:r>
              <a:rPr lang="en-US" baseline="0" dirty="0" err="1"/>
              <a:t>ft</a:t>
            </a:r>
            <a:r>
              <a:rPr lang="en-US" baseline="0" dirty="0"/>
              <a:t> x 180 ft. The columns and interior walls are supported by reinforced concrete footings, and the perimeter wall is supported by a continuous strip footing</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Building is 150 </a:t>
            </a:r>
            <a:r>
              <a:rPr lang="en-US" baseline="0" dirty="0" err="1"/>
              <a:t>ft</a:t>
            </a:r>
            <a:r>
              <a:rPr lang="en-US" baseline="0" dirty="0"/>
              <a:t> x 180 ft. The columns and interior walls are supported by reinforced concrete footings, and the perimeter wall is supported by a continuous strip footing</a:t>
            </a:r>
            <a:endParaRPr lang="en-US" dirty="0"/>
          </a:p>
          <a:p>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5</a:t>
            </a:fld>
            <a:endParaRPr lang="en-US"/>
          </a:p>
        </p:txBody>
      </p:sp>
    </p:spTree>
    <p:extLst>
      <p:ext uri="{BB962C8B-B14F-4D97-AF65-F5344CB8AC3E}">
        <p14:creationId xmlns:p14="http://schemas.microsoft.com/office/powerpoint/2010/main" val="1350372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Slide is a description of the fixed base model on the left, and an image of the building model on the right</a:t>
            </a:r>
          </a:p>
          <a:p>
            <a:endParaRPr lang="en-US" baseline="0" dirty="0"/>
          </a:p>
          <a:p>
            <a:r>
              <a:rPr lang="en-US" baseline="0" dirty="0"/>
              <a:t>Foundation was considered to be pinned and the footings were fixed against rotation. The ground floor of the building model was considered to be at the first level instead of the basement level which is allowed per §12.2.3.2 but the period of the full building must be less than 10% greater than the period of the upper portion alone.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6</a:t>
            </a:fld>
            <a:endParaRPr lang="en-US"/>
          </a:p>
        </p:txBody>
      </p:sp>
    </p:spTree>
    <p:extLst>
      <p:ext uri="{BB962C8B-B14F-4D97-AF65-F5344CB8AC3E}">
        <p14:creationId xmlns:p14="http://schemas.microsoft.com/office/powerpoint/2010/main" val="4047035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a:t>
            </a:r>
            <a:r>
              <a:rPr lang="en-US" baseline="0" dirty="0"/>
              <a:t> a list of bullets summarizing the first mode period and base shear between a fixed base model using linear static procedures (on the left) and a fixed base model using a modal analysis (on the right). </a:t>
            </a:r>
          </a:p>
          <a:p>
            <a:endParaRPr lang="en-US" baseline="0" dirty="0"/>
          </a:p>
          <a:p>
            <a:r>
              <a:rPr lang="en-US" baseline="0" dirty="0"/>
              <a:t>The results of the modal analysis must be scaled up so that the base shear for the modal analysis is equal to that obtained using linear static procedures. </a:t>
            </a:r>
          </a:p>
          <a:p>
            <a:endParaRPr lang="en-US" baseline="0" dirty="0"/>
          </a:p>
          <a:p>
            <a:r>
              <a:rPr lang="en-US" baseline="0" dirty="0"/>
              <a:t>Modelling the 1</a:t>
            </a:r>
            <a:r>
              <a:rPr lang="en-US" baseline="30000" dirty="0"/>
              <a:t>st</a:t>
            </a:r>
            <a:r>
              <a:rPr lang="en-US" baseline="0" dirty="0"/>
              <a:t> floor as rigid would overestimate the forces transferring out of the vertical shear walls at the first floor and into the basement walls. This would reduce the overturning demand at the base of the shear walls and the footings they are supported on. For this reason the firs floor was modelled as “stiff” instead of rigid and partially contributed to the greater than 10% difference in first mode period between the “no basement” model and the “basement included” model.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7</a:t>
            </a:fld>
            <a:endParaRPr lang="en-US"/>
          </a:p>
        </p:txBody>
      </p:sp>
    </p:spTree>
    <p:extLst>
      <p:ext uri="{BB962C8B-B14F-4D97-AF65-F5344CB8AC3E}">
        <p14:creationId xmlns:p14="http://schemas.microsoft.com/office/powerpoint/2010/main" val="1336285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 two images illustrating the design of one shear wall in the building. In</a:t>
            </a:r>
            <a:r>
              <a:rPr lang="en-US" baseline="0" dirty="0"/>
              <a:t> the upper left, a plan view of the building layout is shown with the wall under consideration shown. Below is a section view of the wall showing its size, reinforcement, boundary elements, and the footing it is supported by.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8</a:t>
            </a:fld>
            <a:endParaRPr lang="en-US"/>
          </a:p>
        </p:txBody>
      </p:sp>
    </p:spTree>
    <p:extLst>
      <p:ext uri="{BB962C8B-B14F-4D97-AF65-F5344CB8AC3E}">
        <p14:creationId xmlns:p14="http://schemas.microsoft.com/office/powerpoint/2010/main" val="1100908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a:t>
            </a:r>
            <a:r>
              <a:rPr lang="en-US" baseline="0" dirty="0"/>
              <a:t> the left is a list of the elements that were modelled as springs for the flexible base model, a statement regarding how the spring properties were bounded for analysis, and the first mode period results of the model with a flexible base. On the right is a simplified SDOF model with a flexible base showing horizontal and vertical springs at the base, with a table of the spring properties used below. </a:t>
            </a:r>
          </a:p>
          <a:p>
            <a:endParaRPr lang="en-US" baseline="0" dirty="0"/>
          </a:p>
          <a:p>
            <a:r>
              <a:rPr lang="en-US" baseline="0" dirty="0"/>
              <a:t>To consider the flexibility if the base, springs were used to model the footings, </a:t>
            </a:r>
            <a:r>
              <a:rPr lang="en-US" dirty="0"/>
              <a:t>passive soil pressure, basement walls, and shearing between soil and building base. Vertical point springs were placed under the columns, and vertical distributed springs were modelled under the walls, and the horizontal springs were applied as area springs</a:t>
            </a:r>
            <a:r>
              <a:rPr lang="en-US" baseline="0" dirty="0"/>
              <a:t> over the basement wall shell elements.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9</a:t>
            </a:fld>
            <a:endParaRPr lang="en-US"/>
          </a:p>
        </p:txBody>
      </p:sp>
    </p:spTree>
    <p:extLst>
      <p:ext uri="{BB962C8B-B14F-4D97-AF65-F5344CB8AC3E}">
        <p14:creationId xmlns:p14="http://schemas.microsoft.com/office/powerpoint/2010/main" val="493691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12F4075-7467-44EC-9D88-C8AF7B3B97A4}"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2060580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2F4075-7467-44EC-9D88-C8AF7B3B97A4}"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3560263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2F4075-7467-44EC-9D88-C8AF7B3B97A4}"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1498468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2F4075-7467-44EC-9D88-C8AF7B3B97A4}"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1188006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12F4075-7467-44EC-9D88-C8AF7B3B97A4}"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4173534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12F4075-7467-44EC-9D88-C8AF7B3B97A4}" type="datetimeFigureOut">
              <a:rPr lang="en-US" smtClean="0"/>
              <a:t>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4123541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12F4075-7467-44EC-9D88-C8AF7B3B97A4}" type="datetimeFigureOut">
              <a:rPr lang="en-US" smtClean="0"/>
              <a:t>10/6/2016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3835463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12F4075-7467-44EC-9D88-C8AF7B3B97A4}" type="datetimeFigureOut">
              <a:rPr lang="en-US" smtClean="0"/>
              <a:t>10/6/2016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39603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2F4075-7467-44EC-9D88-C8AF7B3B97A4}" type="datetimeFigureOut">
              <a:rPr lang="en-US" smtClean="0"/>
              <a:t>10/6/2016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2663985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12F4075-7467-44EC-9D88-C8AF7B3B97A4}" type="datetimeFigureOut">
              <a:rPr lang="en-US" smtClean="0"/>
              <a:t>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716114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12F4075-7467-44EC-9D88-C8AF7B3B97A4}" type="datetimeFigureOut">
              <a:rPr lang="en-US" smtClean="0"/>
              <a:t>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1577BB-27EE-47AD-95B0-B7209A6D6FE1}" type="slidenum">
              <a:rPr lang="en-US" smtClean="0"/>
              <a:t>‹#›</a:t>
            </a:fld>
            <a:endParaRPr lang="en-US"/>
          </a:p>
        </p:txBody>
      </p:sp>
    </p:spTree>
    <p:extLst>
      <p:ext uri="{BB962C8B-B14F-4D97-AF65-F5344CB8AC3E}">
        <p14:creationId xmlns:p14="http://schemas.microsoft.com/office/powerpoint/2010/main" val="3803087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F4075-7467-44EC-9D88-C8AF7B3B97A4}" type="datetimeFigureOut">
              <a:rPr lang="en-US" smtClean="0"/>
              <a:t>10/6/2016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1577BB-27EE-47AD-95B0-B7209A6D6FE1}" type="slidenum">
              <a:rPr lang="en-US" smtClean="0"/>
              <a:t>‹#›</a:t>
            </a:fld>
            <a:endParaRPr lang="en-US"/>
          </a:p>
        </p:txBody>
      </p:sp>
      <p:pic>
        <p:nvPicPr>
          <p:cNvPr id="7" name="Picture 8" descr="FEMAnew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42875" y="6442075"/>
            <a:ext cx="91757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223997" y="6427787"/>
            <a:ext cx="6334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userDrawn="1"/>
        </p:nvSpPr>
        <p:spPr>
          <a:xfrm>
            <a:off x="2236744" y="6472403"/>
            <a:ext cx="4593714" cy="246217"/>
          </a:xfrm>
          <a:prstGeom prst="rect">
            <a:avLst/>
          </a:prstGeom>
          <a:noFill/>
        </p:spPr>
        <p:txBody>
          <a:bodyPr wrap="square" lIns="91435" tIns="45718" rIns="91435" bIns="45718" rtlCol="0">
            <a:spAutoFit/>
          </a:bodyPr>
          <a:lstStyle/>
          <a:p>
            <a:pPr algn="ctr" eaLnBrk="1" hangingPunct="1"/>
            <a:r>
              <a:rPr lang="en-US" sz="1000" b="1" dirty="0">
                <a:solidFill>
                  <a:srgbClr val="2D2DB9">
                    <a:lumMod val="75000"/>
                  </a:srgbClr>
                </a:solidFill>
                <a:latin typeface="GillSans" charset="0"/>
                <a:ea typeface="ヒラギノ角ゴ ProN W3" pitchFamily="127" charset="-128"/>
                <a:sym typeface="GillSans" charset="0"/>
              </a:rPr>
              <a:t>Instructional Material Complementing FEMA P-1051, Design Examples</a:t>
            </a:r>
          </a:p>
        </p:txBody>
      </p:sp>
    </p:spTree>
    <p:extLst>
      <p:ext uri="{BB962C8B-B14F-4D97-AF65-F5344CB8AC3E}">
        <p14:creationId xmlns:p14="http://schemas.microsoft.com/office/powerpoint/2010/main" val="7214825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0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7"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0.png"/><Relationship Id="rId9" Type="http://schemas.openxmlformats.org/officeDocument/2006/relationships/image" Target="../media/image21.png"/></Relationships>
</file>

<file path=ppt/slides/_rels/slide17.xml.rels><?xml version="1.0" encoding="UTF-8" standalone="yes"?>
<Relationships xmlns="http://schemas.openxmlformats.org/package/2006/relationships"><Relationship Id="rId13" Type="http://schemas.openxmlformats.org/officeDocument/2006/relationships/image" Target="../media/image25.png"/><Relationship Id="rId12"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6.xml"/><Relationship Id="rId11" Type="http://schemas.openxmlformats.org/officeDocument/2006/relationships/image" Target="../media/image23.png"/><Relationship Id="rId10"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image" Target="../media/image32.png"/><Relationship Id="rId12"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6.xml"/><Relationship Id="rId11" Type="http://schemas.openxmlformats.org/officeDocument/2006/relationships/image" Target="../media/image30.png"/><Relationship Id="rId10" Type="http://schemas.openxmlformats.org/officeDocument/2006/relationships/image" Target="../media/image29.png"/><Relationship Id="rId9"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3" Type="http://schemas.openxmlformats.org/officeDocument/2006/relationships/image" Target="../media/image37.png"/><Relationship Id="rId12"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6.xml"/><Relationship Id="rId11"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33.png"/><Relationship Id="rId9"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3" Type="http://schemas.openxmlformats.org/officeDocument/2006/relationships/image" Target="../media/image43.png"/><Relationship Id="rId12"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2.xml"/><Relationship Id="rId11" Type="http://schemas.openxmlformats.org/officeDocument/2006/relationships/image" Target="../media/image41.png"/><Relationship Id="rId10"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hlinkClick r:id="rId3" action="ppaction://hlinksldjump" tooltip="Any modifications made to the file represent the presenters' opinion only. "/>
          </p:cNvPr>
          <p:cNvSpPr txBox="1"/>
          <p:nvPr/>
        </p:nvSpPr>
        <p:spPr>
          <a:xfrm>
            <a:off x="7506701" y="6131068"/>
            <a:ext cx="1013998" cy="307777"/>
          </a:xfrm>
          <a:prstGeom prst="rect">
            <a:avLst/>
          </a:prstGeom>
          <a:solidFill>
            <a:srgbClr val="0000CC"/>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sp>
        <p:nvSpPr>
          <p:cNvPr id="3" name="TextBox 5"/>
          <p:cNvSpPr txBox="1">
            <a:spLocks noChangeArrowheads="1"/>
          </p:cNvSpPr>
          <p:nvPr/>
        </p:nvSpPr>
        <p:spPr bwMode="auto">
          <a:xfrm>
            <a:off x="2505740" y="3189617"/>
            <a:ext cx="6096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r"/>
            <a:r>
              <a:rPr lang="en-US" altLang="en-US" sz="1800" b="1" i="1" dirty="0">
                <a:latin typeface="Times New Roman" panose="02020603050405020304" pitchFamily="18" charset="0"/>
                <a:cs typeface="Times New Roman" panose="02020603050405020304" pitchFamily="18" charset="0"/>
              </a:rPr>
              <a:t>Robert Pekelnicky, P.E., S.E., </a:t>
            </a:r>
          </a:p>
          <a:p>
            <a:pPr algn="r"/>
            <a:r>
              <a:rPr lang="en-US" altLang="en-US" sz="1800" b="1" i="1" dirty="0">
                <a:latin typeface="Times New Roman" panose="02020603050405020304" pitchFamily="18" charset="0"/>
                <a:cs typeface="Times New Roman" panose="02020603050405020304" pitchFamily="18" charset="0"/>
              </a:rPr>
              <a:t>			Insung Kim, P.E., S.E.</a:t>
            </a:r>
          </a:p>
        </p:txBody>
      </p:sp>
      <p:pic>
        <p:nvPicPr>
          <p:cNvPr id="9" name="Picture 8" descr="2015 NEHRP Recommended Seismic Provisio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802" y="497860"/>
            <a:ext cx="4169389" cy="538351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a:xfrm>
            <a:off x="4815192" y="2247088"/>
            <a:ext cx="3705508" cy="796192"/>
          </a:xfrm>
        </p:spPr>
        <p:txBody>
          <a:bodyPr>
            <a:noAutofit/>
          </a:bodyPr>
          <a:lstStyle/>
          <a:p>
            <a:pPr algn="r"/>
            <a:r>
              <a:rPr lang="en-US" altLang="en-US" sz="2400" b="1" dirty="0">
                <a:latin typeface="Times New Roman" panose="02020603050405020304" pitchFamily="18" charset="0"/>
                <a:cs typeface="Times New Roman" panose="02020603050405020304" pitchFamily="18" charset="0"/>
              </a:rPr>
              <a:t>Soil-Structure Interaction</a:t>
            </a:r>
            <a:br>
              <a:rPr lang="en-US" altLang="en-US" sz="2400" b="1" dirty="0">
                <a:latin typeface="Times New Roman" panose="02020603050405020304" pitchFamily="18" charset="0"/>
                <a:cs typeface="Times New Roman" panose="02020603050405020304" pitchFamily="18" charset="0"/>
              </a:rPr>
            </a:br>
            <a:r>
              <a:rPr lang="en-US" altLang="en-US" sz="2400" b="1" dirty="0">
                <a:latin typeface="Times New Roman" panose="02020603050405020304" pitchFamily="18" charset="0"/>
                <a:cs typeface="Times New Roman" panose="02020603050405020304" pitchFamily="18" charset="0"/>
              </a:rPr>
              <a:t>Design Examples</a:t>
            </a:r>
            <a:endParaRPr lang="en-US" sz="2400" dirty="0"/>
          </a:p>
        </p:txBody>
      </p:sp>
      <p:sp>
        <p:nvSpPr>
          <p:cNvPr id="4" name="Rectangle 4"/>
          <p:cNvSpPr>
            <a:spLocks noChangeArrowheads="1"/>
          </p:cNvSpPr>
          <p:nvPr/>
        </p:nvSpPr>
        <p:spPr bwMode="auto">
          <a:xfrm>
            <a:off x="7635334" y="1573843"/>
            <a:ext cx="756731" cy="673245"/>
          </a:xfrm>
          <a:prstGeom prst="rect">
            <a:avLst/>
          </a:prstGeom>
          <a:solidFill>
            <a:schemeClr val="tx1"/>
          </a:solidFill>
          <a:ln w="9525" algn="ctr">
            <a:solidFill>
              <a:schemeClr val="tx1"/>
            </a:solidFill>
            <a:round/>
            <a:headEnd/>
            <a:tailEnd/>
          </a:ln>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US" altLang="en-US" sz="2800" b="1" dirty="0">
                <a:solidFill>
                  <a:schemeClr val="bg1"/>
                </a:solidFill>
                <a:latin typeface="Times New Roman" panose="02020603050405020304" pitchFamily="18" charset="0"/>
                <a:cs typeface="Times New Roman" panose="02020603050405020304" pitchFamily="18" charset="0"/>
              </a:rPr>
              <a:t>8</a:t>
            </a:r>
          </a:p>
        </p:txBody>
      </p:sp>
    </p:spTree>
    <p:extLst>
      <p:ext uri="{BB962C8B-B14F-4D97-AF65-F5344CB8AC3E}">
        <p14:creationId xmlns:p14="http://schemas.microsoft.com/office/powerpoint/2010/main" val="721931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pSp>
        <p:nvGrpSpPr>
          <p:cNvPr id="3" name="Group 2" descr="As seen here, the increase in period does not affect this design because both models land on the peak of the spectrum, however, it is easy to see that a site with a spectrum can see that the flexible base period can land on the descending branch of the spectrum. " title="Spectral acceleration plot for this site with vertical lines for the fixed base model and the flexible base model."/>
          <p:cNvGrpSpPr/>
          <p:nvPr/>
        </p:nvGrpSpPr>
        <p:grpSpPr>
          <a:xfrm>
            <a:off x="209699" y="1473958"/>
            <a:ext cx="8724602" cy="4817973"/>
            <a:chOff x="1125582" y="1522320"/>
            <a:chExt cx="6658541" cy="4911970"/>
          </a:xfrm>
        </p:grpSpPr>
        <p:graphicFrame>
          <p:nvGraphicFramePr>
            <p:cNvPr id="5" name="Chart 4" title="Spectral Acceleration Plot"/>
            <p:cNvGraphicFramePr/>
            <p:nvPr>
              <p:extLst>
                <p:ext uri="{D42A27DB-BD31-4B8C-83A1-F6EECF244321}">
                  <p14:modId xmlns:p14="http://schemas.microsoft.com/office/powerpoint/2010/main" val="1118775742"/>
                </p:ext>
              </p:extLst>
            </p:nvPr>
          </p:nvGraphicFramePr>
          <p:xfrm>
            <a:off x="1125582" y="1522320"/>
            <a:ext cx="6658541" cy="4911970"/>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descr="Fixed Base -- Blue Line"/>
            <p:cNvCxnSpPr/>
            <p:nvPr/>
          </p:nvCxnSpPr>
          <p:spPr>
            <a:xfrm>
              <a:off x="2356339" y="2215661"/>
              <a:ext cx="0" cy="384048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rot="19726822">
              <a:off x="2098429" y="1651104"/>
              <a:ext cx="1277815" cy="369332"/>
            </a:xfrm>
            <a:prstGeom prst="rect">
              <a:avLst/>
            </a:prstGeom>
            <a:noFill/>
          </p:spPr>
          <p:txBody>
            <a:bodyPr wrap="square" rtlCol="0">
              <a:spAutoFit/>
            </a:bodyPr>
            <a:lstStyle/>
            <a:p>
              <a:r>
                <a:rPr lang="en-US" dirty="0"/>
                <a:t>Fixed Base</a:t>
              </a:r>
            </a:p>
          </p:txBody>
        </p:sp>
      </p:grpSp>
      <p:sp>
        <p:nvSpPr>
          <p:cNvPr id="2" name="Title 1"/>
          <p:cNvSpPr>
            <a:spLocks noGrp="1"/>
          </p:cNvSpPr>
          <p:nvPr>
            <p:ph type="title"/>
          </p:nvPr>
        </p:nvSpPr>
        <p:spPr>
          <a:xfrm>
            <a:off x="628649" y="365126"/>
            <a:ext cx="8046427" cy="1325563"/>
          </a:xfrm>
        </p:spPr>
        <p:txBody>
          <a:bodyPr/>
          <a:lstStyle/>
          <a:p>
            <a:pPr algn="ctr"/>
            <a:r>
              <a:rPr lang="en-US" b="1" dirty="0">
                <a:solidFill>
                  <a:schemeClr val="accent5"/>
                </a:solidFill>
              </a:rPr>
              <a:t>Spectral</a:t>
            </a:r>
            <a:r>
              <a:rPr lang="en-US" b="1" dirty="0"/>
              <a:t> </a:t>
            </a:r>
            <a:r>
              <a:rPr lang="en-US" b="1" dirty="0">
                <a:solidFill>
                  <a:schemeClr val="accent5"/>
                </a:solidFill>
              </a:rPr>
              <a:t>Acceleration</a:t>
            </a:r>
          </a:p>
        </p:txBody>
      </p:sp>
    </p:spTree>
    <p:extLst>
      <p:ext uri="{BB962C8B-B14F-4D97-AF65-F5344CB8AC3E}">
        <p14:creationId xmlns:p14="http://schemas.microsoft.com/office/powerpoint/2010/main" val="4121145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sp>
        <p:nvSpPr>
          <p:cNvPr id="3" name="Content Placeholder 2"/>
          <p:cNvSpPr>
            <a:spLocks noGrp="1"/>
          </p:cNvSpPr>
          <p:nvPr>
            <p:ph idx="1"/>
          </p:nvPr>
        </p:nvSpPr>
        <p:spPr>
          <a:xfrm>
            <a:off x="287215" y="1690688"/>
            <a:ext cx="8569569" cy="4780449"/>
          </a:xfrm>
        </p:spPr>
        <p:txBody>
          <a:bodyPr>
            <a:normAutofit/>
          </a:bodyPr>
          <a:lstStyle/>
          <a:p>
            <a:r>
              <a:rPr lang="en-US" dirty="0"/>
              <a:t>Lack of consideration for foundation actions</a:t>
            </a:r>
          </a:p>
          <a:p>
            <a:pPr lvl="1"/>
            <a:r>
              <a:rPr lang="en-US" dirty="0"/>
              <a:t>Bending/shear failure in footing</a:t>
            </a:r>
          </a:p>
          <a:p>
            <a:pPr lvl="1"/>
            <a:r>
              <a:rPr lang="en-US" dirty="0"/>
              <a:t>Bearing failure of underlying soil</a:t>
            </a:r>
          </a:p>
          <a:p>
            <a:pPr lvl="1"/>
            <a:r>
              <a:rPr lang="en-US" dirty="0"/>
              <a:t>Flexural yielding of wall</a:t>
            </a:r>
          </a:p>
          <a:p>
            <a:pPr lvl="1"/>
            <a:endParaRPr lang="en-US" dirty="0"/>
          </a:p>
          <a:p>
            <a:r>
              <a:rPr lang="en-US" dirty="0"/>
              <a:t>CBC requires foundation design for </a:t>
            </a:r>
            <a:r>
              <a:rPr lang="en-US" dirty="0" err="1"/>
              <a:t>E</a:t>
            </a:r>
            <a:r>
              <a:rPr lang="en-US" baseline="-25000" dirty="0" err="1"/>
              <a:t>m</a:t>
            </a:r>
            <a:r>
              <a:rPr lang="en-US" dirty="0"/>
              <a:t> forces</a:t>
            </a:r>
          </a:p>
          <a:p>
            <a:pPr lvl="1"/>
            <a:r>
              <a:rPr lang="en-US" dirty="0"/>
              <a:t>State owned buildings</a:t>
            </a:r>
          </a:p>
          <a:p>
            <a:pPr lvl="1"/>
            <a:r>
              <a:rPr lang="en-US" dirty="0"/>
              <a:t>School/Hospitals</a:t>
            </a:r>
          </a:p>
          <a:p>
            <a:pPr lvl="1"/>
            <a:r>
              <a:rPr lang="en-US" dirty="0"/>
              <a:t>Example → Increased foundation thickness &amp; reinforcement</a:t>
            </a:r>
          </a:p>
          <a:p>
            <a:pPr lvl="1"/>
            <a:endParaRPr lang="en-US" dirty="0"/>
          </a:p>
          <a:p>
            <a:r>
              <a:rPr lang="en-US" dirty="0"/>
              <a:t>Inclusion of non-linear foundation elements </a:t>
            </a:r>
          </a:p>
        </p:txBody>
      </p:sp>
      <p:sp>
        <p:nvSpPr>
          <p:cNvPr id="5" name="TextBox 4"/>
          <p:cNvSpPr txBox="1"/>
          <p:nvPr/>
        </p:nvSpPr>
        <p:spPr>
          <a:xfrm>
            <a:off x="2702168" y="941996"/>
            <a:ext cx="3739662" cy="430887"/>
          </a:xfrm>
          <a:prstGeom prst="rect">
            <a:avLst/>
          </a:prstGeom>
          <a:noFill/>
        </p:spPr>
        <p:txBody>
          <a:bodyPr wrap="square" rtlCol="0">
            <a:spAutoFit/>
          </a:bodyPr>
          <a:lstStyle/>
          <a:p>
            <a:r>
              <a:rPr lang="en-US" sz="2200" b="1" i="1" dirty="0"/>
              <a:t>Soil and Foundation Yielding</a:t>
            </a:r>
          </a:p>
        </p:txBody>
      </p:sp>
      <p:sp>
        <p:nvSpPr>
          <p:cNvPr id="4" name="Title 1"/>
          <p:cNvSpPr>
            <a:spLocks noGrp="1"/>
          </p:cNvSpPr>
          <p:nvPr>
            <p:ph type="title"/>
          </p:nvPr>
        </p:nvSpPr>
        <p:spPr>
          <a:xfrm>
            <a:off x="695324" y="271343"/>
            <a:ext cx="7753350" cy="783736"/>
          </a:xfrm>
        </p:spPr>
        <p:txBody>
          <a:bodyPr/>
          <a:lstStyle/>
          <a:p>
            <a:pPr algn="ctr"/>
            <a:r>
              <a:rPr lang="en-US" b="1" dirty="0">
                <a:solidFill>
                  <a:schemeClr val="accent5"/>
                </a:solidFill>
              </a:rPr>
              <a:t>Flexible Base Effects</a:t>
            </a:r>
          </a:p>
        </p:txBody>
      </p:sp>
    </p:spTree>
    <p:extLst>
      <p:ext uri="{BB962C8B-B14F-4D97-AF65-F5344CB8AC3E}">
        <p14:creationId xmlns:p14="http://schemas.microsoft.com/office/powerpoint/2010/main" val="2191265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pic>
        <p:nvPicPr>
          <p:cNvPr id="4" name="Content Placeholder 3" descr="Isometric sketch of a mat foundation with a coordinate system and dimensions defining it. On the left is a series of statements regarding general foundation damping concepts&#10;"/>
          <p:cNvPicPr>
            <a:picLocks noGrp="1" noChangeAspect="1"/>
          </p:cNvPicPr>
          <p:nvPr>
            <p:ph sz="half" idx="1"/>
          </p:nvPr>
        </p:nvPicPr>
        <p:blipFill>
          <a:blip r:embed="rId3"/>
          <a:stretch>
            <a:fillRect/>
          </a:stretch>
        </p:blipFill>
        <p:spPr>
          <a:xfrm>
            <a:off x="5109735" y="1803642"/>
            <a:ext cx="3405615" cy="2557376"/>
          </a:xfrm>
          <a:prstGeom prst="rect">
            <a:avLst/>
          </a:prstGeom>
        </p:spPr>
      </p:pic>
      <mc:AlternateContent xmlns:mc="http://schemas.openxmlformats.org/markup-compatibility/2006" xmlns:a14="http://schemas.microsoft.com/office/drawing/2010/main">
        <mc:Choice Requires="a14">
          <p:sp>
            <p:nvSpPr>
              <p:cNvPr id="5" name="Content Placeholder 4"/>
              <p:cNvSpPr>
                <a:spLocks noGrp="1"/>
              </p:cNvSpPr>
              <p:nvPr>
                <p:ph sz="half" idx="2"/>
              </p:nvPr>
            </p:nvSpPr>
            <p:spPr>
              <a:xfrm>
                <a:off x="628650" y="1439072"/>
                <a:ext cx="4267200" cy="4715908"/>
              </a:xfrm>
            </p:spPr>
            <p:txBody>
              <a:bodyPr>
                <a:normAutofit fontScale="92500" lnSpcReduction="10000"/>
              </a:bodyPr>
              <a:lstStyle/>
              <a:p>
                <a:pPr marL="0" indent="0">
                  <a:buNone/>
                </a:pPr>
                <a:r>
                  <a:rPr lang="en-US" dirty="0"/>
                  <a:t>Foundation damping → Increased overall damping</a:t>
                </a:r>
              </a:p>
              <a:p>
                <a:pPr marL="0" indent="0">
                  <a:buNone/>
                </a:pPr>
                <a:endParaRPr lang="en-US" dirty="0"/>
              </a:p>
              <a:p>
                <a:pPr marL="0" indent="0">
                  <a:buNone/>
                </a:pPr>
                <a:r>
                  <a:rPr lang="en-US" dirty="0"/>
                  <a:t>Shallow foundations only</a:t>
                </a:r>
              </a:p>
              <a:p>
                <a:pPr lvl="1">
                  <a:buFont typeface="Courier New" panose="02070309020205020404" pitchFamily="49" charset="0"/>
                  <a:buChar char="o"/>
                </a:pPr>
                <a:r>
                  <a:rPr lang="en-US" dirty="0"/>
                  <a:t>Spread/strip footings</a:t>
                </a:r>
              </a:p>
              <a:p>
                <a:pPr lvl="1">
                  <a:buFont typeface="Courier New" panose="02070309020205020404" pitchFamily="49" charset="0"/>
                  <a:buChar char="o"/>
                </a:pPr>
                <a:r>
                  <a:rPr lang="en-US" dirty="0"/>
                  <a:t>Mat foundation</a:t>
                </a:r>
              </a:p>
              <a:p>
                <a:pPr lvl="1">
                  <a:buFont typeface="Courier New" panose="02070309020205020404" pitchFamily="49" charset="0"/>
                  <a:buChar char="o"/>
                </a:pPr>
                <a:endParaRPr lang="en-US" dirty="0"/>
              </a:p>
              <a:p>
                <a:pPr marL="0" indent="0">
                  <a:buNone/>
                </a:pPr>
                <a:r>
                  <a:rPr lang="en-US" dirty="0"/>
                  <a:t>Most pronounced for stiff structures on flexible soils</a:t>
                </a:r>
              </a:p>
              <a:p>
                <a:pPr lvl="1">
                  <a:buFont typeface="Courier New" panose="02070309020205020404" pitchFamily="49" charset="0"/>
                  <a:buChar char="o"/>
                </a:pP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𝑇</m:t>
                        </m:r>
                      </m:e>
                    </m:acc>
                    <m:r>
                      <a:rPr lang="en-US" i="1">
                        <a:latin typeface="Cambria Math" panose="02040503050406030204" pitchFamily="18" charset="0"/>
                      </a:rPr>
                      <m:t>/</m:t>
                    </m:r>
                    <m:r>
                      <a:rPr lang="en-US" i="1">
                        <a:latin typeface="Cambria Math" panose="02040503050406030204" pitchFamily="18" charset="0"/>
                      </a:rPr>
                      <m:t>𝑇</m:t>
                    </m:r>
                  </m:oMath>
                </a14:m>
                <a:r>
                  <a:rPr lang="en-US" dirty="0"/>
                  <a:t>, Period Lengthening</a:t>
                </a:r>
              </a:p>
              <a:p>
                <a:pPr lvl="1">
                  <a:buFont typeface="Courier New" panose="02070309020205020404" pitchFamily="49" charset="0"/>
                  <a:buChar char="o"/>
                </a:pPr>
                <a:endParaRPr lang="en-US" dirty="0"/>
              </a:p>
              <a:p>
                <a:pPr marL="0" indent="0">
                  <a:buNone/>
                </a:pPr>
                <a:r>
                  <a:rPr lang="en-US" dirty="0"/>
                  <a:t>Stiff/rigid floor diaphragm</a:t>
                </a:r>
              </a:p>
            </p:txBody>
          </p:sp>
        </mc:Choice>
        <mc:Fallback xmlns="">
          <p:sp>
            <p:nvSpPr>
              <p:cNvPr id="5" name="Content Placeholder 4"/>
              <p:cNvSpPr>
                <a:spLocks noGrp="1" noRot="1" noChangeAspect="1" noMove="1" noResize="1" noEditPoints="1" noAdjustHandles="1" noChangeArrowheads="1" noChangeShapeType="1" noTextEdit="1"/>
              </p:cNvSpPr>
              <p:nvPr>
                <p:ph sz="half" idx="2"/>
              </p:nvPr>
            </p:nvSpPr>
            <p:spPr>
              <a:xfrm>
                <a:off x="628650" y="1439072"/>
                <a:ext cx="4267200" cy="4715908"/>
              </a:xfrm>
              <a:blipFill>
                <a:blip r:embed="rId4"/>
                <a:stretch>
                  <a:fillRect l="-2571" t="-2584"/>
                </a:stretch>
              </a:blipFill>
            </p:spPr>
            <p:txBody>
              <a:bodyPr/>
              <a:lstStyle/>
              <a:p>
                <a:r>
                  <a:rPr lang="en-US">
                    <a:noFill/>
                  </a:rPr>
                  <a:t> </a:t>
                </a:r>
              </a:p>
            </p:txBody>
          </p:sp>
        </mc:Fallback>
      </mc:AlternateContent>
      <p:sp>
        <p:nvSpPr>
          <p:cNvPr id="6" name="TextBox 5"/>
          <p:cNvSpPr txBox="1"/>
          <p:nvPr/>
        </p:nvSpPr>
        <p:spPr>
          <a:xfrm>
            <a:off x="4034265" y="1008185"/>
            <a:ext cx="4481085" cy="430887"/>
          </a:xfrm>
          <a:prstGeom prst="rect">
            <a:avLst/>
          </a:prstGeom>
          <a:noFill/>
        </p:spPr>
        <p:txBody>
          <a:bodyPr wrap="square" rtlCol="0">
            <a:spAutoFit/>
          </a:bodyPr>
          <a:lstStyle/>
          <a:p>
            <a:pPr algn="r"/>
            <a:r>
              <a:rPr lang="en-US" sz="2200" b="1" i="1" dirty="0"/>
              <a:t>Foundation Damping</a:t>
            </a:r>
          </a:p>
        </p:txBody>
      </p:sp>
      <p:sp>
        <p:nvSpPr>
          <p:cNvPr id="2" name="Title 1"/>
          <p:cNvSpPr>
            <a:spLocks noGrp="1"/>
          </p:cNvSpPr>
          <p:nvPr>
            <p:ph type="title"/>
          </p:nvPr>
        </p:nvSpPr>
        <p:spPr>
          <a:xfrm>
            <a:off x="628650" y="318235"/>
            <a:ext cx="7886700" cy="795457"/>
          </a:xfrm>
        </p:spPr>
        <p:txBody>
          <a:bodyPr/>
          <a:lstStyle/>
          <a:p>
            <a:pPr algn="r"/>
            <a:r>
              <a:rPr lang="en-US" b="1" dirty="0">
                <a:solidFill>
                  <a:schemeClr val="accent5"/>
                </a:solidFill>
              </a:rPr>
              <a:t>Flexible Base Effects</a:t>
            </a:r>
            <a:endParaRPr lang="en-US" dirty="0"/>
          </a:p>
        </p:txBody>
      </p:sp>
    </p:spTree>
    <p:extLst>
      <p:ext uri="{BB962C8B-B14F-4D97-AF65-F5344CB8AC3E}">
        <p14:creationId xmlns:p14="http://schemas.microsoft.com/office/powerpoint/2010/main" val="2722557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sp>
        <p:nvSpPr>
          <p:cNvPr id="14" name="Rectangle 13"/>
          <p:cNvSpPr/>
          <p:nvPr/>
        </p:nvSpPr>
        <p:spPr>
          <a:xfrm>
            <a:off x="4865077" y="5834089"/>
            <a:ext cx="3006350" cy="400110"/>
          </a:xfrm>
          <a:prstGeom prst="rect">
            <a:avLst/>
          </a:prstGeom>
        </p:spPr>
        <p:txBody>
          <a:bodyPr wrap="square">
            <a:spAutoFit/>
          </a:bodyPr>
          <a:lstStyle/>
          <a:p>
            <a:pPr algn="ctr"/>
            <a:r>
              <a:rPr lang="el-GR" sz="2000" dirty="0"/>
              <a:t>β</a:t>
            </a:r>
            <a:r>
              <a:rPr lang="en-US" sz="2000" baseline="-25000" dirty="0"/>
              <a:t>s</a:t>
            </a:r>
          </a:p>
        </p:txBody>
      </p:sp>
      <p:sp>
        <p:nvSpPr>
          <p:cNvPr id="13" name="TextBox 12"/>
          <p:cNvSpPr txBox="1"/>
          <p:nvPr/>
        </p:nvSpPr>
        <p:spPr>
          <a:xfrm>
            <a:off x="628650" y="5772534"/>
            <a:ext cx="3305908" cy="461665"/>
          </a:xfrm>
          <a:prstGeom prst="rect">
            <a:avLst/>
          </a:prstGeom>
          <a:noFill/>
        </p:spPr>
        <p:txBody>
          <a:bodyPr wrap="square" rtlCol="0">
            <a:spAutoFit/>
          </a:bodyPr>
          <a:lstStyle/>
          <a:p>
            <a:r>
              <a:rPr lang="en-US" sz="2400" dirty="0"/>
              <a:t>Soil Damping:</a:t>
            </a:r>
          </a:p>
        </p:txBody>
      </p:sp>
      <mc:AlternateContent xmlns:mc="http://schemas.openxmlformats.org/markup-compatibility/2006">
        <mc:Choice xmlns:a14="http://schemas.microsoft.com/office/drawing/2010/main" Requires="a14">
          <p:sp>
            <p:nvSpPr>
              <p:cNvPr id="10" name="Rectangle 9"/>
              <p:cNvSpPr/>
              <p:nvPr/>
            </p:nvSpPr>
            <p:spPr>
              <a:xfrm>
                <a:off x="4339107" y="4611678"/>
                <a:ext cx="4058290" cy="7670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𝑟𝑑</m:t>
                          </m:r>
                        </m:sub>
                      </m:sSub>
                      <m:r>
                        <a:rPr lang="en-US" i="0">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0">
                                  <a:latin typeface="Cambria Math" panose="02040503050406030204" pitchFamily="18" charset="0"/>
                                </a:rPr>
                                <m:t>1</m:t>
                              </m:r>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𝑦</m:t>
                                              </m:r>
                                            </m:sub>
                                          </m:sSub>
                                        </m:den>
                                      </m:f>
                                    </m:e>
                                  </m:d>
                                </m:e>
                                <m:sup>
                                  <m:r>
                                    <a:rPr lang="en-US" i="0">
                                      <a:latin typeface="Cambria Math" panose="02040503050406030204" pitchFamily="18" charset="0"/>
                                    </a:rPr>
                                    <m:t>2</m:t>
                                  </m:r>
                                </m:sup>
                              </m:sSup>
                            </m:den>
                          </m:f>
                        </m:e>
                      </m:d>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𝑦</m:t>
                          </m:r>
                        </m:sub>
                      </m:sSub>
                      <m:r>
                        <a:rPr lang="en-US" i="0">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0">
                                  <a:latin typeface="Cambria Math" panose="02040503050406030204" pitchFamily="18" charset="0"/>
                                </a:rPr>
                                <m:t>1</m:t>
                              </m:r>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𝑥𝑥</m:t>
                                              </m:r>
                                            </m:sub>
                                          </m:sSub>
                                        </m:den>
                                      </m:f>
                                    </m:e>
                                  </m:d>
                                </m:e>
                                <m:sup>
                                  <m:r>
                                    <a:rPr lang="en-US" i="0">
                                      <a:latin typeface="Cambria Math" panose="02040503050406030204" pitchFamily="18" charset="0"/>
                                    </a:rPr>
                                    <m:t>2</m:t>
                                  </m:r>
                                </m:sup>
                              </m:sSup>
                            </m:den>
                          </m:f>
                        </m:e>
                      </m:d>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𝑥𝑥</m:t>
                          </m:r>
                        </m:sub>
                      </m:sSub>
                    </m:oMath>
                  </m:oMathPara>
                </a14:m>
                <a:endParaRPr lang="en-US" dirty="0"/>
              </a:p>
            </p:txBody>
          </p:sp>
        </mc:Choice>
        <mc:Fallback>
          <p:sp>
            <p:nvSpPr>
              <p:cNvPr id="10" name="Rectangle 9"/>
              <p:cNvSpPr>
                <a:spLocks noRot="1" noChangeAspect="1" noMove="1" noResize="1" noEditPoints="1" noAdjustHandles="1" noChangeArrowheads="1" noChangeShapeType="1" noTextEdit="1"/>
              </p:cNvSpPr>
              <p:nvPr/>
            </p:nvSpPr>
            <p:spPr>
              <a:xfrm>
                <a:off x="4339107" y="4611678"/>
                <a:ext cx="4058290" cy="767005"/>
              </a:xfrm>
              <a:prstGeom prst="rect">
                <a:avLst/>
              </a:prstGeom>
              <a:blipFill>
                <a:blip r:embed="rId3"/>
                <a:stretch>
                  <a:fillRect/>
                </a:stretch>
              </a:blipFill>
            </p:spPr>
            <p:txBody>
              <a:bodyPr/>
              <a:lstStyle/>
              <a:p>
                <a:r>
                  <a:rPr lang="en-US">
                    <a:noFill/>
                  </a:rPr>
                  <a:t> </a:t>
                </a:r>
              </a:p>
            </p:txBody>
          </p:sp>
        </mc:Fallback>
      </mc:AlternateContent>
      <p:sp>
        <p:nvSpPr>
          <p:cNvPr id="9" name="TextBox 8"/>
          <p:cNvSpPr txBox="1"/>
          <p:nvPr/>
        </p:nvSpPr>
        <p:spPr>
          <a:xfrm>
            <a:off x="628650" y="4764349"/>
            <a:ext cx="3305908" cy="461665"/>
          </a:xfrm>
          <a:prstGeom prst="rect">
            <a:avLst/>
          </a:prstGeom>
          <a:noFill/>
        </p:spPr>
        <p:txBody>
          <a:bodyPr wrap="square" rtlCol="0">
            <a:spAutoFit/>
          </a:bodyPr>
          <a:lstStyle/>
          <a:p>
            <a:r>
              <a:rPr lang="en-US" sz="2400" dirty="0"/>
              <a:t>Radiation Damping:</a:t>
            </a:r>
          </a:p>
        </p:txBody>
      </p:sp>
      <mc:AlternateContent xmlns:mc="http://schemas.openxmlformats.org/markup-compatibility/2006">
        <mc:Choice xmlns:a14="http://schemas.microsoft.com/office/drawing/2010/main" Requires="a14">
          <p:sp>
            <p:nvSpPr>
              <p:cNvPr id="8" name="Rectangle 7"/>
              <p:cNvSpPr/>
              <p:nvPr/>
            </p:nvSpPr>
            <p:spPr>
              <a:xfrm>
                <a:off x="4913566" y="3553576"/>
                <a:ext cx="2957861" cy="8668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𝑓</m:t>
                          </m:r>
                        </m:sub>
                      </m:sSub>
                      <m:r>
                        <a:rPr lang="en-US" i="0">
                          <a:latin typeface="Cambria Math" panose="02040503050406030204" pitchFamily="18" charset="0"/>
                        </a:rPr>
                        <m:t>=</m:t>
                      </m:r>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p>
                                  <m:r>
                                    <a:rPr lang="en-US" i="0">
                                      <a:latin typeface="Cambria Math" panose="02040503050406030204" pitchFamily="18" charset="0"/>
                                    </a:rPr>
                                    <m:t>2</m:t>
                                  </m:r>
                                </m:sup>
                              </m:sSup>
                              <m:r>
                                <a:rPr lang="en-US" i="0">
                                  <a:latin typeface="Cambria Math" panose="02040503050406030204" pitchFamily="18" charset="0"/>
                                </a:rPr>
                                <m:t>−1</m:t>
                              </m:r>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p>
                                  <m:r>
                                    <a:rPr lang="en-US" i="0">
                                      <a:latin typeface="Cambria Math" panose="02040503050406030204" pitchFamily="18" charset="0"/>
                                    </a:rPr>
                                    <m:t>2</m:t>
                                  </m:r>
                                </m:sup>
                              </m:sSup>
                            </m:den>
                          </m:f>
                        </m:e>
                      </m:d>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𝑠</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𝑟𝑑</m:t>
                          </m:r>
                        </m:sub>
                      </m:sSub>
                    </m:oMath>
                  </m:oMathPara>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4913566" y="3553576"/>
                <a:ext cx="2957861" cy="866840"/>
              </a:xfrm>
              <a:prstGeom prst="rect">
                <a:avLst/>
              </a:prstGeom>
              <a:blipFill>
                <a:blip r:embed="rId4"/>
                <a:stretch>
                  <a:fillRect/>
                </a:stretch>
              </a:blipFill>
            </p:spPr>
            <p:txBody>
              <a:bodyPr/>
              <a:lstStyle/>
              <a:p>
                <a:r>
                  <a:rPr lang="en-US">
                    <a:noFill/>
                  </a:rPr>
                  <a:t> </a:t>
                </a:r>
              </a:p>
            </p:txBody>
          </p:sp>
        </mc:Fallback>
      </mc:AlternateContent>
      <p:sp>
        <p:nvSpPr>
          <p:cNvPr id="7" name="TextBox 6"/>
          <p:cNvSpPr txBox="1"/>
          <p:nvPr/>
        </p:nvSpPr>
        <p:spPr>
          <a:xfrm>
            <a:off x="628650" y="3756164"/>
            <a:ext cx="3305908" cy="461665"/>
          </a:xfrm>
          <a:prstGeom prst="rect">
            <a:avLst/>
          </a:prstGeom>
          <a:noFill/>
        </p:spPr>
        <p:txBody>
          <a:bodyPr wrap="square" rtlCol="0">
            <a:spAutoFit/>
          </a:bodyPr>
          <a:lstStyle/>
          <a:p>
            <a:r>
              <a:rPr lang="en-US" sz="2400" dirty="0"/>
              <a:t>Foundation Damping:</a:t>
            </a:r>
          </a:p>
        </p:txBody>
      </p:sp>
      <p:sp>
        <p:nvSpPr>
          <p:cNvPr id="12" name="Rectangle 11"/>
          <p:cNvSpPr/>
          <p:nvPr/>
        </p:nvSpPr>
        <p:spPr>
          <a:xfrm>
            <a:off x="4865077" y="2931316"/>
            <a:ext cx="3006350" cy="400110"/>
          </a:xfrm>
          <a:prstGeom prst="rect">
            <a:avLst/>
          </a:prstGeom>
        </p:spPr>
        <p:txBody>
          <a:bodyPr wrap="square">
            <a:spAutoFit/>
          </a:bodyPr>
          <a:lstStyle/>
          <a:p>
            <a:pPr algn="ctr"/>
            <a:r>
              <a:rPr lang="el-GR" sz="2000" dirty="0"/>
              <a:t>β</a:t>
            </a:r>
            <a:endParaRPr lang="en-US" sz="2000" dirty="0"/>
          </a:p>
        </p:txBody>
      </p:sp>
      <p:sp>
        <p:nvSpPr>
          <p:cNvPr id="11" name="TextBox 10"/>
          <p:cNvSpPr txBox="1"/>
          <p:nvPr/>
        </p:nvSpPr>
        <p:spPr>
          <a:xfrm>
            <a:off x="628650" y="2885150"/>
            <a:ext cx="3305908" cy="461665"/>
          </a:xfrm>
          <a:prstGeom prst="rect">
            <a:avLst/>
          </a:prstGeom>
          <a:noFill/>
        </p:spPr>
        <p:txBody>
          <a:bodyPr wrap="square" rtlCol="0">
            <a:spAutoFit/>
          </a:bodyPr>
          <a:lstStyle/>
          <a:p>
            <a:r>
              <a:rPr lang="en-US" sz="2400" dirty="0"/>
              <a:t>Structural Damping:</a:t>
            </a:r>
          </a:p>
        </p:txBody>
      </p:sp>
      <mc:AlternateContent xmlns:mc="http://schemas.openxmlformats.org/markup-compatibility/2006">
        <mc:Choice xmlns:a14="http://schemas.microsoft.com/office/drawing/2010/main" Requires="a14">
          <p:sp>
            <p:nvSpPr>
              <p:cNvPr id="5" name="Rectangle 4"/>
              <p:cNvSpPr/>
              <p:nvPr/>
            </p:nvSpPr>
            <p:spPr>
              <a:xfrm>
                <a:off x="4865077" y="1827258"/>
                <a:ext cx="3006350" cy="83542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0">
                              <a:latin typeface="Cambria Math" panose="02040503050406030204" pitchFamily="18" charset="0"/>
                            </a:rPr>
                            <m:t>0</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𝑓</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𝛽</m:t>
                          </m:r>
                        </m:num>
                        <m:den>
                          <m:sSubSup>
                            <m:sSubSupPr>
                              <m:ctrlPr>
                                <a:rPr lang="en-US" i="1">
                                  <a:latin typeface="Cambria Math" panose="02040503050406030204" pitchFamily="18" charset="0"/>
                                </a:rPr>
                              </m:ctrlPr>
                            </m:sSub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b>
                              <m:r>
                                <a:rPr lang="en-US" i="1">
                                  <a:latin typeface="Cambria Math" panose="02040503050406030204" pitchFamily="18" charset="0"/>
                                </a:rPr>
                                <m:t>𝑒𝑓𝑓</m:t>
                              </m:r>
                            </m:sub>
                            <m:sup>
                              <m:r>
                                <a:rPr lang="en-US" i="0">
                                  <a:latin typeface="Cambria Math" panose="02040503050406030204" pitchFamily="18" charset="0"/>
                                </a:rPr>
                                <m:t>2</m:t>
                              </m:r>
                            </m:sup>
                          </m:sSubSup>
                        </m:den>
                      </m:f>
                      <m:r>
                        <a:rPr lang="en-US" i="0">
                          <a:latin typeface="Cambria Math" panose="02040503050406030204" pitchFamily="18" charset="0"/>
                        </a:rPr>
                        <m:t>≤0.20</m:t>
                      </m:r>
                    </m:oMath>
                  </m:oMathPara>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4865077" y="1827258"/>
                <a:ext cx="3006350" cy="835422"/>
              </a:xfrm>
              <a:prstGeom prst="rect">
                <a:avLst/>
              </a:prstGeom>
              <a:blipFill>
                <a:blip r:embed="rId5"/>
                <a:stretch>
                  <a:fillRect/>
                </a:stretch>
              </a:blipFill>
            </p:spPr>
            <p:txBody>
              <a:bodyPr/>
              <a:lstStyle/>
              <a:p>
                <a:r>
                  <a:rPr lang="en-US">
                    <a:noFill/>
                  </a:rPr>
                  <a:t> </a:t>
                </a:r>
              </a:p>
            </p:txBody>
          </p:sp>
        </mc:Fallback>
      </mc:AlternateContent>
      <p:sp>
        <p:nvSpPr>
          <p:cNvPr id="6" name="TextBox 5"/>
          <p:cNvSpPr txBox="1"/>
          <p:nvPr/>
        </p:nvSpPr>
        <p:spPr>
          <a:xfrm>
            <a:off x="628650" y="2014136"/>
            <a:ext cx="3305908" cy="461665"/>
          </a:xfrm>
          <a:prstGeom prst="rect">
            <a:avLst/>
          </a:prstGeom>
          <a:noFill/>
        </p:spPr>
        <p:txBody>
          <a:bodyPr wrap="square" rtlCol="0">
            <a:spAutoFit/>
          </a:bodyPr>
          <a:lstStyle/>
          <a:p>
            <a:r>
              <a:rPr lang="en-US" sz="2400" dirty="0"/>
              <a:t>Overall Damping:</a:t>
            </a:r>
          </a:p>
        </p:txBody>
      </p:sp>
      <p:sp>
        <p:nvSpPr>
          <p:cNvPr id="4" name="TextBox 3"/>
          <p:cNvSpPr txBox="1"/>
          <p:nvPr/>
        </p:nvSpPr>
        <p:spPr>
          <a:xfrm>
            <a:off x="628650" y="1113692"/>
            <a:ext cx="2911719" cy="430887"/>
          </a:xfrm>
          <a:prstGeom prst="rect">
            <a:avLst/>
          </a:prstGeom>
          <a:noFill/>
        </p:spPr>
        <p:txBody>
          <a:bodyPr wrap="square" rtlCol="0">
            <a:spAutoFit/>
          </a:bodyPr>
          <a:lstStyle/>
          <a:p>
            <a:r>
              <a:rPr lang="en-US" sz="2200" b="1" i="1" dirty="0"/>
              <a:t>Foundation Damping</a:t>
            </a:r>
          </a:p>
        </p:txBody>
      </p:sp>
      <p:sp>
        <p:nvSpPr>
          <p:cNvPr id="2" name="Title 1"/>
          <p:cNvSpPr>
            <a:spLocks noGrp="1"/>
          </p:cNvSpPr>
          <p:nvPr>
            <p:ph type="title"/>
          </p:nvPr>
        </p:nvSpPr>
        <p:spPr>
          <a:xfrm>
            <a:off x="628650" y="365127"/>
            <a:ext cx="7886700" cy="748566"/>
          </a:xfrm>
        </p:spPr>
        <p:txBody>
          <a:bodyPr/>
          <a:lstStyle/>
          <a:p>
            <a:r>
              <a:rPr lang="en-US" b="1" dirty="0">
                <a:solidFill>
                  <a:schemeClr val="accent5"/>
                </a:solidFill>
              </a:rPr>
              <a:t>Flexible Base Effects</a:t>
            </a:r>
            <a:endParaRPr lang="en-US" dirty="0"/>
          </a:p>
        </p:txBody>
      </p:sp>
    </p:spTree>
    <p:extLst>
      <p:ext uri="{BB962C8B-B14F-4D97-AF65-F5344CB8AC3E}">
        <p14:creationId xmlns:p14="http://schemas.microsoft.com/office/powerpoint/2010/main" val="3266450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mc:AlternateContent xmlns:mc="http://schemas.openxmlformats.org/markup-compatibility/2006" xmlns:a14="http://schemas.microsoft.com/office/drawing/2010/main">
        <mc:Choice Requires="a14">
          <p:graphicFrame>
            <p:nvGraphicFramePr>
              <p:cNvPr id="8" name="Table 7" descr="Defining variables used in the foundation damping equations and listing their value for this design example&#10;"/>
              <p:cNvGraphicFramePr>
                <a:graphicFrameLocks noGrp="1"/>
              </p:cNvGraphicFramePr>
              <p:nvPr>
                <p:extLst>
                  <p:ext uri="{D42A27DB-BD31-4B8C-83A1-F6EECF244321}">
                    <p14:modId xmlns:p14="http://schemas.microsoft.com/office/powerpoint/2010/main" val="650748623"/>
                  </p:ext>
                </p:extLst>
              </p:nvPr>
            </p:nvGraphicFramePr>
            <p:xfrm>
              <a:off x="861646" y="2274212"/>
              <a:ext cx="7420707" cy="3606800"/>
            </p:xfrm>
            <a:graphic>
              <a:graphicData uri="http://schemas.openxmlformats.org/drawingml/2006/table">
                <a:tbl>
                  <a:tblPr firstRow="1" bandRow="1">
                    <a:tableStyleId>{69CF1AB2-1976-4502-BF36-3FF5EA218861}</a:tableStyleId>
                  </a:tblPr>
                  <a:tblGrid>
                    <a:gridCol w="1793630">
                      <a:extLst>
                        <a:ext uri="{9D8B030D-6E8A-4147-A177-3AD203B41FA5}">
                          <a16:colId xmlns:a16="http://schemas.microsoft.com/office/drawing/2014/main" val="3038570918"/>
                        </a:ext>
                      </a:extLst>
                    </a:gridCol>
                    <a:gridCol w="3798277">
                      <a:extLst>
                        <a:ext uri="{9D8B030D-6E8A-4147-A177-3AD203B41FA5}">
                          <a16:colId xmlns:a16="http://schemas.microsoft.com/office/drawing/2014/main" val="1129847351"/>
                        </a:ext>
                      </a:extLst>
                    </a:gridCol>
                    <a:gridCol w="1828800">
                      <a:extLst>
                        <a:ext uri="{9D8B030D-6E8A-4147-A177-3AD203B41FA5}">
                          <a16:colId xmlns:a16="http://schemas.microsoft.com/office/drawing/2014/main" val="98332568"/>
                        </a:ext>
                      </a:extLst>
                    </a:gridCol>
                  </a:tblGrid>
                  <a:tr h="370840">
                    <a:tc>
                      <a:txBody>
                        <a:bodyPr/>
                        <a:lstStyle/>
                        <a:p>
                          <a:r>
                            <a:rPr lang="en-US" b="0" dirty="0"/>
                            <a:t>B</a:t>
                          </a:r>
                        </a:p>
                      </a:txBody>
                      <a:tcPr/>
                    </a:tc>
                    <a:tc>
                      <a:txBody>
                        <a:bodyPr/>
                        <a:lstStyle/>
                        <a:p>
                          <a:r>
                            <a:rPr lang="en-US" b="0" dirty="0"/>
                            <a:t>½ Shorter</a:t>
                          </a:r>
                          <a:r>
                            <a:rPr lang="en-US" b="0" baseline="0" dirty="0"/>
                            <a:t> Foundation Dimension</a:t>
                          </a:r>
                          <a:endParaRPr lang="en-US" b="0" dirty="0"/>
                        </a:p>
                      </a:txBody>
                      <a:tcPr/>
                    </a:tc>
                    <a:tc>
                      <a:txBody>
                        <a:bodyPr/>
                        <a:lstStyle/>
                        <a:p>
                          <a:r>
                            <a:rPr lang="en-US" b="0" dirty="0"/>
                            <a:t>75 </a:t>
                          </a:r>
                          <a:r>
                            <a:rPr lang="en-US" b="0" dirty="0" err="1"/>
                            <a:t>ft</a:t>
                          </a:r>
                          <a:endParaRPr lang="en-US" b="0" dirty="0"/>
                        </a:p>
                      </a:txBody>
                      <a:tcPr/>
                    </a:tc>
                    <a:extLst>
                      <a:ext uri="{0D108BD9-81ED-4DB2-BD59-A6C34878D82A}">
                        <a16:rowId xmlns:a16="http://schemas.microsoft.com/office/drawing/2014/main" val="760575987"/>
                      </a:ext>
                    </a:extLst>
                  </a:tr>
                  <a:tr h="370840">
                    <a:tc>
                      <a:txBody>
                        <a:bodyPr/>
                        <a:lstStyle/>
                        <a:p>
                          <a:r>
                            <a:rPr lang="en-US" dirty="0"/>
                            <a:t>L</a:t>
                          </a:r>
                        </a:p>
                      </a:txBody>
                      <a:tcPr/>
                    </a:tc>
                    <a:tc>
                      <a:txBody>
                        <a:bodyPr/>
                        <a:lstStyle/>
                        <a:p>
                          <a:r>
                            <a:rPr lang="en-US" dirty="0"/>
                            <a:t>½ Longer</a:t>
                          </a:r>
                          <a:r>
                            <a:rPr lang="en-US" baseline="0" dirty="0"/>
                            <a:t> Foundation Dimension</a:t>
                          </a:r>
                          <a:endParaRPr lang="en-US" dirty="0"/>
                        </a:p>
                      </a:txBody>
                      <a:tcPr/>
                    </a:tc>
                    <a:tc>
                      <a:txBody>
                        <a:bodyPr/>
                        <a:lstStyle/>
                        <a:p>
                          <a:r>
                            <a:rPr lang="en-US" dirty="0"/>
                            <a:t>90 </a:t>
                          </a:r>
                          <a:r>
                            <a:rPr lang="en-US" dirty="0" err="1"/>
                            <a:t>ft</a:t>
                          </a:r>
                          <a:endParaRPr lang="en-US" dirty="0"/>
                        </a:p>
                      </a:txBody>
                      <a:tcPr/>
                    </a:tc>
                    <a:extLst>
                      <a:ext uri="{0D108BD9-81ED-4DB2-BD59-A6C34878D82A}">
                        <a16:rowId xmlns:a16="http://schemas.microsoft.com/office/drawing/2014/main" val="3923931744"/>
                      </a:ext>
                    </a:extLst>
                  </a:tr>
                  <a:tr h="370840">
                    <a:tc>
                      <a:txBody>
                        <a:bodyPr/>
                        <a:lstStyle/>
                        <a:p>
                          <a:r>
                            <a:rPr lang="en-US" dirty="0"/>
                            <a:t>T</a:t>
                          </a:r>
                        </a:p>
                      </a:txBody>
                      <a:tcPr/>
                    </a:tc>
                    <a:tc>
                      <a:txBody>
                        <a:bodyPr/>
                        <a:lstStyle/>
                        <a:p>
                          <a:r>
                            <a:rPr lang="en-US" dirty="0"/>
                            <a:t>Fixed Base Period</a:t>
                          </a:r>
                        </a:p>
                      </a:txBody>
                      <a:tcPr/>
                    </a:tc>
                    <a:tc>
                      <a:txBody>
                        <a:bodyPr/>
                        <a:lstStyle/>
                        <a:p>
                          <a:r>
                            <a:rPr lang="en-US" dirty="0"/>
                            <a:t>0.39</a:t>
                          </a:r>
                          <a:r>
                            <a:rPr lang="en-US" baseline="0" dirty="0"/>
                            <a:t> sec</a:t>
                          </a:r>
                          <a:endParaRPr lang="en-US" dirty="0"/>
                        </a:p>
                      </a:txBody>
                      <a:tcPr/>
                    </a:tc>
                    <a:extLst>
                      <a:ext uri="{0D108BD9-81ED-4DB2-BD59-A6C34878D82A}">
                        <a16:rowId xmlns:a16="http://schemas.microsoft.com/office/drawing/2014/main" val="4015285348"/>
                      </a:ext>
                    </a:extLst>
                  </a:tr>
                  <a:tr h="370840">
                    <a:tc>
                      <a:txBody>
                        <a:bodyPr/>
                        <a:lstStyle/>
                        <a:p>
                          <a:pPr/>
                          <a14:m>
                            <m:oMathPara xmlns:m="http://schemas.openxmlformats.org/officeDocument/2006/math">
                              <m:oMathParaPr>
                                <m:jc m:val="left"/>
                              </m:oMathParaPr>
                              <m:oMath xmlns:m="http://schemas.openxmlformats.org/officeDocument/2006/math">
                                <m:acc>
                                  <m:accPr>
                                    <m:chr m:val="̃"/>
                                    <m:ctrlPr>
                                      <a:rPr lang="en-US" sz="1800" i="1" kern="1200" smtClean="0">
                                        <a:solidFill>
                                          <a:schemeClr val="dk1"/>
                                        </a:solidFill>
                                        <a:effectLst/>
                                        <a:latin typeface="Cambria Math" panose="02040503050406030204" pitchFamily="18" charset="0"/>
                                        <a:ea typeface="+mn-ea"/>
                                        <a:cs typeface="+mn-cs"/>
                                      </a:rPr>
                                    </m:ctrlPr>
                                  </m:accPr>
                                  <m:e>
                                    <m:r>
                                      <a:rPr lang="en-US" sz="1800" i="1" kern="1200">
                                        <a:solidFill>
                                          <a:schemeClr val="dk1"/>
                                        </a:solidFill>
                                        <a:effectLst/>
                                        <a:latin typeface="Cambria Math" panose="02040503050406030204" pitchFamily="18" charset="0"/>
                                        <a:ea typeface="+mn-ea"/>
                                        <a:cs typeface="+mn-cs"/>
                                      </a:rPr>
                                      <m:t>𝑇</m:t>
                                    </m:r>
                                  </m:e>
                                </m:acc>
                              </m:oMath>
                            </m:oMathPara>
                          </a14:m>
                          <a:endParaRPr lang="en-US" dirty="0"/>
                        </a:p>
                      </a:txBody>
                      <a:tcPr/>
                    </a:tc>
                    <a:tc>
                      <a:txBody>
                        <a:bodyPr/>
                        <a:lstStyle/>
                        <a:p>
                          <a:r>
                            <a:rPr lang="en-US" dirty="0"/>
                            <a:t>Flexible Base Period</a:t>
                          </a:r>
                        </a:p>
                      </a:txBody>
                      <a:tcPr/>
                    </a:tc>
                    <a:tc>
                      <a:txBody>
                        <a:bodyPr/>
                        <a:lstStyle/>
                        <a:p>
                          <a:r>
                            <a:rPr lang="en-US" dirty="0"/>
                            <a:t>0.49 sec</a:t>
                          </a:r>
                        </a:p>
                      </a:txBody>
                      <a:tcPr/>
                    </a:tc>
                    <a:extLst>
                      <a:ext uri="{0D108BD9-81ED-4DB2-BD59-A6C34878D82A}">
                        <a16:rowId xmlns:a16="http://schemas.microsoft.com/office/drawing/2014/main" val="2832474270"/>
                      </a:ext>
                    </a:extLst>
                  </a:tr>
                  <a:tr h="370840">
                    <a:tc>
                      <a:txBody>
                        <a:bodyPr/>
                        <a:lstStyle/>
                        <a:p>
                          <a:r>
                            <a:rPr lang="en-US" sz="1800" i="1" kern="1200" dirty="0">
                              <a:solidFill>
                                <a:schemeClr val="dk1"/>
                              </a:solidFill>
                              <a:effectLst/>
                              <a:latin typeface="+mn-lt"/>
                              <a:ea typeface="+mn-ea"/>
                              <a:cs typeface="+mn-cs"/>
                            </a:rPr>
                            <a:t>v</a:t>
                          </a:r>
                          <a:r>
                            <a:rPr lang="en-US" sz="1800" i="1" kern="1200" baseline="-25000" dirty="0">
                              <a:solidFill>
                                <a:schemeClr val="dk1"/>
                              </a:solidFill>
                              <a:effectLst/>
                              <a:latin typeface="+mn-lt"/>
                              <a:ea typeface="+mn-ea"/>
                              <a:cs typeface="+mn-cs"/>
                            </a:rPr>
                            <a:t>s</a:t>
                          </a:r>
                          <a:endParaRPr lang="en-US" dirty="0"/>
                        </a:p>
                      </a:txBody>
                      <a:tcPr/>
                    </a:tc>
                    <a:tc>
                      <a:txBody>
                        <a:bodyPr/>
                        <a:lstStyle/>
                        <a:p>
                          <a:r>
                            <a:rPr lang="en-US" dirty="0"/>
                            <a:t>Effective shear wave velocity</a:t>
                          </a:r>
                        </a:p>
                      </a:txBody>
                      <a:tcPr/>
                    </a:tc>
                    <a:tc>
                      <a:txBody>
                        <a:bodyPr/>
                        <a:lstStyle/>
                        <a:p>
                          <a:r>
                            <a:rPr lang="en-US" dirty="0"/>
                            <a:t>570 </a:t>
                          </a:r>
                          <a:r>
                            <a:rPr lang="en-US" dirty="0" err="1"/>
                            <a:t>ft</a:t>
                          </a:r>
                          <a:r>
                            <a:rPr lang="en-US" dirty="0"/>
                            <a:t>/s</a:t>
                          </a:r>
                        </a:p>
                      </a:txBody>
                      <a:tcPr/>
                    </a:tc>
                    <a:extLst>
                      <a:ext uri="{0D108BD9-81ED-4DB2-BD59-A6C34878D82A}">
                        <a16:rowId xmlns:a16="http://schemas.microsoft.com/office/drawing/2014/main" val="354389885"/>
                      </a:ext>
                    </a:extLst>
                  </a:tr>
                  <a:tr h="370840">
                    <a:tc>
                      <a:txBody>
                        <a:bodyPr/>
                        <a:lstStyle/>
                        <a:p>
                          <a:r>
                            <a:rPr lang="en-US" dirty="0"/>
                            <a:t>G</a:t>
                          </a:r>
                        </a:p>
                      </a:txBody>
                      <a:tcPr/>
                    </a:tc>
                    <a:tc>
                      <a:txBody>
                        <a:bodyPr/>
                        <a:lstStyle/>
                        <a:p>
                          <a:r>
                            <a:rPr lang="en-US" dirty="0"/>
                            <a:t>Shear modulus over depth equal</a:t>
                          </a:r>
                          <a:r>
                            <a:rPr lang="en-US" baseline="0" dirty="0"/>
                            <a:t> B</a:t>
                          </a:r>
                          <a:endParaRPr lang="en-US" dirty="0"/>
                        </a:p>
                      </a:txBody>
                      <a:tcPr/>
                    </a:tc>
                    <a:tc>
                      <a:txBody>
                        <a:bodyPr/>
                        <a:lstStyle/>
                        <a:p>
                          <a:r>
                            <a:rPr lang="en-US" dirty="0"/>
                            <a:t>1,200 k/ft</a:t>
                          </a:r>
                          <a:r>
                            <a:rPr lang="en-US" baseline="30000" dirty="0"/>
                            <a:t>2</a:t>
                          </a:r>
                        </a:p>
                      </a:txBody>
                      <a:tcPr/>
                    </a:tc>
                    <a:extLst>
                      <a:ext uri="{0D108BD9-81ED-4DB2-BD59-A6C34878D82A}">
                        <a16:rowId xmlns:a16="http://schemas.microsoft.com/office/drawing/2014/main" val="4236923728"/>
                      </a:ext>
                    </a:extLst>
                  </a:tr>
                  <a:tr h="370840">
                    <a:tc>
                      <a:txBody>
                        <a:bodyPr/>
                        <a:lstStyle/>
                        <a:p>
                          <a:r>
                            <a:rPr lang="en-US" sz="1800" i="1" kern="1200" dirty="0">
                              <a:solidFill>
                                <a:schemeClr val="dk1"/>
                              </a:solidFill>
                              <a:effectLst/>
                              <a:latin typeface="+mn-lt"/>
                              <a:ea typeface="+mn-ea"/>
                              <a:cs typeface="+mn-cs"/>
                            </a:rPr>
                            <a:t>ν</a:t>
                          </a:r>
                          <a:endParaRPr lang="en-US" dirty="0"/>
                        </a:p>
                      </a:txBody>
                      <a:tcPr/>
                    </a:tc>
                    <a:tc>
                      <a:txBody>
                        <a:bodyPr/>
                        <a:lstStyle/>
                        <a:p>
                          <a:r>
                            <a:rPr lang="en-US" dirty="0"/>
                            <a:t>Poisson’s ratio of soil</a:t>
                          </a:r>
                        </a:p>
                      </a:txBody>
                      <a:tcPr/>
                    </a:tc>
                    <a:tc>
                      <a:txBody>
                        <a:bodyPr/>
                        <a:lstStyle/>
                        <a:p>
                          <a:r>
                            <a:rPr lang="en-US" dirty="0"/>
                            <a:t>0.3</a:t>
                          </a:r>
                        </a:p>
                      </a:txBody>
                      <a:tcPr/>
                    </a:tc>
                    <a:extLst>
                      <a:ext uri="{0D108BD9-81ED-4DB2-BD59-A6C34878D82A}">
                        <a16:rowId xmlns:a16="http://schemas.microsoft.com/office/drawing/2014/main" val="613634915"/>
                      </a:ext>
                    </a:extLst>
                  </a:tr>
                  <a:tr h="370840">
                    <a:tc>
                      <a:txBody>
                        <a:bodyPr/>
                        <a:lstStyle/>
                        <a:p>
                          <a:r>
                            <a:rPr lang="en-US" dirty="0"/>
                            <a:t>M*</a:t>
                          </a:r>
                        </a:p>
                      </a:txBody>
                      <a:tcPr/>
                    </a:tc>
                    <a:tc>
                      <a:txBody>
                        <a:bodyPr/>
                        <a:lstStyle/>
                        <a:p>
                          <a:r>
                            <a:rPr lang="en-US" dirty="0"/>
                            <a:t>Fundamental modal effective mass</a:t>
                          </a:r>
                        </a:p>
                      </a:txBody>
                      <a:tcPr/>
                    </a:tc>
                    <a:tc>
                      <a:txBody>
                        <a:bodyPr/>
                        <a:lstStyle/>
                        <a:p>
                          <a:r>
                            <a:rPr lang="en-US" dirty="0"/>
                            <a:t>14,500</a:t>
                          </a:r>
                          <a:r>
                            <a:rPr lang="en-US" baseline="0" dirty="0"/>
                            <a:t> kips</a:t>
                          </a:r>
                          <a:endParaRPr lang="en-US" dirty="0"/>
                        </a:p>
                      </a:txBody>
                      <a:tcPr/>
                    </a:tc>
                    <a:extLst>
                      <a:ext uri="{0D108BD9-81ED-4DB2-BD59-A6C34878D82A}">
                        <a16:rowId xmlns:a16="http://schemas.microsoft.com/office/drawing/2014/main" val="2686536628"/>
                      </a:ext>
                    </a:extLst>
                  </a:tr>
                  <a:tr h="370840">
                    <a:tc>
                      <a:txBody>
                        <a:bodyPr/>
                        <a:lstStyle/>
                        <a:p>
                          <a:r>
                            <a:rPr lang="en-US" dirty="0"/>
                            <a:t>h*</a:t>
                          </a:r>
                        </a:p>
                      </a:txBody>
                      <a:tcPr/>
                    </a:tc>
                    <a:tc>
                      <a:txBody>
                        <a:bodyPr/>
                        <a:lstStyle/>
                        <a:p>
                          <a:r>
                            <a:rPr lang="en-US" dirty="0"/>
                            <a:t>Effective structure height at fundamental </a:t>
                          </a:r>
                          <a:r>
                            <a:rPr lang="en-US" sz="1800" kern="1200" dirty="0">
                              <a:solidFill>
                                <a:schemeClr val="dk1"/>
                              </a:solidFill>
                              <a:effectLst/>
                              <a:latin typeface="+mn-lt"/>
                              <a:ea typeface="+mn-ea"/>
                              <a:cs typeface="+mn-cs"/>
                            </a:rPr>
                            <a:t>mode = </a:t>
                          </a:r>
                          <a:r>
                            <a:rPr lang="en-US" sz="1800" i="1" kern="1200" dirty="0">
                              <a:solidFill>
                                <a:schemeClr val="dk1"/>
                              </a:solidFill>
                              <a:effectLst/>
                              <a:latin typeface="+mn-lt"/>
                              <a:ea typeface="+mn-ea"/>
                              <a:cs typeface="+mn-cs"/>
                            </a:rPr>
                            <a:t>h / (</a:t>
                          </a:r>
                          <a:r>
                            <a:rPr lang="en-US" sz="1800" i="1" kern="1200" dirty="0" err="1">
                              <a:solidFill>
                                <a:schemeClr val="dk1"/>
                              </a:solidFill>
                              <a:effectLst/>
                              <a:latin typeface="+mn-lt"/>
                              <a:ea typeface="+mn-ea"/>
                              <a:cs typeface="+mn-cs"/>
                            </a:rPr>
                            <a:t>Γϕ</a:t>
                          </a:r>
                          <a:r>
                            <a:rPr lang="en-US" sz="1800" i="1" kern="1200" baseline="-25000" dirty="0" err="1">
                              <a:solidFill>
                                <a:schemeClr val="dk1"/>
                              </a:solidFill>
                              <a:effectLst/>
                              <a:latin typeface="+mn-lt"/>
                              <a:ea typeface="+mn-ea"/>
                              <a:cs typeface="+mn-cs"/>
                            </a:rPr>
                            <a:t>roof</a:t>
                          </a:r>
                          <a:r>
                            <a:rPr lang="en-US" sz="1800" i="1" kern="1200" dirty="0">
                              <a:solidFill>
                                <a:schemeClr val="dk1"/>
                              </a:solidFill>
                              <a:effectLst/>
                              <a:latin typeface="+mn-lt"/>
                              <a:ea typeface="+mn-ea"/>
                              <a:cs typeface="+mn-cs"/>
                            </a:rPr>
                            <a:t>)</a:t>
                          </a:r>
                          <a:r>
                            <a:rPr lang="en-US" sz="1800" kern="1200" dirty="0">
                              <a:solidFill>
                                <a:schemeClr val="dk1"/>
                              </a:solidFill>
                              <a:effectLst/>
                              <a:latin typeface="+mn-lt"/>
                              <a:ea typeface="+mn-ea"/>
                              <a:cs typeface="+mn-cs"/>
                            </a:rPr>
                            <a:t> </a:t>
                          </a:r>
                          <a:endParaRPr lang="en-US" dirty="0"/>
                        </a:p>
                      </a:txBody>
                      <a:tcPr/>
                    </a:tc>
                    <a:tc>
                      <a:txBody>
                        <a:bodyPr/>
                        <a:lstStyle/>
                        <a:p>
                          <a:pPr algn="l"/>
                          <a:r>
                            <a:rPr lang="en-US" dirty="0"/>
                            <a:t>41.5 </a:t>
                          </a:r>
                          <a:r>
                            <a:rPr lang="en-US" dirty="0" err="1"/>
                            <a:t>ft</a:t>
                          </a:r>
                          <a:endParaRPr lang="en-US" dirty="0"/>
                        </a:p>
                      </a:txBody>
                      <a:tcPr/>
                    </a:tc>
                    <a:extLst>
                      <a:ext uri="{0D108BD9-81ED-4DB2-BD59-A6C34878D82A}">
                        <a16:rowId xmlns:a16="http://schemas.microsoft.com/office/drawing/2014/main" val="3877736709"/>
                      </a:ext>
                    </a:extLst>
                  </a:tr>
                </a:tbl>
              </a:graphicData>
            </a:graphic>
          </p:graphicFrame>
        </mc:Choice>
        <mc:Fallback xmlns="">
          <p:graphicFrame>
            <p:nvGraphicFramePr>
              <p:cNvPr id="8" name="Table 7" descr="Defining variables used in the foundation damping equations and listing their value for this design example&#10;"/>
              <p:cNvGraphicFramePr>
                <a:graphicFrameLocks noGrp="1"/>
              </p:cNvGraphicFramePr>
              <p:nvPr>
                <p:extLst>
                  <p:ext uri="{D42A27DB-BD31-4B8C-83A1-F6EECF244321}">
                    <p14:modId xmlns:p14="http://schemas.microsoft.com/office/powerpoint/2010/main" val="650748623"/>
                  </p:ext>
                </p:extLst>
              </p:nvPr>
            </p:nvGraphicFramePr>
            <p:xfrm>
              <a:off x="861646" y="2274212"/>
              <a:ext cx="7420707" cy="3606800"/>
            </p:xfrm>
            <a:graphic>
              <a:graphicData uri="http://schemas.openxmlformats.org/drawingml/2006/table">
                <a:tbl>
                  <a:tblPr firstRow="1" bandRow="1">
                    <a:tableStyleId>{69CF1AB2-1976-4502-BF36-3FF5EA218861}</a:tableStyleId>
                  </a:tblPr>
                  <a:tblGrid>
                    <a:gridCol w="1793630">
                      <a:extLst>
                        <a:ext uri="{9D8B030D-6E8A-4147-A177-3AD203B41FA5}">
                          <a16:colId xmlns:a16="http://schemas.microsoft.com/office/drawing/2014/main" val="3038570918"/>
                        </a:ext>
                      </a:extLst>
                    </a:gridCol>
                    <a:gridCol w="3798277">
                      <a:extLst>
                        <a:ext uri="{9D8B030D-6E8A-4147-A177-3AD203B41FA5}">
                          <a16:colId xmlns:a16="http://schemas.microsoft.com/office/drawing/2014/main" val="1129847351"/>
                        </a:ext>
                      </a:extLst>
                    </a:gridCol>
                    <a:gridCol w="1828800">
                      <a:extLst>
                        <a:ext uri="{9D8B030D-6E8A-4147-A177-3AD203B41FA5}">
                          <a16:colId xmlns:a16="http://schemas.microsoft.com/office/drawing/2014/main" val="98332568"/>
                        </a:ext>
                      </a:extLst>
                    </a:gridCol>
                  </a:tblGrid>
                  <a:tr h="370840">
                    <a:tc>
                      <a:txBody>
                        <a:bodyPr/>
                        <a:lstStyle/>
                        <a:p>
                          <a:r>
                            <a:rPr lang="en-US" b="0" dirty="0"/>
                            <a:t>B</a:t>
                          </a:r>
                        </a:p>
                      </a:txBody>
                      <a:tcPr/>
                    </a:tc>
                    <a:tc>
                      <a:txBody>
                        <a:bodyPr/>
                        <a:lstStyle/>
                        <a:p>
                          <a:r>
                            <a:rPr lang="en-US" b="0" dirty="0"/>
                            <a:t>½ Shorter</a:t>
                          </a:r>
                          <a:r>
                            <a:rPr lang="en-US" b="0" baseline="0" dirty="0"/>
                            <a:t> Foundation Dimension</a:t>
                          </a:r>
                          <a:endParaRPr lang="en-US" b="0" dirty="0"/>
                        </a:p>
                      </a:txBody>
                      <a:tcPr/>
                    </a:tc>
                    <a:tc>
                      <a:txBody>
                        <a:bodyPr/>
                        <a:lstStyle/>
                        <a:p>
                          <a:r>
                            <a:rPr lang="en-US" b="0" dirty="0"/>
                            <a:t>75 </a:t>
                          </a:r>
                          <a:r>
                            <a:rPr lang="en-US" b="0" dirty="0" err="1"/>
                            <a:t>ft</a:t>
                          </a:r>
                          <a:endParaRPr lang="en-US" b="0" dirty="0"/>
                        </a:p>
                      </a:txBody>
                      <a:tcPr/>
                    </a:tc>
                    <a:extLst>
                      <a:ext uri="{0D108BD9-81ED-4DB2-BD59-A6C34878D82A}">
                        <a16:rowId xmlns:a16="http://schemas.microsoft.com/office/drawing/2014/main" val="760575987"/>
                      </a:ext>
                    </a:extLst>
                  </a:tr>
                  <a:tr h="370840">
                    <a:tc>
                      <a:txBody>
                        <a:bodyPr/>
                        <a:lstStyle/>
                        <a:p>
                          <a:r>
                            <a:rPr lang="en-US" dirty="0"/>
                            <a:t>L</a:t>
                          </a:r>
                        </a:p>
                      </a:txBody>
                      <a:tcPr/>
                    </a:tc>
                    <a:tc>
                      <a:txBody>
                        <a:bodyPr/>
                        <a:lstStyle/>
                        <a:p>
                          <a:r>
                            <a:rPr lang="en-US" dirty="0"/>
                            <a:t>½ Longer</a:t>
                          </a:r>
                          <a:r>
                            <a:rPr lang="en-US" baseline="0" dirty="0"/>
                            <a:t> Foundation Dimension</a:t>
                          </a:r>
                          <a:endParaRPr lang="en-US" dirty="0"/>
                        </a:p>
                      </a:txBody>
                      <a:tcPr/>
                    </a:tc>
                    <a:tc>
                      <a:txBody>
                        <a:bodyPr/>
                        <a:lstStyle/>
                        <a:p>
                          <a:r>
                            <a:rPr lang="en-US" dirty="0"/>
                            <a:t>90 </a:t>
                          </a:r>
                          <a:r>
                            <a:rPr lang="en-US" dirty="0" err="1"/>
                            <a:t>ft</a:t>
                          </a:r>
                          <a:endParaRPr lang="en-US" dirty="0"/>
                        </a:p>
                      </a:txBody>
                      <a:tcPr/>
                    </a:tc>
                    <a:extLst>
                      <a:ext uri="{0D108BD9-81ED-4DB2-BD59-A6C34878D82A}">
                        <a16:rowId xmlns:a16="http://schemas.microsoft.com/office/drawing/2014/main" val="3923931744"/>
                      </a:ext>
                    </a:extLst>
                  </a:tr>
                  <a:tr h="370840">
                    <a:tc>
                      <a:txBody>
                        <a:bodyPr/>
                        <a:lstStyle/>
                        <a:p>
                          <a:r>
                            <a:rPr lang="en-US" dirty="0"/>
                            <a:t>T</a:t>
                          </a:r>
                        </a:p>
                      </a:txBody>
                      <a:tcPr/>
                    </a:tc>
                    <a:tc>
                      <a:txBody>
                        <a:bodyPr/>
                        <a:lstStyle/>
                        <a:p>
                          <a:r>
                            <a:rPr lang="en-US" dirty="0"/>
                            <a:t>Fixed Base Period</a:t>
                          </a:r>
                        </a:p>
                      </a:txBody>
                      <a:tcPr/>
                    </a:tc>
                    <a:tc>
                      <a:txBody>
                        <a:bodyPr/>
                        <a:lstStyle/>
                        <a:p>
                          <a:r>
                            <a:rPr lang="en-US" dirty="0"/>
                            <a:t>0.39</a:t>
                          </a:r>
                          <a:r>
                            <a:rPr lang="en-US" baseline="0" dirty="0"/>
                            <a:t> sec</a:t>
                          </a:r>
                          <a:endParaRPr lang="en-US" dirty="0"/>
                        </a:p>
                      </a:txBody>
                      <a:tcPr/>
                    </a:tc>
                    <a:extLst>
                      <a:ext uri="{0D108BD9-81ED-4DB2-BD59-A6C34878D82A}">
                        <a16:rowId xmlns:a16="http://schemas.microsoft.com/office/drawing/2014/main" val="4015285348"/>
                      </a:ext>
                    </a:extLst>
                  </a:tr>
                  <a:tr h="370840">
                    <a:tc>
                      <a:txBody>
                        <a:bodyPr/>
                        <a:lstStyle/>
                        <a:p>
                          <a:endParaRPr lang="en-US"/>
                        </a:p>
                      </a:txBody>
                      <a:tcPr>
                        <a:blipFill>
                          <a:blip r:embed="rId3"/>
                          <a:stretch>
                            <a:fillRect l="-340" t="-313333" r="-314966" b="-608333"/>
                          </a:stretch>
                        </a:blipFill>
                      </a:tcPr>
                    </a:tc>
                    <a:tc>
                      <a:txBody>
                        <a:bodyPr/>
                        <a:lstStyle/>
                        <a:p>
                          <a:r>
                            <a:rPr lang="en-US" dirty="0"/>
                            <a:t>Flexible Base Period</a:t>
                          </a:r>
                        </a:p>
                      </a:txBody>
                      <a:tcPr/>
                    </a:tc>
                    <a:tc>
                      <a:txBody>
                        <a:bodyPr/>
                        <a:lstStyle/>
                        <a:p>
                          <a:r>
                            <a:rPr lang="en-US" dirty="0"/>
                            <a:t>0.49 sec</a:t>
                          </a:r>
                        </a:p>
                      </a:txBody>
                      <a:tcPr/>
                    </a:tc>
                    <a:extLst>
                      <a:ext uri="{0D108BD9-81ED-4DB2-BD59-A6C34878D82A}">
                        <a16:rowId xmlns:a16="http://schemas.microsoft.com/office/drawing/2014/main" val="2832474270"/>
                      </a:ext>
                    </a:extLst>
                  </a:tr>
                  <a:tr h="370840">
                    <a:tc>
                      <a:txBody>
                        <a:bodyPr/>
                        <a:lstStyle/>
                        <a:p>
                          <a:r>
                            <a:rPr lang="en-US" sz="1800" i="1" kern="1200" dirty="0">
                              <a:solidFill>
                                <a:schemeClr val="dk1"/>
                              </a:solidFill>
                              <a:effectLst/>
                              <a:latin typeface="+mn-lt"/>
                              <a:ea typeface="+mn-ea"/>
                              <a:cs typeface="+mn-cs"/>
                            </a:rPr>
                            <a:t>v</a:t>
                          </a:r>
                          <a:r>
                            <a:rPr lang="en-US" sz="1800" i="1" kern="1200" baseline="-25000" dirty="0">
                              <a:solidFill>
                                <a:schemeClr val="dk1"/>
                              </a:solidFill>
                              <a:effectLst/>
                              <a:latin typeface="+mn-lt"/>
                              <a:ea typeface="+mn-ea"/>
                              <a:cs typeface="+mn-cs"/>
                            </a:rPr>
                            <a:t>s</a:t>
                          </a:r>
                          <a:endParaRPr lang="en-US" dirty="0"/>
                        </a:p>
                      </a:txBody>
                      <a:tcPr/>
                    </a:tc>
                    <a:tc>
                      <a:txBody>
                        <a:bodyPr/>
                        <a:lstStyle/>
                        <a:p>
                          <a:r>
                            <a:rPr lang="en-US" dirty="0"/>
                            <a:t>Effective shear wave velocity</a:t>
                          </a:r>
                        </a:p>
                      </a:txBody>
                      <a:tcPr/>
                    </a:tc>
                    <a:tc>
                      <a:txBody>
                        <a:bodyPr/>
                        <a:lstStyle/>
                        <a:p>
                          <a:r>
                            <a:rPr lang="en-US" dirty="0"/>
                            <a:t>570 </a:t>
                          </a:r>
                          <a:r>
                            <a:rPr lang="en-US" dirty="0" err="1"/>
                            <a:t>ft</a:t>
                          </a:r>
                          <a:r>
                            <a:rPr lang="en-US" dirty="0"/>
                            <a:t>/s</a:t>
                          </a:r>
                        </a:p>
                      </a:txBody>
                      <a:tcPr/>
                    </a:tc>
                    <a:extLst>
                      <a:ext uri="{0D108BD9-81ED-4DB2-BD59-A6C34878D82A}">
                        <a16:rowId xmlns:a16="http://schemas.microsoft.com/office/drawing/2014/main" val="354389885"/>
                      </a:ext>
                    </a:extLst>
                  </a:tr>
                  <a:tr h="370840">
                    <a:tc>
                      <a:txBody>
                        <a:bodyPr/>
                        <a:lstStyle/>
                        <a:p>
                          <a:r>
                            <a:rPr lang="en-US" dirty="0"/>
                            <a:t>G</a:t>
                          </a:r>
                        </a:p>
                      </a:txBody>
                      <a:tcPr/>
                    </a:tc>
                    <a:tc>
                      <a:txBody>
                        <a:bodyPr/>
                        <a:lstStyle/>
                        <a:p>
                          <a:r>
                            <a:rPr lang="en-US" dirty="0"/>
                            <a:t>Shear modulus over depth equal</a:t>
                          </a:r>
                          <a:r>
                            <a:rPr lang="en-US" baseline="0" dirty="0"/>
                            <a:t> B</a:t>
                          </a:r>
                          <a:endParaRPr lang="en-US" dirty="0"/>
                        </a:p>
                      </a:txBody>
                      <a:tcPr/>
                    </a:tc>
                    <a:tc>
                      <a:txBody>
                        <a:bodyPr/>
                        <a:lstStyle/>
                        <a:p>
                          <a:r>
                            <a:rPr lang="en-US" dirty="0"/>
                            <a:t>1,200 k/ft</a:t>
                          </a:r>
                          <a:r>
                            <a:rPr lang="en-US" baseline="30000" dirty="0"/>
                            <a:t>2</a:t>
                          </a:r>
                        </a:p>
                      </a:txBody>
                      <a:tcPr/>
                    </a:tc>
                    <a:extLst>
                      <a:ext uri="{0D108BD9-81ED-4DB2-BD59-A6C34878D82A}">
                        <a16:rowId xmlns:a16="http://schemas.microsoft.com/office/drawing/2014/main" val="4236923728"/>
                      </a:ext>
                    </a:extLst>
                  </a:tr>
                  <a:tr h="370840">
                    <a:tc>
                      <a:txBody>
                        <a:bodyPr/>
                        <a:lstStyle/>
                        <a:p>
                          <a:r>
                            <a:rPr lang="en-US" sz="1800" i="1" kern="1200" dirty="0">
                              <a:solidFill>
                                <a:schemeClr val="dk1"/>
                              </a:solidFill>
                              <a:effectLst/>
                              <a:latin typeface="+mn-lt"/>
                              <a:ea typeface="+mn-ea"/>
                              <a:cs typeface="+mn-cs"/>
                            </a:rPr>
                            <a:t>ν</a:t>
                          </a:r>
                          <a:endParaRPr lang="en-US" dirty="0"/>
                        </a:p>
                      </a:txBody>
                      <a:tcPr/>
                    </a:tc>
                    <a:tc>
                      <a:txBody>
                        <a:bodyPr/>
                        <a:lstStyle/>
                        <a:p>
                          <a:r>
                            <a:rPr lang="en-US" dirty="0"/>
                            <a:t>Poisson’s ratio of soil</a:t>
                          </a:r>
                        </a:p>
                      </a:txBody>
                      <a:tcPr/>
                    </a:tc>
                    <a:tc>
                      <a:txBody>
                        <a:bodyPr/>
                        <a:lstStyle/>
                        <a:p>
                          <a:r>
                            <a:rPr lang="en-US" dirty="0"/>
                            <a:t>0.3</a:t>
                          </a:r>
                        </a:p>
                      </a:txBody>
                      <a:tcPr/>
                    </a:tc>
                    <a:extLst>
                      <a:ext uri="{0D108BD9-81ED-4DB2-BD59-A6C34878D82A}">
                        <a16:rowId xmlns:a16="http://schemas.microsoft.com/office/drawing/2014/main" val="613634915"/>
                      </a:ext>
                    </a:extLst>
                  </a:tr>
                  <a:tr h="370840">
                    <a:tc>
                      <a:txBody>
                        <a:bodyPr/>
                        <a:lstStyle/>
                        <a:p>
                          <a:r>
                            <a:rPr lang="en-US" dirty="0"/>
                            <a:t>M*</a:t>
                          </a:r>
                        </a:p>
                      </a:txBody>
                      <a:tcPr/>
                    </a:tc>
                    <a:tc>
                      <a:txBody>
                        <a:bodyPr/>
                        <a:lstStyle/>
                        <a:p>
                          <a:r>
                            <a:rPr lang="en-US" dirty="0"/>
                            <a:t>Fundamental modal effective mass</a:t>
                          </a:r>
                        </a:p>
                      </a:txBody>
                      <a:tcPr/>
                    </a:tc>
                    <a:tc>
                      <a:txBody>
                        <a:bodyPr/>
                        <a:lstStyle/>
                        <a:p>
                          <a:r>
                            <a:rPr lang="en-US" dirty="0"/>
                            <a:t>14,500</a:t>
                          </a:r>
                          <a:r>
                            <a:rPr lang="en-US" baseline="0" dirty="0"/>
                            <a:t> kips</a:t>
                          </a:r>
                          <a:endParaRPr lang="en-US" dirty="0"/>
                        </a:p>
                      </a:txBody>
                      <a:tcPr/>
                    </a:tc>
                    <a:extLst>
                      <a:ext uri="{0D108BD9-81ED-4DB2-BD59-A6C34878D82A}">
                        <a16:rowId xmlns:a16="http://schemas.microsoft.com/office/drawing/2014/main" val="2686536628"/>
                      </a:ext>
                    </a:extLst>
                  </a:tr>
                  <a:tr h="640080">
                    <a:tc>
                      <a:txBody>
                        <a:bodyPr/>
                        <a:lstStyle/>
                        <a:p>
                          <a:r>
                            <a:rPr lang="en-US" dirty="0"/>
                            <a:t>h*</a:t>
                          </a:r>
                        </a:p>
                      </a:txBody>
                      <a:tcPr/>
                    </a:tc>
                    <a:tc>
                      <a:txBody>
                        <a:bodyPr/>
                        <a:lstStyle/>
                        <a:p>
                          <a:r>
                            <a:rPr lang="en-US" dirty="0"/>
                            <a:t>Effective structure height at fundamental </a:t>
                          </a:r>
                          <a:r>
                            <a:rPr lang="en-US" sz="1800" kern="1200" dirty="0">
                              <a:solidFill>
                                <a:schemeClr val="dk1"/>
                              </a:solidFill>
                              <a:effectLst/>
                              <a:latin typeface="+mn-lt"/>
                              <a:ea typeface="+mn-ea"/>
                              <a:cs typeface="+mn-cs"/>
                            </a:rPr>
                            <a:t>mode = </a:t>
                          </a:r>
                          <a:r>
                            <a:rPr lang="en-US" sz="1800" i="1" kern="1200" dirty="0">
                              <a:solidFill>
                                <a:schemeClr val="dk1"/>
                              </a:solidFill>
                              <a:effectLst/>
                              <a:latin typeface="+mn-lt"/>
                              <a:ea typeface="+mn-ea"/>
                              <a:cs typeface="+mn-cs"/>
                            </a:rPr>
                            <a:t>h / (</a:t>
                          </a:r>
                          <a:r>
                            <a:rPr lang="en-US" sz="1800" i="1" kern="1200" dirty="0" err="1">
                              <a:solidFill>
                                <a:schemeClr val="dk1"/>
                              </a:solidFill>
                              <a:effectLst/>
                              <a:latin typeface="+mn-lt"/>
                              <a:ea typeface="+mn-ea"/>
                              <a:cs typeface="+mn-cs"/>
                            </a:rPr>
                            <a:t>Γϕ</a:t>
                          </a:r>
                          <a:r>
                            <a:rPr lang="en-US" sz="1800" i="1" kern="1200" baseline="-25000" dirty="0" err="1">
                              <a:solidFill>
                                <a:schemeClr val="dk1"/>
                              </a:solidFill>
                              <a:effectLst/>
                              <a:latin typeface="+mn-lt"/>
                              <a:ea typeface="+mn-ea"/>
                              <a:cs typeface="+mn-cs"/>
                            </a:rPr>
                            <a:t>roof</a:t>
                          </a:r>
                          <a:r>
                            <a:rPr lang="en-US" sz="1800" i="1" kern="1200" dirty="0">
                              <a:solidFill>
                                <a:schemeClr val="dk1"/>
                              </a:solidFill>
                              <a:effectLst/>
                              <a:latin typeface="+mn-lt"/>
                              <a:ea typeface="+mn-ea"/>
                              <a:cs typeface="+mn-cs"/>
                            </a:rPr>
                            <a:t>)</a:t>
                          </a:r>
                          <a:r>
                            <a:rPr lang="en-US" sz="1800" kern="1200" dirty="0">
                              <a:solidFill>
                                <a:schemeClr val="dk1"/>
                              </a:solidFill>
                              <a:effectLst/>
                              <a:latin typeface="+mn-lt"/>
                              <a:ea typeface="+mn-ea"/>
                              <a:cs typeface="+mn-cs"/>
                            </a:rPr>
                            <a:t> </a:t>
                          </a:r>
                          <a:endParaRPr lang="en-US" dirty="0"/>
                        </a:p>
                      </a:txBody>
                      <a:tcPr/>
                    </a:tc>
                    <a:tc>
                      <a:txBody>
                        <a:bodyPr/>
                        <a:lstStyle/>
                        <a:p>
                          <a:pPr algn="l"/>
                          <a:r>
                            <a:rPr lang="en-US" dirty="0"/>
                            <a:t>41.5 </a:t>
                          </a:r>
                          <a:r>
                            <a:rPr lang="en-US" dirty="0" err="1"/>
                            <a:t>ft</a:t>
                          </a:r>
                          <a:endParaRPr lang="en-US" dirty="0"/>
                        </a:p>
                      </a:txBody>
                      <a:tcPr/>
                    </a:tc>
                    <a:extLst>
                      <a:ext uri="{0D108BD9-81ED-4DB2-BD59-A6C34878D82A}">
                        <a16:rowId xmlns:a16="http://schemas.microsoft.com/office/drawing/2014/main" val="3877736709"/>
                      </a:ext>
                    </a:extLst>
                  </a:tr>
                </a:tbl>
              </a:graphicData>
            </a:graphic>
          </p:graphicFrame>
        </mc:Fallback>
      </mc:AlternateContent>
      <mc:AlternateContent xmlns:mc="http://schemas.openxmlformats.org/markup-compatibility/2006" xmlns:a14="http://schemas.microsoft.com/office/drawing/2010/main">
        <mc:Choice Requires="a14">
          <p:sp>
            <p:nvSpPr>
              <p:cNvPr id="9" name="Rectangle 8"/>
              <p:cNvSpPr/>
              <p:nvPr/>
            </p:nvSpPr>
            <p:spPr>
              <a:xfrm>
                <a:off x="3093068" y="1326603"/>
                <a:ext cx="2957861" cy="8668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𝑓</m:t>
                          </m:r>
                        </m:sub>
                      </m:sSub>
                      <m:r>
                        <a:rPr lang="en-US" i="0">
                          <a:latin typeface="Cambria Math" panose="02040503050406030204" pitchFamily="18" charset="0"/>
                        </a:rPr>
                        <m:t>=</m:t>
                      </m:r>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p>
                                  <m:r>
                                    <a:rPr lang="en-US" i="0">
                                      <a:latin typeface="Cambria Math" panose="02040503050406030204" pitchFamily="18" charset="0"/>
                                    </a:rPr>
                                    <m:t>2</m:t>
                                  </m:r>
                                </m:sup>
                              </m:sSup>
                              <m:r>
                                <a:rPr lang="en-US" i="0">
                                  <a:latin typeface="Cambria Math" panose="02040503050406030204" pitchFamily="18" charset="0"/>
                                </a:rPr>
                                <m:t>−1</m:t>
                              </m:r>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p>
                                  <m:r>
                                    <a:rPr lang="en-US" i="0">
                                      <a:latin typeface="Cambria Math" panose="02040503050406030204" pitchFamily="18" charset="0"/>
                                    </a:rPr>
                                    <m:t>2</m:t>
                                  </m:r>
                                </m:sup>
                              </m:sSup>
                            </m:den>
                          </m:f>
                        </m:e>
                      </m:d>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𝑠</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𝑟𝑑</m:t>
                          </m:r>
                        </m:sub>
                      </m:sSub>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3093068" y="1326603"/>
                <a:ext cx="2957861" cy="866840"/>
              </a:xfrm>
              <a:prstGeom prst="rect">
                <a:avLst/>
              </a:prstGeom>
              <a:blipFill>
                <a:blip r:embed="rId5"/>
                <a:stretch>
                  <a:fillRect/>
                </a:stretch>
              </a:blipFill>
            </p:spPr>
            <p:txBody>
              <a:bodyPr/>
              <a:lstStyle/>
              <a:p>
                <a:r>
                  <a:rPr lang="en-US">
                    <a:noFill/>
                  </a:rPr>
                  <a:t> </a:t>
                </a:r>
              </a:p>
            </p:txBody>
          </p:sp>
        </mc:Fallback>
      </mc:AlternateContent>
      <p:sp>
        <p:nvSpPr>
          <p:cNvPr id="4" name="TextBox 3"/>
          <p:cNvSpPr txBox="1"/>
          <p:nvPr/>
        </p:nvSpPr>
        <p:spPr>
          <a:xfrm>
            <a:off x="628650" y="1113692"/>
            <a:ext cx="7886700" cy="430887"/>
          </a:xfrm>
          <a:prstGeom prst="rect">
            <a:avLst/>
          </a:prstGeom>
          <a:noFill/>
        </p:spPr>
        <p:txBody>
          <a:bodyPr wrap="square" rtlCol="0">
            <a:spAutoFit/>
          </a:bodyPr>
          <a:lstStyle/>
          <a:p>
            <a:r>
              <a:rPr lang="en-US" sz="2200" b="1" i="1" dirty="0"/>
              <a:t>Foundation Damping</a:t>
            </a:r>
          </a:p>
        </p:txBody>
      </p:sp>
      <p:sp>
        <p:nvSpPr>
          <p:cNvPr id="10" name="Title 1"/>
          <p:cNvSpPr>
            <a:spLocks noGrp="1"/>
          </p:cNvSpPr>
          <p:nvPr>
            <p:ph type="title"/>
          </p:nvPr>
        </p:nvSpPr>
        <p:spPr>
          <a:xfrm>
            <a:off x="628650" y="365127"/>
            <a:ext cx="7886700" cy="748566"/>
          </a:xfrm>
        </p:spPr>
        <p:txBody>
          <a:bodyPr/>
          <a:lstStyle/>
          <a:p>
            <a:r>
              <a:rPr lang="en-US" b="1" dirty="0">
                <a:solidFill>
                  <a:schemeClr val="accent5"/>
                </a:solidFill>
              </a:rPr>
              <a:t>Flexible Base Effects</a:t>
            </a:r>
            <a:endParaRPr lang="en-US" dirty="0"/>
          </a:p>
        </p:txBody>
      </p:sp>
    </p:spTree>
    <p:extLst>
      <p:ext uri="{BB962C8B-B14F-4D97-AF65-F5344CB8AC3E}">
        <p14:creationId xmlns:p14="http://schemas.microsoft.com/office/powerpoint/2010/main" val="2911917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sp>
        <p:nvSpPr>
          <p:cNvPr id="16" name="TextBox 15"/>
          <p:cNvSpPr txBox="1"/>
          <p:nvPr/>
        </p:nvSpPr>
        <p:spPr>
          <a:xfrm>
            <a:off x="6178061" y="4367844"/>
            <a:ext cx="2048196" cy="923330"/>
          </a:xfrm>
          <a:prstGeom prst="rect">
            <a:avLst/>
          </a:prstGeom>
          <a:noFill/>
        </p:spPr>
        <p:txBody>
          <a:bodyPr wrap="square" rtlCol="0">
            <a:spAutoFit/>
          </a:bodyPr>
          <a:lstStyle/>
          <a:p>
            <a:pPr algn="ctr"/>
            <a:r>
              <a:rPr lang="en-US" dirty="0"/>
              <a:t>Rotational Radiation Damping, </a:t>
            </a:r>
            <a:r>
              <a:rPr lang="el-GR" dirty="0"/>
              <a:t>β</a:t>
            </a:r>
            <a:r>
              <a:rPr lang="en-US" baseline="-25000" dirty="0"/>
              <a:t>xx</a:t>
            </a:r>
          </a:p>
        </p:txBody>
      </p:sp>
      <p:sp>
        <p:nvSpPr>
          <p:cNvPr id="15" name="TextBox 14"/>
          <p:cNvSpPr txBox="1"/>
          <p:nvPr/>
        </p:nvSpPr>
        <p:spPr>
          <a:xfrm>
            <a:off x="3619236" y="4367844"/>
            <a:ext cx="2048196" cy="923330"/>
          </a:xfrm>
          <a:prstGeom prst="rect">
            <a:avLst/>
          </a:prstGeom>
          <a:noFill/>
        </p:spPr>
        <p:txBody>
          <a:bodyPr wrap="square" rtlCol="0">
            <a:spAutoFit/>
          </a:bodyPr>
          <a:lstStyle/>
          <a:p>
            <a:pPr algn="ctr"/>
            <a:r>
              <a:rPr lang="en-US" dirty="0"/>
              <a:t>Translational Radiation Damping, </a:t>
            </a:r>
            <a:r>
              <a:rPr lang="el-GR" dirty="0"/>
              <a:t>β</a:t>
            </a:r>
            <a:r>
              <a:rPr lang="en-US" baseline="-25000" dirty="0"/>
              <a:t>y</a:t>
            </a:r>
          </a:p>
        </p:txBody>
      </p:sp>
      <p:sp>
        <p:nvSpPr>
          <p:cNvPr id="14" name="TextBox 13"/>
          <p:cNvSpPr txBox="1"/>
          <p:nvPr/>
        </p:nvSpPr>
        <p:spPr>
          <a:xfrm>
            <a:off x="1060411" y="4644843"/>
            <a:ext cx="2048196" cy="369332"/>
          </a:xfrm>
          <a:prstGeom prst="rect">
            <a:avLst/>
          </a:prstGeom>
          <a:noFill/>
        </p:spPr>
        <p:txBody>
          <a:bodyPr wrap="square" rtlCol="0">
            <a:spAutoFit/>
          </a:bodyPr>
          <a:lstStyle/>
          <a:p>
            <a:r>
              <a:rPr lang="en-US" dirty="0"/>
              <a:t>Original Condition</a:t>
            </a:r>
          </a:p>
        </p:txBody>
      </p:sp>
      <p:pic>
        <p:nvPicPr>
          <p:cNvPr id="13" name="Picture 12" descr="(LEFT to RIGHT) Original condition, Transportational Radiation Damping, Rotational Radiation Damping"/>
          <p:cNvPicPr>
            <a:picLocks noChangeAspect="1"/>
          </p:cNvPicPr>
          <p:nvPr/>
        </p:nvPicPr>
        <p:blipFill>
          <a:blip r:embed="rId3"/>
          <a:stretch>
            <a:fillRect/>
          </a:stretch>
        </p:blipFill>
        <p:spPr>
          <a:xfrm>
            <a:off x="917742" y="2684192"/>
            <a:ext cx="7308516" cy="1841764"/>
          </a:xfrm>
          <a:prstGeom prst="rect">
            <a:avLst/>
          </a:prstGeom>
        </p:spPr>
      </p:pic>
      <p:sp>
        <p:nvSpPr>
          <p:cNvPr id="11" name="TextBox 10"/>
          <p:cNvSpPr txBox="1"/>
          <p:nvPr/>
        </p:nvSpPr>
        <p:spPr>
          <a:xfrm>
            <a:off x="628650" y="1922839"/>
            <a:ext cx="7886700" cy="646331"/>
          </a:xfrm>
          <a:prstGeom prst="rect">
            <a:avLst/>
          </a:prstGeom>
          <a:noFill/>
        </p:spPr>
        <p:txBody>
          <a:bodyPr wrap="square" rtlCol="0">
            <a:spAutoFit/>
          </a:bodyPr>
          <a:lstStyle/>
          <a:p>
            <a:pPr algn="ctr"/>
            <a:r>
              <a:rPr lang="en-US" i="1" dirty="0"/>
              <a:t>Energy radiating away from the foundation in the form of stress waves due to the foundation’s lateral movement and rocking</a:t>
            </a:r>
          </a:p>
        </p:txBody>
      </p:sp>
      <mc:AlternateContent xmlns:mc="http://schemas.openxmlformats.org/markup-compatibility/2006">
        <mc:Choice xmlns:a14="http://schemas.microsoft.com/office/drawing/2010/main" Requires="a14">
          <p:sp>
            <p:nvSpPr>
              <p:cNvPr id="7" name="Rectangle 6"/>
              <p:cNvSpPr/>
              <p:nvPr/>
            </p:nvSpPr>
            <p:spPr>
              <a:xfrm>
                <a:off x="4890640" y="983144"/>
                <a:ext cx="3624710" cy="691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𝑟𝑑</m:t>
                          </m:r>
                        </m:sub>
                      </m:sSub>
                      <m:r>
                        <a:rPr lang="en-US" sz="1600" i="0">
                          <a:latin typeface="Cambria Math" panose="02040503050406030204" pitchFamily="18" charset="0"/>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0">
                                  <a:latin typeface="Cambria Math" panose="02040503050406030204" pitchFamily="18" charset="0"/>
                                </a:rPr>
                                <m:t>1</m:t>
                              </m:r>
                            </m:num>
                            <m:den>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f>
                                        <m:fPr>
                                          <m:type m:val="lin"/>
                                          <m:ctrlPr>
                                            <a:rPr lang="en-US" sz="1600" i="1">
                                              <a:latin typeface="Cambria Math" panose="02040503050406030204" pitchFamily="18" charset="0"/>
                                            </a:rPr>
                                          </m:ctrlPr>
                                        </m:fPr>
                                        <m:num>
                                          <m:acc>
                                            <m:accPr>
                                              <m:chr m:val="̃"/>
                                              <m:ctrlPr>
                                                <a:rPr lang="en-US" sz="1600" i="1">
                                                  <a:latin typeface="Cambria Math" panose="02040503050406030204" pitchFamily="18" charset="0"/>
                                                </a:rPr>
                                              </m:ctrlPr>
                                            </m:accPr>
                                            <m:e>
                                              <m:r>
                                                <a:rPr lang="en-US" sz="1600" i="1">
                                                  <a:latin typeface="Cambria Math" panose="02040503050406030204" pitchFamily="18" charset="0"/>
                                                </a:rPr>
                                                <m:t>𝑇</m:t>
                                              </m:r>
                                            </m:e>
                                          </m:acc>
                                        </m:num>
                                        <m:den>
                                          <m:sSub>
                                            <m:sSubPr>
                                              <m:ctrlPr>
                                                <a:rPr lang="en-US"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𝑦</m:t>
                                              </m:r>
                                            </m:sub>
                                          </m:sSub>
                                        </m:den>
                                      </m:f>
                                    </m:e>
                                  </m:d>
                                </m:e>
                                <m:sup>
                                  <m:r>
                                    <a:rPr lang="en-US" sz="1600" i="0">
                                      <a:latin typeface="Cambria Math" panose="02040503050406030204" pitchFamily="18" charset="0"/>
                                    </a:rPr>
                                    <m:t>2</m:t>
                                  </m:r>
                                </m:sup>
                              </m:sSup>
                            </m:den>
                          </m:f>
                        </m:e>
                      </m:d>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𝑦</m:t>
                          </m:r>
                        </m:sub>
                      </m:sSub>
                      <m:r>
                        <a:rPr lang="en-US" sz="1600" i="0">
                          <a:latin typeface="Cambria Math" panose="02040503050406030204" pitchFamily="18" charset="0"/>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0">
                                  <a:latin typeface="Cambria Math" panose="02040503050406030204" pitchFamily="18" charset="0"/>
                                </a:rPr>
                                <m:t>1</m:t>
                              </m:r>
                            </m:num>
                            <m:den>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f>
                                        <m:fPr>
                                          <m:type m:val="lin"/>
                                          <m:ctrlPr>
                                            <a:rPr lang="en-US" sz="1600" i="1">
                                              <a:latin typeface="Cambria Math" panose="02040503050406030204" pitchFamily="18" charset="0"/>
                                            </a:rPr>
                                          </m:ctrlPr>
                                        </m:fPr>
                                        <m:num>
                                          <m:acc>
                                            <m:accPr>
                                              <m:chr m:val="̃"/>
                                              <m:ctrlPr>
                                                <a:rPr lang="en-US" sz="1600" i="1">
                                                  <a:latin typeface="Cambria Math" panose="02040503050406030204" pitchFamily="18" charset="0"/>
                                                </a:rPr>
                                              </m:ctrlPr>
                                            </m:accPr>
                                            <m:e>
                                              <m:r>
                                                <a:rPr lang="en-US" sz="1600" i="1">
                                                  <a:latin typeface="Cambria Math" panose="02040503050406030204" pitchFamily="18" charset="0"/>
                                                </a:rPr>
                                                <m:t>𝑇</m:t>
                                              </m:r>
                                            </m:e>
                                          </m:acc>
                                        </m:num>
                                        <m:den>
                                          <m:sSub>
                                            <m:sSubPr>
                                              <m:ctrlPr>
                                                <a:rPr lang="en-US"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𝑥𝑥</m:t>
                                              </m:r>
                                            </m:sub>
                                          </m:sSub>
                                        </m:den>
                                      </m:f>
                                    </m:e>
                                  </m:d>
                                </m:e>
                                <m:sup>
                                  <m:r>
                                    <a:rPr lang="en-US" sz="1600" i="0">
                                      <a:latin typeface="Cambria Math" panose="02040503050406030204" pitchFamily="18" charset="0"/>
                                    </a:rPr>
                                    <m:t>2</m:t>
                                  </m:r>
                                </m:sup>
                              </m:sSup>
                            </m:den>
                          </m:f>
                        </m:e>
                      </m:d>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𝑥𝑥</m:t>
                          </m:r>
                        </m:sub>
                      </m:sSub>
                    </m:oMath>
                  </m:oMathPara>
                </a14:m>
                <a:endParaRPr lang="en-US" sz="1600" dirty="0"/>
              </a:p>
            </p:txBody>
          </p:sp>
        </mc:Choice>
        <mc:Fallback>
          <p:sp>
            <p:nvSpPr>
              <p:cNvPr id="7" name="Rectangle 6"/>
              <p:cNvSpPr>
                <a:spLocks noRot="1" noChangeAspect="1" noMove="1" noResize="1" noEditPoints="1" noAdjustHandles="1" noChangeArrowheads="1" noChangeShapeType="1" noTextEdit="1"/>
              </p:cNvSpPr>
              <p:nvPr/>
            </p:nvSpPr>
            <p:spPr>
              <a:xfrm>
                <a:off x="4890640" y="983144"/>
                <a:ext cx="3624710" cy="691984"/>
              </a:xfrm>
              <a:prstGeom prst="rect">
                <a:avLst/>
              </a:prstGeom>
              <a:blipFill>
                <a:blip r:embed="rId4"/>
                <a:stretch>
                  <a:fillRect/>
                </a:stretch>
              </a:blipFill>
            </p:spPr>
            <p:txBody>
              <a:bodyPr/>
              <a:lstStyle/>
              <a:p>
                <a:r>
                  <a:rPr lang="en-US">
                    <a:noFill/>
                  </a:rPr>
                  <a:t> </a:t>
                </a:r>
              </a:p>
            </p:txBody>
          </p:sp>
        </mc:Fallback>
      </mc:AlternateContent>
      <p:sp>
        <p:nvSpPr>
          <p:cNvPr id="3" name="TextBox 2"/>
          <p:cNvSpPr txBox="1"/>
          <p:nvPr/>
        </p:nvSpPr>
        <p:spPr>
          <a:xfrm>
            <a:off x="628650" y="1113692"/>
            <a:ext cx="2911719" cy="430887"/>
          </a:xfrm>
          <a:prstGeom prst="rect">
            <a:avLst/>
          </a:prstGeom>
          <a:noFill/>
        </p:spPr>
        <p:txBody>
          <a:bodyPr wrap="square" rtlCol="0">
            <a:spAutoFit/>
          </a:bodyPr>
          <a:lstStyle/>
          <a:p>
            <a:r>
              <a:rPr lang="en-US" sz="2200" b="1" i="1" dirty="0"/>
              <a:t>Radiation Damping</a:t>
            </a:r>
          </a:p>
        </p:txBody>
      </p:sp>
      <p:sp>
        <p:nvSpPr>
          <p:cNvPr id="4" name="Title 3"/>
          <p:cNvSpPr>
            <a:spLocks noGrp="1"/>
          </p:cNvSpPr>
          <p:nvPr>
            <p:ph type="title"/>
          </p:nvPr>
        </p:nvSpPr>
        <p:spPr>
          <a:xfrm>
            <a:off x="628650" y="365126"/>
            <a:ext cx="7886700" cy="792495"/>
          </a:xfrm>
        </p:spPr>
        <p:txBody>
          <a:bodyPr/>
          <a:lstStyle/>
          <a:p>
            <a:r>
              <a:rPr lang="en-US" b="1" dirty="0">
                <a:solidFill>
                  <a:schemeClr val="accent5"/>
                </a:solidFill>
              </a:rPr>
              <a:t>Flexible Base Effects</a:t>
            </a:r>
            <a:endParaRPr lang="en-US" dirty="0"/>
          </a:p>
        </p:txBody>
      </p:sp>
    </p:spTree>
    <p:extLst>
      <p:ext uri="{BB962C8B-B14F-4D97-AF65-F5344CB8AC3E}">
        <p14:creationId xmlns:p14="http://schemas.microsoft.com/office/powerpoint/2010/main" val="2057143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mc:AlternateContent xmlns:mc="http://schemas.openxmlformats.org/markup-compatibility/2006" xmlns:a14="http://schemas.microsoft.com/office/drawing/2010/main">
        <mc:Choice Requires="a14">
          <p:sp>
            <p:nvSpPr>
              <p:cNvPr id="11" name="Rectangle 10"/>
              <p:cNvSpPr/>
              <p:nvPr/>
            </p:nvSpPr>
            <p:spPr>
              <a:xfrm>
                <a:off x="3067379" y="5158212"/>
                <a:ext cx="5334001" cy="89556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𝛽</m:t>
                          </m:r>
                        </m:e>
                        <m:sub>
                          <m:r>
                            <a:rPr lang="en-US" sz="1400" i="1">
                              <a:latin typeface="Cambria Math" panose="02040503050406030204" pitchFamily="18" charset="0"/>
                            </a:rPr>
                            <m:t>𝑦</m:t>
                          </m:r>
                        </m:sub>
                      </m:sSub>
                      <m:r>
                        <a:rPr lang="en-US" sz="1400" i="0">
                          <a:latin typeface="Cambria Math" panose="02040503050406030204" pitchFamily="18" charset="0"/>
                        </a:rPr>
                        <m:t>=</m:t>
                      </m:r>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0">
                                  <a:latin typeface="Cambria Math" panose="02040503050406030204" pitchFamily="18" charset="0"/>
                                </a:rPr>
                                <m:t>4</m:t>
                              </m:r>
                              <m:d>
                                <m:dPr>
                                  <m:ctrlPr>
                                    <a:rPr lang="en-US" sz="1400" i="1">
                                      <a:latin typeface="Cambria Math" panose="02040503050406030204" pitchFamily="18" charset="0"/>
                                    </a:rPr>
                                  </m:ctrlPr>
                                </m:dPr>
                                <m:e>
                                  <m:f>
                                    <m:fPr>
                                      <m:type m:val="skw"/>
                                      <m:ctrlPr>
                                        <a:rPr lang="en-US" sz="1400" i="1">
                                          <a:latin typeface="Cambria Math" panose="02040503050406030204" pitchFamily="18" charset="0"/>
                                        </a:rPr>
                                      </m:ctrlPr>
                                    </m:fPr>
                                    <m:num>
                                      <m:r>
                                        <a:rPr lang="en-US" sz="1400" i="1">
                                          <a:latin typeface="Cambria Math" panose="02040503050406030204" pitchFamily="18" charset="0"/>
                                        </a:rPr>
                                        <m:t>𝐿</m:t>
                                      </m:r>
                                    </m:num>
                                    <m:den>
                                      <m:r>
                                        <a:rPr lang="en-US" sz="1400" i="1">
                                          <a:latin typeface="Cambria Math" panose="02040503050406030204" pitchFamily="18" charset="0"/>
                                        </a:rPr>
                                        <m:t>𝐵</m:t>
                                      </m:r>
                                    </m:den>
                                  </m:f>
                                </m:e>
                              </m:d>
                            </m:num>
                            <m:den>
                              <m:d>
                                <m:dPr>
                                  <m:ctrlPr>
                                    <a:rPr lang="en-US" sz="1400" i="1">
                                      <a:latin typeface="Cambria Math" panose="02040503050406030204" pitchFamily="18" charset="0"/>
                                    </a:rPr>
                                  </m:ctrlPr>
                                </m:dPr>
                                <m:e>
                                  <m:f>
                                    <m:fPr>
                                      <m:type m:val="skw"/>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i="1">
                                              <a:latin typeface="Cambria Math" panose="02040503050406030204" pitchFamily="18" charset="0"/>
                                            </a:rPr>
                                            <m:t>𝐾</m:t>
                                          </m:r>
                                        </m:e>
                                        <m:sub>
                                          <m:r>
                                            <a:rPr lang="en-US" sz="1400" i="1">
                                              <a:latin typeface="Cambria Math" panose="02040503050406030204" pitchFamily="18" charset="0"/>
                                            </a:rPr>
                                            <m:t>𝑦</m:t>
                                          </m:r>
                                        </m:sub>
                                      </m:sSub>
                                    </m:num>
                                    <m:den>
                                      <m:r>
                                        <a:rPr lang="en-US" sz="1400" i="1">
                                          <a:latin typeface="Cambria Math" panose="02040503050406030204" pitchFamily="18" charset="0"/>
                                        </a:rPr>
                                        <m:t>𝐺𝐵</m:t>
                                      </m:r>
                                    </m:den>
                                  </m:f>
                                </m:e>
                              </m:d>
                            </m:den>
                          </m:f>
                        </m:e>
                      </m:d>
                      <m:r>
                        <a:rPr lang="en-US" sz="1400" i="0">
                          <a:latin typeface="Cambria Math" panose="02040503050406030204" pitchFamily="18" charset="0"/>
                        </a:rPr>
                        <m:t> </m:t>
                      </m:r>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i="1">
                                      <a:latin typeface="Cambria Math" panose="02040503050406030204" pitchFamily="18" charset="0"/>
                                    </a:rPr>
                                    <m:t>𝑎</m:t>
                                  </m:r>
                                </m:e>
                                <m:sub>
                                  <m:r>
                                    <a:rPr lang="en-US" sz="1400" i="0">
                                      <a:latin typeface="Cambria Math" panose="02040503050406030204" pitchFamily="18" charset="0"/>
                                    </a:rPr>
                                    <m:t>0</m:t>
                                  </m:r>
                                </m:sub>
                              </m:sSub>
                            </m:num>
                            <m:den>
                              <m:r>
                                <a:rPr lang="en-US" sz="1400" i="0">
                                  <a:latin typeface="Cambria Math" panose="02040503050406030204" pitchFamily="18" charset="0"/>
                                </a:rPr>
                                <m:t>2</m:t>
                              </m:r>
                            </m:den>
                          </m:f>
                        </m:e>
                      </m:d>
                      <m:r>
                        <a:rPr lang="en-US" sz="1400" i="0">
                          <a:latin typeface="Cambria Math" panose="02040503050406030204" pitchFamily="18" charset="0"/>
                        </a:rPr>
                        <m:t>=</m:t>
                      </m:r>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0">
                                  <a:latin typeface="Cambria Math" panose="02040503050406030204" pitchFamily="18" charset="0"/>
                                </a:rPr>
                                <m:t>4</m:t>
                              </m:r>
                              <m:d>
                                <m:dPr>
                                  <m:ctrlPr>
                                    <a:rPr lang="en-US" sz="1400" i="1">
                                      <a:latin typeface="Cambria Math" panose="02040503050406030204" pitchFamily="18" charset="0"/>
                                    </a:rPr>
                                  </m:ctrlPr>
                                </m:dPr>
                                <m:e>
                                  <m:f>
                                    <m:fPr>
                                      <m:type m:val="skw"/>
                                      <m:ctrlPr>
                                        <a:rPr lang="en-US" sz="1400" i="1">
                                          <a:latin typeface="Cambria Math" panose="02040503050406030204" pitchFamily="18" charset="0"/>
                                        </a:rPr>
                                      </m:ctrlPr>
                                    </m:fPr>
                                    <m:num>
                                      <m:r>
                                        <a:rPr lang="en-US" sz="1400" i="0">
                                          <a:latin typeface="Cambria Math" panose="02040503050406030204" pitchFamily="18" charset="0"/>
                                        </a:rPr>
                                        <m:t>90</m:t>
                                      </m:r>
                                    </m:num>
                                    <m:den>
                                      <m:r>
                                        <a:rPr lang="en-US" sz="1400" i="0">
                                          <a:latin typeface="Cambria Math" panose="02040503050406030204" pitchFamily="18" charset="0"/>
                                        </a:rPr>
                                        <m:t>75</m:t>
                                      </m:r>
                                    </m:den>
                                  </m:f>
                                </m:e>
                              </m:d>
                            </m:num>
                            <m:den>
                              <m:d>
                                <m:dPr>
                                  <m:ctrlPr>
                                    <a:rPr lang="en-US" sz="1400" i="1">
                                      <a:latin typeface="Cambria Math" panose="02040503050406030204" pitchFamily="18" charset="0"/>
                                    </a:rPr>
                                  </m:ctrlPr>
                                </m:dPr>
                                <m:e>
                                  <m:f>
                                    <m:fPr>
                                      <m:type m:val="skw"/>
                                      <m:ctrlPr>
                                        <a:rPr lang="en-US" sz="1400" i="1">
                                          <a:latin typeface="Cambria Math" panose="02040503050406030204" pitchFamily="18" charset="0"/>
                                        </a:rPr>
                                      </m:ctrlPr>
                                    </m:fPr>
                                    <m:num>
                                      <m:r>
                                        <a:rPr lang="en-US" sz="1400" i="0">
                                          <a:latin typeface="Cambria Math" panose="02040503050406030204" pitchFamily="18" charset="0"/>
                                        </a:rPr>
                                        <m:t>537,000</m:t>
                                      </m:r>
                                    </m:num>
                                    <m:den>
                                      <m:d>
                                        <m:dPr>
                                          <m:endChr m:val=""/>
                                          <m:ctrlPr>
                                            <a:rPr lang="en-US" sz="1400" i="1">
                                              <a:latin typeface="Cambria Math" panose="02040503050406030204" pitchFamily="18" charset="0"/>
                                            </a:rPr>
                                          </m:ctrlPr>
                                        </m:dPr>
                                        <m:e>
                                          <m:r>
                                            <a:rPr lang="en-US" sz="1400" i="0">
                                              <a:latin typeface="Cambria Math" panose="02040503050406030204" pitchFamily="18" charset="0"/>
                                            </a:rPr>
                                            <m:t>1,200∗75</m:t>
                                          </m:r>
                                        </m:e>
                                      </m:d>
                                    </m:den>
                                  </m:f>
                                </m:e>
                              </m:d>
                            </m:den>
                          </m:f>
                        </m:e>
                      </m:d>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0">
                                  <a:latin typeface="Cambria Math" panose="02040503050406030204" pitchFamily="18" charset="0"/>
                                </a:rPr>
                                <m:t>1.7</m:t>
                              </m:r>
                            </m:num>
                            <m:den>
                              <m:r>
                                <a:rPr lang="en-US" sz="1400" i="0">
                                  <a:latin typeface="Cambria Math" panose="02040503050406030204" pitchFamily="18" charset="0"/>
                                </a:rPr>
                                <m:t>2</m:t>
                              </m:r>
                            </m:den>
                          </m:f>
                        </m:e>
                      </m:d>
                      <m:r>
                        <a:rPr lang="en-US" sz="1400" i="0">
                          <a:latin typeface="Cambria Math" panose="02040503050406030204" pitchFamily="18" charset="0"/>
                        </a:rPr>
                        <m:t>=</m:t>
                      </m:r>
                      <m:r>
                        <a:rPr lang="en-US" sz="1400" b="1" i="0">
                          <a:latin typeface="Cambria Math" panose="02040503050406030204" pitchFamily="18" charset="0"/>
                        </a:rPr>
                        <m:t>𝟎</m:t>
                      </m:r>
                      <m:r>
                        <a:rPr lang="en-US" sz="1400" b="1" i="0">
                          <a:latin typeface="Cambria Math" panose="02040503050406030204" pitchFamily="18" charset="0"/>
                        </a:rPr>
                        <m:t>.</m:t>
                      </m:r>
                      <m:r>
                        <a:rPr lang="en-US" sz="1400" b="1" i="0">
                          <a:latin typeface="Cambria Math" panose="02040503050406030204" pitchFamily="18" charset="0"/>
                        </a:rPr>
                        <m:t>𝟔𝟖</m:t>
                      </m:r>
                    </m:oMath>
                  </m:oMathPara>
                </a14:m>
                <a:endParaRPr lang="en-US" sz="1400" b="1" dirty="0"/>
              </a:p>
            </p:txBody>
          </p:sp>
        </mc:Choice>
        <mc:Fallback xmlns="">
          <p:sp>
            <p:nvSpPr>
              <p:cNvPr id="11" name="Rectangle 10"/>
              <p:cNvSpPr>
                <a:spLocks noRot="1" noChangeAspect="1" noMove="1" noResize="1" noEditPoints="1" noAdjustHandles="1" noChangeArrowheads="1" noChangeShapeType="1" noTextEdit="1"/>
              </p:cNvSpPr>
              <p:nvPr/>
            </p:nvSpPr>
            <p:spPr>
              <a:xfrm>
                <a:off x="3067379" y="5158212"/>
                <a:ext cx="5334001" cy="895566"/>
              </a:xfrm>
              <a:prstGeom prst="rect">
                <a:avLst/>
              </a:prstGeom>
              <a:blipFill>
                <a:blip r:embed="rId6"/>
                <a:stretch>
                  <a:fillRect/>
                </a:stretch>
              </a:blipFill>
            </p:spPr>
            <p:txBody>
              <a:bodyPr/>
              <a:lstStyle/>
              <a:p>
                <a:r>
                  <a:rPr lang="en-US">
                    <a:noFill/>
                  </a:rPr>
                  <a:t> </a:t>
                </a:r>
              </a:p>
            </p:txBody>
          </p:sp>
        </mc:Fallback>
      </mc:AlternateContent>
      <p:sp>
        <p:nvSpPr>
          <p:cNvPr id="13" name="TextBox 12"/>
          <p:cNvSpPr txBox="1"/>
          <p:nvPr/>
        </p:nvSpPr>
        <p:spPr>
          <a:xfrm>
            <a:off x="196736" y="5436718"/>
            <a:ext cx="2606202" cy="338554"/>
          </a:xfrm>
          <a:prstGeom prst="rect">
            <a:avLst/>
          </a:prstGeom>
          <a:noFill/>
        </p:spPr>
        <p:txBody>
          <a:bodyPr wrap="square" rtlCol="0">
            <a:spAutoFit/>
          </a:bodyPr>
          <a:lstStyle/>
          <a:p>
            <a:r>
              <a:rPr lang="en-US" sz="1600" dirty="0"/>
              <a:t>Translational Damping Ratio,</a:t>
            </a:r>
          </a:p>
        </p:txBody>
      </p:sp>
      <mc:AlternateContent xmlns:mc="http://schemas.openxmlformats.org/markup-compatibility/2006">
        <mc:Choice xmlns:a14="http://schemas.microsoft.com/office/drawing/2010/main" Requires="a14">
          <p:sp>
            <p:nvSpPr>
              <p:cNvPr id="14" name="Rectangle 13"/>
              <p:cNvSpPr/>
              <p:nvPr/>
            </p:nvSpPr>
            <p:spPr>
              <a:xfrm>
                <a:off x="3228876" y="4555940"/>
                <a:ext cx="2686248" cy="54816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𝑎</m:t>
                          </m:r>
                        </m:e>
                        <m:sub>
                          <m:r>
                            <a:rPr lang="en-US" sz="1400" i="0">
                              <a:latin typeface="Cambria Math" panose="02040503050406030204" pitchFamily="18" charset="0"/>
                            </a:rPr>
                            <m:t>0</m:t>
                          </m:r>
                        </m:sub>
                      </m:sSub>
                      <m:r>
                        <a:rPr lang="en-US" sz="1400" i="0">
                          <a:latin typeface="Cambria Math" panose="02040503050406030204" pitchFamily="18" charset="0"/>
                        </a:rPr>
                        <m:t>=</m:t>
                      </m:r>
                      <m:f>
                        <m:fPr>
                          <m:ctrlPr>
                            <a:rPr lang="en-US" sz="1400" i="1">
                              <a:latin typeface="Cambria Math" panose="02040503050406030204" pitchFamily="18" charset="0"/>
                            </a:rPr>
                          </m:ctrlPr>
                        </m:fPr>
                        <m:num>
                          <m:r>
                            <a:rPr lang="en-US" sz="1400" i="0">
                              <a:latin typeface="Cambria Math" panose="02040503050406030204" pitchFamily="18" charset="0"/>
                            </a:rPr>
                            <m:t>2</m:t>
                          </m:r>
                          <m:r>
                            <a:rPr lang="en-US" sz="1400" i="1">
                              <a:latin typeface="Cambria Math" panose="02040503050406030204" pitchFamily="18" charset="0"/>
                            </a:rPr>
                            <m:t>𝜋</m:t>
                          </m:r>
                          <m:r>
                            <a:rPr lang="en-US" sz="1400" i="1">
                              <a:latin typeface="Cambria Math" panose="02040503050406030204" pitchFamily="18" charset="0"/>
                            </a:rPr>
                            <m:t>𝐵</m:t>
                          </m:r>
                        </m:num>
                        <m:den>
                          <m:acc>
                            <m:accPr>
                              <m:chr m:val="̃"/>
                              <m:ctrlPr>
                                <a:rPr lang="en-US" sz="1400" i="1">
                                  <a:latin typeface="Cambria Math" panose="02040503050406030204" pitchFamily="18" charset="0"/>
                                </a:rPr>
                              </m:ctrlPr>
                            </m:accPr>
                            <m:e>
                              <m:r>
                                <a:rPr lang="en-US" sz="1400" i="1">
                                  <a:latin typeface="Cambria Math" panose="02040503050406030204" pitchFamily="18" charset="0"/>
                                </a:rPr>
                                <m:t>𝑇</m:t>
                              </m:r>
                            </m:e>
                          </m:acc>
                          <m:sSub>
                            <m:sSubPr>
                              <m:ctrlPr>
                                <a:rPr lang="en-US" sz="1400" i="1">
                                  <a:latin typeface="Cambria Math" panose="02040503050406030204" pitchFamily="18" charset="0"/>
                                </a:rPr>
                              </m:ctrlPr>
                            </m:sSubPr>
                            <m:e>
                              <m:r>
                                <a:rPr lang="en-US" sz="1400" i="1">
                                  <a:latin typeface="Cambria Math" panose="02040503050406030204" pitchFamily="18" charset="0"/>
                                </a:rPr>
                                <m:t>𝑣</m:t>
                              </m:r>
                            </m:e>
                            <m:sub>
                              <m:r>
                                <a:rPr lang="en-US" sz="1400" i="1">
                                  <a:latin typeface="Cambria Math" panose="02040503050406030204" pitchFamily="18" charset="0"/>
                                </a:rPr>
                                <m:t>𝑠</m:t>
                              </m:r>
                            </m:sub>
                          </m:sSub>
                        </m:den>
                      </m:f>
                      <m:r>
                        <a:rPr lang="en-US" sz="1400" i="0">
                          <a:latin typeface="Cambria Math" panose="02040503050406030204" pitchFamily="18" charset="0"/>
                        </a:rPr>
                        <m:t>=</m:t>
                      </m:r>
                      <m:f>
                        <m:fPr>
                          <m:ctrlPr>
                            <a:rPr lang="en-US" sz="1400" i="1">
                              <a:latin typeface="Cambria Math" panose="02040503050406030204" pitchFamily="18" charset="0"/>
                            </a:rPr>
                          </m:ctrlPr>
                        </m:fPr>
                        <m:num>
                          <m:r>
                            <a:rPr lang="en-US" sz="1400" i="0">
                              <a:latin typeface="Cambria Math" panose="02040503050406030204" pitchFamily="18" charset="0"/>
                            </a:rPr>
                            <m:t>2∗3.14∗75</m:t>
                          </m:r>
                        </m:num>
                        <m:den>
                          <m:r>
                            <a:rPr lang="en-US" sz="1400" i="0">
                              <a:latin typeface="Cambria Math" panose="02040503050406030204" pitchFamily="18" charset="0"/>
                            </a:rPr>
                            <m:t>0.49∗570</m:t>
                          </m:r>
                        </m:den>
                      </m:f>
                      <m:r>
                        <a:rPr lang="en-US" sz="1400" i="0">
                          <a:latin typeface="Cambria Math" panose="02040503050406030204" pitchFamily="18" charset="0"/>
                        </a:rPr>
                        <m:t>=</m:t>
                      </m:r>
                      <m:r>
                        <a:rPr lang="en-US" sz="1400" b="1" i="0">
                          <a:latin typeface="Cambria Math" panose="02040503050406030204" pitchFamily="18" charset="0"/>
                        </a:rPr>
                        <m:t>𝟏</m:t>
                      </m:r>
                      <m:r>
                        <a:rPr lang="en-US" sz="1400" b="1" i="0">
                          <a:latin typeface="Cambria Math" panose="02040503050406030204" pitchFamily="18" charset="0"/>
                        </a:rPr>
                        <m:t>.</m:t>
                      </m:r>
                      <m:r>
                        <a:rPr lang="en-US" sz="1400" b="1" i="0">
                          <a:latin typeface="Cambria Math" panose="02040503050406030204" pitchFamily="18" charset="0"/>
                        </a:rPr>
                        <m:t>𝟕</m:t>
                      </m:r>
                    </m:oMath>
                  </m:oMathPara>
                </a14:m>
                <a:endParaRPr lang="en-US" sz="1400" b="1" dirty="0"/>
              </a:p>
            </p:txBody>
          </p:sp>
        </mc:Choice>
        <mc:Fallback>
          <p:sp>
            <p:nvSpPr>
              <p:cNvPr id="14" name="Rectangle 13"/>
              <p:cNvSpPr>
                <a:spLocks noRot="1" noChangeAspect="1" noMove="1" noResize="1" noEditPoints="1" noAdjustHandles="1" noChangeArrowheads="1" noChangeShapeType="1" noTextEdit="1"/>
              </p:cNvSpPr>
              <p:nvPr/>
            </p:nvSpPr>
            <p:spPr>
              <a:xfrm>
                <a:off x="3228876" y="4555940"/>
                <a:ext cx="2686248" cy="548163"/>
              </a:xfrm>
              <a:prstGeom prst="rect">
                <a:avLst/>
              </a:prstGeom>
              <a:blipFill>
                <a:blip r:embed="rId7"/>
                <a:stretch>
                  <a:fillRect/>
                </a:stretch>
              </a:blipFill>
            </p:spPr>
            <p:txBody>
              <a:bodyPr/>
              <a:lstStyle/>
              <a:p>
                <a:r>
                  <a:rPr lang="en-US">
                    <a:noFill/>
                  </a:rPr>
                  <a:t> </a:t>
                </a:r>
              </a:p>
            </p:txBody>
          </p:sp>
        </mc:Fallback>
      </mc:AlternateContent>
      <p:sp>
        <p:nvSpPr>
          <p:cNvPr id="15" name="TextBox 14"/>
          <p:cNvSpPr txBox="1"/>
          <p:nvPr/>
        </p:nvSpPr>
        <p:spPr>
          <a:xfrm>
            <a:off x="459446" y="4656833"/>
            <a:ext cx="2343492" cy="338554"/>
          </a:xfrm>
          <a:prstGeom prst="rect">
            <a:avLst/>
          </a:prstGeom>
          <a:noFill/>
        </p:spPr>
        <p:txBody>
          <a:bodyPr wrap="square" rtlCol="0">
            <a:spAutoFit/>
          </a:bodyPr>
          <a:lstStyle/>
          <a:p>
            <a:r>
              <a:rPr lang="en-US" sz="1600" dirty="0"/>
              <a:t>Dimensionless Frequency,</a:t>
            </a:r>
          </a:p>
        </p:txBody>
      </p:sp>
      <mc:AlternateContent xmlns:mc="http://schemas.openxmlformats.org/markup-compatibility/2006">
        <mc:Choice xmlns:a14="http://schemas.microsoft.com/office/drawing/2010/main" Requires="a14">
          <p:sp>
            <p:nvSpPr>
              <p:cNvPr id="9" name="Rectangle 8"/>
              <p:cNvSpPr/>
              <p:nvPr/>
            </p:nvSpPr>
            <p:spPr>
              <a:xfrm>
                <a:off x="3122732" y="3091856"/>
                <a:ext cx="5334001" cy="144731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i="1">
                              <a:latin typeface="Cambria Math" panose="02040503050406030204" pitchFamily="18" charset="0"/>
                            </a:rPr>
                            <m:t>𝐾</m:t>
                          </m:r>
                        </m:e>
                        <m:sub>
                          <m:r>
                            <a:rPr lang="en-US" sz="1400" i="1">
                              <a:latin typeface="Cambria Math" panose="02040503050406030204" pitchFamily="18" charset="0"/>
                            </a:rPr>
                            <m:t>𝑦</m:t>
                          </m:r>
                        </m:sub>
                      </m:sSub>
                      <m:r>
                        <a:rPr lang="en-US" sz="1400" i="0">
                          <a:latin typeface="Cambria Math" panose="02040503050406030204" pitchFamily="18" charset="0"/>
                        </a:rPr>
                        <m:t>=</m:t>
                      </m:r>
                      <m:f>
                        <m:fPr>
                          <m:ctrlPr>
                            <a:rPr lang="en-US" sz="1400" i="1">
                              <a:latin typeface="Cambria Math" panose="02040503050406030204" pitchFamily="18" charset="0"/>
                            </a:rPr>
                          </m:ctrlPr>
                        </m:fPr>
                        <m:num>
                          <m:r>
                            <a:rPr lang="en-US" sz="1400" i="1">
                              <a:latin typeface="Cambria Math" panose="02040503050406030204" pitchFamily="18" charset="0"/>
                            </a:rPr>
                            <m:t>𝐺𝐵</m:t>
                          </m:r>
                        </m:num>
                        <m:den>
                          <m:r>
                            <a:rPr lang="en-US" sz="1400" i="0">
                              <a:latin typeface="Cambria Math" panose="02040503050406030204" pitchFamily="18" charset="0"/>
                            </a:rPr>
                            <m:t>2−</m:t>
                          </m:r>
                          <m:r>
                            <a:rPr lang="en-US" sz="1400" i="1">
                              <a:latin typeface="Cambria Math" panose="02040503050406030204" pitchFamily="18" charset="0"/>
                            </a:rPr>
                            <m:t>𝑣</m:t>
                          </m:r>
                        </m:den>
                      </m:f>
                      <m:d>
                        <m:dPr>
                          <m:begChr m:val="["/>
                          <m:endChr m:val="]"/>
                          <m:ctrlPr>
                            <a:rPr lang="en-US" sz="1400" i="1">
                              <a:latin typeface="Cambria Math" panose="02040503050406030204" pitchFamily="18" charset="0"/>
                            </a:rPr>
                          </m:ctrlPr>
                        </m:dPr>
                        <m:e>
                          <m:r>
                            <a:rPr lang="en-US" sz="1400" i="0">
                              <a:latin typeface="Cambria Math" panose="02040503050406030204" pitchFamily="18" charset="0"/>
                            </a:rPr>
                            <m:t>6.8</m:t>
                          </m:r>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𝐿</m:t>
                                      </m:r>
                                    </m:num>
                                    <m:den>
                                      <m:r>
                                        <a:rPr lang="en-US" sz="1400" i="1">
                                          <a:latin typeface="Cambria Math" panose="02040503050406030204" pitchFamily="18" charset="0"/>
                                        </a:rPr>
                                        <m:t>𝐵</m:t>
                                      </m:r>
                                    </m:den>
                                  </m:f>
                                </m:e>
                              </m:d>
                            </m:e>
                            <m:sup>
                              <m:r>
                                <a:rPr lang="en-US" sz="1400" i="0">
                                  <a:latin typeface="Cambria Math" panose="02040503050406030204" pitchFamily="18" charset="0"/>
                                </a:rPr>
                                <m:t>0.65</m:t>
                              </m:r>
                            </m:sup>
                          </m:sSup>
                          <m:r>
                            <a:rPr lang="en-US" sz="1400" i="0">
                              <a:latin typeface="Cambria Math" panose="02040503050406030204" pitchFamily="18" charset="0"/>
                            </a:rPr>
                            <m:t>+0.8</m:t>
                          </m:r>
                          <m:d>
                            <m:dPr>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𝐿</m:t>
                                  </m:r>
                                </m:num>
                                <m:den>
                                  <m:r>
                                    <a:rPr lang="en-US" sz="1400" i="1">
                                      <a:latin typeface="Cambria Math" panose="02040503050406030204" pitchFamily="18" charset="0"/>
                                    </a:rPr>
                                    <m:t>𝐵</m:t>
                                  </m:r>
                                </m:den>
                              </m:f>
                            </m:e>
                          </m:d>
                          <m:r>
                            <a:rPr lang="en-US" sz="1400" i="0">
                              <a:latin typeface="Cambria Math" panose="02040503050406030204" pitchFamily="18" charset="0"/>
                            </a:rPr>
                            <m:t>+1.6</m:t>
                          </m:r>
                        </m:e>
                      </m:d>
                    </m:oMath>
                    <m:oMath xmlns:m="http://schemas.openxmlformats.org/officeDocument/2006/math">
                      <m:r>
                        <a:rPr lang="en-US" sz="1400" i="0">
                          <a:latin typeface="Cambria Math" panose="02040503050406030204" pitchFamily="18" charset="0"/>
                        </a:rPr>
                        <m:t>=</m:t>
                      </m:r>
                      <m:f>
                        <m:fPr>
                          <m:ctrlPr>
                            <a:rPr lang="en-US" sz="1400" i="1">
                              <a:latin typeface="Cambria Math" panose="02040503050406030204" pitchFamily="18" charset="0"/>
                            </a:rPr>
                          </m:ctrlPr>
                        </m:fPr>
                        <m:num>
                          <m:r>
                            <a:rPr lang="en-US" sz="1400" i="1">
                              <a:latin typeface="Cambria Math" panose="02040503050406030204" pitchFamily="18" charset="0"/>
                            </a:rPr>
                            <m:t>1,200∗75</m:t>
                          </m:r>
                        </m:num>
                        <m:den>
                          <m:r>
                            <a:rPr lang="en-US" sz="1400" i="1">
                              <a:latin typeface="Cambria Math" panose="02040503050406030204" pitchFamily="18" charset="0"/>
                            </a:rPr>
                            <m:t>2−0.3</m:t>
                          </m:r>
                        </m:den>
                      </m:f>
                      <m:d>
                        <m:dPr>
                          <m:begChr m:val="["/>
                          <m:endChr m:val="]"/>
                          <m:ctrlPr>
                            <a:rPr lang="en-US" sz="1400" i="1">
                              <a:latin typeface="Cambria Math" panose="02040503050406030204" pitchFamily="18" charset="0"/>
                            </a:rPr>
                          </m:ctrlPr>
                        </m:dPr>
                        <m:e>
                          <m:r>
                            <a:rPr lang="en-US" sz="1400" i="1">
                              <a:latin typeface="Cambria Math" panose="02040503050406030204" pitchFamily="18" charset="0"/>
                            </a:rPr>
                            <m:t>6.8</m:t>
                          </m:r>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90</m:t>
                                      </m:r>
                                    </m:num>
                                    <m:den>
                                      <m:r>
                                        <a:rPr lang="en-US" sz="1400" i="1">
                                          <a:latin typeface="Cambria Math" panose="02040503050406030204" pitchFamily="18" charset="0"/>
                                        </a:rPr>
                                        <m:t>75</m:t>
                                      </m:r>
                                    </m:den>
                                  </m:f>
                                </m:e>
                              </m:d>
                            </m:e>
                            <m:sup>
                              <m:r>
                                <a:rPr lang="en-US" sz="1400" i="1">
                                  <a:latin typeface="Cambria Math" panose="02040503050406030204" pitchFamily="18" charset="0"/>
                                </a:rPr>
                                <m:t>0.65</m:t>
                              </m:r>
                            </m:sup>
                          </m:sSup>
                          <m:r>
                            <a:rPr lang="en-US" sz="1400" i="1">
                              <a:latin typeface="Cambria Math" panose="02040503050406030204" pitchFamily="18" charset="0"/>
                            </a:rPr>
                            <m:t>+0.8</m:t>
                          </m:r>
                          <m:d>
                            <m:dPr>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90</m:t>
                                  </m:r>
                                </m:num>
                                <m:den>
                                  <m:r>
                                    <a:rPr lang="en-US" sz="1400" i="1">
                                      <a:latin typeface="Cambria Math" panose="02040503050406030204" pitchFamily="18" charset="0"/>
                                    </a:rPr>
                                    <m:t>75</m:t>
                                  </m:r>
                                </m:den>
                              </m:f>
                            </m:e>
                          </m:d>
                          <m:r>
                            <a:rPr lang="en-US" sz="1400" i="1">
                              <a:latin typeface="Cambria Math" panose="02040503050406030204" pitchFamily="18" charset="0"/>
                            </a:rPr>
                            <m:t>+1.6</m:t>
                          </m:r>
                        </m:e>
                      </m:d>
                      <m:r>
                        <a:rPr lang="en-US" sz="1400" i="1">
                          <a:latin typeface="Cambria Math" panose="02040503050406030204" pitchFamily="18" charset="0"/>
                        </a:rPr>
                        <m:t>=</m:t>
                      </m:r>
                      <m:r>
                        <a:rPr lang="en-US" sz="1400" b="1" i="1">
                          <a:latin typeface="Cambria Math" panose="02040503050406030204" pitchFamily="18" charset="0"/>
                        </a:rPr>
                        <m:t>𝟓𝟑𝟕</m:t>
                      </m:r>
                      <m:r>
                        <a:rPr lang="en-US" sz="1400" b="1" i="1">
                          <a:latin typeface="Cambria Math" panose="02040503050406030204" pitchFamily="18" charset="0"/>
                        </a:rPr>
                        <m:t>,</m:t>
                      </m:r>
                      <m:r>
                        <a:rPr lang="en-US" sz="1400" b="1" i="1">
                          <a:latin typeface="Cambria Math" panose="02040503050406030204" pitchFamily="18" charset="0"/>
                        </a:rPr>
                        <m:t>𝟎𝟎𝟎</m:t>
                      </m:r>
                      <m:r>
                        <a:rPr lang="en-US" sz="1400" b="1" i="1">
                          <a:latin typeface="Cambria Math" panose="02040503050406030204" pitchFamily="18" charset="0"/>
                        </a:rPr>
                        <m:t> </m:t>
                      </m:r>
                      <m:r>
                        <a:rPr lang="en-US" sz="1400" b="1" i="1">
                          <a:latin typeface="Cambria Math" panose="02040503050406030204" pitchFamily="18" charset="0"/>
                        </a:rPr>
                        <m:t>𝒌</m:t>
                      </m:r>
                      <m:r>
                        <a:rPr lang="en-US" sz="1400" b="1" i="1">
                          <a:latin typeface="Cambria Math" panose="02040503050406030204" pitchFamily="18" charset="0"/>
                        </a:rPr>
                        <m:t>/</m:t>
                      </m:r>
                      <m:sSup>
                        <m:sSupPr>
                          <m:ctrlPr>
                            <a:rPr lang="en-US" sz="1400" b="1" i="1">
                              <a:latin typeface="Cambria Math" panose="02040503050406030204" pitchFamily="18" charset="0"/>
                            </a:rPr>
                          </m:ctrlPr>
                        </m:sSupPr>
                        <m:e>
                          <m:r>
                            <a:rPr lang="en-US" sz="1400" b="1" i="1">
                              <a:latin typeface="Cambria Math" panose="02040503050406030204" pitchFamily="18" charset="0"/>
                            </a:rPr>
                            <m:t>𝒇𝒕</m:t>
                          </m:r>
                        </m:e>
                        <m:sup>
                          <m:r>
                            <a:rPr lang="en-US" sz="1400" b="1" i="1">
                              <a:latin typeface="Cambria Math" panose="02040503050406030204" pitchFamily="18" charset="0"/>
                            </a:rPr>
                            <m:t>𝟐</m:t>
                          </m:r>
                        </m:sup>
                      </m:sSup>
                    </m:oMath>
                  </m:oMathPara>
                </a14:m>
                <a:endParaRPr lang="en-US" sz="1400" b="1" dirty="0"/>
              </a:p>
              <a:p>
                <a:endParaRPr lang="en-US" sz="1400" dirty="0"/>
              </a:p>
            </p:txBody>
          </p:sp>
        </mc:Choice>
        <mc:Fallback>
          <p:sp>
            <p:nvSpPr>
              <p:cNvPr id="9" name="Rectangle 8"/>
              <p:cNvSpPr>
                <a:spLocks noRot="1" noChangeAspect="1" noMove="1" noResize="1" noEditPoints="1" noAdjustHandles="1" noChangeArrowheads="1" noChangeShapeType="1" noTextEdit="1"/>
              </p:cNvSpPr>
              <p:nvPr/>
            </p:nvSpPr>
            <p:spPr>
              <a:xfrm>
                <a:off x="3122732" y="3091856"/>
                <a:ext cx="5334001" cy="1447319"/>
              </a:xfrm>
              <a:prstGeom prst="rect">
                <a:avLst/>
              </a:prstGeom>
              <a:blipFill>
                <a:blip r:embed="rId8"/>
                <a:stretch>
                  <a:fillRect/>
                </a:stretch>
              </a:blipFill>
            </p:spPr>
            <p:txBody>
              <a:bodyPr/>
              <a:lstStyle/>
              <a:p>
                <a:r>
                  <a:rPr lang="en-US">
                    <a:noFill/>
                  </a:rPr>
                  <a:t> </a:t>
                </a:r>
              </a:p>
            </p:txBody>
          </p:sp>
        </mc:Fallback>
      </mc:AlternateContent>
      <p:sp>
        <p:nvSpPr>
          <p:cNvPr id="10" name="TextBox 9"/>
          <p:cNvSpPr txBox="1"/>
          <p:nvPr/>
        </p:nvSpPr>
        <p:spPr>
          <a:xfrm>
            <a:off x="726832" y="3340321"/>
            <a:ext cx="2076106" cy="338554"/>
          </a:xfrm>
          <a:prstGeom prst="rect">
            <a:avLst/>
          </a:prstGeom>
          <a:noFill/>
        </p:spPr>
        <p:txBody>
          <a:bodyPr wrap="square" rtlCol="0">
            <a:spAutoFit/>
          </a:bodyPr>
          <a:lstStyle/>
          <a:p>
            <a:r>
              <a:rPr lang="en-US" sz="1600" dirty="0"/>
              <a:t>Translational Stiffness,</a:t>
            </a:r>
          </a:p>
        </p:txBody>
      </p:sp>
      <mc:AlternateContent xmlns:mc="http://schemas.openxmlformats.org/markup-compatibility/2006">
        <mc:Choice xmlns:a14="http://schemas.microsoft.com/office/drawing/2010/main" Requires="a14">
          <p:sp>
            <p:nvSpPr>
              <p:cNvPr id="8" name="Rectangle 7"/>
              <p:cNvSpPr/>
              <p:nvPr/>
            </p:nvSpPr>
            <p:spPr>
              <a:xfrm>
                <a:off x="3251862" y="2084261"/>
                <a:ext cx="4010758" cy="82529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𝑇</m:t>
                          </m:r>
                        </m:e>
                        <m:sub>
                          <m:r>
                            <a:rPr lang="en-US" sz="1400" i="1">
                              <a:latin typeface="Cambria Math" panose="02040503050406030204" pitchFamily="18" charset="0"/>
                            </a:rPr>
                            <m:t>𝑦</m:t>
                          </m:r>
                        </m:sub>
                      </m:sSub>
                      <m:r>
                        <a:rPr lang="en-US" sz="1400" i="0">
                          <a:latin typeface="Cambria Math" panose="02040503050406030204" pitchFamily="18" charset="0"/>
                        </a:rPr>
                        <m:t>=2</m:t>
                      </m:r>
                      <m:r>
                        <a:rPr lang="en-US" sz="1400" i="1">
                          <a:latin typeface="Cambria Math" panose="02040503050406030204" pitchFamily="18" charset="0"/>
                        </a:rPr>
                        <m:t>𝜋</m:t>
                      </m:r>
                      <m:rad>
                        <m:radPr>
                          <m:degHide m:val="on"/>
                          <m:ctrlPr>
                            <a:rPr lang="en-US" sz="1400" i="1">
                              <a:latin typeface="Cambria Math" panose="02040503050406030204" pitchFamily="18" charset="0"/>
                            </a:rPr>
                          </m:ctrlPr>
                        </m:radPr>
                        <m:deg/>
                        <m:e>
                          <m:f>
                            <m:fPr>
                              <m:ctrlPr>
                                <a:rPr lang="en-US" sz="1400" i="1">
                                  <a:latin typeface="Cambria Math" panose="02040503050406030204" pitchFamily="18" charset="0"/>
                                </a:rPr>
                              </m:ctrlPr>
                            </m:fPr>
                            <m:num>
                              <m:sSup>
                                <m:sSupPr>
                                  <m:ctrlPr>
                                    <a:rPr lang="en-US" sz="1400" i="1">
                                      <a:latin typeface="Cambria Math" panose="02040503050406030204" pitchFamily="18" charset="0"/>
                                    </a:rPr>
                                  </m:ctrlPr>
                                </m:sSupPr>
                                <m:e>
                                  <m:r>
                                    <a:rPr lang="en-US" sz="1400" i="1">
                                      <a:latin typeface="Cambria Math" panose="02040503050406030204" pitchFamily="18" charset="0"/>
                                    </a:rPr>
                                    <m:t>𝑀</m:t>
                                  </m:r>
                                </m:e>
                                <m:sup>
                                  <m:r>
                                    <a:rPr lang="en-US" sz="1400" i="0">
                                      <a:latin typeface="Cambria Math" panose="02040503050406030204" pitchFamily="18" charset="0"/>
                                    </a:rPr>
                                    <m:t>∗</m:t>
                                  </m:r>
                                </m:sup>
                              </m:sSup>
                            </m:num>
                            <m:den>
                              <m:sSub>
                                <m:sSubPr>
                                  <m:ctrlPr>
                                    <a:rPr lang="en-US" sz="1400" i="1">
                                      <a:latin typeface="Cambria Math" panose="02040503050406030204" pitchFamily="18" charset="0"/>
                                    </a:rPr>
                                  </m:ctrlPr>
                                </m:sSubPr>
                                <m:e>
                                  <m:r>
                                    <a:rPr lang="en-US" sz="1400" i="1">
                                      <a:latin typeface="Cambria Math" panose="02040503050406030204" pitchFamily="18" charset="0"/>
                                    </a:rPr>
                                    <m:t>𝐾</m:t>
                                  </m:r>
                                </m:e>
                                <m:sub>
                                  <m:r>
                                    <a:rPr lang="en-US" sz="1400" i="1">
                                      <a:latin typeface="Cambria Math" panose="02040503050406030204" pitchFamily="18" charset="0"/>
                                    </a:rPr>
                                    <m:t>𝑦</m:t>
                                  </m:r>
                                </m:sub>
                              </m:sSub>
                            </m:den>
                          </m:f>
                        </m:e>
                      </m:rad>
                      <m:r>
                        <a:rPr lang="en-US" sz="1400" i="0">
                          <a:latin typeface="Cambria Math" panose="02040503050406030204" pitchFamily="18" charset="0"/>
                        </a:rPr>
                        <m:t>=2∗3.14∗</m:t>
                      </m:r>
                      <m:rad>
                        <m:radPr>
                          <m:degHide m:val="on"/>
                          <m:ctrlPr>
                            <a:rPr lang="en-US" sz="1400" i="1">
                              <a:latin typeface="Cambria Math" panose="02040503050406030204" pitchFamily="18" charset="0"/>
                            </a:rPr>
                          </m:ctrlPr>
                        </m:radPr>
                        <m:deg/>
                        <m:e>
                          <m:f>
                            <m:fPr>
                              <m:ctrlPr>
                                <a:rPr lang="en-US" sz="1400" i="1">
                                  <a:latin typeface="Cambria Math" panose="02040503050406030204" pitchFamily="18" charset="0"/>
                                </a:rPr>
                              </m:ctrlPr>
                            </m:fPr>
                            <m:num>
                              <m:f>
                                <m:fPr>
                                  <m:ctrlPr>
                                    <a:rPr lang="en-US" sz="1400" i="1">
                                      <a:latin typeface="Cambria Math" panose="02040503050406030204" pitchFamily="18" charset="0"/>
                                    </a:rPr>
                                  </m:ctrlPr>
                                </m:fPr>
                                <m:num>
                                  <m:r>
                                    <a:rPr lang="en-US" sz="1400" i="0">
                                      <a:latin typeface="Cambria Math" panose="02040503050406030204" pitchFamily="18" charset="0"/>
                                    </a:rPr>
                                    <m:t>14500</m:t>
                                  </m:r>
                                </m:num>
                                <m:den>
                                  <m:r>
                                    <a:rPr lang="en-US" sz="1400" i="0">
                                      <a:latin typeface="Cambria Math" panose="02040503050406030204" pitchFamily="18" charset="0"/>
                                    </a:rPr>
                                    <m:t>32.2</m:t>
                                  </m:r>
                                </m:den>
                              </m:f>
                            </m:num>
                            <m:den>
                              <m:r>
                                <a:rPr lang="en-US" sz="1400" i="0">
                                  <a:latin typeface="Cambria Math" panose="02040503050406030204" pitchFamily="18" charset="0"/>
                                </a:rPr>
                                <m:t>537,000</m:t>
                              </m:r>
                            </m:den>
                          </m:f>
                        </m:e>
                      </m:rad>
                      <m:r>
                        <a:rPr lang="en-US" sz="1400" i="0">
                          <a:latin typeface="Cambria Math" panose="02040503050406030204" pitchFamily="18" charset="0"/>
                        </a:rPr>
                        <m:t>=</m:t>
                      </m:r>
                      <m:r>
                        <a:rPr lang="en-US" sz="1400" b="1" i="0">
                          <a:latin typeface="Cambria Math" panose="02040503050406030204" pitchFamily="18" charset="0"/>
                        </a:rPr>
                        <m:t>𝟎</m:t>
                      </m:r>
                      <m:r>
                        <a:rPr lang="en-US" sz="1400" b="1" i="0">
                          <a:latin typeface="Cambria Math" panose="02040503050406030204" pitchFamily="18" charset="0"/>
                        </a:rPr>
                        <m:t>.</m:t>
                      </m:r>
                      <m:r>
                        <a:rPr lang="en-US" sz="1400" b="1" i="0">
                          <a:latin typeface="Cambria Math" panose="02040503050406030204" pitchFamily="18" charset="0"/>
                        </a:rPr>
                        <m:t>𝟏𝟖</m:t>
                      </m:r>
                      <m:r>
                        <a:rPr lang="en-US" sz="1400" b="1" i="0">
                          <a:latin typeface="Cambria Math" panose="02040503050406030204" pitchFamily="18" charset="0"/>
                        </a:rPr>
                        <m:t> </m:t>
                      </m:r>
                      <m:r>
                        <a:rPr lang="en-US" sz="1400" b="1" i="1">
                          <a:latin typeface="Cambria Math" panose="02040503050406030204" pitchFamily="18" charset="0"/>
                        </a:rPr>
                        <m:t>𝒔</m:t>
                      </m:r>
                    </m:oMath>
                  </m:oMathPara>
                </a14:m>
                <a:endParaRPr lang="en-US" sz="1400" b="1" dirty="0"/>
              </a:p>
            </p:txBody>
          </p:sp>
        </mc:Choice>
        <mc:Fallback>
          <p:sp>
            <p:nvSpPr>
              <p:cNvPr id="8" name="Rectangle 7"/>
              <p:cNvSpPr>
                <a:spLocks noRot="1" noChangeAspect="1" noMove="1" noResize="1" noEditPoints="1" noAdjustHandles="1" noChangeArrowheads="1" noChangeShapeType="1" noTextEdit="1"/>
              </p:cNvSpPr>
              <p:nvPr/>
            </p:nvSpPr>
            <p:spPr>
              <a:xfrm>
                <a:off x="3251862" y="2084261"/>
                <a:ext cx="4010758" cy="825291"/>
              </a:xfrm>
              <a:prstGeom prst="rect">
                <a:avLst/>
              </a:prstGeom>
              <a:blipFill>
                <a:blip r:embed="rId9"/>
                <a:stretch>
                  <a:fillRect/>
                </a:stretch>
              </a:blipFill>
            </p:spPr>
            <p:txBody>
              <a:bodyPr/>
              <a:lstStyle/>
              <a:p>
                <a:r>
                  <a:rPr lang="en-US">
                    <a:noFill/>
                  </a:rPr>
                  <a:t> </a:t>
                </a:r>
              </a:p>
            </p:txBody>
          </p:sp>
        </mc:Fallback>
      </mc:AlternateContent>
      <p:sp>
        <p:nvSpPr>
          <p:cNvPr id="16" name="TextBox 15"/>
          <p:cNvSpPr txBox="1"/>
          <p:nvPr/>
        </p:nvSpPr>
        <p:spPr>
          <a:xfrm>
            <a:off x="1059816" y="2435990"/>
            <a:ext cx="2076106" cy="338554"/>
          </a:xfrm>
          <a:prstGeom prst="rect">
            <a:avLst/>
          </a:prstGeom>
          <a:noFill/>
        </p:spPr>
        <p:txBody>
          <a:bodyPr wrap="square" rtlCol="0">
            <a:spAutoFit/>
          </a:bodyPr>
          <a:lstStyle/>
          <a:p>
            <a:r>
              <a:rPr lang="en-US" sz="1600" dirty="0"/>
              <a:t>Fictitious Period,</a:t>
            </a:r>
          </a:p>
        </p:txBody>
      </p:sp>
      <p:sp>
        <p:nvSpPr>
          <p:cNvPr id="7" name="TextBox 6"/>
          <p:cNvSpPr txBox="1"/>
          <p:nvPr/>
        </p:nvSpPr>
        <p:spPr>
          <a:xfrm>
            <a:off x="628650" y="1670708"/>
            <a:ext cx="3826119" cy="461665"/>
          </a:xfrm>
          <a:prstGeom prst="rect">
            <a:avLst/>
          </a:prstGeom>
          <a:noFill/>
        </p:spPr>
        <p:txBody>
          <a:bodyPr wrap="square" rtlCol="0">
            <a:spAutoFit/>
          </a:bodyPr>
          <a:lstStyle/>
          <a:p>
            <a:r>
              <a:rPr lang="en-US" sz="2400" u="sng" dirty="0"/>
              <a:t>Translational</a:t>
            </a:r>
            <a:r>
              <a:rPr lang="en-US" u="sng" dirty="0"/>
              <a:t> </a:t>
            </a:r>
            <a:r>
              <a:rPr lang="en-US" sz="2400" u="sng" dirty="0"/>
              <a:t>Contribution</a:t>
            </a:r>
          </a:p>
        </p:txBody>
      </p:sp>
      <p:sp>
        <p:nvSpPr>
          <p:cNvPr id="3" name="TextBox 2"/>
          <p:cNvSpPr txBox="1"/>
          <p:nvPr/>
        </p:nvSpPr>
        <p:spPr>
          <a:xfrm>
            <a:off x="628650" y="1113692"/>
            <a:ext cx="7886700" cy="430887"/>
          </a:xfrm>
          <a:prstGeom prst="rect">
            <a:avLst/>
          </a:prstGeom>
          <a:noFill/>
        </p:spPr>
        <p:txBody>
          <a:bodyPr wrap="square" rtlCol="0">
            <a:spAutoFit/>
          </a:bodyPr>
          <a:lstStyle/>
          <a:p>
            <a:pPr algn="r"/>
            <a:r>
              <a:rPr lang="en-US" sz="2200" b="1" i="1" dirty="0"/>
              <a:t>Radiation Damping</a:t>
            </a:r>
          </a:p>
        </p:txBody>
      </p:sp>
      <p:sp>
        <p:nvSpPr>
          <p:cNvPr id="4" name="Title 3"/>
          <p:cNvSpPr>
            <a:spLocks noGrp="1"/>
          </p:cNvSpPr>
          <p:nvPr>
            <p:ph type="title"/>
          </p:nvPr>
        </p:nvSpPr>
        <p:spPr/>
        <p:txBody>
          <a:bodyPr/>
          <a:lstStyle/>
          <a:p>
            <a:r>
              <a:rPr lang="en-US" b="1" dirty="0">
                <a:solidFill>
                  <a:schemeClr val="accent5"/>
                </a:solidFill>
              </a:rPr>
              <a:t>Flexible Base Effects</a:t>
            </a:r>
            <a:endParaRPr lang="en-US" dirty="0"/>
          </a:p>
        </p:txBody>
      </p:sp>
    </p:spTree>
    <p:extLst>
      <p:ext uri="{BB962C8B-B14F-4D97-AF65-F5344CB8AC3E}">
        <p14:creationId xmlns:p14="http://schemas.microsoft.com/office/powerpoint/2010/main" val="2198749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mc:AlternateContent xmlns:mc="http://schemas.openxmlformats.org/markup-compatibility/2006" xmlns:a14="http://schemas.microsoft.com/office/drawing/2010/main">
        <mc:Choice Requires="a14">
          <p:sp>
            <p:nvSpPr>
              <p:cNvPr id="19" name="Rectangle 18"/>
              <p:cNvSpPr/>
              <p:nvPr/>
            </p:nvSpPr>
            <p:spPr>
              <a:xfrm>
                <a:off x="3344004" y="5656166"/>
                <a:ext cx="4338752" cy="691984"/>
              </a:xfrm>
              <a:prstGeom prst="rect">
                <a:avLst/>
              </a:prstGeom>
              <a:ln w="28575">
                <a:solidFill>
                  <a:schemeClr val="tx1"/>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𝑟𝑑</m:t>
                          </m:r>
                        </m:sub>
                      </m:sSub>
                      <m:r>
                        <a:rPr lang="en-US" sz="1600" i="0">
                          <a:latin typeface="Cambria Math" panose="02040503050406030204" pitchFamily="18" charset="0"/>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0">
                                  <a:latin typeface="Cambria Math" panose="02040503050406030204" pitchFamily="18" charset="0"/>
                                </a:rPr>
                                <m:t>1</m:t>
                              </m:r>
                            </m:num>
                            <m:den>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f>
                                        <m:fPr>
                                          <m:type m:val="lin"/>
                                          <m:ctrlPr>
                                            <a:rPr lang="en-US" sz="1600" i="1">
                                              <a:latin typeface="Cambria Math" panose="02040503050406030204" pitchFamily="18" charset="0"/>
                                            </a:rPr>
                                          </m:ctrlPr>
                                        </m:fPr>
                                        <m:num>
                                          <m:acc>
                                            <m:accPr>
                                              <m:chr m:val="̃"/>
                                              <m:ctrlPr>
                                                <a:rPr lang="en-US" sz="1600" i="1">
                                                  <a:latin typeface="Cambria Math" panose="02040503050406030204" pitchFamily="18" charset="0"/>
                                                </a:rPr>
                                              </m:ctrlPr>
                                            </m:accPr>
                                            <m:e>
                                              <m:r>
                                                <a:rPr lang="en-US" sz="1600" i="1">
                                                  <a:latin typeface="Cambria Math" panose="02040503050406030204" pitchFamily="18" charset="0"/>
                                                </a:rPr>
                                                <m:t>𝑇</m:t>
                                              </m:r>
                                            </m:e>
                                          </m:acc>
                                        </m:num>
                                        <m:den>
                                          <m:sSub>
                                            <m:sSubPr>
                                              <m:ctrlPr>
                                                <a:rPr lang="en-US"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𝑦</m:t>
                                              </m:r>
                                            </m:sub>
                                          </m:sSub>
                                        </m:den>
                                      </m:f>
                                    </m:e>
                                  </m:d>
                                </m:e>
                                <m:sup>
                                  <m:r>
                                    <a:rPr lang="en-US" sz="1600" i="0">
                                      <a:latin typeface="Cambria Math" panose="02040503050406030204" pitchFamily="18" charset="0"/>
                                    </a:rPr>
                                    <m:t>2</m:t>
                                  </m:r>
                                </m:sup>
                              </m:sSup>
                            </m:den>
                          </m:f>
                        </m:e>
                      </m:d>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𝑦</m:t>
                          </m:r>
                        </m:sub>
                      </m:sSub>
                      <m:r>
                        <a:rPr lang="en-US" sz="1600" i="0">
                          <a:latin typeface="Cambria Math" panose="02040503050406030204" pitchFamily="18" charset="0"/>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0">
                                  <a:latin typeface="Cambria Math" panose="02040503050406030204" pitchFamily="18" charset="0"/>
                                </a:rPr>
                                <m:t>1</m:t>
                              </m:r>
                            </m:num>
                            <m:den>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f>
                                        <m:fPr>
                                          <m:type m:val="lin"/>
                                          <m:ctrlPr>
                                            <a:rPr lang="en-US" sz="1600" i="1">
                                              <a:latin typeface="Cambria Math" panose="02040503050406030204" pitchFamily="18" charset="0"/>
                                            </a:rPr>
                                          </m:ctrlPr>
                                        </m:fPr>
                                        <m:num>
                                          <m:acc>
                                            <m:accPr>
                                              <m:chr m:val="̃"/>
                                              <m:ctrlPr>
                                                <a:rPr lang="en-US" sz="1600" i="1">
                                                  <a:latin typeface="Cambria Math" panose="02040503050406030204" pitchFamily="18" charset="0"/>
                                                </a:rPr>
                                              </m:ctrlPr>
                                            </m:accPr>
                                            <m:e>
                                              <m:r>
                                                <a:rPr lang="en-US" sz="1600" i="1">
                                                  <a:latin typeface="Cambria Math" panose="02040503050406030204" pitchFamily="18" charset="0"/>
                                                </a:rPr>
                                                <m:t>𝑇</m:t>
                                              </m:r>
                                            </m:e>
                                          </m:acc>
                                        </m:num>
                                        <m:den>
                                          <m:sSub>
                                            <m:sSubPr>
                                              <m:ctrlPr>
                                                <a:rPr lang="en-US"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𝑥𝑥</m:t>
                                              </m:r>
                                            </m:sub>
                                          </m:sSub>
                                        </m:den>
                                      </m:f>
                                    </m:e>
                                  </m:d>
                                </m:e>
                                <m:sup>
                                  <m:r>
                                    <a:rPr lang="en-US" sz="1600" i="0">
                                      <a:latin typeface="Cambria Math" panose="02040503050406030204" pitchFamily="18" charset="0"/>
                                    </a:rPr>
                                    <m:t>2</m:t>
                                  </m:r>
                                </m:sup>
                              </m:sSup>
                            </m:den>
                          </m:f>
                        </m:e>
                      </m:d>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𝑥𝑥</m:t>
                          </m:r>
                        </m:sub>
                      </m:sSub>
                      <m:r>
                        <a:rPr lang="en-US" sz="1600" b="0" i="1" smtClean="0">
                          <a:latin typeface="Cambria Math" panose="02040503050406030204" pitchFamily="18" charset="0"/>
                        </a:rPr>
                        <m:t>=</m:t>
                      </m:r>
                      <m:r>
                        <a:rPr lang="en-US" sz="1600" b="1" i="1" smtClean="0">
                          <a:latin typeface="Cambria Math" panose="02040503050406030204" pitchFamily="18" charset="0"/>
                        </a:rPr>
                        <m:t>𝟎</m:t>
                      </m:r>
                      <m:r>
                        <a:rPr lang="en-US" sz="1600" b="1" i="1" smtClean="0">
                          <a:latin typeface="Cambria Math" panose="02040503050406030204" pitchFamily="18" charset="0"/>
                        </a:rPr>
                        <m:t>.</m:t>
                      </m:r>
                      <m:r>
                        <a:rPr lang="en-US" sz="1600" b="1" i="1" smtClean="0">
                          <a:latin typeface="Cambria Math" panose="02040503050406030204" pitchFamily="18" charset="0"/>
                        </a:rPr>
                        <m:t>𝟏𝟏</m:t>
                      </m:r>
                    </m:oMath>
                  </m:oMathPara>
                </a14:m>
                <a:endParaRPr lang="en-US" sz="1600" b="1" dirty="0"/>
              </a:p>
            </p:txBody>
          </p:sp>
        </mc:Choice>
        <mc:Fallback xmlns="">
          <p:sp>
            <p:nvSpPr>
              <p:cNvPr id="19" name="Rectangle 18"/>
              <p:cNvSpPr>
                <a:spLocks noRot="1" noChangeAspect="1" noMove="1" noResize="1" noEditPoints="1" noAdjustHandles="1" noChangeArrowheads="1" noChangeShapeType="1" noTextEdit="1"/>
              </p:cNvSpPr>
              <p:nvPr/>
            </p:nvSpPr>
            <p:spPr>
              <a:xfrm>
                <a:off x="3344004" y="5656166"/>
                <a:ext cx="4338752" cy="691984"/>
              </a:xfrm>
              <a:prstGeom prst="rect">
                <a:avLst/>
              </a:prstGeom>
              <a:blipFill>
                <a:blip r:embed="rId9"/>
                <a:stretch>
                  <a:fillRect/>
                </a:stretch>
              </a:blipFill>
              <a:ln w="28575">
                <a:solidFill>
                  <a:schemeClr val="tx1"/>
                </a:solidFill>
              </a:ln>
            </p:spPr>
            <p:txBody>
              <a:bodyPr/>
              <a:lstStyle/>
              <a:p>
                <a:r>
                  <a:rPr lang="en-US">
                    <a:noFill/>
                  </a:rPr>
                  <a:t> </a:t>
                </a:r>
              </a:p>
            </p:txBody>
          </p:sp>
        </mc:Fallback>
      </mc:AlternateContent>
      <p:sp>
        <p:nvSpPr>
          <p:cNvPr id="18" name="TextBox 17"/>
          <p:cNvSpPr txBox="1"/>
          <p:nvPr/>
        </p:nvSpPr>
        <p:spPr>
          <a:xfrm>
            <a:off x="737802" y="5832881"/>
            <a:ext cx="2606202" cy="338554"/>
          </a:xfrm>
          <a:prstGeom prst="rect">
            <a:avLst/>
          </a:prstGeom>
          <a:noFill/>
        </p:spPr>
        <p:txBody>
          <a:bodyPr wrap="square" rtlCol="0">
            <a:spAutoFit/>
          </a:bodyPr>
          <a:lstStyle/>
          <a:p>
            <a:r>
              <a:rPr lang="en-US" sz="1600" dirty="0"/>
              <a:t>Radiation Damping Ratio</a:t>
            </a:r>
          </a:p>
        </p:txBody>
      </p:sp>
      <mc:AlternateContent xmlns:mc="http://schemas.openxmlformats.org/markup-compatibility/2006">
        <mc:Choice xmlns:a14="http://schemas.microsoft.com/office/drawing/2010/main" Requires="a14">
          <p:sp>
            <p:nvSpPr>
              <p:cNvPr id="11" name="Rectangle 10"/>
              <p:cNvSpPr/>
              <p:nvPr/>
            </p:nvSpPr>
            <p:spPr>
              <a:xfrm>
                <a:off x="3533304" y="4785451"/>
                <a:ext cx="3893392" cy="777072"/>
              </a:xfrm>
              <a:prstGeom prst="rect">
                <a:avLst/>
              </a:prstGeom>
            </p:spPr>
            <p:txBody>
              <a:bodyPr wrap="square">
                <a:spAutoFit/>
              </a:bodyPr>
              <a:lstStyle/>
              <a:p>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𝛽</m:t>
                        </m:r>
                      </m:e>
                      <m:sub>
                        <m:r>
                          <a:rPr lang="en-US" sz="1400" i="1">
                            <a:latin typeface="Cambria Math" panose="02040503050406030204" pitchFamily="18" charset="0"/>
                          </a:rPr>
                          <m:t>𝑥𝑥</m:t>
                        </m:r>
                      </m:sub>
                    </m:sSub>
                    <m:r>
                      <a:rPr lang="en-US" sz="1400" i="0">
                        <a:latin typeface="Cambria Math" panose="02040503050406030204" pitchFamily="18" charset="0"/>
                      </a:rPr>
                      <m:t>=</m:t>
                    </m:r>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d>
                              <m:dPr>
                                <m:ctrlPr>
                                  <a:rPr lang="en-US" sz="1400" i="1">
                                    <a:latin typeface="Cambria Math" panose="02040503050406030204" pitchFamily="18" charset="0"/>
                                  </a:rPr>
                                </m:ctrlPr>
                              </m:dPr>
                              <m:e>
                                <m:f>
                                  <m:fPr>
                                    <m:type m:val="skw"/>
                                    <m:ctrlPr>
                                      <a:rPr lang="en-US" sz="1400" i="1">
                                        <a:latin typeface="Cambria Math" panose="02040503050406030204" pitchFamily="18" charset="0"/>
                                      </a:rPr>
                                    </m:ctrlPr>
                                  </m:fPr>
                                  <m:num>
                                    <m:r>
                                      <a:rPr lang="en-US" sz="1400" i="0">
                                        <a:latin typeface="Cambria Math" panose="02040503050406030204" pitchFamily="18" charset="0"/>
                                      </a:rPr>
                                      <m:t>4</m:t>
                                    </m:r>
                                    <m:r>
                                      <a:rPr lang="en-US" sz="1400" i="1">
                                        <a:latin typeface="Cambria Math" panose="02040503050406030204" pitchFamily="18" charset="0"/>
                                      </a:rPr>
                                      <m:t>𝜓</m:t>
                                    </m:r>
                                  </m:num>
                                  <m:den>
                                    <m:r>
                                      <a:rPr lang="en-US" sz="1400" i="0">
                                        <a:latin typeface="Cambria Math" panose="02040503050406030204" pitchFamily="18" charset="0"/>
                                      </a:rPr>
                                      <m:t>3</m:t>
                                    </m:r>
                                  </m:den>
                                </m:f>
                              </m:e>
                            </m:d>
                            <m:d>
                              <m:dPr>
                                <m:ctrlPr>
                                  <a:rPr lang="en-US" sz="1400" i="1">
                                    <a:latin typeface="Cambria Math" panose="02040503050406030204" pitchFamily="18" charset="0"/>
                                  </a:rPr>
                                </m:ctrlPr>
                              </m:dPr>
                              <m:e>
                                <m:f>
                                  <m:fPr>
                                    <m:type m:val="skw"/>
                                    <m:ctrlPr>
                                      <a:rPr lang="en-US" sz="1400" i="1">
                                        <a:latin typeface="Cambria Math" panose="02040503050406030204" pitchFamily="18" charset="0"/>
                                      </a:rPr>
                                    </m:ctrlPr>
                                  </m:fPr>
                                  <m:num>
                                    <m:r>
                                      <a:rPr lang="en-US" sz="1400" i="1">
                                        <a:latin typeface="Cambria Math" panose="02040503050406030204" pitchFamily="18" charset="0"/>
                                      </a:rPr>
                                      <m:t>𝐿</m:t>
                                    </m:r>
                                  </m:num>
                                  <m:den>
                                    <m:r>
                                      <a:rPr lang="en-US" sz="1400" i="1">
                                        <a:latin typeface="Cambria Math" panose="02040503050406030204" pitchFamily="18" charset="0"/>
                                      </a:rPr>
                                      <m:t>𝐵</m:t>
                                    </m:r>
                                  </m:den>
                                </m:f>
                              </m:e>
                            </m:d>
                            <m:sSubSup>
                              <m:sSubSupPr>
                                <m:ctrlPr>
                                  <a:rPr lang="en-US" sz="1400" i="1">
                                    <a:latin typeface="Cambria Math" panose="02040503050406030204" pitchFamily="18" charset="0"/>
                                  </a:rPr>
                                </m:ctrlPr>
                              </m:sSubSupPr>
                              <m:e>
                                <m:r>
                                  <a:rPr lang="en-US" sz="1400" i="1">
                                    <a:latin typeface="Cambria Math" panose="02040503050406030204" pitchFamily="18" charset="0"/>
                                  </a:rPr>
                                  <m:t>𝑎</m:t>
                                </m:r>
                              </m:e>
                              <m:sub>
                                <m:r>
                                  <a:rPr lang="en-US" sz="1400" i="0">
                                    <a:latin typeface="Cambria Math" panose="02040503050406030204" pitchFamily="18" charset="0"/>
                                  </a:rPr>
                                  <m:t>0</m:t>
                                </m:r>
                              </m:sub>
                              <m:sup>
                                <m:r>
                                  <a:rPr lang="en-US" sz="1400" i="0">
                                    <a:latin typeface="Cambria Math" panose="02040503050406030204" pitchFamily="18" charset="0"/>
                                  </a:rPr>
                                  <m:t>2</m:t>
                                </m:r>
                              </m:sup>
                            </m:sSubSup>
                          </m:num>
                          <m:den>
                            <m:d>
                              <m:dPr>
                                <m:ctrlPr>
                                  <a:rPr lang="en-US" sz="1400" i="1">
                                    <a:latin typeface="Cambria Math" panose="02040503050406030204" pitchFamily="18" charset="0"/>
                                  </a:rPr>
                                </m:ctrlPr>
                              </m:dPr>
                              <m:e>
                                <m:f>
                                  <m:fPr>
                                    <m:type m:val="skw"/>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i="1">
                                            <a:latin typeface="Cambria Math" panose="02040503050406030204" pitchFamily="18" charset="0"/>
                                          </a:rPr>
                                          <m:t>𝐾</m:t>
                                        </m:r>
                                      </m:e>
                                      <m:sub>
                                        <m:r>
                                          <a:rPr lang="en-US" sz="1400" i="1">
                                            <a:latin typeface="Cambria Math" panose="02040503050406030204" pitchFamily="18" charset="0"/>
                                          </a:rPr>
                                          <m:t>𝑥𝑥</m:t>
                                        </m:r>
                                      </m:sub>
                                    </m:sSub>
                                  </m:num>
                                  <m:den>
                                    <m:r>
                                      <a:rPr lang="en-US" sz="1400" i="1">
                                        <a:latin typeface="Cambria Math" panose="02040503050406030204" pitchFamily="18" charset="0"/>
                                      </a:rPr>
                                      <m:t>𝐺</m:t>
                                    </m:r>
                                    <m:sSup>
                                      <m:sSupPr>
                                        <m:ctrlPr>
                                          <a:rPr lang="en-US" sz="1400" i="1">
                                            <a:latin typeface="Cambria Math" panose="02040503050406030204" pitchFamily="18" charset="0"/>
                                          </a:rPr>
                                        </m:ctrlPr>
                                      </m:sSupPr>
                                      <m:e>
                                        <m:r>
                                          <a:rPr lang="en-US" sz="1400" i="1">
                                            <a:latin typeface="Cambria Math" panose="02040503050406030204" pitchFamily="18" charset="0"/>
                                          </a:rPr>
                                          <m:t>𝐵</m:t>
                                        </m:r>
                                      </m:e>
                                      <m:sup>
                                        <m:r>
                                          <a:rPr lang="en-US" sz="1400" i="0">
                                            <a:latin typeface="Cambria Math" panose="02040503050406030204" pitchFamily="18" charset="0"/>
                                          </a:rPr>
                                          <m:t>3</m:t>
                                        </m:r>
                                      </m:sup>
                                    </m:sSup>
                                  </m:den>
                                </m:f>
                              </m:e>
                            </m:d>
                            <m:d>
                              <m:dPr>
                                <m:begChr m:val="["/>
                                <m:endChr m:val="]"/>
                                <m:ctrlPr>
                                  <a:rPr lang="en-US" sz="1400" i="1">
                                    <a:latin typeface="Cambria Math" panose="02040503050406030204" pitchFamily="18" charset="0"/>
                                  </a:rPr>
                                </m:ctrlPr>
                              </m:dPr>
                              <m:e>
                                <m:d>
                                  <m:dPr>
                                    <m:ctrlPr>
                                      <a:rPr lang="en-US" sz="1400" i="1">
                                        <a:latin typeface="Cambria Math" panose="02040503050406030204" pitchFamily="18" charset="0"/>
                                      </a:rPr>
                                    </m:ctrlPr>
                                  </m:dPr>
                                  <m:e>
                                    <m:r>
                                      <a:rPr lang="en-US" sz="1400" i="0">
                                        <a:latin typeface="Cambria Math" panose="02040503050406030204" pitchFamily="18" charset="0"/>
                                      </a:rPr>
                                      <m:t>2.2−</m:t>
                                    </m:r>
                                    <m:f>
                                      <m:fPr>
                                        <m:ctrlPr>
                                          <a:rPr lang="en-US" sz="1400" i="1">
                                            <a:latin typeface="Cambria Math" panose="02040503050406030204" pitchFamily="18" charset="0"/>
                                          </a:rPr>
                                        </m:ctrlPr>
                                      </m:fPr>
                                      <m:num>
                                        <m:r>
                                          <a:rPr lang="en-US" sz="1400" i="0">
                                            <a:latin typeface="Cambria Math" panose="02040503050406030204" pitchFamily="18" charset="0"/>
                                          </a:rPr>
                                          <m:t>0.4</m:t>
                                        </m:r>
                                      </m:num>
                                      <m:den>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f>
                                                  <m:fPr>
                                                    <m:type m:val="skw"/>
                                                    <m:ctrlPr>
                                                      <a:rPr lang="en-US" sz="1400" i="1">
                                                        <a:latin typeface="Cambria Math" panose="02040503050406030204" pitchFamily="18" charset="0"/>
                                                      </a:rPr>
                                                    </m:ctrlPr>
                                                  </m:fPr>
                                                  <m:num>
                                                    <m:r>
                                                      <a:rPr lang="en-US" sz="1400" i="1">
                                                        <a:latin typeface="Cambria Math" panose="02040503050406030204" pitchFamily="18" charset="0"/>
                                                      </a:rPr>
                                                      <m:t>𝐿</m:t>
                                                    </m:r>
                                                  </m:num>
                                                  <m:den>
                                                    <m:r>
                                                      <a:rPr lang="en-US" sz="1400" i="1">
                                                        <a:latin typeface="Cambria Math" panose="02040503050406030204" pitchFamily="18" charset="0"/>
                                                      </a:rPr>
                                                      <m:t>𝐵</m:t>
                                                    </m:r>
                                                  </m:den>
                                                </m:f>
                                              </m:e>
                                            </m:d>
                                          </m:e>
                                          <m:sup>
                                            <m:r>
                                              <a:rPr lang="en-US" sz="1400" i="0">
                                                <a:latin typeface="Cambria Math" panose="02040503050406030204" pitchFamily="18" charset="0"/>
                                              </a:rPr>
                                              <m:t>3</m:t>
                                            </m:r>
                                          </m:sup>
                                        </m:sSup>
                                      </m:den>
                                    </m:f>
                                  </m:e>
                                </m:d>
                                <m:r>
                                  <a:rPr lang="en-US" sz="1400" i="0">
                                    <a:latin typeface="Cambria Math" panose="02040503050406030204" pitchFamily="18" charset="0"/>
                                  </a:rPr>
                                  <m:t>+</m:t>
                                </m:r>
                                <m:sSubSup>
                                  <m:sSubSupPr>
                                    <m:ctrlPr>
                                      <a:rPr lang="en-US" sz="1400" i="1">
                                        <a:latin typeface="Cambria Math" panose="02040503050406030204" pitchFamily="18" charset="0"/>
                                      </a:rPr>
                                    </m:ctrlPr>
                                  </m:sSubSupPr>
                                  <m:e>
                                    <m:r>
                                      <a:rPr lang="en-US" sz="1400" i="1">
                                        <a:latin typeface="Cambria Math" panose="02040503050406030204" pitchFamily="18" charset="0"/>
                                      </a:rPr>
                                      <m:t>𝑎</m:t>
                                    </m:r>
                                  </m:e>
                                  <m:sub>
                                    <m:r>
                                      <a:rPr lang="en-US" sz="1400" i="0">
                                        <a:latin typeface="Cambria Math" panose="02040503050406030204" pitchFamily="18" charset="0"/>
                                      </a:rPr>
                                      <m:t>0</m:t>
                                    </m:r>
                                  </m:sub>
                                  <m:sup>
                                    <m:r>
                                      <a:rPr lang="en-US" sz="1400" i="0">
                                        <a:latin typeface="Cambria Math" panose="02040503050406030204" pitchFamily="18" charset="0"/>
                                      </a:rPr>
                                      <m:t>2</m:t>
                                    </m:r>
                                  </m:sup>
                                </m:sSubSup>
                              </m:e>
                            </m:d>
                          </m:den>
                        </m:f>
                      </m:e>
                    </m:d>
                    <m:r>
                      <a:rPr lang="en-US" sz="1400" i="0">
                        <a:latin typeface="Cambria Math" panose="02040503050406030204" pitchFamily="18" charset="0"/>
                      </a:rPr>
                      <m:t> </m:t>
                    </m:r>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i="1">
                                    <a:latin typeface="Cambria Math" panose="02040503050406030204" pitchFamily="18" charset="0"/>
                                  </a:rPr>
                                  <m:t>𝑎</m:t>
                                </m:r>
                              </m:e>
                              <m:sub>
                                <m:r>
                                  <a:rPr lang="en-US" sz="1400" i="0">
                                    <a:latin typeface="Cambria Math" panose="02040503050406030204" pitchFamily="18" charset="0"/>
                                  </a:rPr>
                                  <m:t>0</m:t>
                                </m:r>
                              </m:sub>
                            </m:sSub>
                          </m:num>
                          <m:den>
                            <m:r>
                              <a:rPr lang="en-US" sz="1400" i="0">
                                <a:latin typeface="Cambria Math" panose="02040503050406030204" pitchFamily="18" charset="0"/>
                              </a:rPr>
                              <m:t>2</m:t>
                            </m:r>
                            <m:sSub>
                              <m:sSubPr>
                                <m:ctrlPr>
                                  <a:rPr lang="en-US" sz="1400" i="1">
                                    <a:latin typeface="Cambria Math" panose="02040503050406030204" pitchFamily="18" charset="0"/>
                                  </a:rPr>
                                </m:ctrlPr>
                              </m:sSubPr>
                              <m:e>
                                <m:r>
                                  <a:rPr lang="en-US" sz="1400" i="1">
                                    <a:latin typeface="Cambria Math" panose="02040503050406030204" pitchFamily="18" charset="0"/>
                                  </a:rPr>
                                  <m:t>𝛼</m:t>
                                </m:r>
                              </m:e>
                              <m:sub>
                                <m:r>
                                  <a:rPr lang="en-US" sz="1400" i="1">
                                    <a:latin typeface="Cambria Math" panose="02040503050406030204" pitchFamily="18" charset="0"/>
                                  </a:rPr>
                                  <m:t>𝑥𝑥</m:t>
                                </m:r>
                              </m:sub>
                            </m:sSub>
                          </m:den>
                        </m:f>
                      </m:e>
                    </m:d>
                    <m:r>
                      <a:rPr lang="en-US" sz="1400" i="0">
                        <a:latin typeface="Cambria Math" panose="02040503050406030204" pitchFamily="18" charset="0"/>
                      </a:rPr>
                      <m:t>=</m:t>
                    </m:r>
                  </m:oMath>
                </a14:m>
                <a:r>
                  <a:rPr lang="en-US" sz="1400" dirty="0"/>
                  <a:t> </a:t>
                </a:r>
                <a:r>
                  <a:rPr lang="en-US" sz="1400" b="1" dirty="0"/>
                  <a:t>0.34</a:t>
                </a:r>
              </a:p>
            </p:txBody>
          </p:sp>
        </mc:Choice>
        <mc:Fallback>
          <p:sp>
            <p:nvSpPr>
              <p:cNvPr id="11" name="Rectangle 10"/>
              <p:cNvSpPr>
                <a:spLocks noRot="1" noChangeAspect="1" noMove="1" noResize="1" noEditPoints="1" noAdjustHandles="1" noChangeArrowheads="1" noChangeShapeType="1" noTextEdit="1"/>
              </p:cNvSpPr>
              <p:nvPr/>
            </p:nvSpPr>
            <p:spPr>
              <a:xfrm>
                <a:off x="3533304" y="4785451"/>
                <a:ext cx="3893392" cy="777072"/>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Rectangle 12"/>
              <p:cNvSpPr/>
              <p:nvPr/>
            </p:nvSpPr>
            <p:spPr>
              <a:xfrm>
                <a:off x="3533304" y="3976674"/>
                <a:ext cx="2525638" cy="7288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𝜓</m:t>
                      </m:r>
                      <m:r>
                        <a:rPr lang="en-US" sz="1400" i="0">
                          <a:latin typeface="Cambria Math" panose="02040503050406030204" pitchFamily="18" charset="0"/>
                        </a:rPr>
                        <m:t>=</m:t>
                      </m:r>
                      <m:rad>
                        <m:radPr>
                          <m:degHide m:val="on"/>
                          <m:ctrlPr>
                            <a:rPr lang="en-US" sz="1400" i="1">
                              <a:latin typeface="Cambria Math" panose="02040503050406030204" pitchFamily="18" charset="0"/>
                            </a:rPr>
                          </m:ctrlPr>
                        </m:radPr>
                        <m:deg/>
                        <m:e>
                          <m:f>
                            <m:fPr>
                              <m:ctrlPr>
                                <a:rPr lang="en-US" sz="1400" i="1">
                                  <a:latin typeface="Cambria Math" panose="02040503050406030204" pitchFamily="18" charset="0"/>
                                </a:rPr>
                              </m:ctrlPr>
                            </m:fPr>
                            <m:num>
                              <m:r>
                                <a:rPr lang="en-US" sz="1400" i="0">
                                  <a:latin typeface="Cambria Math" panose="02040503050406030204" pitchFamily="18" charset="0"/>
                                </a:rPr>
                                <m:t>2</m:t>
                              </m:r>
                              <m:d>
                                <m:dPr>
                                  <m:ctrlPr>
                                    <a:rPr lang="en-US" sz="1400" i="1">
                                      <a:latin typeface="Cambria Math" panose="02040503050406030204" pitchFamily="18" charset="0"/>
                                    </a:rPr>
                                  </m:ctrlPr>
                                </m:dPr>
                                <m:e>
                                  <m:r>
                                    <a:rPr lang="en-US" sz="1400" i="0">
                                      <a:latin typeface="Cambria Math" panose="02040503050406030204" pitchFamily="18" charset="0"/>
                                    </a:rPr>
                                    <m:t>1−</m:t>
                                  </m:r>
                                  <m:r>
                                    <a:rPr lang="en-US" sz="1400" i="1">
                                      <a:latin typeface="Cambria Math" panose="02040503050406030204" pitchFamily="18" charset="0"/>
                                    </a:rPr>
                                    <m:t>𝑣</m:t>
                                  </m:r>
                                </m:e>
                              </m:d>
                            </m:num>
                            <m:den>
                              <m:d>
                                <m:dPr>
                                  <m:ctrlPr>
                                    <a:rPr lang="en-US" sz="1400" i="1">
                                      <a:latin typeface="Cambria Math" panose="02040503050406030204" pitchFamily="18" charset="0"/>
                                    </a:rPr>
                                  </m:ctrlPr>
                                </m:dPr>
                                <m:e>
                                  <m:r>
                                    <a:rPr lang="en-US" sz="1400" i="0">
                                      <a:latin typeface="Cambria Math" panose="02040503050406030204" pitchFamily="18" charset="0"/>
                                    </a:rPr>
                                    <m:t>1−2</m:t>
                                  </m:r>
                                  <m:r>
                                    <a:rPr lang="en-US" sz="1400" i="1">
                                      <a:latin typeface="Cambria Math" panose="02040503050406030204" pitchFamily="18" charset="0"/>
                                    </a:rPr>
                                    <m:t>𝑣</m:t>
                                  </m:r>
                                </m:e>
                              </m:d>
                            </m:den>
                          </m:f>
                        </m:e>
                      </m:rad>
                      <m:r>
                        <a:rPr lang="en-US" sz="1400" i="0">
                          <a:latin typeface="Cambria Math" panose="02040503050406030204" pitchFamily="18" charset="0"/>
                        </a:rPr>
                        <m:t>=</m:t>
                      </m:r>
                      <m:r>
                        <a:rPr lang="en-US" sz="1400" b="1" i="0">
                          <a:latin typeface="Cambria Math" panose="02040503050406030204" pitchFamily="18" charset="0"/>
                        </a:rPr>
                        <m:t>𝟏</m:t>
                      </m:r>
                      <m:r>
                        <a:rPr lang="en-US" sz="1400" b="1" i="0">
                          <a:latin typeface="Cambria Math" panose="02040503050406030204" pitchFamily="18" charset="0"/>
                        </a:rPr>
                        <m:t>.</m:t>
                      </m:r>
                      <m:r>
                        <a:rPr lang="en-US" sz="1400" b="1" i="0">
                          <a:latin typeface="Cambria Math" panose="02040503050406030204" pitchFamily="18" charset="0"/>
                        </a:rPr>
                        <m:t>𝟗</m:t>
                      </m:r>
                      <m:r>
                        <a:rPr lang="en-US" sz="1400" i="0">
                          <a:latin typeface="Cambria Math" panose="02040503050406030204" pitchFamily="18" charset="0"/>
                        </a:rPr>
                        <m:t>≤2.5</m:t>
                      </m:r>
                    </m:oMath>
                  </m:oMathPara>
                </a14:m>
                <a:endParaRPr lang="en-US" sz="1400" dirty="0"/>
              </a:p>
            </p:txBody>
          </p:sp>
        </mc:Choice>
        <mc:Fallback>
          <p:sp>
            <p:nvSpPr>
              <p:cNvPr id="13" name="Rectangle 12"/>
              <p:cNvSpPr>
                <a:spLocks noRot="1" noChangeAspect="1" noMove="1" noResize="1" noEditPoints="1" noAdjustHandles="1" noChangeArrowheads="1" noChangeShapeType="1" noTextEdit="1"/>
              </p:cNvSpPr>
              <p:nvPr/>
            </p:nvSpPr>
            <p:spPr>
              <a:xfrm>
                <a:off x="3533304" y="3976674"/>
                <a:ext cx="2525638" cy="728854"/>
              </a:xfrm>
              <a:prstGeom prst="rect">
                <a:avLst/>
              </a:prstGeom>
              <a:blipFill>
                <a:blip r:embed="rId11"/>
                <a:stretch>
                  <a:fillRect/>
                </a:stretch>
              </a:blipFill>
            </p:spPr>
            <p:txBody>
              <a:bodyPr/>
              <a:lstStyle/>
              <a:p>
                <a:r>
                  <a:rPr lang="en-US">
                    <a:noFill/>
                  </a:rPr>
                  <a:t> </a:t>
                </a:r>
              </a:p>
            </p:txBody>
          </p:sp>
        </mc:Fallback>
      </mc:AlternateContent>
      <p:sp>
        <p:nvSpPr>
          <p:cNvPr id="17" name="TextBox 16"/>
          <p:cNvSpPr txBox="1"/>
          <p:nvPr/>
        </p:nvSpPr>
        <p:spPr>
          <a:xfrm>
            <a:off x="927102" y="4954664"/>
            <a:ext cx="2606202" cy="338554"/>
          </a:xfrm>
          <a:prstGeom prst="rect">
            <a:avLst/>
          </a:prstGeom>
          <a:noFill/>
        </p:spPr>
        <p:txBody>
          <a:bodyPr wrap="square" rtlCol="0">
            <a:spAutoFit/>
          </a:bodyPr>
          <a:lstStyle/>
          <a:p>
            <a:r>
              <a:rPr lang="en-US" sz="1600" dirty="0"/>
              <a:t>Rotational Damping Ratio,</a:t>
            </a:r>
          </a:p>
        </p:txBody>
      </p:sp>
      <mc:AlternateContent xmlns:mc="http://schemas.openxmlformats.org/markup-compatibility/2006">
        <mc:Choice xmlns:a14="http://schemas.microsoft.com/office/drawing/2010/main" Requires="a14">
          <p:sp>
            <p:nvSpPr>
              <p:cNvPr id="12" name="Rectangle 11"/>
              <p:cNvSpPr/>
              <p:nvPr/>
            </p:nvSpPr>
            <p:spPr>
              <a:xfrm>
                <a:off x="3549825" y="3297962"/>
                <a:ext cx="5171511" cy="884025"/>
              </a:xfrm>
              <a:prstGeom prst="rect">
                <a:avLst/>
              </a:prstGeom>
            </p:spPr>
            <p:txBody>
              <a:bodyPr wrap="square">
                <a:spAutoFit/>
              </a:bodyPr>
              <a:lstStyle/>
              <a:p>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𝑎</m:t>
                        </m:r>
                      </m:e>
                      <m:sub>
                        <m:r>
                          <a:rPr lang="en-US" sz="1400" i="0">
                            <a:latin typeface="Cambria Math" panose="02040503050406030204" pitchFamily="18" charset="0"/>
                          </a:rPr>
                          <m:t>0</m:t>
                        </m:r>
                      </m:sub>
                    </m:sSub>
                    <m:r>
                      <a:rPr lang="en-US" sz="1400" i="0">
                        <a:latin typeface="Cambria Math" panose="02040503050406030204" pitchFamily="18" charset="0"/>
                      </a:rPr>
                      <m:t>=</m:t>
                    </m:r>
                    <m:f>
                      <m:fPr>
                        <m:ctrlPr>
                          <a:rPr lang="en-US" sz="1400" i="1">
                            <a:latin typeface="Cambria Math" panose="02040503050406030204" pitchFamily="18" charset="0"/>
                          </a:rPr>
                        </m:ctrlPr>
                      </m:fPr>
                      <m:num>
                        <m:r>
                          <a:rPr lang="en-US" sz="1400" i="0">
                            <a:latin typeface="Cambria Math" panose="02040503050406030204" pitchFamily="18" charset="0"/>
                          </a:rPr>
                          <m:t>2</m:t>
                        </m:r>
                        <m:r>
                          <a:rPr lang="en-US" sz="1400" i="1">
                            <a:latin typeface="Cambria Math" panose="02040503050406030204" pitchFamily="18" charset="0"/>
                          </a:rPr>
                          <m:t>𝜋</m:t>
                        </m:r>
                        <m:r>
                          <a:rPr lang="en-US" sz="1400" i="1">
                            <a:latin typeface="Cambria Math" panose="02040503050406030204" pitchFamily="18" charset="0"/>
                          </a:rPr>
                          <m:t>𝐵</m:t>
                        </m:r>
                      </m:num>
                      <m:den>
                        <m:acc>
                          <m:accPr>
                            <m:chr m:val="̃"/>
                            <m:ctrlPr>
                              <a:rPr lang="en-US" sz="1400" i="1">
                                <a:latin typeface="Cambria Math" panose="02040503050406030204" pitchFamily="18" charset="0"/>
                              </a:rPr>
                            </m:ctrlPr>
                          </m:accPr>
                          <m:e>
                            <m:r>
                              <a:rPr lang="en-US" sz="1400" i="1">
                                <a:latin typeface="Cambria Math" panose="02040503050406030204" pitchFamily="18" charset="0"/>
                              </a:rPr>
                              <m:t>𝑇</m:t>
                            </m:r>
                          </m:e>
                        </m:acc>
                        <m:sSub>
                          <m:sSubPr>
                            <m:ctrlPr>
                              <a:rPr lang="en-US" sz="1400" i="1">
                                <a:latin typeface="Cambria Math" panose="02040503050406030204" pitchFamily="18" charset="0"/>
                              </a:rPr>
                            </m:ctrlPr>
                          </m:sSubPr>
                          <m:e>
                            <m:r>
                              <a:rPr lang="en-US" sz="1400" i="1">
                                <a:latin typeface="Cambria Math" panose="02040503050406030204" pitchFamily="18" charset="0"/>
                              </a:rPr>
                              <m:t>𝑣</m:t>
                            </m:r>
                          </m:e>
                          <m:sub>
                            <m:r>
                              <a:rPr lang="en-US" sz="1400" i="1">
                                <a:latin typeface="Cambria Math" panose="02040503050406030204" pitchFamily="18" charset="0"/>
                              </a:rPr>
                              <m:t>𝑠</m:t>
                            </m:r>
                          </m:sub>
                        </m:sSub>
                      </m:den>
                    </m:f>
                    <m:r>
                      <a:rPr lang="en-US" sz="1400" i="0">
                        <a:latin typeface="Cambria Math" panose="02040503050406030204" pitchFamily="18" charset="0"/>
                      </a:rPr>
                      <m:t>=</m:t>
                    </m:r>
                    <m:r>
                      <a:rPr lang="en-US" sz="1400" b="1" i="0">
                        <a:latin typeface="Cambria Math" panose="02040503050406030204" pitchFamily="18" charset="0"/>
                      </a:rPr>
                      <m:t>𝟏</m:t>
                    </m:r>
                    <m:r>
                      <a:rPr lang="en-US" sz="1400" b="1" i="0">
                        <a:latin typeface="Cambria Math" panose="02040503050406030204" pitchFamily="18" charset="0"/>
                      </a:rPr>
                      <m:t>.</m:t>
                    </m:r>
                    <m:r>
                      <a:rPr lang="en-US" sz="1400" b="1" i="0">
                        <a:latin typeface="Cambria Math" panose="02040503050406030204" pitchFamily="18" charset="0"/>
                      </a:rPr>
                      <m:t>𝟕</m:t>
                    </m:r>
                  </m:oMath>
                </a14:m>
                <a:r>
                  <a:rPr lang="en-US" sz="1400" dirty="0"/>
                  <a:t> 	and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𝛼</m:t>
                        </m:r>
                      </m:e>
                      <m:sub>
                        <m:r>
                          <a:rPr lang="en-US" sz="1400" i="1">
                            <a:latin typeface="Cambria Math" panose="02040503050406030204" pitchFamily="18" charset="0"/>
                          </a:rPr>
                          <m:t>𝑥𝑥</m:t>
                        </m:r>
                      </m:sub>
                    </m:sSub>
                    <m:r>
                      <a:rPr lang="en-US" sz="1400" i="1">
                        <a:latin typeface="Cambria Math" panose="02040503050406030204" pitchFamily="18" charset="0"/>
                      </a:rPr>
                      <m:t>=1.0−</m:t>
                    </m:r>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d>
                              <m:dPr>
                                <m:ctrlPr>
                                  <a:rPr lang="en-US" sz="1400" i="1">
                                    <a:latin typeface="Cambria Math" panose="02040503050406030204" pitchFamily="18" charset="0"/>
                                  </a:rPr>
                                </m:ctrlPr>
                              </m:dPr>
                              <m:e>
                                <m:r>
                                  <a:rPr lang="en-US" sz="1400" i="1">
                                    <a:latin typeface="Cambria Math" panose="02040503050406030204" pitchFamily="18" charset="0"/>
                                  </a:rPr>
                                  <m:t>0.55+0.01</m:t>
                                </m:r>
                                <m:rad>
                                  <m:radPr>
                                    <m:degHide m:val="on"/>
                                    <m:ctrlPr>
                                      <a:rPr lang="en-US" sz="1400" i="1">
                                        <a:latin typeface="Cambria Math" panose="02040503050406030204" pitchFamily="18" charset="0"/>
                                      </a:rPr>
                                    </m:ctrlPr>
                                  </m:radPr>
                                  <m:deg/>
                                  <m:e>
                                    <m:d>
                                      <m:dPr>
                                        <m:ctrlPr>
                                          <a:rPr lang="en-US" sz="1400" i="1">
                                            <a:latin typeface="Cambria Math" panose="02040503050406030204" pitchFamily="18" charset="0"/>
                                          </a:rPr>
                                        </m:ctrlPr>
                                      </m:dPr>
                                      <m:e>
                                        <m:f>
                                          <m:fPr>
                                            <m:type m:val="lin"/>
                                            <m:ctrlPr>
                                              <a:rPr lang="en-US" sz="1400" i="1">
                                                <a:latin typeface="Cambria Math" panose="02040503050406030204" pitchFamily="18" charset="0"/>
                                              </a:rPr>
                                            </m:ctrlPr>
                                          </m:fPr>
                                          <m:num>
                                            <m:r>
                                              <a:rPr lang="en-US" sz="1400" i="1">
                                                <a:latin typeface="Cambria Math" panose="02040503050406030204" pitchFamily="18" charset="0"/>
                                              </a:rPr>
                                              <m:t>𝐿</m:t>
                                            </m:r>
                                          </m:num>
                                          <m:den>
                                            <m:r>
                                              <a:rPr lang="en-US" sz="1400" i="1">
                                                <a:latin typeface="Cambria Math" panose="02040503050406030204" pitchFamily="18" charset="0"/>
                                              </a:rPr>
                                              <m:t>𝐵</m:t>
                                            </m:r>
                                          </m:den>
                                        </m:f>
                                      </m:e>
                                    </m:d>
                                    <m:r>
                                      <a:rPr lang="en-US" sz="1400" i="1">
                                        <a:latin typeface="Cambria Math" panose="02040503050406030204" pitchFamily="18" charset="0"/>
                                      </a:rPr>
                                      <m:t>−1</m:t>
                                    </m:r>
                                  </m:e>
                                </m:rad>
                              </m:e>
                            </m:d>
                            <m:sSub>
                              <m:sSubPr>
                                <m:ctrlPr>
                                  <a:rPr lang="en-US" sz="1400" i="1">
                                    <a:latin typeface="Cambria Math" panose="02040503050406030204" pitchFamily="18" charset="0"/>
                                  </a:rPr>
                                </m:ctrlPr>
                              </m:sSubPr>
                              <m:e>
                                <m:r>
                                  <a:rPr lang="en-US" sz="1400" i="1">
                                    <a:latin typeface="Cambria Math" panose="02040503050406030204" pitchFamily="18" charset="0"/>
                                  </a:rPr>
                                  <m:t>𝑎</m:t>
                                </m:r>
                              </m:e>
                              <m:sub>
                                <m:r>
                                  <a:rPr lang="en-US" sz="1400" i="1">
                                    <a:latin typeface="Cambria Math" panose="02040503050406030204" pitchFamily="18" charset="0"/>
                                  </a:rPr>
                                  <m:t>0</m:t>
                                </m:r>
                              </m:sub>
                            </m:sSub>
                          </m:num>
                          <m:den>
                            <m:d>
                              <m:dPr>
                                <m:ctrlPr>
                                  <a:rPr lang="en-US" sz="1400" i="1">
                                    <a:latin typeface="Cambria Math" panose="02040503050406030204" pitchFamily="18" charset="0"/>
                                  </a:rPr>
                                </m:ctrlPr>
                              </m:dPr>
                              <m:e>
                                <m:r>
                                  <a:rPr lang="en-US" sz="1400" i="1">
                                    <a:latin typeface="Cambria Math" panose="02040503050406030204" pitchFamily="18" charset="0"/>
                                  </a:rPr>
                                  <m:t>2.4−</m:t>
                                </m:r>
                                <m:f>
                                  <m:fPr>
                                    <m:ctrlPr>
                                      <a:rPr lang="en-US" sz="1400" i="1">
                                        <a:latin typeface="Cambria Math" panose="02040503050406030204" pitchFamily="18" charset="0"/>
                                      </a:rPr>
                                    </m:ctrlPr>
                                  </m:fPr>
                                  <m:num>
                                    <m:r>
                                      <a:rPr lang="en-US" sz="1400" i="1">
                                        <a:latin typeface="Cambria Math" panose="02040503050406030204" pitchFamily="18" charset="0"/>
                                      </a:rPr>
                                      <m:t>0.5</m:t>
                                    </m:r>
                                  </m:num>
                                  <m:den>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f>
                                              <m:fPr>
                                                <m:type m:val="lin"/>
                                                <m:ctrlPr>
                                                  <a:rPr lang="en-US" sz="1400" i="1">
                                                    <a:latin typeface="Cambria Math" panose="02040503050406030204" pitchFamily="18" charset="0"/>
                                                  </a:rPr>
                                                </m:ctrlPr>
                                              </m:fPr>
                                              <m:num>
                                                <m:r>
                                                  <a:rPr lang="en-US" sz="1400" i="1">
                                                    <a:latin typeface="Cambria Math" panose="02040503050406030204" pitchFamily="18" charset="0"/>
                                                  </a:rPr>
                                                  <m:t>𝐿</m:t>
                                                </m:r>
                                              </m:num>
                                              <m:den>
                                                <m:r>
                                                  <a:rPr lang="en-US" sz="1400" i="1">
                                                    <a:latin typeface="Cambria Math" panose="02040503050406030204" pitchFamily="18" charset="0"/>
                                                  </a:rPr>
                                                  <m:t>𝐵</m:t>
                                                </m:r>
                                              </m:den>
                                            </m:f>
                                          </m:e>
                                        </m:d>
                                      </m:e>
                                      <m:sup>
                                        <m:r>
                                          <a:rPr lang="en-US" sz="1400" i="1">
                                            <a:latin typeface="Cambria Math" panose="02040503050406030204" pitchFamily="18" charset="0"/>
                                          </a:rPr>
                                          <m:t>3</m:t>
                                        </m:r>
                                      </m:sup>
                                    </m:sSup>
                                  </m:den>
                                </m:f>
                              </m:e>
                            </m:d>
                            <m:r>
                              <a:rPr lang="en-US" sz="1400" i="1">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𝑎</m:t>
                                </m:r>
                              </m:e>
                              <m:sub>
                                <m:r>
                                  <a:rPr lang="en-US" sz="1400" i="1">
                                    <a:latin typeface="Cambria Math" panose="02040503050406030204" pitchFamily="18" charset="0"/>
                                  </a:rPr>
                                  <m:t>0</m:t>
                                </m:r>
                              </m:sub>
                            </m:sSub>
                          </m:den>
                        </m:f>
                      </m:e>
                    </m:d>
                    <m:r>
                      <a:rPr lang="en-US" sz="1400" i="1">
                        <a:latin typeface="Cambria Math" panose="02040503050406030204" pitchFamily="18" charset="0"/>
                      </a:rPr>
                      <m:t>=</m:t>
                    </m:r>
                  </m:oMath>
                </a14:m>
                <a:r>
                  <a:rPr lang="en-US" sz="1400" dirty="0"/>
                  <a:t> </a:t>
                </a:r>
                <a:r>
                  <a:rPr lang="en-US" sz="1400" b="1" dirty="0"/>
                  <a:t>0.68</a:t>
                </a:r>
              </a:p>
              <a:p>
                <a:endParaRPr lang="en-US" sz="1400" dirty="0"/>
              </a:p>
            </p:txBody>
          </p:sp>
        </mc:Choice>
        <mc:Fallback>
          <p:sp>
            <p:nvSpPr>
              <p:cNvPr id="12" name="Rectangle 11"/>
              <p:cNvSpPr>
                <a:spLocks noRot="1" noChangeAspect="1" noMove="1" noResize="1" noEditPoints="1" noAdjustHandles="1" noChangeArrowheads="1" noChangeShapeType="1" noTextEdit="1"/>
              </p:cNvSpPr>
              <p:nvPr/>
            </p:nvSpPr>
            <p:spPr>
              <a:xfrm>
                <a:off x="3549825" y="3297962"/>
                <a:ext cx="5171511" cy="884025"/>
              </a:xfrm>
              <a:prstGeom prst="rect">
                <a:avLst/>
              </a:prstGeom>
              <a:blipFill>
                <a:blip r:embed="rId12"/>
                <a:stretch>
                  <a:fillRect/>
                </a:stretch>
              </a:blipFill>
            </p:spPr>
            <p:txBody>
              <a:bodyPr/>
              <a:lstStyle/>
              <a:p>
                <a:r>
                  <a:rPr lang="en-US">
                    <a:noFill/>
                  </a:rPr>
                  <a:t> </a:t>
                </a:r>
              </a:p>
            </p:txBody>
          </p:sp>
        </mc:Fallback>
      </mc:AlternateContent>
      <p:sp>
        <p:nvSpPr>
          <p:cNvPr id="15" name="TextBox 14"/>
          <p:cNvSpPr txBox="1"/>
          <p:nvPr/>
        </p:nvSpPr>
        <p:spPr>
          <a:xfrm>
            <a:off x="111800" y="3388264"/>
            <a:ext cx="3064118" cy="584775"/>
          </a:xfrm>
          <a:prstGeom prst="rect">
            <a:avLst/>
          </a:prstGeom>
          <a:noFill/>
        </p:spPr>
        <p:txBody>
          <a:bodyPr wrap="square" rtlCol="0">
            <a:spAutoFit/>
          </a:bodyPr>
          <a:lstStyle/>
          <a:p>
            <a:r>
              <a:rPr lang="en-US" sz="1600" dirty="0"/>
              <a:t>Dimensionless frequency a</a:t>
            </a:r>
            <a:r>
              <a:rPr lang="en-US" sz="1600" baseline="-25000" dirty="0"/>
              <a:t>0</a:t>
            </a:r>
            <a:r>
              <a:rPr lang="en-US" sz="1600" dirty="0"/>
              <a:t> and Dynamic stiffness modifier α</a:t>
            </a:r>
            <a:r>
              <a:rPr lang="en-US" sz="1600" baseline="-25000" dirty="0"/>
              <a:t>xx</a:t>
            </a:r>
            <a:r>
              <a:rPr lang="en-US" sz="1600" dirty="0"/>
              <a:t>,</a:t>
            </a:r>
          </a:p>
        </p:txBody>
      </p:sp>
      <mc:AlternateContent xmlns:mc="http://schemas.openxmlformats.org/markup-compatibility/2006">
        <mc:Choice xmlns:a14="http://schemas.microsoft.com/office/drawing/2010/main" Requires="a14">
          <p:sp>
            <p:nvSpPr>
              <p:cNvPr id="10" name="Rectangle 9"/>
              <p:cNvSpPr/>
              <p:nvPr/>
            </p:nvSpPr>
            <p:spPr>
              <a:xfrm>
                <a:off x="3549825" y="2829503"/>
                <a:ext cx="5528897" cy="678712"/>
              </a:xfrm>
              <a:prstGeom prst="rect">
                <a:avLst/>
              </a:prstGeom>
            </p:spPr>
            <p:txBody>
              <a:bodyPr wrap="square">
                <a:spAutoFit/>
              </a:bodyPr>
              <a:lstStyle/>
              <a:p>
                <a14:m>
                  <m:oMath xmlns:m="http://schemas.openxmlformats.org/officeDocument/2006/math">
                    <m:sSub>
                      <m:sSubPr>
                        <m:ctrlPr>
                          <a:rPr lang="en-US" sz="1400" i="1" smtClean="0">
                            <a:latin typeface="Cambria Math" panose="02040503050406030204" pitchFamily="18" charset="0"/>
                          </a:rPr>
                        </m:ctrlPr>
                      </m:sSubPr>
                      <m:e>
                        <m:r>
                          <a:rPr lang="en-US" sz="1400" i="1">
                            <a:latin typeface="Cambria Math" panose="02040503050406030204" pitchFamily="18" charset="0"/>
                          </a:rPr>
                          <m:t>𝐾</m:t>
                        </m:r>
                      </m:e>
                      <m:sub>
                        <m:r>
                          <a:rPr lang="en-US" sz="1400" i="1">
                            <a:latin typeface="Cambria Math" panose="02040503050406030204" pitchFamily="18" charset="0"/>
                          </a:rPr>
                          <m:t>𝑥𝑥</m:t>
                        </m:r>
                      </m:sub>
                    </m:sSub>
                    <m:r>
                      <a:rPr lang="en-US" sz="1400" i="0">
                        <a:latin typeface="Cambria Math" panose="02040503050406030204" pitchFamily="18" charset="0"/>
                      </a:rPr>
                      <m:t>=</m:t>
                    </m:r>
                    <m:f>
                      <m:fPr>
                        <m:ctrlPr>
                          <a:rPr lang="en-US" sz="1400" i="1">
                            <a:latin typeface="Cambria Math" panose="02040503050406030204" pitchFamily="18" charset="0"/>
                          </a:rPr>
                        </m:ctrlPr>
                      </m:fPr>
                      <m:num>
                        <m:r>
                          <a:rPr lang="en-US" sz="1400" i="1">
                            <a:latin typeface="Cambria Math" panose="02040503050406030204" pitchFamily="18" charset="0"/>
                          </a:rPr>
                          <m:t>𝐺</m:t>
                        </m:r>
                        <m:sSup>
                          <m:sSupPr>
                            <m:ctrlPr>
                              <a:rPr lang="en-US" sz="1400" i="1">
                                <a:latin typeface="Cambria Math" panose="02040503050406030204" pitchFamily="18" charset="0"/>
                              </a:rPr>
                            </m:ctrlPr>
                          </m:sSupPr>
                          <m:e>
                            <m:r>
                              <a:rPr lang="en-US" sz="1400" i="1">
                                <a:latin typeface="Cambria Math" panose="02040503050406030204" pitchFamily="18" charset="0"/>
                              </a:rPr>
                              <m:t>𝐵</m:t>
                            </m:r>
                          </m:e>
                          <m:sup>
                            <m:r>
                              <a:rPr lang="en-US" sz="1400" i="0">
                                <a:latin typeface="Cambria Math" panose="02040503050406030204" pitchFamily="18" charset="0"/>
                              </a:rPr>
                              <m:t>3</m:t>
                            </m:r>
                          </m:sup>
                        </m:sSup>
                      </m:num>
                      <m:den>
                        <m:r>
                          <a:rPr lang="en-US" sz="1400" i="0">
                            <a:latin typeface="Cambria Math" panose="02040503050406030204" pitchFamily="18" charset="0"/>
                          </a:rPr>
                          <m:t>1−</m:t>
                        </m:r>
                        <m:r>
                          <a:rPr lang="en-US" sz="1400" i="1">
                            <a:latin typeface="Cambria Math" panose="02040503050406030204" pitchFamily="18" charset="0"/>
                          </a:rPr>
                          <m:t>𝑣</m:t>
                        </m:r>
                      </m:den>
                    </m:f>
                    <m:d>
                      <m:dPr>
                        <m:begChr m:val="["/>
                        <m:endChr m:val="]"/>
                        <m:ctrlPr>
                          <a:rPr lang="en-US" sz="1400" i="1">
                            <a:latin typeface="Cambria Math" panose="02040503050406030204" pitchFamily="18" charset="0"/>
                          </a:rPr>
                        </m:ctrlPr>
                      </m:dPr>
                      <m:e>
                        <m:r>
                          <a:rPr lang="en-US" sz="1400" i="0">
                            <a:latin typeface="Cambria Math" panose="02040503050406030204" pitchFamily="18" charset="0"/>
                          </a:rPr>
                          <m:t>3.2</m:t>
                        </m:r>
                        <m:d>
                          <m:dPr>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𝐿</m:t>
                                </m:r>
                              </m:num>
                              <m:den>
                                <m:r>
                                  <a:rPr lang="en-US" sz="1400" i="1">
                                    <a:latin typeface="Cambria Math" panose="02040503050406030204" pitchFamily="18" charset="0"/>
                                  </a:rPr>
                                  <m:t>𝐵</m:t>
                                </m:r>
                              </m:den>
                            </m:f>
                          </m:e>
                        </m:d>
                        <m:r>
                          <a:rPr lang="en-US" sz="1400" i="0">
                            <a:latin typeface="Cambria Math" panose="02040503050406030204" pitchFamily="18" charset="0"/>
                          </a:rPr>
                          <m:t>+0.8</m:t>
                        </m:r>
                      </m:e>
                    </m:d>
                    <m:r>
                      <a:rPr lang="en-US" sz="1400" i="0">
                        <a:latin typeface="Cambria Math" panose="02040503050406030204" pitchFamily="18" charset="0"/>
                      </a:rPr>
                      <m:t>=</m:t>
                    </m:r>
                  </m:oMath>
                </a14:m>
                <a:r>
                  <a:rPr lang="en-US" sz="1400" dirty="0"/>
                  <a:t> </a:t>
                </a:r>
                <a14:m>
                  <m:oMath xmlns:m="http://schemas.openxmlformats.org/officeDocument/2006/math">
                    <m:f>
                      <m:fPr>
                        <m:ctrlPr>
                          <a:rPr lang="en-US" sz="1400" i="1">
                            <a:latin typeface="Cambria Math" panose="02040503050406030204" pitchFamily="18" charset="0"/>
                          </a:rPr>
                        </m:ctrlPr>
                      </m:fPr>
                      <m:num>
                        <m:r>
                          <a:rPr lang="en-US" sz="1400" i="1">
                            <a:latin typeface="Cambria Math" panose="02040503050406030204" pitchFamily="18" charset="0"/>
                          </a:rPr>
                          <m:t>1,200</m:t>
                        </m:r>
                        <m:sSup>
                          <m:sSupPr>
                            <m:ctrlPr>
                              <a:rPr lang="en-US" sz="1400" i="1">
                                <a:latin typeface="Cambria Math" panose="02040503050406030204" pitchFamily="18" charset="0"/>
                              </a:rPr>
                            </m:ctrlPr>
                          </m:sSupPr>
                          <m:e>
                            <m:r>
                              <a:rPr lang="en-US" sz="1400" i="1">
                                <a:latin typeface="Cambria Math" panose="02040503050406030204" pitchFamily="18" charset="0"/>
                              </a:rPr>
                              <m:t>∗75</m:t>
                            </m:r>
                          </m:e>
                          <m:sup>
                            <m:r>
                              <a:rPr lang="en-US" sz="1400" i="1">
                                <a:latin typeface="Cambria Math" panose="02040503050406030204" pitchFamily="18" charset="0"/>
                              </a:rPr>
                              <m:t>3</m:t>
                            </m:r>
                          </m:sup>
                        </m:sSup>
                      </m:num>
                      <m:den>
                        <m:r>
                          <a:rPr lang="en-US" sz="1400" i="1">
                            <a:latin typeface="Cambria Math" panose="02040503050406030204" pitchFamily="18" charset="0"/>
                          </a:rPr>
                          <m:t>1−0.3</m:t>
                        </m:r>
                      </m:den>
                    </m:f>
                    <m:d>
                      <m:dPr>
                        <m:begChr m:val="["/>
                        <m:endChr m:val="]"/>
                        <m:ctrlPr>
                          <a:rPr lang="en-US" sz="1400" i="1">
                            <a:latin typeface="Cambria Math" panose="02040503050406030204" pitchFamily="18" charset="0"/>
                          </a:rPr>
                        </m:ctrlPr>
                      </m:dPr>
                      <m:e>
                        <m:r>
                          <a:rPr lang="en-US" sz="1400" i="1">
                            <a:latin typeface="Cambria Math" panose="02040503050406030204" pitchFamily="18" charset="0"/>
                          </a:rPr>
                          <m:t>3.2</m:t>
                        </m:r>
                        <m:d>
                          <m:dPr>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90</m:t>
                                </m:r>
                              </m:num>
                              <m:den>
                                <m:r>
                                  <a:rPr lang="en-US" sz="1400" i="1">
                                    <a:latin typeface="Cambria Math" panose="02040503050406030204" pitchFamily="18" charset="0"/>
                                  </a:rPr>
                                  <m:t>75</m:t>
                                </m:r>
                              </m:den>
                            </m:f>
                          </m:e>
                        </m:d>
                        <m:r>
                          <a:rPr lang="en-US" sz="1400" i="1">
                            <a:latin typeface="Cambria Math" panose="02040503050406030204" pitchFamily="18" charset="0"/>
                          </a:rPr>
                          <m:t>+0.8</m:t>
                        </m:r>
                      </m:e>
                    </m:d>
                    <m:r>
                      <a:rPr lang="en-US" sz="1400" i="1">
                        <a:latin typeface="Cambria Math" panose="02040503050406030204" pitchFamily="18" charset="0"/>
                      </a:rPr>
                      <m:t>=</m:t>
                    </m:r>
                    <m:r>
                      <a:rPr lang="en-US" sz="1400" b="1" i="1">
                        <a:latin typeface="Cambria Math" panose="02040503050406030204" pitchFamily="18" charset="0"/>
                      </a:rPr>
                      <m:t>𝟑</m:t>
                    </m:r>
                    <m:r>
                      <a:rPr lang="en-US" sz="1400" b="1" i="1">
                        <a:latin typeface="Cambria Math" panose="02040503050406030204" pitchFamily="18" charset="0"/>
                      </a:rPr>
                      <m:t>.</m:t>
                    </m:r>
                    <m:r>
                      <a:rPr lang="en-US" sz="1400" b="1" i="1">
                        <a:latin typeface="Cambria Math" panose="02040503050406030204" pitchFamily="18" charset="0"/>
                      </a:rPr>
                      <m:t>𝟑𝟑</m:t>
                    </m:r>
                    <m:r>
                      <a:rPr lang="en-US" sz="1400" b="1" i="1">
                        <a:latin typeface="Cambria Math" panose="02040503050406030204" pitchFamily="18" charset="0"/>
                      </a:rPr>
                      <m:t>×</m:t>
                    </m:r>
                    <m:sSup>
                      <m:sSupPr>
                        <m:ctrlPr>
                          <a:rPr lang="en-US" sz="1400" b="1" i="1">
                            <a:latin typeface="Cambria Math" panose="02040503050406030204" pitchFamily="18" charset="0"/>
                          </a:rPr>
                        </m:ctrlPr>
                      </m:sSupPr>
                      <m:e>
                        <m:r>
                          <a:rPr lang="en-US" sz="1400" b="1" i="1">
                            <a:latin typeface="Cambria Math" panose="02040503050406030204" pitchFamily="18" charset="0"/>
                          </a:rPr>
                          <m:t>𝟏𝟎</m:t>
                        </m:r>
                      </m:e>
                      <m:sup>
                        <m:r>
                          <a:rPr lang="en-US" sz="1400" b="1" i="1">
                            <a:latin typeface="Cambria Math" panose="02040503050406030204" pitchFamily="18" charset="0"/>
                          </a:rPr>
                          <m:t>𝟗</m:t>
                        </m:r>
                      </m:sup>
                    </m:sSup>
                    <m:f>
                      <m:fPr>
                        <m:ctrlPr>
                          <a:rPr lang="en-US" sz="1400" b="1" i="1">
                            <a:latin typeface="Cambria Math" panose="02040503050406030204" pitchFamily="18" charset="0"/>
                          </a:rPr>
                        </m:ctrlPr>
                      </m:fPr>
                      <m:num>
                        <m:r>
                          <a:rPr lang="en-US" sz="1400" b="1" i="1">
                            <a:latin typeface="Cambria Math" panose="02040503050406030204" pitchFamily="18" charset="0"/>
                          </a:rPr>
                          <m:t>𝒌</m:t>
                        </m:r>
                      </m:num>
                      <m:den>
                        <m:sSup>
                          <m:sSupPr>
                            <m:ctrlPr>
                              <a:rPr lang="en-US" sz="1400" b="1" i="1">
                                <a:latin typeface="Cambria Math" panose="02040503050406030204" pitchFamily="18" charset="0"/>
                              </a:rPr>
                            </m:ctrlPr>
                          </m:sSupPr>
                          <m:e>
                            <m:r>
                              <a:rPr lang="en-US" sz="1400" b="1" i="1">
                                <a:latin typeface="Cambria Math" panose="02040503050406030204" pitchFamily="18" charset="0"/>
                              </a:rPr>
                              <m:t>𝒇𝒕</m:t>
                            </m:r>
                          </m:e>
                          <m:sup>
                            <m:r>
                              <a:rPr lang="en-US" sz="1400" b="1" i="1">
                                <a:latin typeface="Cambria Math" panose="02040503050406030204" pitchFamily="18" charset="0"/>
                              </a:rPr>
                              <m:t>𝟐</m:t>
                            </m:r>
                          </m:sup>
                        </m:sSup>
                      </m:den>
                    </m:f>
                  </m:oMath>
                </a14:m>
                <a:endParaRPr lang="en-US" sz="1400" b="1" dirty="0"/>
              </a:p>
              <a:p>
                <a:endParaRPr lang="en-US" sz="1400" dirty="0"/>
              </a:p>
            </p:txBody>
          </p:sp>
        </mc:Choice>
        <mc:Fallback>
          <p:sp>
            <p:nvSpPr>
              <p:cNvPr id="10" name="Rectangle 9"/>
              <p:cNvSpPr>
                <a:spLocks noRot="1" noChangeAspect="1" noMove="1" noResize="1" noEditPoints="1" noAdjustHandles="1" noChangeArrowheads="1" noChangeShapeType="1" noTextEdit="1"/>
              </p:cNvSpPr>
              <p:nvPr/>
            </p:nvSpPr>
            <p:spPr>
              <a:xfrm>
                <a:off x="3549825" y="2829503"/>
                <a:ext cx="5528897" cy="678712"/>
              </a:xfrm>
              <a:prstGeom prst="rect">
                <a:avLst/>
              </a:prstGeom>
              <a:blipFill>
                <a:blip r:embed="rId13"/>
                <a:stretch>
                  <a:fillRect/>
                </a:stretch>
              </a:blipFill>
            </p:spPr>
            <p:txBody>
              <a:bodyPr/>
              <a:lstStyle/>
              <a:p>
                <a:r>
                  <a:rPr lang="en-US">
                    <a:noFill/>
                  </a:rPr>
                  <a:t> </a:t>
                </a:r>
              </a:p>
            </p:txBody>
          </p:sp>
        </mc:Fallback>
      </mc:AlternateContent>
      <p:sp>
        <p:nvSpPr>
          <p:cNvPr id="14" name="TextBox 13"/>
          <p:cNvSpPr txBox="1"/>
          <p:nvPr/>
        </p:nvSpPr>
        <p:spPr>
          <a:xfrm>
            <a:off x="1002850" y="2830305"/>
            <a:ext cx="2076106" cy="338554"/>
          </a:xfrm>
          <a:prstGeom prst="rect">
            <a:avLst/>
          </a:prstGeom>
          <a:noFill/>
        </p:spPr>
        <p:txBody>
          <a:bodyPr wrap="square" rtlCol="0">
            <a:spAutoFit/>
          </a:bodyPr>
          <a:lstStyle/>
          <a:p>
            <a:r>
              <a:rPr lang="en-US" sz="1600" dirty="0"/>
              <a:t>Rotational Stiffness,</a:t>
            </a:r>
          </a:p>
        </p:txBody>
      </p:sp>
      <mc:AlternateContent xmlns:mc="http://schemas.openxmlformats.org/markup-compatibility/2006">
        <mc:Choice xmlns:a14="http://schemas.microsoft.com/office/drawing/2010/main" Requires="a14">
          <p:sp>
            <p:nvSpPr>
              <p:cNvPr id="8" name="Rectangle 7"/>
              <p:cNvSpPr/>
              <p:nvPr/>
            </p:nvSpPr>
            <p:spPr>
              <a:xfrm>
                <a:off x="3533304" y="1985716"/>
                <a:ext cx="4900246" cy="81182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𝑇</m:t>
                          </m:r>
                        </m:e>
                        <m:sub>
                          <m:r>
                            <a:rPr lang="en-US" sz="1400" i="1">
                              <a:latin typeface="Cambria Math" panose="02040503050406030204" pitchFamily="18" charset="0"/>
                            </a:rPr>
                            <m:t>𝑥𝑥</m:t>
                          </m:r>
                        </m:sub>
                      </m:sSub>
                      <m:r>
                        <a:rPr lang="en-US" sz="1400" i="0">
                          <a:latin typeface="Cambria Math" panose="02040503050406030204" pitchFamily="18" charset="0"/>
                        </a:rPr>
                        <m:t>=2</m:t>
                      </m:r>
                      <m:r>
                        <a:rPr lang="en-US" sz="1400" i="1">
                          <a:latin typeface="Cambria Math" panose="02040503050406030204" pitchFamily="18" charset="0"/>
                        </a:rPr>
                        <m:t>𝜋</m:t>
                      </m:r>
                      <m:rad>
                        <m:radPr>
                          <m:degHide m:val="on"/>
                          <m:ctrlPr>
                            <a:rPr lang="en-US" sz="1400" i="1">
                              <a:latin typeface="Cambria Math" panose="02040503050406030204" pitchFamily="18" charset="0"/>
                            </a:rPr>
                          </m:ctrlPr>
                        </m:radPr>
                        <m:deg/>
                        <m:e>
                          <m:f>
                            <m:fPr>
                              <m:ctrlPr>
                                <a:rPr lang="en-US" sz="1400" i="1">
                                  <a:latin typeface="Cambria Math" panose="02040503050406030204" pitchFamily="18" charset="0"/>
                                </a:rPr>
                              </m:ctrlPr>
                            </m:fPr>
                            <m:num>
                              <m:sSup>
                                <m:sSupPr>
                                  <m:ctrlPr>
                                    <a:rPr lang="en-US" sz="1400" i="1">
                                      <a:latin typeface="Cambria Math" panose="02040503050406030204" pitchFamily="18" charset="0"/>
                                    </a:rPr>
                                  </m:ctrlPr>
                                </m:sSupPr>
                                <m:e>
                                  <m:r>
                                    <a:rPr lang="en-US" sz="1400" i="1">
                                      <a:latin typeface="Cambria Math" panose="02040503050406030204" pitchFamily="18" charset="0"/>
                                    </a:rPr>
                                    <m:t>𝑀</m:t>
                                  </m:r>
                                </m:e>
                                <m:sup>
                                  <m:r>
                                    <a:rPr lang="en-US" sz="1400" i="0">
                                      <a:latin typeface="Cambria Math" panose="02040503050406030204" pitchFamily="18" charset="0"/>
                                    </a:rPr>
                                    <m:t>∗</m:t>
                                  </m:r>
                                </m:sup>
                              </m:sSup>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sSup>
                                        <m:sSupPr>
                                          <m:ctrlPr>
                                            <a:rPr lang="en-US" sz="1400" i="1">
                                              <a:latin typeface="Cambria Math" panose="02040503050406030204" pitchFamily="18" charset="0"/>
                                            </a:rPr>
                                          </m:ctrlPr>
                                        </m:sSupPr>
                                        <m:e>
                                          <m:r>
                                            <a:rPr lang="en-US" sz="1400" i="1">
                                              <a:latin typeface="Cambria Math" panose="02040503050406030204" pitchFamily="18" charset="0"/>
                                            </a:rPr>
                                            <m:t>h</m:t>
                                          </m:r>
                                        </m:e>
                                        <m:sup>
                                          <m:r>
                                            <a:rPr lang="en-US" sz="1400" i="0">
                                              <a:latin typeface="Cambria Math" panose="02040503050406030204" pitchFamily="18" charset="0"/>
                                            </a:rPr>
                                            <m:t>∗</m:t>
                                          </m:r>
                                        </m:sup>
                                      </m:sSup>
                                    </m:e>
                                  </m:d>
                                </m:e>
                                <m:sup>
                                  <m:r>
                                    <a:rPr lang="en-US" sz="1400" i="0">
                                      <a:latin typeface="Cambria Math" panose="02040503050406030204" pitchFamily="18" charset="0"/>
                                    </a:rPr>
                                    <m:t>2</m:t>
                                  </m:r>
                                </m:sup>
                              </m:sSup>
                            </m:num>
                            <m:den>
                              <m:sSub>
                                <m:sSubPr>
                                  <m:ctrlPr>
                                    <a:rPr lang="en-US" sz="1400" i="1">
                                      <a:latin typeface="Cambria Math" panose="02040503050406030204" pitchFamily="18" charset="0"/>
                                    </a:rPr>
                                  </m:ctrlPr>
                                </m:sSubPr>
                                <m:e>
                                  <m:sSub>
                                    <m:sSubPr>
                                      <m:ctrlPr>
                                        <a:rPr lang="en-US" sz="1400" i="1">
                                          <a:latin typeface="Cambria Math" panose="02040503050406030204" pitchFamily="18" charset="0"/>
                                        </a:rPr>
                                      </m:ctrlPr>
                                    </m:sSubPr>
                                    <m:e>
                                      <m:r>
                                        <a:rPr lang="en-US" sz="1400" i="1">
                                          <a:latin typeface="Cambria Math" panose="02040503050406030204" pitchFamily="18" charset="0"/>
                                        </a:rPr>
                                        <m:t>𝛼</m:t>
                                      </m:r>
                                    </m:e>
                                    <m:sub>
                                      <m:r>
                                        <a:rPr lang="en-US" sz="1400" i="1">
                                          <a:latin typeface="Cambria Math" panose="02040503050406030204" pitchFamily="18" charset="0"/>
                                        </a:rPr>
                                        <m:t>𝑥𝑥</m:t>
                                      </m:r>
                                    </m:sub>
                                  </m:sSub>
                                  <m:r>
                                    <a:rPr lang="en-US" sz="1400" i="1">
                                      <a:latin typeface="Cambria Math" panose="02040503050406030204" pitchFamily="18" charset="0"/>
                                    </a:rPr>
                                    <m:t>𝐾</m:t>
                                  </m:r>
                                </m:e>
                                <m:sub>
                                  <m:r>
                                    <a:rPr lang="en-US" sz="1400" i="1">
                                      <a:latin typeface="Cambria Math" panose="02040503050406030204" pitchFamily="18" charset="0"/>
                                    </a:rPr>
                                    <m:t>𝑥𝑥</m:t>
                                  </m:r>
                                </m:sub>
                              </m:sSub>
                            </m:den>
                          </m:f>
                        </m:e>
                      </m:rad>
                      <m:r>
                        <a:rPr lang="en-US" sz="1400" i="0">
                          <a:latin typeface="Cambria Math" panose="02040503050406030204" pitchFamily="18" charset="0"/>
                        </a:rPr>
                        <m:t>=2∗3.14∗</m:t>
                      </m:r>
                      <m:rad>
                        <m:radPr>
                          <m:degHide m:val="on"/>
                          <m:ctrlPr>
                            <a:rPr lang="en-US" sz="1400" i="1">
                              <a:latin typeface="Cambria Math" panose="02040503050406030204" pitchFamily="18" charset="0"/>
                            </a:rPr>
                          </m:ctrlPr>
                        </m:radPr>
                        <m:deg/>
                        <m:e>
                          <m:f>
                            <m:fPr>
                              <m:ctrlPr>
                                <a:rPr lang="en-US" sz="1400" i="1">
                                  <a:latin typeface="Cambria Math" panose="02040503050406030204" pitchFamily="18" charset="0"/>
                                </a:rPr>
                              </m:ctrlPr>
                            </m:fPr>
                            <m:num>
                              <m:f>
                                <m:fPr>
                                  <m:ctrlPr>
                                    <a:rPr lang="en-US" sz="1400" i="1">
                                      <a:latin typeface="Cambria Math" panose="02040503050406030204" pitchFamily="18" charset="0"/>
                                    </a:rPr>
                                  </m:ctrlPr>
                                </m:fPr>
                                <m:num>
                                  <m:r>
                                    <a:rPr lang="en-US" sz="1400" i="0">
                                      <a:latin typeface="Cambria Math" panose="02040503050406030204" pitchFamily="18" charset="0"/>
                                    </a:rPr>
                                    <m:t>14500</m:t>
                                  </m:r>
                                </m:num>
                                <m:den>
                                  <m:r>
                                    <a:rPr lang="en-US" sz="1400" i="0">
                                      <a:latin typeface="Cambria Math" panose="02040503050406030204" pitchFamily="18" charset="0"/>
                                    </a:rPr>
                                    <m:t>32.2</m:t>
                                  </m:r>
                                </m:den>
                              </m:f>
                              <m:r>
                                <a:rPr lang="en-US" sz="1400" i="0">
                                  <a:latin typeface="Cambria Math" panose="02040503050406030204" pitchFamily="18" charset="0"/>
                                </a:rPr>
                                <m:t>∗</m:t>
                              </m:r>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r>
                                        <a:rPr lang="en-US" sz="1400" i="0">
                                          <a:latin typeface="Cambria Math" panose="02040503050406030204" pitchFamily="18" charset="0"/>
                                        </a:rPr>
                                        <m:t>41.5</m:t>
                                      </m:r>
                                    </m:e>
                                  </m:d>
                                </m:e>
                                <m:sup>
                                  <m:r>
                                    <a:rPr lang="en-US" sz="1400" i="0">
                                      <a:latin typeface="Cambria Math" panose="02040503050406030204" pitchFamily="18" charset="0"/>
                                    </a:rPr>
                                    <m:t>2</m:t>
                                  </m:r>
                                </m:sup>
                              </m:sSup>
                            </m:num>
                            <m:den>
                              <m:r>
                                <a:rPr lang="en-US" sz="1400" i="0">
                                  <a:latin typeface="Cambria Math" panose="02040503050406030204" pitchFamily="18" charset="0"/>
                                </a:rPr>
                                <m:t>0.68∗3.33×</m:t>
                              </m:r>
                              <m:sSup>
                                <m:sSupPr>
                                  <m:ctrlPr>
                                    <a:rPr lang="en-US" sz="1400" i="1">
                                      <a:latin typeface="Cambria Math" panose="02040503050406030204" pitchFamily="18" charset="0"/>
                                    </a:rPr>
                                  </m:ctrlPr>
                                </m:sSupPr>
                                <m:e>
                                  <m:r>
                                    <a:rPr lang="en-US" sz="1400" i="0">
                                      <a:latin typeface="Cambria Math" panose="02040503050406030204" pitchFamily="18" charset="0"/>
                                    </a:rPr>
                                    <m:t>10</m:t>
                                  </m:r>
                                </m:e>
                                <m:sup>
                                  <m:r>
                                    <a:rPr lang="en-US" sz="1400" i="0">
                                      <a:latin typeface="Cambria Math" panose="02040503050406030204" pitchFamily="18" charset="0"/>
                                    </a:rPr>
                                    <m:t>9</m:t>
                                  </m:r>
                                </m:sup>
                              </m:sSup>
                            </m:den>
                          </m:f>
                        </m:e>
                      </m:rad>
                      <m:r>
                        <a:rPr lang="en-US" sz="1400" i="0">
                          <a:latin typeface="Cambria Math" panose="02040503050406030204" pitchFamily="18" charset="0"/>
                        </a:rPr>
                        <m:t>=</m:t>
                      </m:r>
                      <m:r>
                        <a:rPr lang="en-US" sz="1400" b="1" i="0">
                          <a:latin typeface="Cambria Math" panose="02040503050406030204" pitchFamily="18" charset="0"/>
                        </a:rPr>
                        <m:t>𝟎</m:t>
                      </m:r>
                      <m:r>
                        <a:rPr lang="en-US" sz="1400" b="1" i="0">
                          <a:latin typeface="Cambria Math" panose="02040503050406030204" pitchFamily="18" charset="0"/>
                        </a:rPr>
                        <m:t>.</m:t>
                      </m:r>
                      <m:r>
                        <a:rPr lang="en-US" sz="1400" b="1" i="0">
                          <a:latin typeface="Cambria Math" panose="02040503050406030204" pitchFamily="18" charset="0"/>
                        </a:rPr>
                        <m:t>𝟏𝟐</m:t>
                      </m:r>
                      <m:r>
                        <a:rPr lang="en-US" sz="1400" b="1" i="0">
                          <a:latin typeface="Cambria Math" panose="02040503050406030204" pitchFamily="18" charset="0"/>
                        </a:rPr>
                        <m:t> </m:t>
                      </m:r>
                      <m:r>
                        <a:rPr lang="en-US" sz="1400" b="1" i="1">
                          <a:latin typeface="Cambria Math" panose="02040503050406030204" pitchFamily="18" charset="0"/>
                        </a:rPr>
                        <m:t>𝒔</m:t>
                      </m:r>
                    </m:oMath>
                  </m:oMathPara>
                </a14:m>
                <a:endParaRPr lang="en-US" sz="1400" b="1" dirty="0"/>
              </a:p>
            </p:txBody>
          </p:sp>
        </mc:Choice>
        <mc:Fallback>
          <p:sp>
            <p:nvSpPr>
              <p:cNvPr id="8" name="Rectangle 7"/>
              <p:cNvSpPr>
                <a:spLocks noRot="1" noChangeAspect="1" noMove="1" noResize="1" noEditPoints="1" noAdjustHandles="1" noChangeArrowheads="1" noChangeShapeType="1" noTextEdit="1"/>
              </p:cNvSpPr>
              <p:nvPr/>
            </p:nvSpPr>
            <p:spPr>
              <a:xfrm>
                <a:off x="3533304" y="1985716"/>
                <a:ext cx="4900246" cy="811825"/>
              </a:xfrm>
              <a:prstGeom prst="rect">
                <a:avLst/>
              </a:prstGeom>
              <a:blipFill>
                <a:blip r:embed="rId14"/>
                <a:stretch>
                  <a:fillRect/>
                </a:stretch>
              </a:blipFill>
            </p:spPr>
            <p:txBody>
              <a:bodyPr/>
              <a:lstStyle/>
              <a:p>
                <a:r>
                  <a:rPr lang="en-US">
                    <a:noFill/>
                  </a:rPr>
                  <a:t> </a:t>
                </a:r>
              </a:p>
            </p:txBody>
          </p:sp>
        </mc:Fallback>
      </mc:AlternateContent>
      <p:sp>
        <p:nvSpPr>
          <p:cNvPr id="9" name="TextBox 8"/>
          <p:cNvSpPr txBox="1"/>
          <p:nvPr/>
        </p:nvSpPr>
        <p:spPr>
          <a:xfrm>
            <a:off x="1002850" y="2222352"/>
            <a:ext cx="2076106" cy="338554"/>
          </a:xfrm>
          <a:prstGeom prst="rect">
            <a:avLst/>
          </a:prstGeom>
          <a:noFill/>
        </p:spPr>
        <p:txBody>
          <a:bodyPr wrap="square" rtlCol="0">
            <a:spAutoFit/>
          </a:bodyPr>
          <a:lstStyle/>
          <a:p>
            <a:r>
              <a:rPr lang="en-US" sz="1600" dirty="0"/>
              <a:t>Fictitious Period,</a:t>
            </a:r>
          </a:p>
        </p:txBody>
      </p:sp>
      <p:sp>
        <p:nvSpPr>
          <p:cNvPr id="7" name="TextBox 6"/>
          <p:cNvSpPr txBox="1"/>
          <p:nvPr/>
        </p:nvSpPr>
        <p:spPr>
          <a:xfrm>
            <a:off x="628650" y="1670708"/>
            <a:ext cx="3826119" cy="461665"/>
          </a:xfrm>
          <a:prstGeom prst="rect">
            <a:avLst/>
          </a:prstGeom>
          <a:noFill/>
        </p:spPr>
        <p:txBody>
          <a:bodyPr wrap="square" rtlCol="0">
            <a:spAutoFit/>
          </a:bodyPr>
          <a:lstStyle/>
          <a:p>
            <a:r>
              <a:rPr lang="en-US" sz="2400" u="sng" dirty="0"/>
              <a:t>Rotational Contribution</a:t>
            </a:r>
          </a:p>
        </p:txBody>
      </p:sp>
      <p:sp>
        <p:nvSpPr>
          <p:cNvPr id="3" name="TextBox 2"/>
          <p:cNvSpPr txBox="1"/>
          <p:nvPr/>
        </p:nvSpPr>
        <p:spPr>
          <a:xfrm>
            <a:off x="628650" y="1113692"/>
            <a:ext cx="7886700" cy="430887"/>
          </a:xfrm>
          <a:prstGeom prst="rect">
            <a:avLst/>
          </a:prstGeom>
          <a:noFill/>
        </p:spPr>
        <p:txBody>
          <a:bodyPr wrap="square" rtlCol="0">
            <a:spAutoFit/>
          </a:bodyPr>
          <a:lstStyle/>
          <a:p>
            <a:pPr algn="r"/>
            <a:r>
              <a:rPr lang="en-US" sz="2200" b="1" i="1" dirty="0"/>
              <a:t>Radiation Damping</a:t>
            </a:r>
          </a:p>
        </p:txBody>
      </p:sp>
      <p:sp>
        <p:nvSpPr>
          <p:cNvPr id="4" name="Title 3"/>
          <p:cNvSpPr>
            <a:spLocks noGrp="1"/>
          </p:cNvSpPr>
          <p:nvPr>
            <p:ph type="title"/>
          </p:nvPr>
        </p:nvSpPr>
        <p:spPr/>
        <p:txBody>
          <a:bodyPr/>
          <a:lstStyle/>
          <a:p>
            <a:r>
              <a:rPr lang="en-US" b="1" dirty="0">
                <a:solidFill>
                  <a:schemeClr val="accent5"/>
                </a:solidFill>
              </a:rPr>
              <a:t>Flexible Base Effects</a:t>
            </a:r>
            <a:endParaRPr lang="en-US" dirty="0"/>
          </a:p>
        </p:txBody>
      </p:sp>
    </p:spTree>
    <p:extLst>
      <p:ext uri="{BB962C8B-B14F-4D97-AF65-F5344CB8AC3E}">
        <p14:creationId xmlns:p14="http://schemas.microsoft.com/office/powerpoint/2010/main" val="2880821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aphicFrame>
        <p:nvGraphicFramePr>
          <p:cNvPr id="7" name="Table 6" descr="Estimated soil damping (Beta-s) values based on effective peak acceleration and site class. For this design example, the building is on Site Class D and SDS = 1.0, therefore SDS/2.5 = 0.4" title="Soil damping (Beta-s) values based on effective peak acceleration and site class"/>
          <p:cNvGraphicFramePr>
            <a:graphicFrameLocks noGrp="1"/>
          </p:cNvGraphicFramePr>
          <p:nvPr>
            <p:extLst>
              <p:ext uri="{D42A27DB-BD31-4B8C-83A1-F6EECF244321}">
                <p14:modId xmlns:p14="http://schemas.microsoft.com/office/powerpoint/2010/main" val="1395534427"/>
              </p:ext>
            </p:extLst>
          </p:nvPr>
        </p:nvGraphicFramePr>
        <p:xfrm>
          <a:off x="750608" y="1687462"/>
          <a:ext cx="7490715" cy="3450987"/>
        </p:xfrm>
        <a:graphic>
          <a:graphicData uri="http://schemas.openxmlformats.org/drawingml/2006/table">
            <a:tbl>
              <a:tblPr firstRow="1" firstCol="1" bandRow="1">
                <a:tableStyleId>{69CF1AB2-1976-4502-BF36-3FF5EA218861}</a:tableStyleId>
              </a:tblPr>
              <a:tblGrid>
                <a:gridCol w="1782837">
                  <a:extLst>
                    <a:ext uri="{9D8B030D-6E8A-4147-A177-3AD203B41FA5}">
                      <a16:colId xmlns:a16="http://schemas.microsoft.com/office/drawing/2014/main" val="20000"/>
                    </a:ext>
                  </a:extLst>
                </a:gridCol>
                <a:gridCol w="1336518">
                  <a:extLst>
                    <a:ext uri="{9D8B030D-6E8A-4147-A177-3AD203B41FA5}">
                      <a16:colId xmlns:a16="http://schemas.microsoft.com/office/drawing/2014/main" val="20001"/>
                    </a:ext>
                  </a:extLst>
                </a:gridCol>
                <a:gridCol w="1465181">
                  <a:extLst>
                    <a:ext uri="{9D8B030D-6E8A-4147-A177-3AD203B41FA5}">
                      <a16:colId xmlns:a16="http://schemas.microsoft.com/office/drawing/2014/main" val="20003"/>
                    </a:ext>
                  </a:extLst>
                </a:gridCol>
                <a:gridCol w="1561341">
                  <a:extLst>
                    <a:ext uri="{9D8B030D-6E8A-4147-A177-3AD203B41FA5}">
                      <a16:colId xmlns:a16="http://schemas.microsoft.com/office/drawing/2014/main" val="20004"/>
                    </a:ext>
                  </a:extLst>
                </a:gridCol>
                <a:gridCol w="1344838">
                  <a:extLst>
                    <a:ext uri="{9D8B030D-6E8A-4147-A177-3AD203B41FA5}">
                      <a16:colId xmlns:a16="http://schemas.microsoft.com/office/drawing/2014/main" val="20005"/>
                    </a:ext>
                  </a:extLst>
                </a:gridCol>
              </a:tblGrid>
              <a:tr h="442376">
                <a:tc>
                  <a:txBody>
                    <a:bodyPr/>
                    <a:lstStyle/>
                    <a:p>
                      <a:pPr marL="0" marR="0">
                        <a:spcBef>
                          <a:spcPts val="0"/>
                        </a:spcBef>
                        <a:spcAft>
                          <a:spcPts val="0"/>
                        </a:spcAft>
                      </a:pPr>
                      <a:r>
                        <a:rPr lang="en-US" sz="1800" dirty="0">
                          <a:effectLst/>
                        </a:rPr>
                        <a:t> </a:t>
                      </a:r>
                      <a:endParaRPr lang="en-US" sz="1800" dirty="0">
                        <a:effectLst/>
                        <a:latin typeface="Courier New" panose="02070309020205020404" pitchFamily="49" charset="0"/>
                        <a:ea typeface="Times New Roman" panose="02020603050405020304" pitchFamily="18" charset="0"/>
                      </a:endParaRPr>
                    </a:p>
                  </a:txBody>
                  <a:tcPr marL="59982" marR="59982" marT="0" marB="0"/>
                </a:tc>
                <a:tc gridSpan="4">
                  <a:txBody>
                    <a:bodyPr/>
                    <a:lstStyle/>
                    <a:p>
                      <a:pPr marL="0" marR="0" algn="ctr">
                        <a:spcBef>
                          <a:spcPts val="0"/>
                        </a:spcBef>
                        <a:spcAft>
                          <a:spcPts val="0"/>
                        </a:spcAft>
                      </a:pPr>
                      <a:r>
                        <a:rPr lang="en-US" sz="1800" dirty="0">
                          <a:effectLst/>
                        </a:rPr>
                        <a:t>Effective Peak Acceleration, S</a:t>
                      </a:r>
                      <a:r>
                        <a:rPr lang="en-US" sz="1800" baseline="-25000" dirty="0">
                          <a:effectLst/>
                        </a:rPr>
                        <a:t>DS</a:t>
                      </a:r>
                      <a:r>
                        <a:rPr lang="en-US" sz="1800" dirty="0">
                          <a:effectLst/>
                        </a:rPr>
                        <a:t> /2.5</a:t>
                      </a:r>
                      <a:r>
                        <a:rPr lang="en-US" sz="1800" baseline="30000" dirty="0">
                          <a:effectLst/>
                        </a:rPr>
                        <a:t>1</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86066">
                <a:tc>
                  <a:txBody>
                    <a:bodyPr/>
                    <a:lstStyle/>
                    <a:p>
                      <a:pPr marL="0" marR="0" algn="ctr">
                        <a:spcBef>
                          <a:spcPts val="0"/>
                        </a:spcBef>
                        <a:spcAft>
                          <a:spcPts val="0"/>
                        </a:spcAft>
                      </a:pPr>
                      <a:r>
                        <a:rPr lang="en-US" sz="1800" dirty="0">
                          <a:effectLst/>
                        </a:rPr>
                        <a:t>Site Class</a:t>
                      </a:r>
                      <a:endParaRPr lang="en-US" sz="1800" dirty="0">
                        <a:effectLst/>
                        <a:latin typeface="Courier New" panose="02070309020205020404" pitchFamily="49" charset="0"/>
                        <a:ea typeface="Times New Roman" panose="02020603050405020304" pitchFamily="18" charset="0"/>
                      </a:endParaRPr>
                    </a:p>
                  </a:txBody>
                  <a:tcPr marL="59982" marR="59982" marT="0" marB="0" anchor="b"/>
                </a:tc>
                <a:tc>
                  <a:txBody>
                    <a:bodyPr/>
                    <a:lstStyle/>
                    <a:p>
                      <a:pPr marL="0" marR="0" algn="ctr">
                        <a:spcBef>
                          <a:spcPts val="0"/>
                        </a:spcBef>
                        <a:spcAft>
                          <a:spcPts val="0"/>
                        </a:spcAft>
                      </a:pPr>
                      <a:r>
                        <a:rPr lang="en-US" sz="1800" dirty="0">
                          <a:effectLst/>
                        </a:rPr>
                        <a:t>S</a:t>
                      </a:r>
                      <a:r>
                        <a:rPr lang="en-US" sz="1800" baseline="-25000" dirty="0">
                          <a:effectLst/>
                        </a:rPr>
                        <a:t>DS</a:t>
                      </a:r>
                      <a:r>
                        <a:rPr lang="en-US" sz="1800" dirty="0">
                          <a:effectLst/>
                        </a:rPr>
                        <a:t> /2.5 = 0</a:t>
                      </a:r>
                      <a:endParaRPr lang="en-US" sz="1800" dirty="0">
                        <a:effectLst/>
                        <a:latin typeface="Courier New" panose="02070309020205020404" pitchFamily="49" charset="0"/>
                        <a:ea typeface="Times New Roman" panose="02020603050405020304" pitchFamily="18" charset="0"/>
                      </a:endParaRPr>
                    </a:p>
                  </a:txBody>
                  <a:tcPr marL="59982" marR="59982" marT="0" marB="0" anchor="b"/>
                </a:tc>
                <a:tc>
                  <a:txBody>
                    <a:bodyPr/>
                    <a:lstStyle/>
                    <a:p>
                      <a:pPr marL="0" marR="0" algn="ctr">
                        <a:spcBef>
                          <a:spcPts val="0"/>
                        </a:spcBef>
                        <a:spcAft>
                          <a:spcPts val="0"/>
                        </a:spcAft>
                      </a:pPr>
                      <a:r>
                        <a:rPr lang="en-US" sz="1800" dirty="0">
                          <a:effectLst/>
                        </a:rPr>
                        <a:t>S</a:t>
                      </a:r>
                      <a:r>
                        <a:rPr lang="en-US" sz="1800" baseline="-25000" dirty="0">
                          <a:effectLst/>
                        </a:rPr>
                        <a:t>DS</a:t>
                      </a:r>
                      <a:r>
                        <a:rPr lang="en-US" sz="1800" dirty="0">
                          <a:effectLst/>
                        </a:rPr>
                        <a:t> /2.5 = 0.1</a:t>
                      </a:r>
                      <a:endParaRPr lang="en-US" sz="1800" dirty="0">
                        <a:effectLst/>
                        <a:latin typeface="Courier New" panose="02070309020205020404" pitchFamily="49" charset="0"/>
                        <a:ea typeface="Times New Roman" panose="02020603050405020304" pitchFamily="18" charset="0"/>
                      </a:endParaRPr>
                    </a:p>
                  </a:txBody>
                  <a:tcPr marL="59982" marR="59982" marT="0" marB="0" anchor="b"/>
                </a:tc>
                <a:tc>
                  <a:txBody>
                    <a:bodyPr/>
                    <a:lstStyle/>
                    <a:p>
                      <a:pPr marL="0" marR="0" algn="ctr" defTabSz="914400" rtl="0" eaLnBrk="1" latinLnBrk="0" hangingPunct="1">
                        <a:spcBef>
                          <a:spcPts val="0"/>
                        </a:spcBef>
                        <a:spcAft>
                          <a:spcPts val="0"/>
                        </a:spcAft>
                      </a:pPr>
                      <a:r>
                        <a:rPr lang="en-US" sz="1800" kern="1200" dirty="0">
                          <a:solidFill>
                            <a:schemeClr val="dk1"/>
                          </a:solidFill>
                          <a:latin typeface="+mn-lt"/>
                          <a:ea typeface="+mn-ea"/>
                          <a:cs typeface="+mn-cs"/>
                        </a:rPr>
                        <a:t>SDS /2.5 = 0.4</a:t>
                      </a:r>
                    </a:p>
                  </a:txBody>
                  <a:tcPr marL="59982" marR="59982" marT="0" marB="0" anchor="b">
                    <a:noFill/>
                  </a:tcPr>
                </a:tc>
                <a:tc>
                  <a:txBody>
                    <a:bodyPr/>
                    <a:lstStyle/>
                    <a:p>
                      <a:pPr marL="0" marR="0" algn="ctr">
                        <a:spcBef>
                          <a:spcPts val="0"/>
                        </a:spcBef>
                        <a:spcAft>
                          <a:spcPts val="0"/>
                        </a:spcAft>
                      </a:pPr>
                      <a:r>
                        <a:rPr lang="en-US" sz="1800" dirty="0">
                          <a:effectLst/>
                        </a:rPr>
                        <a:t>S</a:t>
                      </a:r>
                      <a:r>
                        <a:rPr lang="en-US" sz="1800" baseline="-25000" dirty="0">
                          <a:effectLst/>
                        </a:rPr>
                        <a:t>DS</a:t>
                      </a:r>
                      <a:r>
                        <a:rPr lang="en-US" sz="1800" dirty="0">
                          <a:effectLst/>
                        </a:rPr>
                        <a:t> /2.5 = 0.8</a:t>
                      </a:r>
                      <a:endParaRPr lang="en-US" sz="1800" dirty="0">
                        <a:effectLst/>
                        <a:latin typeface="Courier New" panose="02070309020205020404" pitchFamily="49" charset="0"/>
                        <a:ea typeface="Times New Roman" panose="02020603050405020304" pitchFamily="18" charset="0"/>
                      </a:endParaRPr>
                    </a:p>
                  </a:txBody>
                  <a:tcPr marL="59982" marR="59982" marT="0" marB="0" anchor="b"/>
                </a:tc>
                <a:extLst>
                  <a:ext uri="{0D108BD9-81ED-4DB2-BD59-A6C34878D82A}">
                    <a16:rowId xmlns:a16="http://schemas.microsoft.com/office/drawing/2014/main" val="10001"/>
                  </a:ext>
                </a:extLst>
              </a:tr>
              <a:tr h="429645">
                <a:tc>
                  <a:txBody>
                    <a:bodyPr/>
                    <a:lstStyle/>
                    <a:p>
                      <a:pPr marL="0" marR="0" algn="ctr">
                        <a:spcBef>
                          <a:spcPts val="0"/>
                        </a:spcBef>
                        <a:spcAft>
                          <a:spcPts val="0"/>
                        </a:spcAft>
                      </a:pPr>
                      <a:r>
                        <a:rPr lang="en-US" sz="1800" dirty="0">
                          <a:effectLst/>
                        </a:rPr>
                        <a:t>A</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2"/>
                  </a:ext>
                </a:extLst>
              </a:tr>
              <a:tr h="429645">
                <a:tc>
                  <a:txBody>
                    <a:bodyPr/>
                    <a:lstStyle/>
                    <a:p>
                      <a:pPr marL="0" marR="0" algn="ctr">
                        <a:spcBef>
                          <a:spcPts val="0"/>
                        </a:spcBef>
                        <a:spcAft>
                          <a:spcPts val="0"/>
                        </a:spcAft>
                      </a:pPr>
                      <a:r>
                        <a:rPr lang="en-US" sz="1800" dirty="0">
                          <a:effectLst/>
                        </a:rPr>
                        <a:t>B</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0.01</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0.02</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3"/>
                  </a:ext>
                </a:extLst>
              </a:tr>
              <a:tr h="429645">
                <a:tc>
                  <a:txBody>
                    <a:bodyPr/>
                    <a:lstStyle/>
                    <a:p>
                      <a:pPr marL="0" marR="0" algn="ctr">
                        <a:spcBef>
                          <a:spcPts val="0"/>
                        </a:spcBef>
                        <a:spcAft>
                          <a:spcPts val="0"/>
                        </a:spcAft>
                      </a:pPr>
                      <a:r>
                        <a:rPr lang="en-US" sz="1800" dirty="0">
                          <a:effectLst/>
                        </a:rPr>
                        <a:t>C</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0.03</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0.05</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4"/>
                  </a:ext>
                </a:extLst>
              </a:tr>
              <a:tr h="429645">
                <a:tc>
                  <a:txBody>
                    <a:bodyPr/>
                    <a:lstStyle/>
                    <a:p>
                      <a:pPr marL="0" marR="0" algn="ctr">
                        <a:spcBef>
                          <a:spcPts val="0"/>
                        </a:spcBef>
                        <a:spcAft>
                          <a:spcPts val="0"/>
                        </a:spcAft>
                      </a:pPr>
                      <a:r>
                        <a:rPr lang="en-US" sz="1800" dirty="0">
                          <a:effectLst/>
                        </a:rPr>
                        <a:t>D</a:t>
                      </a:r>
                      <a:endParaRPr lang="en-US" sz="1800" dirty="0">
                        <a:effectLst/>
                        <a:latin typeface="Courier New" panose="02070309020205020404" pitchFamily="49" charset="0"/>
                        <a:ea typeface="Times New Roman" panose="02020603050405020304" pitchFamily="18" charset="0"/>
                      </a:endParaRPr>
                    </a:p>
                  </a:txBody>
                  <a:tcPr marL="59982" marR="59982" marT="0" marB="0" anchor="ctr">
                    <a:noFill/>
                  </a:tcPr>
                </a:tc>
                <a:tc>
                  <a:txBody>
                    <a:bodyPr/>
                    <a:lstStyle/>
                    <a:p>
                      <a:pPr marL="0" marR="0" algn="ctr">
                        <a:spcBef>
                          <a:spcPts val="0"/>
                        </a:spcBef>
                        <a:spcAft>
                          <a:spcPts val="0"/>
                        </a:spcAft>
                      </a:pPr>
                      <a:r>
                        <a:rPr lang="en-US" sz="1800" dirty="0">
                          <a:effectLst/>
                        </a:rPr>
                        <a:t>0.01</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0.02</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0.07</a:t>
                      </a:r>
                      <a:endParaRPr lang="en-US" sz="1800" dirty="0">
                        <a:effectLst/>
                        <a:latin typeface="Courier New" panose="02070309020205020404" pitchFamily="49" charset="0"/>
                        <a:ea typeface="Times New Roman" panose="02020603050405020304" pitchFamily="18" charset="0"/>
                      </a:endParaRPr>
                    </a:p>
                  </a:txBody>
                  <a:tcPr marL="59982" marR="59982" marT="0" marB="0" anchor="ctr">
                    <a:solidFill>
                      <a:srgbClr val="FFFF00"/>
                    </a:solidFill>
                  </a:tcPr>
                </a:tc>
                <a:tc>
                  <a:txBody>
                    <a:bodyPr/>
                    <a:lstStyle/>
                    <a:p>
                      <a:pPr marL="0" marR="0" algn="ctr">
                        <a:spcBef>
                          <a:spcPts val="0"/>
                        </a:spcBef>
                        <a:spcAft>
                          <a:spcPts val="0"/>
                        </a:spcAft>
                      </a:pPr>
                      <a:r>
                        <a:rPr lang="en-US" sz="1800">
                          <a:effectLst/>
                        </a:rPr>
                        <a:t>0.15</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5"/>
                  </a:ext>
                </a:extLst>
              </a:tr>
              <a:tr h="429645">
                <a:tc>
                  <a:txBody>
                    <a:bodyPr/>
                    <a:lstStyle/>
                    <a:p>
                      <a:pPr marL="0" marR="0" algn="ctr">
                        <a:spcBef>
                          <a:spcPts val="0"/>
                        </a:spcBef>
                        <a:spcAft>
                          <a:spcPts val="0"/>
                        </a:spcAft>
                      </a:pPr>
                      <a:r>
                        <a:rPr lang="en-US" sz="1800" dirty="0">
                          <a:effectLst/>
                        </a:rPr>
                        <a:t>E</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0.05</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0.20</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6"/>
                  </a:ext>
                </a:extLst>
              </a:tr>
              <a:tr h="274320">
                <a:tc>
                  <a:txBody>
                    <a:bodyPr/>
                    <a:lstStyle/>
                    <a:p>
                      <a:pPr marL="0" marR="0" algn="ctr">
                        <a:spcBef>
                          <a:spcPts val="0"/>
                        </a:spcBef>
                        <a:spcAft>
                          <a:spcPts val="0"/>
                        </a:spcAft>
                      </a:pPr>
                      <a:r>
                        <a:rPr lang="en-US" sz="1800" dirty="0">
                          <a:effectLst/>
                        </a:rPr>
                        <a:t>F</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7"/>
                  </a:ext>
                </a:extLst>
              </a:tr>
            </a:tbl>
          </a:graphicData>
        </a:graphic>
      </p:graphicFrame>
      <p:sp>
        <p:nvSpPr>
          <p:cNvPr id="3" name="TextBox 2"/>
          <p:cNvSpPr txBox="1"/>
          <p:nvPr/>
        </p:nvSpPr>
        <p:spPr>
          <a:xfrm>
            <a:off x="628650" y="1113692"/>
            <a:ext cx="2911719" cy="430887"/>
          </a:xfrm>
          <a:prstGeom prst="rect">
            <a:avLst/>
          </a:prstGeom>
          <a:noFill/>
        </p:spPr>
        <p:txBody>
          <a:bodyPr wrap="square" rtlCol="0">
            <a:spAutoFit/>
          </a:bodyPr>
          <a:lstStyle/>
          <a:p>
            <a:r>
              <a:rPr lang="en-US" sz="2200" b="1" i="1" dirty="0"/>
              <a:t>Soil Damping</a:t>
            </a:r>
          </a:p>
        </p:txBody>
      </p:sp>
      <p:sp>
        <p:nvSpPr>
          <p:cNvPr id="4" name="Title 3"/>
          <p:cNvSpPr>
            <a:spLocks noGrp="1"/>
          </p:cNvSpPr>
          <p:nvPr>
            <p:ph type="title"/>
          </p:nvPr>
        </p:nvSpPr>
        <p:spPr>
          <a:xfrm>
            <a:off x="628650" y="365126"/>
            <a:ext cx="7886700" cy="1179453"/>
          </a:xfrm>
        </p:spPr>
        <p:txBody>
          <a:bodyPr/>
          <a:lstStyle/>
          <a:p>
            <a:r>
              <a:rPr lang="en-US" b="1" dirty="0">
                <a:solidFill>
                  <a:schemeClr val="accent5"/>
                </a:solidFill>
              </a:rPr>
              <a:t>Flexible Base Effects</a:t>
            </a:r>
            <a:endParaRPr lang="en-US" dirty="0"/>
          </a:p>
        </p:txBody>
      </p:sp>
    </p:spTree>
    <p:extLst>
      <p:ext uri="{BB962C8B-B14F-4D97-AF65-F5344CB8AC3E}">
        <p14:creationId xmlns:p14="http://schemas.microsoft.com/office/powerpoint/2010/main" val="2435308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mc:AlternateContent xmlns:mc="http://schemas.openxmlformats.org/markup-compatibility/2006" xmlns:a14="http://schemas.microsoft.com/office/drawing/2010/main">
        <mc:Choice Requires="a14">
          <p:sp>
            <p:nvSpPr>
              <p:cNvPr id="12" name="Rectangle 11"/>
              <p:cNvSpPr/>
              <p:nvPr/>
            </p:nvSpPr>
            <p:spPr>
              <a:xfrm>
                <a:off x="2936965" y="5648898"/>
                <a:ext cx="2713883" cy="617348"/>
              </a:xfrm>
              <a:prstGeom prst="rect">
                <a:avLst/>
              </a:prstGeom>
              <a:ln w="28575">
                <a:solidFill>
                  <a:schemeClr val="tx1"/>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𝛽</m:t>
                          </m:r>
                        </m:e>
                        <m:sub>
                          <m:r>
                            <a:rPr lang="en-US" i="0">
                              <a:latin typeface="Cambria Math" panose="02040503050406030204" pitchFamily="18" charset="0"/>
                            </a:rPr>
                            <m:t>0</m:t>
                          </m:r>
                        </m:sub>
                      </m:sSub>
                      <m:r>
                        <a:rPr lang="en-US" i="0">
                          <a:latin typeface="Cambria Math" panose="02040503050406030204" pitchFamily="18" charset="0"/>
                        </a:rPr>
                        <m:t>=0.11+</m:t>
                      </m:r>
                      <m:f>
                        <m:fPr>
                          <m:ctrlPr>
                            <a:rPr lang="en-US" i="1">
                              <a:latin typeface="Cambria Math" panose="02040503050406030204" pitchFamily="18" charset="0"/>
                            </a:rPr>
                          </m:ctrlPr>
                        </m:fPr>
                        <m:num>
                          <m:r>
                            <a:rPr lang="en-US" i="0">
                              <a:latin typeface="Cambria Math" panose="02040503050406030204" pitchFamily="18" charset="0"/>
                            </a:rPr>
                            <m:t>0.05</m:t>
                          </m:r>
                        </m:num>
                        <m:den>
                          <m:sSup>
                            <m:sSupPr>
                              <m:ctrlPr>
                                <a:rPr lang="en-US" i="1">
                                  <a:latin typeface="Cambria Math" panose="02040503050406030204" pitchFamily="18" charset="0"/>
                                </a:rPr>
                              </m:ctrlPr>
                            </m:sSupPr>
                            <m:e>
                              <m:r>
                                <a:rPr lang="en-US" i="0">
                                  <a:latin typeface="Cambria Math" panose="02040503050406030204" pitchFamily="18" charset="0"/>
                                </a:rPr>
                                <m:t>1.7</m:t>
                              </m:r>
                            </m:e>
                            <m:sup>
                              <m:r>
                                <a:rPr lang="en-US" i="0">
                                  <a:latin typeface="Cambria Math" panose="02040503050406030204" pitchFamily="18" charset="0"/>
                                </a:rPr>
                                <m:t>2</m:t>
                              </m:r>
                            </m:sup>
                          </m:sSup>
                        </m:den>
                      </m:f>
                      <m:r>
                        <a:rPr lang="en-US" i="0">
                          <a:latin typeface="Cambria Math" panose="02040503050406030204" pitchFamily="18" charset="0"/>
                        </a:rPr>
                        <m:t>=</m:t>
                      </m:r>
                      <m:r>
                        <a:rPr lang="en-US" b="1" i="0">
                          <a:latin typeface="Cambria Math" panose="02040503050406030204" pitchFamily="18" charset="0"/>
                        </a:rPr>
                        <m:t>𝟎</m:t>
                      </m:r>
                      <m:r>
                        <a:rPr lang="en-US" b="1" i="0">
                          <a:latin typeface="Cambria Math" panose="02040503050406030204" pitchFamily="18" charset="0"/>
                        </a:rPr>
                        <m:t>.</m:t>
                      </m:r>
                      <m:r>
                        <a:rPr lang="en-US" b="1" i="0">
                          <a:latin typeface="Cambria Math" panose="02040503050406030204" pitchFamily="18" charset="0"/>
                        </a:rPr>
                        <m:t>𝟏𝟔</m:t>
                      </m:r>
                    </m:oMath>
                  </m:oMathPara>
                </a14:m>
                <a:endParaRPr lang="en-US" b="1" dirty="0"/>
              </a:p>
            </p:txBody>
          </p:sp>
        </mc:Choice>
        <mc:Fallback xmlns="">
          <p:sp>
            <p:nvSpPr>
              <p:cNvPr id="12" name="Rectangle 11"/>
              <p:cNvSpPr>
                <a:spLocks noRot="1" noChangeAspect="1" noMove="1" noResize="1" noEditPoints="1" noAdjustHandles="1" noChangeArrowheads="1" noChangeShapeType="1" noTextEdit="1"/>
              </p:cNvSpPr>
              <p:nvPr/>
            </p:nvSpPr>
            <p:spPr>
              <a:xfrm>
                <a:off x="2936965" y="5648898"/>
                <a:ext cx="2713883" cy="617348"/>
              </a:xfrm>
              <a:prstGeom prst="rect">
                <a:avLst/>
              </a:prstGeom>
              <a:blipFill>
                <a:blip r:embed="rId8"/>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Rectangle 10"/>
              <p:cNvSpPr/>
              <p:nvPr/>
            </p:nvSpPr>
            <p:spPr>
              <a:xfrm>
                <a:off x="2170345" y="4648159"/>
                <a:ext cx="4247125" cy="89684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d>
                            <m:dPr>
                              <m:ctrlPr>
                                <a:rPr lang="en-US" i="1">
                                  <a:latin typeface="Cambria Math" panose="02040503050406030204" pitchFamily="18" charset="0"/>
                                </a:rPr>
                              </m:ctrlPr>
                            </m:dPr>
                            <m:e>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b>
                          <m:r>
                            <a:rPr lang="en-US" i="1">
                              <a:latin typeface="Cambria Math" panose="02040503050406030204" pitchFamily="18" charset="0"/>
                            </a:rPr>
                            <m:t>𝑒𝑓𝑓</m:t>
                          </m:r>
                        </m:sub>
                      </m:sSub>
                      <m:r>
                        <a:rPr lang="en-US" i="0">
                          <a:latin typeface="Cambria Math" panose="02040503050406030204" pitchFamily="18" charset="0"/>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a:rPr lang="en-US" i="0">
                                  <a:latin typeface="Cambria Math" panose="02040503050406030204" pitchFamily="18" charset="0"/>
                                </a:rPr>
                                <m:t>1+</m:t>
                              </m:r>
                              <m:f>
                                <m:fPr>
                                  <m:ctrlPr>
                                    <a:rPr lang="en-US" i="1">
                                      <a:latin typeface="Cambria Math" panose="02040503050406030204" pitchFamily="18" charset="0"/>
                                    </a:rPr>
                                  </m:ctrlPr>
                                </m:fPr>
                                <m:num>
                                  <m:r>
                                    <a:rPr lang="en-US" i="0">
                                      <a:latin typeface="Cambria Math" panose="02040503050406030204" pitchFamily="18" charset="0"/>
                                    </a:rPr>
                                    <m:t>1</m:t>
                                  </m:r>
                                </m:num>
                                <m:den>
                                  <m:r>
                                    <a:rPr lang="en-US" i="0">
                                      <a:latin typeface="Cambria Math" panose="02040503050406030204" pitchFamily="18" charset="0"/>
                                    </a:rPr>
                                    <m:t>2</m:t>
                                  </m:r>
                                </m:den>
                              </m:f>
                              <m:d>
                                <m:dPr>
                                  <m:begChr m:val="["/>
                                  <m:endChr m:val="]"/>
                                  <m:ctrlPr>
                                    <a:rPr lang="en-US" i="1">
                                      <a:latin typeface="Cambria Math" panose="02040503050406030204" pitchFamily="18" charset="0"/>
                                    </a:rPr>
                                  </m:ctrlPr>
                                </m:dPr>
                                <m:e>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0">
                                                  <a:latin typeface="Cambria Math" panose="02040503050406030204" pitchFamily="18" charset="0"/>
                                                </a:rPr>
                                                <m:t>0.49</m:t>
                                              </m:r>
                                            </m:num>
                                            <m:den>
                                              <m:r>
                                                <a:rPr lang="en-US" i="0">
                                                  <a:latin typeface="Cambria Math" panose="02040503050406030204" pitchFamily="18" charset="0"/>
                                                </a:rPr>
                                                <m:t>0.39</m:t>
                                              </m:r>
                                            </m:den>
                                          </m:f>
                                        </m:e>
                                      </m:d>
                                    </m:e>
                                    <m:sup>
                                      <m:r>
                                        <a:rPr lang="en-US" i="0">
                                          <a:latin typeface="Cambria Math" panose="02040503050406030204" pitchFamily="18" charset="0"/>
                                        </a:rPr>
                                        <m:t>2</m:t>
                                      </m:r>
                                    </m:sup>
                                  </m:sSup>
                                  <m:r>
                                    <a:rPr lang="en-US" i="0">
                                      <a:latin typeface="Cambria Math" panose="02040503050406030204" pitchFamily="18" charset="0"/>
                                    </a:rPr>
                                    <m:t>−1</m:t>
                                  </m:r>
                                </m:e>
                              </m:d>
                            </m:e>
                          </m:d>
                        </m:e>
                        <m:sup>
                          <m:r>
                            <a:rPr lang="en-US" i="0">
                              <a:latin typeface="Cambria Math" panose="02040503050406030204" pitchFamily="18" charset="0"/>
                            </a:rPr>
                            <m:t>0.5</m:t>
                          </m:r>
                        </m:sup>
                      </m:sSup>
                      <m:r>
                        <a:rPr lang="en-US" i="0">
                          <a:latin typeface="Cambria Math" panose="02040503050406030204" pitchFamily="18" charset="0"/>
                        </a:rPr>
                        <m:t>=1.7</m:t>
                      </m:r>
                    </m:oMath>
                  </m:oMathPara>
                </a14:m>
                <a:endParaRPr lang="en-US" dirty="0"/>
              </a:p>
            </p:txBody>
          </p:sp>
        </mc:Choice>
        <mc:Fallback>
          <p:sp>
            <p:nvSpPr>
              <p:cNvPr id="11" name="Rectangle 10"/>
              <p:cNvSpPr>
                <a:spLocks noRot="1" noChangeAspect="1" noMove="1" noResize="1" noEditPoints="1" noAdjustHandles="1" noChangeArrowheads="1" noChangeShapeType="1" noTextEdit="1"/>
              </p:cNvSpPr>
              <p:nvPr/>
            </p:nvSpPr>
            <p:spPr>
              <a:xfrm>
                <a:off x="2170345" y="4648159"/>
                <a:ext cx="4247125" cy="896849"/>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p:cNvSpPr txBox="1"/>
              <p:nvPr/>
            </p:nvSpPr>
            <p:spPr>
              <a:xfrm>
                <a:off x="1008183" y="3350962"/>
                <a:ext cx="7127631" cy="120353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d>
                            <m:dPr>
                              <m:ctrlPr>
                                <a:rPr lang="en-US" i="1">
                                  <a:latin typeface="Cambria Math" panose="02040503050406030204" pitchFamily="18" charset="0"/>
                                </a:rPr>
                              </m:ctrlPr>
                            </m:dPr>
                            <m:e>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b>
                          <m:r>
                            <a:rPr lang="en-US" i="1">
                              <a:latin typeface="Cambria Math" panose="02040503050406030204" pitchFamily="18" charset="0"/>
                            </a:rPr>
                            <m:t>𝑒𝑓𝑓</m:t>
                          </m:r>
                        </m:sub>
                      </m:sSub>
                      <m:r>
                        <a:rPr lang="en-US" i="1">
                          <a:latin typeface="Cambria Math" panose="02040503050406030204" pitchFamily="18" charset="0"/>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a:rPr lang="en-US" i="1">
                                  <a:latin typeface="Cambria Math" panose="02040503050406030204" pitchFamily="18" charset="0"/>
                                </a:rPr>
                                <m:t>1+</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𝜇</m:t>
                                  </m:r>
                                </m:den>
                              </m:f>
                              <m:d>
                                <m:dPr>
                                  <m:begChr m:val="["/>
                                  <m:endChr m:val="]"/>
                                  <m:ctrlPr>
                                    <a:rPr lang="en-US" i="1">
                                      <a:latin typeface="Cambria Math" panose="02040503050406030204" pitchFamily="18" charset="0"/>
                                    </a:rPr>
                                  </m:ctrlPr>
                                </m:dPr>
                                <m:e>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p>
                                      <m:r>
                                        <a:rPr lang="en-US" i="1">
                                          <a:latin typeface="Cambria Math" panose="02040503050406030204" pitchFamily="18" charset="0"/>
                                        </a:rPr>
                                        <m:t>2</m:t>
                                      </m:r>
                                    </m:sup>
                                  </m:sSup>
                                  <m:r>
                                    <a:rPr lang="en-US" i="1">
                                      <a:latin typeface="Cambria Math" panose="02040503050406030204" pitchFamily="18" charset="0"/>
                                    </a:rPr>
                                    <m:t>−1</m:t>
                                  </m:r>
                                </m:e>
                              </m:d>
                            </m:e>
                          </m:d>
                        </m:e>
                        <m:sup>
                          <m:r>
                            <a:rPr lang="en-US" i="1">
                              <a:latin typeface="Cambria Math" panose="02040503050406030204" pitchFamily="18" charset="0"/>
                            </a:rPr>
                            <m:t>0.5</m:t>
                          </m:r>
                        </m:sup>
                      </m:sSup>
                      <m:r>
                        <a:rPr lang="en-US" b="0" i="1" smtClean="0">
                          <a:latin typeface="Cambria Math" panose="02040503050406030204" pitchFamily="18" charset="0"/>
                        </a:rPr>
                        <m:t> </m:t>
                      </m:r>
                      <m:r>
                        <a:rPr lang="en-US" b="0" i="1" smtClean="0">
                          <a:latin typeface="Cambria Math" panose="02040503050406030204" pitchFamily="18" charset="0"/>
                        </a:rPr>
                        <m:t>𝑤h𝑒𝑟𝑒</m:t>
                      </m:r>
                      <m:r>
                        <a:rPr lang="en-US" b="0" i="1" smtClean="0">
                          <a:latin typeface="Cambria Math" panose="02040503050406030204" pitchFamily="18" charset="0"/>
                        </a:rPr>
                        <m:t> </m:t>
                      </m:r>
                      <m:r>
                        <m:rPr>
                          <m:sty m:val="p"/>
                        </m:rPr>
                        <a:rPr lang="el-GR" b="0" i="1" smtClean="0">
                          <a:latin typeface="Cambria Math" panose="02040503050406030204" pitchFamily="18" charset="0"/>
                        </a:rPr>
                        <m:t>μ</m:t>
                      </m:r>
                      <m:r>
                        <a:rPr lang="el-GR"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r>
                            <m:rPr>
                              <m:sty m:val="p"/>
                            </m:rPr>
                            <a:rPr lang="el-GR" b="0" i="1" smtClean="0">
                              <a:latin typeface="Cambria Math" panose="02040503050406030204" pitchFamily="18" charset="0"/>
                            </a:rPr>
                            <m:t>Ω</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2.5</m:t>
                          </m:r>
                        </m:den>
                      </m:f>
                      <m:r>
                        <a:rPr lang="en-US" b="0" i="1" smtClean="0">
                          <a:latin typeface="Cambria Math" panose="02040503050406030204" pitchFamily="18" charset="0"/>
                        </a:rPr>
                        <m:t>=2</m:t>
                      </m:r>
                    </m:oMath>
                  </m:oMathPara>
                </a14:m>
                <a:endParaRPr lang="en-US" dirty="0"/>
              </a:p>
              <a:p>
                <a:endParaRPr lang="en-US" dirty="0"/>
              </a:p>
            </p:txBody>
          </p:sp>
        </mc:Choice>
        <mc:Fallback>
          <p:sp>
            <p:nvSpPr>
              <p:cNvPr id="10" name="TextBox 9"/>
              <p:cNvSpPr txBox="1">
                <a:spLocks noRot="1" noChangeAspect="1" noMove="1" noResize="1" noEditPoints="1" noAdjustHandles="1" noChangeArrowheads="1" noChangeShapeType="1" noTextEdit="1"/>
              </p:cNvSpPr>
              <p:nvPr/>
            </p:nvSpPr>
            <p:spPr>
              <a:xfrm>
                <a:off x="1008183" y="3350962"/>
                <a:ext cx="7127631" cy="1203535"/>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p:cNvSpPr/>
              <p:nvPr/>
            </p:nvSpPr>
            <p:spPr>
              <a:xfrm>
                <a:off x="2790733" y="2421878"/>
                <a:ext cx="3006350" cy="83542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0">
                              <a:latin typeface="Cambria Math" panose="02040503050406030204" pitchFamily="18" charset="0"/>
                            </a:rPr>
                            <m:t>0</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𝑓</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𝛽</m:t>
                          </m:r>
                        </m:num>
                        <m:den>
                          <m:sSubSup>
                            <m:sSubSupPr>
                              <m:ctrlPr>
                                <a:rPr lang="en-US" i="1">
                                  <a:latin typeface="Cambria Math" panose="02040503050406030204" pitchFamily="18" charset="0"/>
                                </a:rPr>
                              </m:ctrlPr>
                            </m:sSub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b>
                              <m:r>
                                <a:rPr lang="en-US" i="1">
                                  <a:latin typeface="Cambria Math" panose="02040503050406030204" pitchFamily="18" charset="0"/>
                                </a:rPr>
                                <m:t>𝑒𝑓𝑓</m:t>
                              </m:r>
                            </m:sub>
                            <m:sup>
                              <m:r>
                                <a:rPr lang="en-US" i="0">
                                  <a:latin typeface="Cambria Math" panose="02040503050406030204" pitchFamily="18" charset="0"/>
                                </a:rPr>
                                <m:t>2</m:t>
                              </m:r>
                            </m:sup>
                          </m:sSubSup>
                        </m:den>
                      </m:f>
                      <m:r>
                        <a:rPr lang="en-US" i="0">
                          <a:latin typeface="Cambria Math" panose="02040503050406030204" pitchFamily="18" charset="0"/>
                        </a:rPr>
                        <m:t>≤0.20</m:t>
                      </m:r>
                    </m:oMath>
                  </m:oMathPara>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2790733" y="2421878"/>
                <a:ext cx="3006350" cy="835422"/>
              </a:xfrm>
              <a:prstGeom prst="rect">
                <a:avLst/>
              </a:prstGeom>
              <a:blipFill>
                <a:blip r:embed="rId11"/>
                <a:stretch>
                  <a:fillRect/>
                </a:stretch>
              </a:blipFill>
            </p:spPr>
            <p:txBody>
              <a:bodyPr/>
              <a:lstStyle/>
              <a:p>
                <a:r>
                  <a:rPr lang="en-US">
                    <a:noFill/>
                  </a:rPr>
                  <a:t> </a:t>
                </a:r>
              </a:p>
            </p:txBody>
          </p:sp>
        </mc:Fallback>
      </mc:AlternateContent>
      <p:sp>
        <p:nvSpPr>
          <p:cNvPr id="9" name="TextBox 8"/>
          <p:cNvSpPr txBox="1"/>
          <p:nvPr/>
        </p:nvSpPr>
        <p:spPr>
          <a:xfrm>
            <a:off x="1370781" y="1958884"/>
            <a:ext cx="6402436" cy="369332"/>
          </a:xfrm>
          <a:prstGeom prst="rect">
            <a:avLst/>
          </a:prstGeom>
          <a:noFill/>
        </p:spPr>
        <p:txBody>
          <a:bodyPr wrap="square" rtlCol="0">
            <a:spAutoFit/>
          </a:bodyPr>
          <a:lstStyle/>
          <a:p>
            <a:r>
              <a:rPr lang="en-US" i="1" dirty="0"/>
              <a:t>Overall system damping ratio dependent on effective period ratio</a:t>
            </a:r>
          </a:p>
        </p:txBody>
      </p:sp>
      <mc:AlternateContent xmlns:mc="http://schemas.openxmlformats.org/markup-compatibility/2006">
        <mc:Choice xmlns:a14="http://schemas.microsoft.com/office/drawing/2010/main" Requires="a14">
          <p:sp>
            <p:nvSpPr>
              <p:cNvPr id="7" name="Rectangle 6"/>
              <p:cNvSpPr/>
              <p:nvPr/>
            </p:nvSpPr>
            <p:spPr>
              <a:xfrm>
                <a:off x="3467482" y="1228452"/>
                <a:ext cx="5493427" cy="530594"/>
              </a:xfrm>
              <a:prstGeom prst="rect">
                <a:avLst/>
              </a:prstGeom>
            </p:spPr>
            <p:txBody>
              <a:bodyPr wrap="none">
                <a:spAutoFit/>
              </a:bodyPr>
              <a:lstStyle/>
              <a:p>
                <a14:m>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𝑓</m:t>
                        </m:r>
                      </m:sub>
                    </m:sSub>
                    <m:r>
                      <a:rPr lang="en-US" sz="1600" i="0">
                        <a:latin typeface="Cambria Math" panose="02040503050406030204" pitchFamily="18" charset="0"/>
                      </a:rPr>
                      <m:t>=</m:t>
                    </m:r>
                    <m:d>
                      <m:dPr>
                        <m:begChr m:val="["/>
                        <m:endChr m:val="]"/>
                        <m:ctrlPr>
                          <a:rPr lang="en-US" sz="1600" i="1">
                            <a:latin typeface="Cambria Math" panose="02040503050406030204" pitchFamily="18" charset="0"/>
                          </a:rPr>
                        </m:ctrlPr>
                      </m:dPr>
                      <m:e>
                        <m:f>
                          <m:fPr>
                            <m:ctrlPr>
                              <a:rPr lang="en-US" sz="1600" i="1">
                                <a:latin typeface="Cambria Math" panose="02040503050406030204" pitchFamily="18" charset="0"/>
                              </a:rPr>
                            </m:ctrlPr>
                          </m:fPr>
                          <m:num>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f>
                                      <m:fPr>
                                        <m:type m:val="lin"/>
                                        <m:ctrlPr>
                                          <a:rPr lang="en-US" sz="1600" i="1">
                                            <a:latin typeface="Cambria Math" panose="02040503050406030204" pitchFamily="18" charset="0"/>
                                          </a:rPr>
                                        </m:ctrlPr>
                                      </m:fPr>
                                      <m:num>
                                        <m:acc>
                                          <m:accPr>
                                            <m:chr m:val="̃"/>
                                            <m:ctrlPr>
                                              <a:rPr lang="en-US" sz="1600" i="1">
                                                <a:latin typeface="Cambria Math" panose="02040503050406030204" pitchFamily="18" charset="0"/>
                                              </a:rPr>
                                            </m:ctrlPr>
                                          </m:accPr>
                                          <m:e>
                                            <m:r>
                                              <a:rPr lang="en-US" sz="1600" i="1">
                                                <a:latin typeface="Cambria Math" panose="02040503050406030204" pitchFamily="18" charset="0"/>
                                              </a:rPr>
                                              <m:t>𝑇</m:t>
                                            </m:r>
                                          </m:e>
                                        </m:acc>
                                      </m:num>
                                      <m:den>
                                        <m:r>
                                          <a:rPr lang="en-US" sz="1600" i="1">
                                            <a:latin typeface="Cambria Math" panose="02040503050406030204" pitchFamily="18" charset="0"/>
                                          </a:rPr>
                                          <m:t>𝑇</m:t>
                                        </m:r>
                                      </m:den>
                                    </m:f>
                                  </m:e>
                                </m:d>
                              </m:e>
                              <m:sup>
                                <m:r>
                                  <a:rPr lang="en-US" sz="1600" i="0">
                                    <a:latin typeface="Cambria Math" panose="02040503050406030204" pitchFamily="18" charset="0"/>
                                  </a:rPr>
                                  <m:t>2</m:t>
                                </m:r>
                              </m:sup>
                            </m:sSup>
                            <m:r>
                              <a:rPr lang="en-US" sz="1600" i="0">
                                <a:latin typeface="Cambria Math" panose="02040503050406030204" pitchFamily="18" charset="0"/>
                              </a:rPr>
                              <m:t>−1</m:t>
                            </m:r>
                          </m:num>
                          <m:den>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f>
                                      <m:fPr>
                                        <m:type m:val="lin"/>
                                        <m:ctrlPr>
                                          <a:rPr lang="en-US" sz="1600" i="1">
                                            <a:latin typeface="Cambria Math" panose="02040503050406030204" pitchFamily="18" charset="0"/>
                                          </a:rPr>
                                        </m:ctrlPr>
                                      </m:fPr>
                                      <m:num>
                                        <m:acc>
                                          <m:accPr>
                                            <m:chr m:val="̃"/>
                                            <m:ctrlPr>
                                              <a:rPr lang="en-US" sz="1600" i="1">
                                                <a:latin typeface="Cambria Math" panose="02040503050406030204" pitchFamily="18" charset="0"/>
                                              </a:rPr>
                                            </m:ctrlPr>
                                          </m:accPr>
                                          <m:e>
                                            <m:r>
                                              <a:rPr lang="en-US" sz="1600" i="1">
                                                <a:latin typeface="Cambria Math" panose="02040503050406030204" pitchFamily="18" charset="0"/>
                                              </a:rPr>
                                              <m:t>𝑇</m:t>
                                            </m:r>
                                          </m:e>
                                        </m:acc>
                                      </m:num>
                                      <m:den>
                                        <m:r>
                                          <a:rPr lang="en-US" sz="1600" i="1">
                                            <a:latin typeface="Cambria Math" panose="02040503050406030204" pitchFamily="18" charset="0"/>
                                          </a:rPr>
                                          <m:t>𝑇</m:t>
                                        </m:r>
                                      </m:den>
                                    </m:f>
                                  </m:e>
                                </m:d>
                              </m:e>
                              <m:sup>
                                <m:r>
                                  <a:rPr lang="en-US" sz="1600" i="0">
                                    <a:latin typeface="Cambria Math" panose="02040503050406030204" pitchFamily="18" charset="0"/>
                                  </a:rPr>
                                  <m:t>2</m:t>
                                </m:r>
                              </m:sup>
                            </m:sSup>
                          </m:den>
                        </m:f>
                      </m:e>
                    </m:d>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𝑠</m:t>
                        </m:r>
                      </m:sub>
                    </m:sSub>
                    <m:r>
                      <a:rPr lang="en-US" sz="1600" i="0">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𝑟𝑑</m:t>
                        </m:r>
                      </m:sub>
                    </m:sSub>
                  </m:oMath>
                </a14:m>
                <a:r>
                  <a:rPr lang="en-US" sz="1600" dirty="0"/>
                  <a:t> = </a:t>
                </a:r>
                <a14:m>
                  <m:oMath xmlns:m="http://schemas.openxmlformats.org/officeDocument/2006/math">
                    <m:d>
                      <m:dPr>
                        <m:begChr m:val="["/>
                        <m:endChr m:val="]"/>
                        <m:ctrlPr>
                          <a:rPr lang="en-US" sz="1600" i="1">
                            <a:latin typeface="Cambria Math" panose="02040503050406030204" pitchFamily="18" charset="0"/>
                          </a:rPr>
                        </m:ctrlPr>
                      </m:dPr>
                      <m:e>
                        <m:f>
                          <m:fPr>
                            <m:ctrlPr>
                              <a:rPr lang="en-US" sz="1600" i="1">
                                <a:latin typeface="Cambria Math" panose="02040503050406030204" pitchFamily="18" charset="0"/>
                              </a:rPr>
                            </m:ctrlPr>
                          </m:fPr>
                          <m:num>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r>
                                      <a:rPr lang="en-US" sz="1600" i="1">
                                        <a:latin typeface="Cambria Math" panose="02040503050406030204" pitchFamily="18" charset="0"/>
                                      </a:rPr>
                                      <m:t>0.49/0.39</m:t>
                                    </m:r>
                                  </m:e>
                                </m:d>
                              </m:e>
                              <m:sup>
                                <m:r>
                                  <a:rPr lang="en-US" sz="1600" i="1">
                                    <a:latin typeface="Cambria Math" panose="02040503050406030204" pitchFamily="18" charset="0"/>
                                  </a:rPr>
                                  <m:t>2</m:t>
                                </m:r>
                              </m:sup>
                            </m:sSup>
                            <m:r>
                              <a:rPr lang="en-US" sz="1600" i="1">
                                <a:latin typeface="Cambria Math" panose="02040503050406030204" pitchFamily="18" charset="0"/>
                              </a:rPr>
                              <m:t>−1</m:t>
                            </m:r>
                          </m:num>
                          <m:den>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r>
                                      <a:rPr lang="en-US" sz="1600" i="1">
                                        <a:latin typeface="Cambria Math" panose="02040503050406030204" pitchFamily="18" charset="0"/>
                                      </a:rPr>
                                      <m:t>0.49/0.39</m:t>
                                    </m:r>
                                  </m:e>
                                </m:d>
                              </m:e>
                              <m:sup>
                                <m:r>
                                  <a:rPr lang="en-US" sz="1600" i="1">
                                    <a:latin typeface="Cambria Math" panose="02040503050406030204" pitchFamily="18" charset="0"/>
                                  </a:rPr>
                                  <m:t>2</m:t>
                                </m:r>
                              </m:sup>
                            </m:sSup>
                          </m:den>
                        </m:f>
                      </m:e>
                    </m:d>
                    <m:r>
                      <a:rPr lang="en-US" sz="1600" i="1">
                        <a:latin typeface="Cambria Math" panose="02040503050406030204" pitchFamily="18" charset="0"/>
                      </a:rPr>
                      <m:t>0.07+0.11=</m:t>
                    </m:r>
                    <m:r>
                      <a:rPr lang="en-US" sz="1600" b="1" i="1">
                        <a:latin typeface="Cambria Math" panose="02040503050406030204" pitchFamily="18" charset="0"/>
                      </a:rPr>
                      <m:t>𝟎</m:t>
                    </m:r>
                    <m:r>
                      <a:rPr lang="en-US" sz="1600" b="1" i="1">
                        <a:latin typeface="Cambria Math" panose="02040503050406030204" pitchFamily="18" charset="0"/>
                      </a:rPr>
                      <m:t>.</m:t>
                    </m:r>
                    <m:r>
                      <a:rPr lang="en-US" sz="1600" b="1" i="1">
                        <a:latin typeface="Cambria Math" panose="02040503050406030204" pitchFamily="18" charset="0"/>
                      </a:rPr>
                      <m:t>𝟏𝟒</m:t>
                    </m:r>
                  </m:oMath>
                </a14:m>
                <a:endParaRPr lang="en-US" sz="1600" b="1" dirty="0"/>
              </a:p>
            </p:txBody>
          </p:sp>
        </mc:Choice>
        <mc:Fallback>
          <p:sp>
            <p:nvSpPr>
              <p:cNvPr id="7" name="Rectangle 6"/>
              <p:cNvSpPr>
                <a:spLocks noRot="1" noChangeAspect="1" noMove="1" noResize="1" noEditPoints="1" noAdjustHandles="1" noChangeArrowheads="1" noChangeShapeType="1" noTextEdit="1"/>
              </p:cNvSpPr>
              <p:nvPr/>
            </p:nvSpPr>
            <p:spPr>
              <a:xfrm>
                <a:off x="3467482" y="1228452"/>
                <a:ext cx="5493427" cy="530594"/>
              </a:xfrm>
              <a:prstGeom prst="rect">
                <a:avLst/>
              </a:prstGeom>
              <a:blipFill>
                <a:blip r:embed="rId12"/>
                <a:stretch>
                  <a:fillRect l="-111" t="-41379" b="-70115"/>
                </a:stretch>
              </a:blipFill>
            </p:spPr>
            <p:txBody>
              <a:bodyPr/>
              <a:lstStyle/>
              <a:p>
                <a:r>
                  <a:rPr lang="en-US">
                    <a:noFill/>
                  </a:rPr>
                  <a:t> </a:t>
                </a:r>
              </a:p>
            </p:txBody>
          </p:sp>
        </mc:Fallback>
      </mc:AlternateContent>
      <p:sp>
        <p:nvSpPr>
          <p:cNvPr id="6" name="TextBox 5"/>
          <p:cNvSpPr txBox="1"/>
          <p:nvPr/>
        </p:nvSpPr>
        <p:spPr>
          <a:xfrm>
            <a:off x="628650" y="1336430"/>
            <a:ext cx="3075842" cy="369332"/>
          </a:xfrm>
          <a:prstGeom prst="rect">
            <a:avLst/>
          </a:prstGeom>
          <a:noFill/>
        </p:spPr>
        <p:txBody>
          <a:bodyPr wrap="square" rtlCol="0">
            <a:spAutoFit/>
          </a:bodyPr>
          <a:lstStyle/>
          <a:p>
            <a:r>
              <a:rPr lang="en-US" dirty="0"/>
              <a:t>Total Foundation Damping:</a:t>
            </a:r>
          </a:p>
        </p:txBody>
      </p:sp>
      <p:sp>
        <p:nvSpPr>
          <p:cNvPr id="3" name="Title 2"/>
          <p:cNvSpPr>
            <a:spLocks noGrp="1"/>
          </p:cNvSpPr>
          <p:nvPr>
            <p:ph type="title"/>
          </p:nvPr>
        </p:nvSpPr>
        <p:spPr>
          <a:xfrm>
            <a:off x="628650" y="365126"/>
            <a:ext cx="7886700" cy="791335"/>
          </a:xfrm>
        </p:spPr>
        <p:txBody>
          <a:bodyPr/>
          <a:lstStyle/>
          <a:p>
            <a:pPr algn="ctr"/>
            <a:r>
              <a:rPr lang="en-US" b="1" dirty="0">
                <a:solidFill>
                  <a:schemeClr val="accent5"/>
                </a:solidFill>
              </a:rPr>
              <a:t>Foundation-Structure Damping</a:t>
            </a:r>
            <a:endParaRPr lang="en-US" dirty="0"/>
          </a:p>
        </p:txBody>
      </p:sp>
    </p:spTree>
    <p:extLst>
      <p:ext uri="{BB962C8B-B14F-4D97-AF65-F5344CB8AC3E}">
        <p14:creationId xmlns:p14="http://schemas.microsoft.com/office/powerpoint/2010/main" val="1785467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8994" y="6188069"/>
            <a:ext cx="4506012"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Instructional Material Complementing FEMA 1051, Design Examples</a:t>
            </a:r>
          </a:p>
        </p:txBody>
      </p:sp>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sp>
        <p:nvSpPr>
          <p:cNvPr id="3" name="Content Placeholder 2"/>
          <p:cNvSpPr>
            <a:spLocks noGrp="1"/>
          </p:cNvSpPr>
          <p:nvPr>
            <p:ph idx="1"/>
          </p:nvPr>
        </p:nvSpPr>
        <p:spPr>
          <a:xfrm>
            <a:off x="628650" y="1690689"/>
            <a:ext cx="7886700" cy="4486274"/>
          </a:xfrm>
        </p:spPr>
        <p:txBody>
          <a:bodyPr>
            <a:normAutofit fontScale="92500" lnSpcReduction="10000"/>
          </a:bodyPr>
          <a:lstStyle/>
          <a:p>
            <a:pPr marL="0" indent="0">
              <a:buNone/>
            </a:pPr>
            <a:r>
              <a:rPr lang="en-US" b="1" i="1" dirty="0"/>
              <a:t>Structure</a:t>
            </a:r>
          </a:p>
          <a:p>
            <a:pPr lvl="1"/>
            <a:r>
              <a:rPr lang="en-US" dirty="0"/>
              <a:t>4 Stories (53 </a:t>
            </a:r>
            <a:r>
              <a:rPr lang="en-US" dirty="0" err="1"/>
              <a:t>ft</a:t>
            </a:r>
            <a:r>
              <a:rPr lang="en-US" dirty="0"/>
              <a:t> tall)</a:t>
            </a:r>
          </a:p>
          <a:p>
            <a:pPr lvl="1"/>
            <a:r>
              <a:rPr lang="en-US" dirty="0"/>
              <a:t>Reinforced concrete shear wall system</a:t>
            </a:r>
          </a:p>
          <a:p>
            <a:pPr lvl="1"/>
            <a:r>
              <a:rPr lang="en-US" dirty="0"/>
              <a:t>One Basement level (15 </a:t>
            </a:r>
            <a:r>
              <a:rPr lang="en-US" dirty="0" err="1"/>
              <a:t>ft</a:t>
            </a:r>
            <a:r>
              <a:rPr lang="en-US" dirty="0"/>
              <a:t> below grade) w/ concrete walls</a:t>
            </a:r>
          </a:p>
          <a:p>
            <a:pPr lvl="1"/>
            <a:r>
              <a:rPr lang="en-US" dirty="0"/>
              <a:t>RC flat plate slabs with rectangular cast-in-place concrete</a:t>
            </a:r>
          </a:p>
          <a:p>
            <a:pPr marL="457200" lvl="1" indent="0">
              <a:buNone/>
            </a:pPr>
            <a:endParaRPr lang="en-US" dirty="0"/>
          </a:p>
          <a:p>
            <a:pPr marL="0" indent="0">
              <a:buNone/>
            </a:pPr>
            <a:r>
              <a:rPr lang="en-US" b="1" i="1" dirty="0"/>
              <a:t>Site Conditions</a:t>
            </a:r>
          </a:p>
          <a:p>
            <a:pPr lvl="1"/>
            <a:r>
              <a:rPr lang="en-US" i="1" dirty="0"/>
              <a:t>Within 5 miles of active fault</a:t>
            </a:r>
          </a:p>
          <a:p>
            <a:pPr lvl="1"/>
            <a:r>
              <a:rPr lang="en-US" i="1" dirty="0"/>
              <a:t>Site Class = D</a:t>
            </a:r>
          </a:p>
          <a:p>
            <a:pPr lvl="1"/>
            <a:r>
              <a:rPr lang="en-US" i="1" dirty="0">
                <a:latin typeface="Brush Script MT" panose="03060802040406070304" pitchFamily="66" charset="0"/>
              </a:rPr>
              <a:t>V</a:t>
            </a:r>
            <a:r>
              <a:rPr lang="en-US" i="1" baseline="-25000" dirty="0"/>
              <a:t>s100</a:t>
            </a:r>
            <a:r>
              <a:rPr lang="en-US" i="1" dirty="0"/>
              <a:t> = 800 </a:t>
            </a:r>
            <a:r>
              <a:rPr lang="en-US" i="1" dirty="0" err="1"/>
              <a:t>ft</a:t>
            </a:r>
            <a:r>
              <a:rPr lang="en-US" i="1" dirty="0"/>
              <a:t>/s</a:t>
            </a:r>
          </a:p>
          <a:p>
            <a:pPr lvl="1"/>
            <a:r>
              <a:rPr lang="en-US" i="1" dirty="0"/>
              <a:t>S</a:t>
            </a:r>
            <a:r>
              <a:rPr lang="en-US" i="1" baseline="-25000" dirty="0"/>
              <a:t>DS</a:t>
            </a:r>
            <a:r>
              <a:rPr lang="en-US" i="1" dirty="0"/>
              <a:t> = 1.0, S</a:t>
            </a:r>
            <a:r>
              <a:rPr lang="en-US" i="1" baseline="-25000" dirty="0"/>
              <a:t>D1</a:t>
            </a:r>
            <a:r>
              <a:rPr lang="en-US" i="1" dirty="0"/>
              <a:t> = 0.71</a:t>
            </a:r>
          </a:p>
          <a:p>
            <a:pPr lvl="1"/>
            <a:r>
              <a:rPr lang="en-US" i="1" dirty="0"/>
              <a:t>Seismic Design Category = E</a:t>
            </a:r>
          </a:p>
        </p:txBody>
      </p:sp>
      <p:sp>
        <p:nvSpPr>
          <p:cNvPr id="2" name="Title 1"/>
          <p:cNvSpPr>
            <a:spLocks noGrp="1"/>
          </p:cNvSpPr>
          <p:nvPr>
            <p:ph type="title"/>
          </p:nvPr>
        </p:nvSpPr>
        <p:spPr/>
        <p:txBody>
          <a:bodyPr/>
          <a:lstStyle/>
          <a:p>
            <a:r>
              <a:rPr lang="en-US" b="1" dirty="0">
                <a:solidFill>
                  <a:srgbClr val="0070C0"/>
                </a:solidFill>
              </a:rPr>
              <a:t>Design Example</a:t>
            </a:r>
          </a:p>
        </p:txBody>
      </p:sp>
    </p:spTree>
    <p:extLst>
      <p:ext uri="{BB962C8B-B14F-4D97-AF65-F5344CB8AC3E}">
        <p14:creationId xmlns:p14="http://schemas.microsoft.com/office/powerpoint/2010/main" val="2475952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mc:AlternateContent xmlns:mc="http://schemas.openxmlformats.org/markup-compatibility/2006" xmlns:a14="http://schemas.microsoft.com/office/drawing/2010/main">
        <mc:Choice Requires="a14">
          <p:sp>
            <p:nvSpPr>
              <p:cNvPr id="10" name="TextBox 9"/>
              <p:cNvSpPr txBox="1"/>
              <p:nvPr/>
            </p:nvSpPr>
            <p:spPr>
              <a:xfrm>
                <a:off x="852512" y="5224403"/>
                <a:ext cx="2175497" cy="439416"/>
              </a:xfrm>
              <a:prstGeom prst="rect">
                <a:avLst/>
              </a:prstGeom>
              <a:noFill/>
              <a:ln w="3175">
                <a:solidFill>
                  <a:schemeClr val="tx1"/>
                </a:solidFill>
              </a:ln>
            </p:spPr>
            <p:txBody>
              <a:bodyPr wrap="square" rtlCol="0">
                <a:spAutoFit/>
              </a:bodyPr>
              <a:lstStyle/>
              <a:p>
                <a:pPr/>
                <a14:m>
                  <m:oMathPara xmlns:m="http://schemas.openxmlformats.org/officeDocument/2006/math">
                    <m:oMathParaPr>
                      <m:jc m:val="center"/>
                    </m:oMathParaPr>
                    <m:oMath xmlns:m="http://schemas.openxmlformats.org/officeDocument/2006/math">
                      <m:acc>
                        <m:accPr>
                          <m:chr m:val="̃"/>
                          <m:ctrlPr>
                            <a:rPr lang="en-US" sz="2200" b="0" i="1" smtClean="0">
                              <a:latin typeface="Cambria Math" panose="02040503050406030204" pitchFamily="18" charset="0"/>
                            </a:rPr>
                          </m:ctrlPr>
                        </m:accPr>
                        <m:e>
                          <m:r>
                            <m:rPr>
                              <m:sty m:val="p"/>
                            </m:rPr>
                            <a:rPr lang="en-US" sz="2200" b="0" i="0" smtClean="0">
                              <a:latin typeface="Cambria Math" panose="02040503050406030204" pitchFamily="18" charset="0"/>
                            </a:rPr>
                            <m:t>V</m:t>
                          </m:r>
                        </m:e>
                      </m:acc>
                      <m:r>
                        <a:rPr lang="en-US" sz="2200" i="0">
                          <a:latin typeface="Cambria Math" panose="02040503050406030204" pitchFamily="18" charset="0"/>
                        </a:rPr>
                        <m:t>=</m:t>
                      </m:r>
                      <m:r>
                        <a:rPr lang="en-US" sz="2200" b="0" i="0" smtClean="0">
                          <a:latin typeface="Cambria Math" panose="02040503050406030204" pitchFamily="18" charset="0"/>
                        </a:rPr>
                        <m:t>2,700 </m:t>
                      </m:r>
                      <m:r>
                        <m:rPr>
                          <m:sty m:val="p"/>
                        </m:rPr>
                        <a:rPr lang="en-US" sz="2200" b="0" i="0" smtClean="0">
                          <a:latin typeface="Cambria Math" panose="02040503050406030204" pitchFamily="18" charset="0"/>
                        </a:rPr>
                        <m:t>kips</m:t>
                      </m:r>
                    </m:oMath>
                  </m:oMathPara>
                </a14:m>
                <a:endParaRPr lang="en-US" sz="2200" dirty="0"/>
              </a:p>
            </p:txBody>
          </p:sp>
        </mc:Choice>
        <mc:Fallback xmlns="">
          <p:sp>
            <p:nvSpPr>
              <p:cNvPr id="10" name="TextBox 9"/>
              <p:cNvSpPr txBox="1">
                <a:spLocks noRot="1" noChangeAspect="1" noMove="1" noResize="1" noEditPoints="1" noAdjustHandles="1" noChangeArrowheads="1" noChangeShapeType="1" noTextEdit="1"/>
              </p:cNvSpPr>
              <p:nvPr/>
            </p:nvSpPr>
            <p:spPr>
              <a:xfrm>
                <a:off x="852512" y="5224403"/>
                <a:ext cx="2175497" cy="439416"/>
              </a:xfrm>
              <a:prstGeom prst="rect">
                <a:avLst/>
              </a:prstGeom>
              <a:blipFill>
                <a:blip r:embed="rId5"/>
                <a:stretch>
                  <a:fillRect t="-6849" b="-15068"/>
                </a:stretch>
              </a:blipFill>
              <a:ln w="3175">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267296" y="4361525"/>
                <a:ext cx="7423824" cy="55996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sz="1600" i="1" smtClean="0">
                          <a:latin typeface="Cambria Math" panose="02040503050406030204" pitchFamily="18" charset="0"/>
                          <a:ea typeface="Cambria Math" panose="02040503050406030204" pitchFamily="18" charset="0"/>
                          <a:sym typeface="Symbol" panose="05050102010706020507" pitchFamily="18" charset="2"/>
                        </a:rPr>
                        <m:t></m:t>
                      </m:r>
                      <m:r>
                        <a:rPr lang="en-US" sz="1600" i="0">
                          <a:latin typeface="Cambria Math" panose="02040503050406030204" pitchFamily="18" charset="0"/>
                        </a:rPr>
                        <m:t>=</m:t>
                      </m:r>
                      <m:r>
                        <a:rPr lang="en-US" sz="1600" b="0" i="0" smtClean="0">
                          <a:latin typeface="Cambria Math" panose="02040503050406030204" pitchFamily="18" charset="0"/>
                        </a:rPr>
                        <m:t>0.5</m:t>
                      </m:r>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m:rPr>
                              <m:sty m:val="p"/>
                            </m:rPr>
                            <a:rPr lang="en-US" sz="1600" b="0" i="0" smtClean="0">
                              <a:latin typeface="Cambria Math" panose="02040503050406030204" pitchFamily="18" charset="0"/>
                            </a:rPr>
                            <m:t>R</m:t>
                          </m:r>
                        </m:num>
                        <m:den>
                          <m:r>
                            <a:rPr lang="en-US" sz="1600" b="0" i="0" smtClean="0">
                              <a:latin typeface="Cambria Math" panose="02040503050406030204" pitchFamily="18" charset="0"/>
                            </a:rPr>
                            <m:t>15</m:t>
                          </m:r>
                        </m:den>
                      </m:f>
                      <m:r>
                        <a:rPr lang="en-US" sz="1600" b="0" i="1" smtClean="0">
                          <a:latin typeface="Cambria Math" panose="02040503050406030204" pitchFamily="18" charset="0"/>
                        </a:rPr>
                        <m:t>=</m:t>
                      </m:r>
                      <m:r>
                        <a:rPr lang="en-US" sz="1600" b="0" i="0" smtClean="0">
                          <a:latin typeface="Cambria Math" panose="02040503050406030204" pitchFamily="18" charset="0"/>
                        </a:rPr>
                        <m:t>0.5+</m:t>
                      </m:r>
                      <m:f>
                        <m:fPr>
                          <m:ctrlPr>
                            <a:rPr lang="en-US" sz="1600" b="0" i="1" smtClean="0">
                              <a:latin typeface="Cambria Math" panose="02040503050406030204" pitchFamily="18" charset="0"/>
                            </a:rPr>
                          </m:ctrlPr>
                        </m:fPr>
                        <m:num>
                          <m:r>
                            <a:rPr lang="en-US" sz="1600" b="0" i="0" smtClean="0">
                              <a:latin typeface="Cambria Math" panose="02040503050406030204" pitchFamily="18" charset="0"/>
                            </a:rPr>
                            <m:t>5</m:t>
                          </m:r>
                        </m:num>
                        <m:den>
                          <m:r>
                            <a:rPr lang="en-US" sz="1600" b="0" i="0" smtClean="0">
                              <a:latin typeface="Cambria Math" panose="02040503050406030204" pitchFamily="18" charset="0"/>
                            </a:rPr>
                            <m:t>15</m:t>
                          </m:r>
                        </m:den>
                      </m:f>
                      <m:r>
                        <a:rPr lang="en-US" sz="1600" b="0" i="0" smtClean="0">
                          <a:latin typeface="Cambria Math" panose="02040503050406030204" pitchFamily="18" charset="0"/>
                        </a:rPr>
                        <m:t>=0.83 </m:t>
                      </m:r>
                      <m:r>
                        <a:rPr lang="en-US" sz="1600" b="0" i="0" smtClean="0">
                          <a:latin typeface="Cambria Math" panose="02040503050406030204" pitchFamily="18" charset="0"/>
                          <a:sym typeface="Symbol" panose="05050102010706020507" pitchFamily="18" charset="2"/>
                        </a:rPr>
                        <m:t> </m:t>
                      </m:r>
                      <m:r>
                        <m:rPr>
                          <m:sty m:val="p"/>
                        </m:rPr>
                        <a:rPr lang="en-US" sz="1600" b="0" i="0" smtClean="0">
                          <a:latin typeface="Cambria Math" panose="02040503050406030204" pitchFamily="18" charset="0"/>
                          <a:sym typeface="Symbol" panose="05050102010706020507" pitchFamily="18" charset="2"/>
                        </a:rPr>
                        <m:t>V</m:t>
                      </m:r>
                      <m:r>
                        <a:rPr lang="en-US" sz="1600" b="0" i="0" smtClean="0">
                          <a:latin typeface="Cambria Math" panose="02040503050406030204" pitchFamily="18" charset="0"/>
                          <a:sym typeface="Symbol" panose="05050102010706020507" pitchFamily="18" charset="2"/>
                        </a:rPr>
                        <m:t>=0.83∗3,300=2,700 </m:t>
                      </m:r>
                      <m:r>
                        <m:rPr>
                          <m:sty m:val="p"/>
                        </m:rPr>
                        <a:rPr lang="en-US" sz="1600" b="0" i="0" smtClean="0">
                          <a:latin typeface="Cambria Math" panose="02040503050406030204" pitchFamily="18" charset="0"/>
                          <a:sym typeface="Symbol" panose="05050102010706020507" pitchFamily="18" charset="2"/>
                        </a:rPr>
                        <m:t>kips</m:t>
                      </m:r>
                      <m:r>
                        <a:rPr lang="en-US" sz="1600" b="0" i="0" smtClean="0">
                          <a:latin typeface="Cambria Math" panose="02040503050406030204" pitchFamily="18" charset="0"/>
                          <a:sym typeface="Symbol" panose="05050102010706020507" pitchFamily="18" charset="2"/>
                        </a:rPr>
                        <m:t> →</m:t>
                      </m:r>
                      <m:r>
                        <m:rPr>
                          <m:sty m:val="p"/>
                        </m:rPr>
                        <a:rPr lang="en-US" sz="1600" b="0" i="0" smtClean="0">
                          <a:latin typeface="Cambria Math" panose="02040503050406030204" pitchFamily="18" charset="0"/>
                          <a:sym typeface="Symbol" panose="05050102010706020507" pitchFamily="18" charset="2"/>
                        </a:rPr>
                        <m:t>CONTROLS</m:t>
                      </m:r>
                      <m:r>
                        <a:rPr lang="en-US" sz="1600" b="0" i="0" smtClean="0">
                          <a:latin typeface="Cambria Math" panose="02040503050406030204" pitchFamily="18" charset="0"/>
                          <a:sym typeface="Symbol" panose="05050102010706020507" pitchFamily="18" charset="2"/>
                        </a:rPr>
                        <m:t> </m:t>
                      </m:r>
                    </m:oMath>
                  </m:oMathPara>
                </a14:m>
                <a:endParaRPr lang="en-US" sz="1600" dirty="0"/>
              </a:p>
            </p:txBody>
          </p:sp>
        </mc:Choice>
        <mc:Fallback xmlns="">
          <p:sp>
            <p:nvSpPr>
              <p:cNvPr id="18" name="Rectangle 17"/>
              <p:cNvSpPr>
                <a:spLocks noRot="1" noChangeAspect="1" noMove="1" noResize="1" noEditPoints="1" noAdjustHandles="1" noChangeArrowheads="1" noChangeShapeType="1" noTextEdit="1"/>
              </p:cNvSpPr>
              <p:nvPr/>
            </p:nvSpPr>
            <p:spPr>
              <a:xfrm>
                <a:off x="267296" y="4361525"/>
                <a:ext cx="7423824" cy="559961"/>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Rectangle 16"/>
              <p:cNvSpPr/>
              <p:nvPr/>
            </p:nvSpPr>
            <p:spPr>
              <a:xfrm>
                <a:off x="267296" y="3918596"/>
                <a:ext cx="4554970" cy="344710"/>
              </a:xfrm>
              <a:prstGeom prst="rect">
                <a:avLst/>
              </a:prstGeom>
            </p:spPr>
            <p:txBody>
              <a:bodyPr wrap="square">
                <a:spAutoFit/>
              </a:bodyPr>
              <a:lstStyle/>
              <a:p>
                <a14:m>
                  <m:oMath xmlns:m="http://schemas.openxmlformats.org/officeDocument/2006/math">
                    <m:acc>
                      <m:accPr>
                        <m:chr m:val="̃"/>
                        <m:ctrlPr>
                          <a:rPr lang="en-US" sz="1600" i="1" smtClean="0">
                            <a:latin typeface="Cambria Math" panose="02040503050406030204" pitchFamily="18" charset="0"/>
                            <a:ea typeface="Cambria Math" panose="02040503050406030204" pitchFamily="18" charset="0"/>
                          </a:rPr>
                        </m:ctrlPr>
                      </m:accPr>
                      <m:e>
                        <m:r>
                          <m:rPr>
                            <m:sty m:val="p"/>
                          </m:rPr>
                          <a:rPr lang="en-US" sz="1600" b="0" i="0" smtClean="0">
                            <a:latin typeface="Cambria Math" panose="02040503050406030204" pitchFamily="18" charset="0"/>
                            <a:ea typeface="Cambria Math" panose="02040503050406030204" pitchFamily="18" charset="0"/>
                          </a:rPr>
                          <m:t>V</m:t>
                        </m:r>
                      </m:e>
                    </m:acc>
                    <m:r>
                      <a:rPr lang="en-US" sz="1600" i="0">
                        <a:latin typeface="Cambria Math" panose="02040503050406030204" pitchFamily="18" charset="0"/>
                      </a:rPr>
                      <m:t>=</m:t>
                    </m:r>
                    <m:r>
                      <m:rPr>
                        <m:sty m:val="p"/>
                      </m:rPr>
                      <a:rPr lang="en-US" sz="1600" b="0" i="0" smtClean="0">
                        <a:latin typeface="Cambria Math" panose="02040503050406030204" pitchFamily="18" charset="0"/>
                      </a:rPr>
                      <m:t>V</m:t>
                    </m:r>
                    <m:r>
                      <a:rPr lang="en-US" sz="1600" b="0" i="0" smtClean="0">
                        <a:latin typeface="Cambria Math" panose="02040503050406030204" pitchFamily="18" charset="0"/>
                      </a:rPr>
                      <m:t> − ∆</m:t>
                    </m:r>
                    <m:r>
                      <m:rPr>
                        <m:sty m:val="p"/>
                      </m:rPr>
                      <a:rPr lang="en-US" sz="1600" b="0" i="0" smtClean="0">
                        <a:latin typeface="Cambria Math" panose="02040503050406030204" pitchFamily="18" charset="0"/>
                        <a:ea typeface="Cambria Math" panose="02040503050406030204" pitchFamily="18" charset="0"/>
                      </a:rPr>
                      <m:t>V</m:t>
                    </m:r>
                    <m:r>
                      <a:rPr lang="en-US" sz="1600" b="0" i="0" smtClean="0">
                        <a:latin typeface="Cambria Math" panose="02040503050406030204" pitchFamily="18" charset="0"/>
                        <a:ea typeface="Cambria Math" panose="02040503050406030204" pitchFamily="18" charset="0"/>
                      </a:rPr>
                      <m:t>=3,300 −800=2,500 </m:t>
                    </m:r>
                    <m:r>
                      <m:rPr>
                        <m:sty m:val="p"/>
                      </m:rPr>
                      <a:rPr lang="en-US" sz="1600" b="0" i="0" smtClean="0">
                        <a:latin typeface="Cambria Math" panose="02040503050406030204" pitchFamily="18" charset="0"/>
                        <a:ea typeface="Cambria Math" panose="02040503050406030204" pitchFamily="18" charset="0"/>
                      </a:rPr>
                      <m:t>kips</m:t>
                    </m:r>
                    <m:r>
                      <a:rPr lang="en-US" sz="1600" b="0" i="0" smtClean="0">
                        <a:latin typeface="Cambria Math" panose="02040503050406030204" pitchFamily="18" charset="0"/>
                        <a:ea typeface="Cambria Math" panose="02040503050406030204" pitchFamily="18" charset="0"/>
                      </a:rPr>
                      <m:t> ≥ </m:t>
                    </m:r>
                    <m:r>
                      <m:rPr>
                        <m:sty m:val="p"/>
                      </m:rPr>
                      <a:rPr lang="en-US" sz="1600" b="0" i="0" smtClean="0">
                        <a:latin typeface="Cambria Math" panose="02040503050406030204" pitchFamily="18" charset="0"/>
                        <a:ea typeface="Cambria Math" panose="02040503050406030204" pitchFamily="18" charset="0"/>
                        <a:sym typeface="Symbol" panose="05050102010706020507" pitchFamily="18" charset="2"/>
                      </a:rPr>
                      <m:t>V</m:t>
                    </m:r>
                  </m:oMath>
                </a14:m>
                <a:r>
                  <a:rPr lang="en-US" sz="1600" dirty="0"/>
                  <a:t>  </a:t>
                </a:r>
              </a:p>
            </p:txBody>
          </p:sp>
        </mc:Choice>
        <mc:Fallback>
          <p:sp>
            <p:nvSpPr>
              <p:cNvPr id="17" name="Rectangle 16"/>
              <p:cNvSpPr>
                <a:spLocks noRot="1" noChangeAspect="1" noMove="1" noResize="1" noEditPoints="1" noAdjustHandles="1" noChangeArrowheads="1" noChangeShapeType="1" noTextEdit="1"/>
              </p:cNvSpPr>
              <p:nvPr/>
            </p:nvSpPr>
            <p:spPr>
              <a:xfrm>
                <a:off x="267296" y="3918596"/>
                <a:ext cx="4554970" cy="344710"/>
              </a:xfrm>
              <a:prstGeom prst="rect">
                <a:avLst/>
              </a:prstGeom>
              <a:blipFill>
                <a:blip r:embed="rId10"/>
                <a:stretch>
                  <a:fillRect b="-125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Rectangle 13"/>
              <p:cNvSpPr/>
              <p:nvPr/>
            </p:nvSpPr>
            <p:spPr>
              <a:xfrm>
                <a:off x="267296" y="3301420"/>
                <a:ext cx="4554970" cy="506998"/>
              </a:xfrm>
              <a:prstGeom prst="rect">
                <a:avLst/>
              </a:prstGeom>
            </p:spPr>
            <p:txBody>
              <a:bodyPr wrap="square">
                <a:spAutoFit/>
              </a:bodyPr>
              <a:lstStyle/>
              <a:p>
                <a14:m>
                  <m:oMath xmlns:m="http://schemas.openxmlformats.org/officeDocument/2006/math">
                    <m:r>
                      <a:rPr lang="en-US" sz="1600" i="1" smtClean="0">
                        <a:latin typeface="Cambria Math" panose="02040503050406030204" pitchFamily="18" charset="0"/>
                        <a:ea typeface="Cambria Math" panose="02040503050406030204" pitchFamily="18" charset="0"/>
                      </a:rPr>
                      <m:t>∆</m:t>
                    </m:r>
                    <m:r>
                      <m:rPr>
                        <m:sty m:val="p"/>
                      </m:rPr>
                      <a:rPr lang="en-US" sz="1600" b="0" i="0" smtClean="0">
                        <a:latin typeface="Cambria Math" panose="02040503050406030204" pitchFamily="18" charset="0"/>
                        <a:ea typeface="Cambria Math" panose="02040503050406030204" pitchFamily="18" charset="0"/>
                      </a:rPr>
                      <m:t>V</m:t>
                    </m:r>
                    <m:r>
                      <a:rPr lang="en-US" sz="1600" i="0">
                        <a:latin typeface="Cambria Math" panose="02040503050406030204" pitchFamily="18" charset="0"/>
                      </a:rPr>
                      <m:t>=</m:t>
                    </m:r>
                    <m:r>
                      <a:rPr lang="en-US" sz="1600" b="0" i="0" smtClean="0">
                        <a:latin typeface="Cambria Math" panose="02040503050406030204" pitchFamily="18" charset="0"/>
                      </a:rPr>
                      <m:t> </m:t>
                    </m:r>
                    <m:d>
                      <m:dPr>
                        <m:ctrlPr>
                          <a:rPr lang="en-US" sz="1600" b="0" i="1" smtClean="0">
                            <a:latin typeface="Cambria Math" panose="02040503050406030204" pitchFamily="18" charset="0"/>
                          </a:rPr>
                        </m:ctrlPr>
                      </m:dPr>
                      <m:e>
                        <m:sSub>
                          <m:sSubPr>
                            <m:ctrlPr>
                              <a:rPr lang="en-US" sz="1600" i="1">
                                <a:latin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m:t>
                            </m:r>
                          </m:e>
                          <m:sub>
                            <m:r>
                              <m:rPr>
                                <m:sty m:val="p"/>
                              </m:rPr>
                              <a:rPr lang="en-US" sz="1600" i="0">
                                <a:latin typeface="Cambria Math" panose="02040503050406030204" pitchFamily="18" charset="0"/>
                              </a:rPr>
                              <m:t>s</m:t>
                            </m:r>
                          </m:sub>
                        </m:sSub>
                        <m:r>
                          <a:rPr lang="en-US" sz="1600" i="1">
                            <a:latin typeface="Cambria Math" panose="02040503050406030204" pitchFamily="18" charset="0"/>
                          </a:rPr>
                          <m:t> − </m:t>
                        </m:r>
                        <m:f>
                          <m:fPr>
                            <m:ctrlPr>
                              <a:rPr lang="en-US" sz="1600" i="1">
                                <a:latin typeface="Cambria Math" panose="02040503050406030204" pitchFamily="18" charset="0"/>
                              </a:rPr>
                            </m:ctrlPr>
                          </m:fPr>
                          <m:num>
                            <m:sSub>
                              <m:sSubPr>
                                <m:ctrlPr>
                                  <a:rPr lang="en-US" sz="1600" i="1">
                                    <a:latin typeface="Cambria Math" panose="02040503050406030204" pitchFamily="18" charset="0"/>
                                  </a:rPr>
                                </m:ctrlPr>
                              </m:sSubPr>
                              <m:e>
                                <m:acc>
                                  <m:accPr>
                                    <m:chr m:val="̃"/>
                                    <m:ctrlPr>
                                      <a:rPr lang="en-US" sz="1600" i="1">
                                        <a:latin typeface="Cambria Math" panose="02040503050406030204" pitchFamily="18" charset="0"/>
                                        <a:ea typeface="Cambria Math" panose="02040503050406030204" pitchFamily="18" charset="0"/>
                                      </a:rPr>
                                    </m:ctrlPr>
                                  </m:accPr>
                                  <m:e>
                                    <m:r>
                                      <a:rPr lang="en-US" sz="1600" i="1">
                                        <a:latin typeface="Cambria Math" panose="02040503050406030204" pitchFamily="18" charset="0"/>
                                        <a:ea typeface="Cambria Math" panose="02040503050406030204" pitchFamily="18" charset="0"/>
                                      </a:rPr>
                                      <m:t>∁</m:t>
                                    </m:r>
                                  </m:e>
                                </m:acc>
                              </m:e>
                              <m:sub>
                                <m:r>
                                  <m:rPr>
                                    <m:sty m:val="p"/>
                                  </m:rPr>
                                  <a:rPr lang="en-US" sz="1600" i="0">
                                    <a:latin typeface="Cambria Math" panose="02040503050406030204" pitchFamily="18" charset="0"/>
                                  </a:rPr>
                                  <m:t>s</m:t>
                                </m:r>
                              </m:sub>
                            </m:sSub>
                          </m:num>
                          <m:den>
                            <m:sSub>
                              <m:sSubPr>
                                <m:ctrlPr>
                                  <a:rPr lang="en-US" sz="1600" i="1">
                                    <a:latin typeface="Cambria Math" panose="02040503050406030204" pitchFamily="18" charset="0"/>
                                  </a:rPr>
                                </m:ctrlPr>
                              </m:sSubPr>
                              <m:e>
                                <m:r>
                                  <m:rPr>
                                    <m:sty m:val="p"/>
                                  </m:rPr>
                                  <a:rPr lang="en-US" sz="1600" i="0">
                                    <a:latin typeface="Cambria Math" panose="02040503050406030204" pitchFamily="18" charset="0"/>
                                  </a:rPr>
                                  <m:t>B</m:t>
                                </m:r>
                              </m:e>
                              <m:sub>
                                <m:r>
                                  <m:rPr>
                                    <m:sty m:val="p"/>
                                  </m:rPr>
                                  <a:rPr lang="en-US" sz="1600" i="0">
                                    <a:latin typeface="Cambria Math" panose="02040503050406030204" pitchFamily="18" charset="0"/>
                                  </a:rPr>
                                  <m:t>SSI</m:t>
                                </m:r>
                              </m:sub>
                            </m:sSub>
                          </m:den>
                        </m:f>
                      </m:e>
                    </m:d>
                    <m:acc>
                      <m:accPr>
                        <m:chr m:val="̅"/>
                        <m:ctrlPr>
                          <a:rPr lang="en-US" sz="1600" b="0" i="1" smtClean="0">
                            <a:latin typeface="Cambria Math" panose="02040503050406030204" pitchFamily="18" charset="0"/>
                            <a:ea typeface="Cambria Math" panose="02040503050406030204" pitchFamily="18" charset="0"/>
                          </a:rPr>
                        </m:ctrlPr>
                      </m:accPr>
                      <m:e>
                        <m:r>
                          <m:rPr>
                            <m:sty m:val="p"/>
                          </m:rPr>
                          <a:rPr lang="en-US" sz="1600" b="0" i="0" smtClean="0">
                            <a:latin typeface="Cambria Math" panose="02040503050406030204" pitchFamily="18" charset="0"/>
                            <a:ea typeface="Cambria Math" panose="02040503050406030204" pitchFamily="18" charset="0"/>
                          </a:rPr>
                          <m:t>W</m:t>
                        </m:r>
                      </m:e>
                    </m:acc>
                    <m:r>
                      <a:rPr lang="en-US" sz="1600" b="0" i="1" smtClean="0">
                        <a:latin typeface="Cambria Math" panose="02040503050406030204" pitchFamily="18" charset="0"/>
                      </a:rPr>
                      <m:t> = </m:t>
                    </m:r>
                    <m:d>
                      <m:dPr>
                        <m:ctrlPr>
                          <a:rPr lang="en-US" sz="1600" b="0" i="1" smtClean="0">
                            <a:latin typeface="Cambria Math" panose="02040503050406030204" pitchFamily="18" charset="0"/>
                          </a:rPr>
                        </m:ctrlPr>
                      </m:dPr>
                      <m:e>
                        <m:r>
                          <a:rPr lang="en-US" sz="1600" b="0" i="0" smtClean="0">
                            <a:latin typeface="Cambria Math" panose="02040503050406030204" pitchFamily="18" charset="0"/>
                          </a:rPr>
                          <m:t>0.20 − </m:t>
                        </m:r>
                        <m:f>
                          <m:fPr>
                            <m:ctrlPr>
                              <a:rPr lang="en-US" sz="1600" b="0" i="1" smtClean="0">
                                <a:latin typeface="Cambria Math" panose="02040503050406030204" pitchFamily="18" charset="0"/>
                              </a:rPr>
                            </m:ctrlPr>
                          </m:fPr>
                          <m:num>
                            <m:r>
                              <a:rPr lang="en-US" sz="1600" b="0" i="0" smtClean="0">
                                <a:latin typeface="Cambria Math" panose="02040503050406030204" pitchFamily="18" charset="0"/>
                              </a:rPr>
                              <m:t>0.20</m:t>
                            </m:r>
                          </m:num>
                          <m:den>
                            <m:r>
                              <a:rPr lang="en-US" sz="1600" b="0" i="0" smtClean="0">
                                <a:latin typeface="Cambria Math" panose="02040503050406030204" pitchFamily="18" charset="0"/>
                              </a:rPr>
                              <m:t>1.4</m:t>
                            </m:r>
                          </m:den>
                        </m:f>
                      </m:e>
                    </m:d>
                    <m:r>
                      <a:rPr lang="en-US" sz="1600" b="0" i="1" smtClean="0">
                        <a:latin typeface="Cambria Math" panose="02040503050406030204" pitchFamily="18" charset="0"/>
                      </a:rPr>
                      <m:t>=</m:t>
                    </m:r>
                    <m:r>
                      <a:rPr lang="en-US" sz="1600" b="0" i="0" smtClean="0">
                        <a:latin typeface="Cambria Math" panose="02040503050406030204" pitchFamily="18" charset="0"/>
                      </a:rPr>
                      <m:t>800 </m:t>
                    </m:r>
                    <m:r>
                      <m:rPr>
                        <m:sty m:val="p"/>
                      </m:rPr>
                      <a:rPr lang="en-US" sz="1600" b="0" i="0" smtClean="0">
                        <a:latin typeface="Cambria Math" panose="02040503050406030204" pitchFamily="18" charset="0"/>
                      </a:rPr>
                      <m:t>kips</m:t>
                    </m:r>
                  </m:oMath>
                </a14:m>
                <a:r>
                  <a:rPr lang="en-US" sz="1600" dirty="0"/>
                  <a:t>  </a:t>
                </a:r>
              </a:p>
            </p:txBody>
          </p:sp>
        </mc:Choice>
        <mc:Fallback>
          <p:sp>
            <p:nvSpPr>
              <p:cNvPr id="14" name="Rectangle 13"/>
              <p:cNvSpPr>
                <a:spLocks noRot="1" noChangeAspect="1" noMove="1" noResize="1" noEditPoints="1" noAdjustHandles="1" noChangeArrowheads="1" noChangeShapeType="1" noTextEdit="1"/>
              </p:cNvSpPr>
              <p:nvPr/>
            </p:nvSpPr>
            <p:spPr>
              <a:xfrm>
                <a:off x="267296" y="3301420"/>
                <a:ext cx="4554970" cy="506998"/>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267296" y="2629744"/>
                <a:ext cx="4270080" cy="530594"/>
              </a:xfrm>
              <a:prstGeom prst="rect">
                <a:avLst/>
              </a:prstGeom>
            </p:spPr>
            <p:txBody>
              <a:bodyPr wrap="none">
                <a:spAutoFit/>
              </a:bodyPr>
              <a:lstStyle/>
              <a:p>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𝐵</m:t>
                        </m:r>
                      </m:e>
                      <m:sub>
                        <m:r>
                          <m:rPr>
                            <m:sty m:val="p"/>
                          </m:rPr>
                          <a:rPr lang="en-US" sz="1600" b="0" i="0" smtClean="0">
                            <a:latin typeface="Cambria Math" panose="02040503050406030204" pitchFamily="18" charset="0"/>
                          </a:rPr>
                          <m:t>SSI</m:t>
                        </m:r>
                      </m:sub>
                    </m:sSub>
                    <m:r>
                      <a:rPr lang="en-US" sz="1600" i="0">
                        <a:latin typeface="Cambria Math" panose="02040503050406030204" pitchFamily="18" charset="0"/>
                      </a:rPr>
                      <m:t>=</m:t>
                    </m:r>
                  </m:oMath>
                </a14:m>
                <a:r>
                  <a:rPr lang="en-US" sz="1600" dirty="0"/>
                  <a:t> </a:t>
                </a:r>
                <a14:m>
                  <m:oMath xmlns:m="http://schemas.openxmlformats.org/officeDocument/2006/math">
                    <m:d>
                      <m:dPr>
                        <m:begChr m:val="["/>
                        <m:endChr m:val="]"/>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b="0" i="1" smtClean="0">
                                <a:latin typeface="Cambria Math" panose="02040503050406030204" pitchFamily="18" charset="0"/>
                              </a:rPr>
                              <m:t>4</m:t>
                            </m:r>
                          </m:num>
                          <m:den>
                            <m:r>
                              <a:rPr lang="en-US" sz="1600" b="0" i="1" smtClean="0">
                                <a:latin typeface="Cambria Math" panose="02040503050406030204" pitchFamily="18" charset="0"/>
                              </a:rPr>
                              <m:t>5.6 −</m:t>
                            </m:r>
                            <m:r>
                              <m:rPr>
                                <m:sty m:val="p"/>
                              </m:rPr>
                              <a:rPr lang="en-US" sz="1600" b="0" i="0" smtClean="0">
                                <a:latin typeface="Cambria Math" panose="02040503050406030204" pitchFamily="18" charset="0"/>
                              </a:rPr>
                              <m:t>ln</m:t>
                            </m:r>
                            <m:r>
                              <a:rPr lang="en-US" sz="1600" b="0" i="1" smtClean="0">
                                <a:latin typeface="Cambria Math" panose="02040503050406030204" pitchFamily="18" charset="0"/>
                              </a:rPr>
                              <m:t>⁡(100</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𝛽</m:t>
                                </m:r>
                              </m:e>
                              <m:sub>
                                <m:r>
                                  <a:rPr lang="en-US" sz="1600" b="0" i="1" smtClean="0">
                                    <a:latin typeface="Cambria Math" panose="02040503050406030204" pitchFamily="18" charset="0"/>
                                  </a:rPr>
                                  <m:t>𝑜</m:t>
                                </m:r>
                              </m:sub>
                            </m:sSub>
                            <m:r>
                              <a:rPr lang="en-US" sz="1600" b="0" i="1" smtClean="0">
                                <a:latin typeface="Cambria Math" panose="02040503050406030204" pitchFamily="18" charset="0"/>
                              </a:rPr>
                              <m:t>)</m:t>
                            </m:r>
                          </m:den>
                        </m:f>
                      </m:e>
                    </m:d>
                    <m:r>
                      <a:rPr lang="en-US" sz="1600" b="0" i="1" smtClean="0">
                        <a:latin typeface="Cambria Math" panose="02040503050406030204" pitchFamily="18" charset="0"/>
                      </a:rPr>
                      <m:t>=</m:t>
                    </m:r>
                    <m:d>
                      <m:dPr>
                        <m:begChr m:val="["/>
                        <m:endChr m:val="]"/>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panose="02040503050406030204" pitchFamily="18" charset="0"/>
                              </a:rPr>
                              <m:t>4</m:t>
                            </m:r>
                          </m:num>
                          <m:den>
                            <m:r>
                              <a:rPr lang="en-US" sz="1600" i="1">
                                <a:latin typeface="Cambria Math" panose="02040503050406030204" pitchFamily="18" charset="0"/>
                              </a:rPr>
                              <m:t>5.6 −</m:t>
                            </m:r>
                            <m:r>
                              <m:rPr>
                                <m:sty m:val="p"/>
                              </m:rPr>
                              <a:rPr lang="en-US" sz="1600">
                                <a:latin typeface="Cambria Math" panose="02040503050406030204" pitchFamily="18" charset="0"/>
                              </a:rPr>
                              <m:t>ln</m:t>
                            </m:r>
                            <m:r>
                              <a:rPr lang="en-US" sz="1600" i="1">
                                <a:latin typeface="Cambria Math" panose="02040503050406030204" pitchFamily="18" charset="0"/>
                              </a:rPr>
                              <m:t>⁡(100</m:t>
                            </m:r>
                            <m:r>
                              <a:rPr lang="en-US" sz="1600" b="0" i="1" smtClean="0">
                                <a:latin typeface="Cambria Math" panose="02040503050406030204" pitchFamily="18" charset="0"/>
                              </a:rPr>
                              <m:t> ∗0.16</m:t>
                            </m:r>
                            <m:r>
                              <a:rPr lang="en-US" sz="1600" i="1">
                                <a:latin typeface="Cambria Math" panose="02040503050406030204" pitchFamily="18" charset="0"/>
                              </a:rPr>
                              <m:t>)</m:t>
                            </m:r>
                          </m:den>
                        </m:f>
                      </m:e>
                    </m:d>
                    <m:r>
                      <a:rPr lang="en-US" sz="1600" i="1">
                        <a:latin typeface="Cambria Math" panose="02040503050406030204" pitchFamily="18" charset="0"/>
                      </a:rPr>
                      <m:t>=</m:t>
                    </m:r>
                    <m:r>
                      <a:rPr lang="en-US" sz="1600" b="0" i="1" smtClean="0">
                        <a:latin typeface="Cambria Math" panose="02040503050406030204" pitchFamily="18" charset="0"/>
                      </a:rPr>
                      <m:t>1.4</m:t>
                    </m:r>
                  </m:oMath>
                </a14:m>
                <a:endParaRPr lang="en-US" sz="1600" dirty="0"/>
              </a:p>
            </p:txBody>
          </p:sp>
        </mc:Choice>
        <mc:Fallback>
          <p:sp>
            <p:nvSpPr>
              <p:cNvPr id="7" name="Rectangle 6"/>
              <p:cNvSpPr>
                <a:spLocks noRot="1" noChangeAspect="1" noMove="1" noResize="1" noEditPoints="1" noAdjustHandles="1" noChangeArrowheads="1" noChangeShapeType="1" noTextEdit="1"/>
              </p:cNvSpPr>
              <p:nvPr/>
            </p:nvSpPr>
            <p:spPr>
              <a:xfrm>
                <a:off x="267296" y="2629744"/>
                <a:ext cx="4270080" cy="530594"/>
              </a:xfrm>
              <a:prstGeom prst="rect">
                <a:avLst/>
              </a:prstGeom>
              <a:blipFill>
                <a:blip r:embed="rId12"/>
                <a:stretch>
                  <a:fillRect b="-229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Rectangle 15"/>
              <p:cNvSpPr/>
              <p:nvPr/>
            </p:nvSpPr>
            <p:spPr>
              <a:xfrm>
                <a:off x="4679616" y="3023873"/>
                <a:ext cx="4451683" cy="85888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𝑤h𝑒𝑟𝑒</m:t>
                      </m:r>
                      <m:r>
                        <a:rPr lang="en-US" sz="1600" b="0" i="1" smtClean="0">
                          <a:latin typeface="Cambria Math" panose="02040503050406030204" pitchFamily="18" charset="0"/>
                        </a:rPr>
                        <m:t> </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m:t>
                          </m:r>
                        </m:e>
                        <m:sub>
                          <m:r>
                            <m:rPr>
                              <m:sty m:val="p"/>
                            </m:rPr>
                            <a:rPr lang="en-US" sz="1600" b="0" i="0" smtClean="0">
                              <a:latin typeface="Cambria Math" panose="02040503050406030204" pitchFamily="18" charset="0"/>
                            </a:rPr>
                            <m:t>s</m:t>
                          </m:r>
                        </m:sub>
                      </m:sSub>
                      <m:r>
                        <a:rPr lang="en-US" sz="1600" b="0" i="1" smtClean="0">
                          <a:latin typeface="Cambria Math" panose="02040503050406030204" pitchFamily="18" charset="0"/>
                        </a:rPr>
                        <m:t>=</m:t>
                      </m:r>
                      <m:r>
                        <a:rPr lang="en-US" sz="1600" b="0" i="1" smtClean="0">
                          <a:latin typeface="Cambria Math" panose="02040503050406030204" pitchFamily="18" charset="0"/>
                        </a:rPr>
                        <m:t>𝑓𝑖𝑥𝑒𝑑</m:t>
                      </m:r>
                      <m:r>
                        <a:rPr lang="en-US" sz="1600" b="0" i="1" smtClean="0">
                          <a:latin typeface="Cambria Math" panose="02040503050406030204" pitchFamily="18" charset="0"/>
                        </a:rPr>
                        <m:t> </m:t>
                      </m:r>
                      <m:r>
                        <a:rPr lang="en-US" sz="1600" b="0" i="1" smtClean="0">
                          <a:latin typeface="Cambria Math" panose="02040503050406030204" pitchFamily="18" charset="0"/>
                        </a:rPr>
                        <m:t>𝑏𝑎𝑠𝑒</m:t>
                      </m:r>
                      <m:r>
                        <a:rPr lang="en-US" sz="1600" b="0" i="1" smtClean="0">
                          <a:latin typeface="Cambria Math" panose="02040503050406030204" pitchFamily="18" charset="0"/>
                        </a:rPr>
                        <m:t> </m:t>
                      </m:r>
                      <m:r>
                        <a:rPr lang="en-US" sz="1600" b="0" i="1" smtClean="0">
                          <a:latin typeface="Cambria Math" panose="02040503050406030204" pitchFamily="18" charset="0"/>
                        </a:rPr>
                        <m:t>𝑠𝑒𝑖𝑠𝑚𝑖𝑐</m:t>
                      </m:r>
                      <m:r>
                        <a:rPr lang="en-US" sz="1600" b="0" i="1" smtClean="0">
                          <a:latin typeface="Cambria Math" panose="02040503050406030204" pitchFamily="18" charset="0"/>
                        </a:rPr>
                        <m:t> </m:t>
                      </m:r>
                      <m:r>
                        <a:rPr lang="en-US" sz="1600" b="0" i="1" smtClean="0">
                          <a:latin typeface="Cambria Math" panose="02040503050406030204" pitchFamily="18" charset="0"/>
                        </a:rPr>
                        <m:t>𝑟𝑒𝑝𝑜𝑛𝑠𝑒</m:t>
                      </m:r>
                      <m:r>
                        <a:rPr lang="en-US" sz="1600" b="0" i="1" smtClean="0">
                          <a:latin typeface="Cambria Math" panose="02040503050406030204" pitchFamily="18" charset="0"/>
                        </a:rPr>
                        <m:t> </m:t>
                      </m:r>
                      <m:r>
                        <a:rPr lang="en-US" sz="1600" b="0" i="1" smtClean="0">
                          <a:latin typeface="Cambria Math" panose="02040503050406030204" pitchFamily="18" charset="0"/>
                        </a:rPr>
                        <m:t>𝑐𝑜𝑒𝑓𝑓</m:t>
                      </m:r>
                      <m:r>
                        <a:rPr lang="en-US" sz="1600" b="0" i="1" smtClean="0">
                          <a:latin typeface="Cambria Math" panose="02040503050406030204" pitchFamily="18" charset="0"/>
                        </a:rPr>
                        <m:t>., </m:t>
                      </m:r>
                    </m:oMath>
                  </m:oMathPara>
                </a14:m>
                <a:endParaRPr lang="en-U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600" b="0" i="0" smtClean="0">
                          <a:latin typeface="Cambria Math" panose="02040503050406030204" pitchFamily="18" charset="0"/>
                        </a:rPr>
                        <m:t>             </m:t>
                      </m:r>
                      <m:sSub>
                        <m:sSubPr>
                          <m:ctrlPr>
                            <a:rPr lang="en-US" sz="1600" b="0" i="1" smtClean="0">
                              <a:latin typeface="Cambria Math" panose="02040503050406030204" pitchFamily="18" charset="0"/>
                            </a:rPr>
                          </m:ctrlPr>
                        </m:sSubPr>
                        <m:e>
                          <m:acc>
                            <m:accPr>
                              <m:chr m:val="̃"/>
                              <m:ctrlPr>
                                <a:rPr lang="en-US" sz="1600" b="0" i="1" smtClean="0">
                                  <a:latin typeface="Cambria Math" panose="02040503050406030204" pitchFamily="18" charset="0"/>
                                </a:rPr>
                              </m:ctrlPr>
                            </m:accPr>
                            <m:e>
                              <m:r>
                                <a:rPr lang="en-US" sz="1600" b="0" i="1" smtClean="0">
                                  <a:latin typeface="Cambria Math" panose="02040503050406030204" pitchFamily="18" charset="0"/>
                                  <a:ea typeface="Cambria Math" panose="02040503050406030204" pitchFamily="18" charset="0"/>
                                </a:rPr>
                                <m:t>∁</m:t>
                              </m:r>
                            </m:e>
                          </m:acc>
                        </m:e>
                        <m:sub>
                          <m:r>
                            <m:rPr>
                              <m:sty m:val="p"/>
                            </m:rPr>
                            <a:rPr lang="en-US" sz="1600" b="0" i="0" smtClean="0">
                              <a:latin typeface="Cambria Math" panose="02040503050406030204" pitchFamily="18" charset="0"/>
                            </a:rPr>
                            <m:t>s</m:t>
                          </m:r>
                        </m:sub>
                      </m:sSub>
                      <m:r>
                        <a:rPr lang="en-US" sz="1600" b="0" i="1" smtClean="0">
                          <a:latin typeface="Cambria Math" panose="02040503050406030204" pitchFamily="18" charset="0"/>
                        </a:rPr>
                        <m:t>=</m:t>
                      </m:r>
                      <m:r>
                        <a:rPr lang="en-US" sz="1600" b="0" i="1" smtClean="0">
                          <a:latin typeface="Cambria Math" panose="02040503050406030204" pitchFamily="18" charset="0"/>
                        </a:rPr>
                        <m:t>𝑓𝑙𝑒𝑥𝑖𝑏𝑙𝑒</m:t>
                      </m:r>
                      <m:r>
                        <a:rPr lang="en-US" sz="1600" b="0" i="1" smtClean="0">
                          <a:latin typeface="Cambria Math" panose="02040503050406030204" pitchFamily="18" charset="0"/>
                        </a:rPr>
                        <m:t> </m:t>
                      </m:r>
                      <m:r>
                        <a:rPr lang="en-US" sz="1600" b="0" i="1" smtClean="0">
                          <a:latin typeface="Cambria Math" panose="02040503050406030204" pitchFamily="18" charset="0"/>
                        </a:rPr>
                        <m:t>𝑏𝑎𝑠𝑒</m:t>
                      </m:r>
                      <m:r>
                        <a:rPr lang="en-US" sz="1600" b="0" i="1" smtClean="0">
                          <a:latin typeface="Cambria Math" panose="02040503050406030204" pitchFamily="18" charset="0"/>
                        </a:rPr>
                        <m:t> </m:t>
                      </m:r>
                      <m:r>
                        <a:rPr lang="en-US" sz="1600" b="0" i="1" smtClean="0">
                          <a:latin typeface="Cambria Math" panose="02040503050406030204" pitchFamily="18" charset="0"/>
                        </a:rPr>
                        <m:t>𝑠𝑒𝑖𝑠𝑚𝑖𝑐</m:t>
                      </m:r>
                      <m:r>
                        <a:rPr lang="en-US" sz="1600" b="0" i="1" smtClean="0">
                          <a:latin typeface="Cambria Math" panose="02040503050406030204" pitchFamily="18" charset="0"/>
                        </a:rPr>
                        <m:t> </m:t>
                      </m:r>
                      <m:r>
                        <a:rPr lang="en-US" sz="1600" b="0" i="1" smtClean="0">
                          <a:latin typeface="Cambria Math" panose="02040503050406030204" pitchFamily="18" charset="0"/>
                        </a:rPr>
                        <m:t>𝑟𝑒</m:t>
                      </m:r>
                      <m:r>
                        <m:rPr>
                          <m:sty m:val="p"/>
                        </m:rPr>
                        <a:rPr lang="en-US" sz="1600" b="0" i="0" smtClean="0">
                          <a:latin typeface="Cambria Math" panose="02040503050406030204" pitchFamily="18" charset="0"/>
                        </a:rPr>
                        <m:t>spose</m:t>
                      </m:r>
                      <m:r>
                        <a:rPr lang="en-US" sz="1600" b="0" i="0" smtClean="0">
                          <a:latin typeface="Cambria Math" panose="02040503050406030204" pitchFamily="18" charset="0"/>
                        </a:rPr>
                        <m:t> </m:t>
                      </m:r>
                      <m:r>
                        <m:rPr>
                          <m:sty m:val="p"/>
                        </m:rPr>
                        <a:rPr lang="en-US" sz="1600" b="0" i="0" smtClean="0">
                          <a:latin typeface="Cambria Math" panose="02040503050406030204" pitchFamily="18" charset="0"/>
                        </a:rPr>
                        <m:t>coeff</m:t>
                      </m:r>
                      <m:r>
                        <a:rPr lang="en-US" sz="1600" b="0" i="0" smtClean="0">
                          <a:latin typeface="Cambria Math" panose="02040503050406030204" pitchFamily="18" charset="0"/>
                        </a:rPr>
                        <m:t>., </m:t>
                      </m:r>
                    </m:oMath>
                  </m:oMathPara>
                </a14:m>
                <a:endParaRPr lang="en-US" sz="1600" b="0" i="0" dirty="0">
                  <a:latin typeface="Cambria Math" panose="02040503050406030204" pitchFamily="18" charset="0"/>
                </a:endParaRPr>
              </a:p>
              <a:p>
                <a:r>
                  <a:rPr lang="en-US" sz="1600" dirty="0"/>
                  <a:t>            </a:t>
                </a:r>
                <a14:m>
                  <m:oMath xmlns:m="http://schemas.openxmlformats.org/officeDocument/2006/math">
                    <m:acc>
                      <m:accPr>
                        <m:chr m:val="̅"/>
                        <m:ctrlPr>
                          <a:rPr lang="en-US" sz="1600" b="0" i="1" smtClean="0">
                            <a:latin typeface="Cambria Math" panose="02040503050406030204" pitchFamily="18" charset="0"/>
                          </a:rPr>
                        </m:ctrlPr>
                      </m:accPr>
                      <m:e>
                        <m:r>
                          <m:rPr>
                            <m:sty m:val="p"/>
                          </m:rPr>
                          <a:rPr lang="en-US" sz="1600" b="0" i="0" smtClean="0">
                            <a:latin typeface="Cambria Math" panose="02040503050406030204" pitchFamily="18" charset="0"/>
                          </a:rPr>
                          <m:t>W</m:t>
                        </m:r>
                      </m:e>
                    </m:acc>
                    <m:r>
                      <a:rPr lang="en-US" sz="1600" b="0" i="1" smtClean="0">
                        <a:latin typeface="Cambria Math" panose="02040503050406030204" pitchFamily="18" charset="0"/>
                      </a:rPr>
                      <m:t>=</m:t>
                    </m:r>
                    <m:r>
                      <m:rPr>
                        <m:sty m:val="p"/>
                      </m:rPr>
                      <a:rPr lang="en-US" sz="1600" b="0" i="0" smtClean="0">
                        <a:latin typeface="Cambria Math" panose="02040503050406030204" pitchFamily="18" charset="0"/>
                      </a:rPr>
                      <m:t>Effective</m:t>
                    </m:r>
                  </m:oMath>
                </a14:m>
                <a:r>
                  <a:rPr lang="en-US" sz="1600" dirty="0"/>
                  <a:t> weight in fundamental mode  </a:t>
                </a:r>
              </a:p>
            </p:txBody>
          </p:sp>
        </mc:Choice>
        <mc:Fallback>
          <p:sp>
            <p:nvSpPr>
              <p:cNvPr id="16" name="Rectangle 15"/>
              <p:cNvSpPr>
                <a:spLocks noRot="1" noChangeAspect="1" noMove="1" noResize="1" noEditPoints="1" noAdjustHandles="1" noChangeArrowheads="1" noChangeShapeType="1" noTextEdit="1"/>
              </p:cNvSpPr>
              <p:nvPr/>
            </p:nvSpPr>
            <p:spPr>
              <a:xfrm>
                <a:off x="4679616" y="3023873"/>
                <a:ext cx="4451683" cy="858889"/>
              </a:xfrm>
              <a:prstGeom prst="rect">
                <a:avLst/>
              </a:prstGeom>
              <a:blipFill>
                <a:blip r:embed="rId13"/>
                <a:stretch>
                  <a:fillRect r="-685" b="-5674"/>
                </a:stretch>
              </a:blipFill>
            </p:spPr>
            <p:txBody>
              <a:bodyPr/>
              <a:lstStyle/>
              <a:p>
                <a:r>
                  <a:rPr lang="en-US">
                    <a:noFill/>
                  </a:rPr>
                  <a:t> </a:t>
                </a:r>
              </a:p>
            </p:txBody>
          </p:sp>
        </mc:Fallback>
      </mc:AlternateContent>
      <p:sp>
        <p:nvSpPr>
          <p:cNvPr id="6" name="TextBox 5"/>
          <p:cNvSpPr txBox="1"/>
          <p:nvPr/>
        </p:nvSpPr>
        <p:spPr>
          <a:xfrm>
            <a:off x="803045" y="1098630"/>
            <a:ext cx="7796022" cy="1477328"/>
          </a:xfrm>
          <a:prstGeom prst="rect">
            <a:avLst/>
          </a:prstGeom>
          <a:noFill/>
        </p:spPr>
        <p:txBody>
          <a:bodyPr wrap="square" rtlCol="0">
            <a:spAutoFit/>
          </a:bodyPr>
          <a:lstStyle/>
          <a:p>
            <a:r>
              <a:rPr lang="en-US" dirty="0"/>
              <a:t>Therefore spectral response parameters based off 16% critical damping.</a:t>
            </a:r>
          </a:p>
          <a:p>
            <a:endParaRPr lang="en-US" dirty="0"/>
          </a:p>
          <a:p>
            <a:pPr marL="742950" lvl="1" indent="-285750">
              <a:buFont typeface="Wingdings" panose="05000000000000000000" pitchFamily="2" charset="2"/>
              <a:buChar char="à"/>
            </a:pPr>
            <a:r>
              <a:rPr lang="en-US" dirty="0">
                <a:sym typeface="Wingdings" panose="05000000000000000000" pitchFamily="2" charset="2"/>
              </a:rPr>
              <a:t>Ideal is for geotechnical engineer to develop site specific spectra</a:t>
            </a:r>
          </a:p>
          <a:p>
            <a:pPr marL="742950" lvl="1" indent="-285750">
              <a:buFont typeface="Wingdings" panose="05000000000000000000" pitchFamily="2" charset="2"/>
              <a:buChar char="à"/>
            </a:pPr>
            <a:endParaRPr lang="en-US" dirty="0">
              <a:sym typeface="Wingdings" panose="05000000000000000000" pitchFamily="2" charset="2"/>
            </a:endParaRPr>
          </a:p>
          <a:p>
            <a:pPr marL="742950" lvl="1" indent="-285750">
              <a:buFont typeface="Wingdings" panose="05000000000000000000" pitchFamily="2" charset="2"/>
              <a:buChar char="à"/>
            </a:pPr>
            <a:r>
              <a:rPr lang="en-US" i="1" dirty="0">
                <a:sym typeface="Wingdings" panose="05000000000000000000" pitchFamily="2" charset="2"/>
              </a:rPr>
              <a:t>Standard</a:t>
            </a:r>
            <a:r>
              <a:rPr lang="en-US" dirty="0">
                <a:sym typeface="Wingdings" panose="05000000000000000000" pitchFamily="2" charset="2"/>
              </a:rPr>
              <a:t> provides equation to account for increase in assumed damping</a:t>
            </a:r>
          </a:p>
        </p:txBody>
      </p:sp>
      <p:sp>
        <p:nvSpPr>
          <p:cNvPr id="3" name="Title 2"/>
          <p:cNvSpPr>
            <a:spLocks noGrp="1"/>
          </p:cNvSpPr>
          <p:nvPr>
            <p:ph type="title"/>
          </p:nvPr>
        </p:nvSpPr>
        <p:spPr>
          <a:xfrm>
            <a:off x="628650" y="365127"/>
            <a:ext cx="7886700" cy="751814"/>
          </a:xfrm>
        </p:spPr>
        <p:txBody>
          <a:bodyPr/>
          <a:lstStyle/>
          <a:p>
            <a:pPr algn="ctr"/>
            <a:r>
              <a:rPr lang="en-US" b="1" dirty="0">
                <a:solidFill>
                  <a:schemeClr val="accent5"/>
                </a:solidFill>
              </a:rPr>
              <a:t>Foundation-Structure Damping</a:t>
            </a:r>
            <a:endParaRPr lang="en-US" dirty="0"/>
          </a:p>
        </p:txBody>
      </p:sp>
    </p:spTree>
    <p:extLst>
      <p:ext uri="{BB962C8B-B14F-4D97-AF65-F5344CB8AC3E}">
        <p14:creationId xmlns:p14="http://schemas.microsoft.com/office/powerpoint/2010/main" val="1366419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aphicFrame>
        <p:nvGraphicFramePr>
          <p:cNvPr id="13" name="Chart 12" descr="Comparison between the design earthquake response spectrum and the soil-structure interaction modified response spectrum.&#10;&#10;Demonstrates the significant reduction to the design earthquake response spectrum when modified to account for the increased damping of the total soil-structure system."/>
          <p:cNvGraphicFramePr/>
          <p:nvPr>
            <p:extLst>
              <p:ext uri="{D42A27DB-BD31-4B8C-83A1-F6EECF244321}">
                <p14:modId xmlns:p14="http://schemas.microsoft.com/office/powerpoint/2010/main" val="489749831"/>
              </p:ext>
            </p:extLst>
          </p:nvPr>
        </p:nvGraphicFramePr>
        <p:xfrm>
          <a:off x="628650" y="1446028"/>
          <a:ext cx="7886700" cy="4609331"/>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a:xfrm>
            <a:off x="628650" y="365126"/>
            <a:ext cx="7886700" cy="804455"/>
          </a:xfrm>
        </p:spPr>
        <p:txBody>
          <a:bodyPr/>
          <a:lstStyle/>
          <a:p>
            <a:pPr algn="ctr"/>
            <a:r>
              <a:rPr lang="en-US" b="1" dirty="0">
                <a:solidFill>
                  <a:schemeClr val="accent5"/>
                </a:solidFill>
              </a:rPr>
              <a:t>Foundation-Structure Damping</a:t>
            </a:r>
            <a:endParaRPr lang="en-US" dirty="0"/>
          </a:p>
        </p:txBody>
      </p:sp>
    </p:spTree>
    <p:extLst>
      <p:ext uri="{BB962C8B-B14F-4D97-AF65-F5344CB8AC3E}">
        <p14:creationId xmlns:p14="http://schemas.microsoft.com/office/powerpoint/2010/main" val="2056478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sp>
        <p:nvSpPr>
          <p:cNvPr id="3" name="Content Placeholder 2"/>
          <p:cNvSpPr>
            <a:spLocks noGrp="1"/>
          </p:cNvSpPr>
          <p:nvPr>
            <p:ph idx="1"/>
          </p:nvPr>
        </p:nvSpPr>
        <p:spPr>
          <a:xfrm>
            <a:off x="521660" y="1584251"/>
            <a:ext cx="8100680" cy="4592712"/>
          </a:xfrm>
        </p:spPr>
        <p:txBody>
          <a:bodyPr>
            <a:normAutofit fontScale="92500"/>
          </a:bodyPr>
          <a:lstStyle/>
          <a:p>
            <a:pPr marL="0" indent="0" algn="ctr">
              <a:buNone/>
            </a:pPr>
            <a:r>
              <a:rPr lang="en-US" dirty="0"/>
              <a:t>For nonlinear procedures the foundation damping in a nonlinear response history analysis is significantly more complex than linear procedures as the reductions used for the response spectrum cannot be used to modify the target spectra that the ground motions are scaled to.</a:t>
            </a:r>
          </a:p>
          <a:p>
            <a:pPr marL="0" indent="0" algn="ctr">
              <a:buNone/>
            </a:pPr>
            <a:endParaRPr lang="en-US" dirty="0"/>
          </a:p>
          <a:p>
            <a:pPr marL="0" indent="0" algn="ctr">
              <a:buNone/>
            </a:pPr>
            <a:r>
              <a:rPr lang="en-US" dirty="0"/>
              <a:t>Nonlinear spring and dashpot elements need to be modeled to directly capture the force-displacement relationship and damping at the soil-foundation interface.</a:t>
            </a:r>
          </a:p>
          <a:p>
            <a:pPr marL="854075" indent="-396875" algn="ctr">
              <a:buNone/>
            </a:pPr>
            <a:r>
              <a:rPr lang="en-US" dirty="0">
                <a:sym typeface="Wingdings" panose="05000000000000000000" pitchFamily="2" charset="2"/>
              </a:rPr>
              <a:t> See NIST GCR 12-917-21 for guidance on developing dashpots to model foundation damping.</a:t>
            </a:r>
            <a:endParaRPr lang="en-US" dirty="0"/>
          </a:p>
        </p:txBody>
      </p:sp>
      <p:sp>
        <p:nvSpPr>
          <p:cNvPr id="2" name="Title 1"/>
          <p:cNvSpPr>
            <a:spLocks noGrp="1"/>
          </p:cNvSpPr>
          <p:nvPr>
            <p:ph type="title"/>
          </p:nvPr>
        </p:nvSpPr>
        <p:spPr>
          <a:xfrm>
            <a:off x="628650" y="365127"/>
            <a:ext cx="7886700" cy="1038372"/>
          </a:xfrm>
        </p:spPr>
        <p:txBody>
          <a:bodyPr/>
          <a:lstStyle/>
          <a:p>
            <a:pPr algn="ctr"/>
            <a:r>
              <a:rPr lang="en-US" b="1" dirty="0">
                <a:solidFill>
                  <a:schemeClr val="accent5"/>
                </a:solidFill>
              </a:rPr>
              <a:t>Foundation-Structure Damping</a:t>
            </a:r>
            <a:endParaRPr lang="en-US" dirty="0"/>
          </a:p>
        </p:txBody>
      </p:sp>
    </p:spTree>
    <p:extLst>
      <p:ext uri="{BB962C8B-B14F-4D97-AF65-F5344CB8AC3E}">
        <p14:creationId xmlns:p14="http://schemas.microsoft.com/office/powerpoint/2010/main" val="2963197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pSp>
        <p:nvGrpSpPr>
          <p:cNvPr id="2" name="Group 1" title="Elevation Plan"/>
          <p:cNvGrpSpPr/>
          <p:nvPr/>
        </p:nvGrpSpPr>
        <p:grpSpPr>
          <a:xfrm>
            <a:off x="5217763" y="1712425"/>
            <a:ext cx="3409779" cy="4669547"/>
            <a:chOff x="5217763" y="1712425"/>
            <a:chExt cx="3409779" cy="4669547"/>
          </a:xfrm>
        </p:grpSpPr>
        <p:pic>
          <p:nvPicPr>
            <p:cNvPr id="10" name="Picture 3" descr="Pla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17763" y="1781005"/>
              <a:ext cx="3409779" cy="418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Straight Arrow Connector 18"/>
            <p:cNvCxnSpPr/>
            <p:nvPr/>
          </p:nvCxnSpPr>
          <p:spPr>
            <a:xfrm>
              <a:off x="5532120" y="2613660"/>
              <a:ext cx="0" cy="2804487"/>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730240" y="5553710"/>
              <a:ext cx="2331720"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413312" y="1712425"/>
              <a:ext cx="369332" cy="3046988"/>
            </a:xfrm>
            <a:prstGeom prst="rect">
              <a:avLst/>
            </a:prstGeom>
            <a:noFill/>
          </p:spPr>
          <p:txBody>
            <a:bodyPr vert="vert270" wrap="square" rtlCol="0">
              <a:spAutoFit/>
            </a:bodyPr>
            <a:lstStyle/>
            <a:p>
              <a:r>
                <a:rPr lang="en-US" sz="1200" dirty="0">
                  <a:solidFill>
                    <a:srgbClr val="FF0000"/>
                  </a:solidFill>
                </a:rPr>
                <a:t>FOUNDATION LENGTH</a:t>
              </a:r>
            </a:p>
          </p:txBody>
        </p:sp>
        <p:sp>
          <p:nvSpPr>
            <p:cNvPr id="24" name="TextBox 23"/>
            <p:cNvSpPr txBox="1"/>
            <p:nvPr/>
          </p:nvSpPr>
          <p:spPr>
            <a:xfrm>
              <a:off x="6041804" y="5351780"/>
              <a:ext cx="1928558" cy="276999"/>
            </a:xfrm>
            <a:prstGeom prst="rect">
              <a:avLst/>
            </a:prstGeom>
            <a:noFill/>
          </p:spPr>
          <p:txBody>
            <a:bodyPr vert="horz" wrap="square" rtlCol="0">
              <a:spAutoFit/>
            </a:bodyPr>
            <a:lstStyle/>
            <a:p>
              <a:r>
                <a:rPr lang="en-US" sz="1200" dirty="0">
                  <a:solidFill>
                    <a:srgbClr val="FF0000"/>
                  </a:solidFill>
                </a:rPr>
                <a:t>FOUNDATION WIDTH</a:t>
              </a:r>
            </a:p>
          </p:txBody>
        </p:sp>
        <p:sp>
          <p:nvSpPr>
            <p:cNvPr id="25" name="TextBox 24"/>
            <p:cNvSpPr txBox="1"/>
            <p:nvPr/>
          </p:nvSpPr>
          <p:spPr>
            <a:xfrm>
              <a:off x="5438423" y="5920307"/>
              <a:ext cx="2968457" cy="461665"/>
            </a:xfrm>
            <a:prstGeom prst="rect">
              <a:avLst/>
            </a:prstGeom>
            <a:noFill/>
            <a:ln w="3175">
              <a:solidFill>
                <a:srgbClr val="FF0000"/>
              </a:solidFill>
            </a:ln>
          </p:spPr>
          <p:txBody>
            <a:bodyPr vert="horz" wrap="square" rtlCol="0">
              <a:spAutoFit/>
            </a:bodyPr>
            <a:lstStyle/>
            <a:p>
              <a:pPr algn="ctr"/>
              <a:r>
                <a:rPr lang="en-US" sz="1200" dirty="0">
                  <a:solidFill>
                    <a:srgbClr val="FF0000"/>
                  </a:solidFill>
                </a:rPr>
                <a:t>FONDATION SIZE (LENGTH X WIDTH) AFFECT FOUNDATION INPUT MOTION</a:t>
              </a:r>
            </a:p>
          </p:txBody>
        </p:sp>
      </p:grpSp>
      <p:grpSp>
        <p:nvGrpSpPr>
          <p:cNvPr id="5" name="Group 4" title="Foundation Plan"/>
          <p:cNvGrpSpPr/>
          <p:nvPr/>
        </p:nvGrpSpPr>
        <p:grpSpPr>
          <a:xfrm>
            <a:off x="634671" y="3359158"/>
            <a:ext cx="3809447" cy="2450966"/>
            <a:chOff x="663690" y="3550544"/>
            <a:chExt cx="3809447" cy="2450966"/>
          </a:xfrm>
        </p:grpSpPr>
        <p:pic>
          <p:nvPicPr>
            <p:cNvPr id="9" name="Picture 2" descr="Elevat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690" y="3550544"/>
              <a:ext cx="3809447" cy="200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Arrow Connector 10"/>
            <p:cNvCxnSpPr/>
            <p:nvPr/>
          </p:nvCxnSpPr>
          <p:spPr>
            <a:xfrm>
              <a:off x="794476" y="5145510"/>
              <a:ext cx="0" cy="34036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771616" y="5292830"/>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stCxn id="12" idx="5"/>
            </p:cNvCxnSpPr>
            <p:nvPr/>
          </p:nvCxnSpPr>
          <p:spPr>
            <a:xfrm>
              <a:off x="810640" y="5331854"/>
              <a:ext cx="319858" cy="28609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130498" y="5539845"/>
              <a:ext cx="3060192" cy="461665"/>
            </a:xfrm>
            <a:prstGeom prst="rect">
              <a:avLst/>
            </a:prstGeom>
            <a:noFill/>
            <a:ln w="3175">
              <a:solidFill>
                <a:srgbClr val="FF0000"/>
              </a:solidFill>
            </a:ln>
          </p:spPr>
          <p:txBody>
            <a:bodyPr wrap="square" rtlCol="0">
              <a:spAutoFit/>
            </a:bodyPr>
            <a:lstStyle/>
            <a:p>
              <a:r>
                <a:rPr lang="en-US" sz="1200" dirty="0">
                  <a:solidFill>
                    <a:srgbClr val="FF0000"/>
                  </a:solidFill>
                </a:rPr>
                <a:t>FOUNDATION DEPTH AFFECT FOUNDATION INPUT MOTION</a:t>
              </a:r>
            </a:p>
          </p:txBody>
        </p:sp>
      </p:grpSp>
      <p:sp>
        <p:nvSpPr>
          <p:cNvPr id="3" name="Content Placeholder 2"/>
          <p:cNvSpPr>
            <a:spLocks noGrp="1"/>
          </p:cNvSpPr>
          <p:nvPr>
            <p:ph idx="1"/>
          </p:nvPr>
        </p:nvSpPr>
        <p:spPr>
          <a:xfrm>
            <a:off x="175160" y="1032828"/>
            <a:ext cx="4728470" cy="2586671"/>
          </a:xfrm>
        </p:spPr>
        <p:txBody>
          <a:bodyPr>
            <a:normAutofit/>
          </a:bodyPr>
          <a:lstStyle/>
          <a:p>
            <a:pPr marL="0" indent="0">
              <a:buNone/>
            </a:pPr>
            <a:r>
              <a:rPr lang="en-US" sz="2400" dirty="0"/>
              <a:t>Accounts for differences in free-field ground motions and foundation input motion</a:t>
            </a:r>
          </a:p>
          <a:p>
            <a:pPr lvl="1"/>
            <a:r>
              <a:rPr lang="en-US" sz="2000" dirty="0"/>
              <a:t>Affected by foundation size, base slab averaging, and foundation depth, embedment.</a:t>
            </a:r>
          </a:p>
          <a:p>
            <a:pPr marL="457200" lvl="1" indent="0">
              <a:buNone/>
            </a:pPr>
            <a:endParaRPr lang="en-US" sz="2000" dirty="0"/>
          </a:p>
        </p:txBody>
      </p:sp>
      <p:sp>
        <p:nvSpPr>
          <p:cNvPr id="4" name="Title 1"/>
          <p:cNvSpPr>
            <a:spLocks noGrp="1"/>
          </p:cNvSpPr>
          <p:nvPr>
            <p:ph type="title"/>
          </p:nvPr>
        </p:nvSpPr>
        <p:spPr>
          <a:xfrm>
            <a:off x="593724" y="240863"/>
            <a:ext cx="7753350" cy="783736"/>
          </a:xfrm>
        </p:spPr>
        <p:txBody>
          <a:bodyPr/>
          <a:lstStyle/>
          <a:p>
            <a:pPr algn="ctr"/>
            <a:r>
              <a:rPr lang="en-US" b="1" dirty="0">
                <a:solidFill>
                  <a:schemeClr val="accent5"/>
                </a:solidFill>
              </a:rPr>
              <a:t>Kinematic Interaction</a:t>
            </a:r>
          </a:p>
        </p:txBody>
      </p:sp>
    </p:spTree>
    <p:extLst>
      <p:ext uri="{BB962C8B-B14F-4D97-AF65-F5344CB8AC3E}">
        <p14:creationId xmlns:p14="http://schemas.microsoft.com/office/powerpoint/2010/main" val="17722398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sp>
        <p:nvSpPr>
          <p:cNvPr id="3" name="Content Placeholder 2"/>
          <p:cNvSpPr>
            <a:spLocks noGrp="1"/>
          </p:cNvSpPr>
          <p:nvPr>
            <p:ph idx="1"/>
          </p:nvPr>
        </p:nvSpPr>
        <p:spPr>
          <a:xfrm>
            <a:off x="436728" y="979488"/>
            <a:ext cx="8242452" cy="5101271"/>
          </a:xfrm>
        </p:spPr>
        <p:txBody>
          <a:bodyPr>
            <a:normAutofit lnSpcReduction="10000"/>
          </a:bodyPr>
          <a:lstStyle/>
          <a:p>
            <a:pPr marL="0" indent="0">
              <a:buNone/>
            </a:pPr>
            <a:r>
              <a:rPr lang="en-US" i="1" dirty="0"/>
              <a:t>Standard</a:t>
            </a:r>
            <a:r>
              <a:rPr lang="en-US" dirty="0"/>
              <a:t> account for both types kinematic interactions using theoretical models that adjust the response spectrum parameters based off:</a:t>
            </a:r>
          </a:p>
          <a:p>
            <a:pPr lvl="1"/>
            <a:r>
              <a:rPr lang="en-US" dirty="0"/>
              <a:t>Base size,</a:t>
            </a:r>
          </a:p>
          <a:p>
            <a:pPr lvl="1"/>
            <a:r>
              <a:rPr lang="en-US" dirty="0"/>
              <a:t>Base embedment depth,</a:t>
            </a:r>
          </a:p>
          <a:p>
            <a:pPr lvl="1"/>
            <a:r>
              <a:rPr lang="en-US" dirty="0"/>
              <a:t>Site class,</a:t>
            </a:r>
          </a:p>
          <a:p>
            <a:pPr lvl="1"/>
            <a:r>
              <a:rPr lang="en-US" dirty="0"/>
              <a:t>Fundamental period of soil-structure system</a:t>
            </a:r>
          </a:p>
          <a:p>
            <a:pPr marL="0" indent="0">
              <a:buNone/>
            </a:pPr>
            <a:endParaRPr lang="en-US" dirty="0"/>
          </a:p>
          <a:p>
            <a:pPr marL="0" indent="0">
              <a:buNone/>
            </a:pPr>
            <a:r>
              <a:rPr lang="en-US" dirty="0"/>
              <a:t>Adjustment factors for both types are cumulative</a:t>
            </a:r>
          </a:p>
          <a:p>
            <a:pPr marL="0" indent="0">
              <a:buNone/>
            </a:pPr>
            <a:endParaRPr lang="en-US" dirty="0"/>
          </a:p>
          <a:p>
            <a:pPr marL="0" indent="0">
              <a:buNone/>
            </a:pPr>
            <a:r>
              <a:rPr lang="en-US" dirty="0"/>
              <a:t>For a more thorough discussion refer to FEMA 440 and NIST GCR 12-917-21</a:t>
            </a:r>
          </a:p>
          <a:p>
            <a:pPr marL="457200" lvl="1" indent="0">
              <a:buNone/>
            </a:pPr>
            <a:endParaRPr lang="en-US" dirty="0"/>
          </a:p>
        </p:txBody>
      </p:sp>
      <p:sp>
        <p:nvSpPr>
          <p:cNvPr id="4" name="Title 1"/>
          <p:cNvSpPr>
            <a:spLocks noGrp="1"/>
          </p:cNvSpPr>
          <p:nvPr>
            <p:ph type="title"/>
          </p:nvPr>
        </p:nvSpPr>
        <p:spPr>
          <a:xfrm>
            <a:off x="593724" y="240863"/>
            <a:ext cx="7753350" cy="783736"/>
          </a:xfrm>
        </p:spPr>
        <p:txBody>
          <a:bodyPr/>
          <a:lstStyle/>
          <a:p>
            <a:pPr algn="ctr"/>
            <a:r>
              <a:rPr lang="en-US" b="1" dirty="0">
                <a:solidFill>
                  <a:schemeClr val="accent5"/>
                </a:solidFill>
              </a:rPr>
              <a:t>Kinematic Interaction </a:t>
            </a:r>
          </a:p>
        </p:txBody>
      </p:sp>
    </p:spTree>
    <p:extLst>
      <p:ext uri="{BB962C8B-B14F-4D97-AF65-F5344CB8AC3E}">
        <p14:creationId xmlns:p14="http://schemas.microsoft.com/office/powerpoint/2010/main" val="14515759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sp>
        <p:nvSpPr>
          <p:cNvPr id="3" name="Content Placeholder 2"/>
          <p:cNvSpPr>
            <a:spLocks noGrp="1"/>
          </p:cNvSpPr>
          <p:nvPr>
            <p:ph idx="1"/>
          </p:nvPr>
        </p:nvSpPr>
        <p:spPr>
          <a:xfrm>
            <a:off x="357174" y="1024599"/>
            <a:ext cx="8504021" cy="5101271"/>
          </a:xfrm>
        </p:spPr>
        <p:txBody>
          <a:bodyPr>
            <a:normAutofit/>
          </a:bodyPr>
          <a:lstStyle/>
          <a:p>
            <a:pPr marL="0" indent="0">
              <a:buNone/>
            </a:pPr>
            <a:r>
              <a:rPr lang="en-US" dirty="0"/>
              <a:t>Maximum reduction in </a:t>
            </a:r>
            <a:r>
              <a:rPr lang="en-US" i="1" dirty="0"/>
              <a:t>Standard</a:t>
            </a:r>
          </a:p>
          <a:p>
            <a:r>
              <a:rPr lang="en-US" dirty="0"/>
              <a:t>Modified response spectrum ≥ 80% of site specific response spectrum or ≥ 70% of the general response spectrum.</a:t>
            </a:r>
          </a:p>
          <a:p>
            <a:r>
              <a:rPr lang="en-US" i="1" dirty="0"/>
              <a:t>NEHRP Provisions </a:t>
            </a:r>
            <a:r>
              <a:rPr lang="en-US" dirty="0"/>
              <a:t>wave these limits where this is Peer Review</a:t>
            </a:r>
          </a:p>
          <a:p>
            <a:r>
              <a:rPr lang="en-US" dirty="0"/>
              <a:t>Kinematic interaction provisions cannot be used with a simple elastic linear analysis per Chapter 12. However, the Section 16.1 of the </a:t>
            </a:r>
            <a:r>
              <a:rPr lang="en-US" i="1" dirty="0"/>
              <a:t>Standard</a:t>
            </a:r>
            <a:r>
              <a:rPr lang="en-US" dirty="0"/>
              <a:t> requires a verification of forces per Chapter 12. For these forces, the reductions due to Kinematic Interaction can be applied.</a:t>
            </a:r>
          </a:p>
        </p:txBody>
      </p:sp>
      <p:sp>
        <p:nvSpPr>
          <p:cNvPr id="4" name="Title 1"/>
          <p:cNvSpPr>
            <a:spLocks noGrp="1"/>
          </p:cNvSpPr>
          <p:nvPr>
            <p:ph type="title"/>
          </p:nvPr>
        </p:nvSpPr>
        <p:spPr>
          <a:xfrm>
            <a:off x="593724" y="240863"/>
            <a:ext cx="7753350" cy="783736"/>
          </a:xfrm>
        </p:spPr>
        <p:txBody>
          <a:bodyPr/>
          <a:lstStyle/>
          <a:p>
            <a:pPr algn="ctr"/>
            <a:r>
              <a:rPr lang="en-US" b="1" dirty="0">
                <a:solidFill>
                  <a:schemeClr val="accent5"/>
                </a:solidFill>
              </a:rPr>
              <a:t>Kinematic Interaction  - Limits</a:t>
            </a:r>
          </a:p>
        </p:txBody>
      </p:sp>
    </p:spTree>
    <p:extLst>
      <p:ext uri="{BB962C8B-B14F-4D97-AF65-F5344CB8AC3E}">
        <p14:creationId xmlns:p14="http://schemas.microsoft.com/office/powerpoint/2010/main" val="4414491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mc:AlternateContent xmlns:mc="http://schemas.openxmlformats.org/markup-compatibility/2006" xmlns:a14="http://schemas.microsoft.com/office/drawing/2010/main">
        <mc:Choice Requires="a14">
          <p:sp>
            <p:nvSpPr>
              <p:cNvPr id="12" name="Rectangle 11"/>
              <p:cNvSpPr/>
              <p:nvPr/>
            </p:nvSpPr>
            <p:spPr>
              <a:xfrm>
                <a:off x="824032" y="5667592"/>
                <a:ext cx="6751791" cy="474938"/>
              </a:xfrm>
              <a:prstGeom prst="rect">
                <a:avLst/>
              </a:prstGeom>
            </p:spPr>
            <p:txBody>
              <a:bodyPr wrap="square">
                <a:spAutoFit/>
              </a:bodyPr>
              <a:lstStyle/>
              <a:p>
                <a14:m>
                  <m:oMath xmlns:m="http://schemas.openxmlformats.org/officeDocument/2006/math">
                    <m:sSub>
                      <m:sSubPr>
                        <m:ctrlPr>
                          <a:rPr lang="en-US" sz="1600" i="1" smtClean="0">
                            <a:latin typeface="Cambria Math" panose="02040503050406030204" pitchFamily="18" charset="0"/>
                          </a:rPr>
                        </m:ctrlPr>
                      </m:sSubPr>
                      <m:e>
                        <m:r>
                          <a:rPr lang="en-US" sz="1600" i="1" smtClean="0">
                            <a:latin typeface="Cambria Math" panose="02040503050406030204" pitchFamily="18" charset="0"/>
                            <a:ea typeface="Cambria Math" panose="02040503050406030204" pitchFamily="18" charset="0"/>
                          </a:rPr>
                          <m:t>∴</m:t>
                        </m:r>
                        <m:r>
                          <m:rPr>
                            <m:sty m:val="p"/>
                          </m:rPr>
                          <a:rPr lang="en-US" sz="1600" b="0" i="0" smtClean="0">
                            <a:latin typeface="Cambria Math" panose="02040503050406030204" pitchFamily="18" charset="0"/>
                          </a:rPr>
                          <m:t>B</m:t>
                        </m:r>
                      </m:e>
                      <m:sub>
                        <m:r>
                          <m:rPr>
                            <m:sty m:val="p"/>
                          </m:rPr>
                          <a:rPr lang="en-US" sz="1600" b="0" i="0" smtClean="0">
                            <a:latin typeface="Cambria Math" panose="02040503050406030204" pitchFamily="18" charset="0"/>
                          </a:rPr>
                          <m:t>bsa</m:t>
                        </m:r>
                      </m:sub>
                    </m:sSub>
                  </m:oMath>
                </a14:m>
                <a:r>
                  <a:rPr lang="en-US" sz="1600" dirty="0"/>
                  <a:t> </a:t>
                </a:r>
                <a14:m>
                  <m:oMath xmlns:m="http://schemas.openxmlformats.org/officeDocument/2006/math">
                    <m:r>
                      <a:rPr lang="en-US" sz="1600" i="0" dirty="0" smtClean="0">
                        <a:latin typeface="Cambria Math" panose="02040503050406030204" pitchFamily="18" charset="0"/>
                        <a:ea typeface="Cambria Math" panose="02040503050406030204" pitchFamily="18" charset="0"/>
                      </a:rPr>
                      <m:t>=</m:t>
                    </m:r>
                    <m:r>
                      <a:rPr lang="en-US" sz="1600">
                        <a:latin typeface="Cambria Math" panose="02040503050406030204" pitchFamily="18" charset="0"/>
                      </a:rPr>
                      <m:t>1+</m:t>
                    </m:r>
                    <m:r>
                      <a:rPr lang="en-US" sz="1600" b="0" i="0" smtClean="0">
                        <a:latin typeface="Cambria Math" panose="02040503050406030204" pitchFamily="18" charset="0"/>
                      </a:rPr>
                      <m:t> </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0.24</m:t>
                        </m:r>
                      </m:e>
                      <m:sup>
                        <m:r>
                          <a:rPr lang="en-US" sz="1600" b="0" i="1" smtClean="0">
                            <a:latin typeface="Cambria Math" panose="02040503050406030204" pitchFamily="18" charset="0"/>
                          </a:rPr>
                          <m:t>2</m:t>
                        </m:r>
                      </m:sup>
                    </m:sSup>
                    <m:r>
                      <a:rPr lang="en-US" sz="1600" b="0" i="1" smtClean="0">
                        <a:latin typeface="Cambria Math" panose="02040503050406030204" pitchFamily="18" charset="0"/>
                      </a:rPr>
                      <m:t>+ </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0.24</m:t>
                        </m:r>
                      </m:e>
                      <m:sup>
                        <m:r>
                          <a:rPr lang="en-US" sz="1600" b="0" i="1" smtClean="0">
                            <a:latin typeface="Cambria Math" panose="02040503050406030204" pitchFamily="18" charset="0"/>
                          </a:rPr>
                          <m:t>4</m:t>
                        </m:r>
                      </m:sup>
                    </m:sSup>
                    <m:r>
                      <a:rPr lang="en-US" sz="1600">
                        <a:latin typeface="Cambria Math" panose="02040503050406030204" pitchFamily="18" charset="0"/>
                      </a:rPr>
                      <m:t> + </m:t>
                    </m:r>
                    <m:f>
                      <m:fPr>
                        <m:ctrlPr>
                          <a:rPr lang="en-US" sz="1600" i="1">
                            <a:latin typeface="Cambria Math" panose="02040503050406030204" pitchFamily="18" charset="0"/>
                          </a:rPr>
                        </m:ctrlPr>
                      </m:fPr>
                      <m:num>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0.24</m:t>
                            </m:r>
                          </m:e>
                          <m:sup>
                            <m:r>
                              <a:rPr lang="en-US" sz="1600" b="0" i="1" smtClean="0">
                                <a:latin typeface="Cambria Math" panose="02040503050406030204" pitchFamily="18" charset="0"/>
                              </a:rPr>
                              <m:t>6</m:t>
                            </m:r>
                          </m:sup>
                        </m:sSup>
                      </m:num>
                      <m:den>
                        <m:r>
                          <a:rPr lang="en-US" sz="1600">
                            <a:latin typeface="Cambria Math" panose="02040503050406030204" pitchFamily="18" charset="0"/>
                          </a:rPr>
                          <m:t>2</m:t>
                        </m:r>
                      </m:den>
                    </m:f>
                    <m:r>
                      <a:rPr lang="en-US" sz="1600">
                        <a:latin typeface="Cambria Math" panose="02040503050406030204" pitchFamily="18" charset="0"/>
                      </a:rPr>
                      <m:t>+</m:t>
                    </m:r>
                    <m:f>
                      <m:fPr>
                        <m:ctrlPr>
                          <a:rPr lang="en-US" sz="1600" i="1">
                            <a:latin typeface="Cambria Math" panose="02040503050406030204" pitchFamily="18" charset="0"/>
                          </a:rPr>
                        </m:ctrlPr>
                      </m:fPr>
                      <m:num>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0.24</m:t>
                            </m:r>
                          </m:e>
                          <m:sup>
                            <m:r>
                              <a:rPr lang="en-US" sz="1600" b="0" i="1" smtClean="0">
                                <a:latin typeface="Cambria Math" panose="02040503050406030204" pitchFamily="18" charset="0"/>
                              </a:rPr>
                              <m:t>8</m:t>
                            </m:r>
                          </m:sup>
                        </m:sSup>
                      </m:num>
                      <m:den>
                        <m:r>
                          <a:rPr lang="en-US" sz="1600">
                            <a:latin typeface="Cambria Math" panose="02040503050406030204" pitchFamily="18" charset="0"/>
                          </a:rPr>
                          <m:t>4</m:t>
                        </m:r>
                      </m:den>
                    </m:f>
                    <m:r>
                      <a:rPr lang="en-US" sz="1600">
                        <a:latin typeface="Cambria Math" panose="02040503050406030204" pitchFamily="18" charset="0"/>
                      </a:rPr>
                      <m:t>+</m:t>
                    </m:r>
                    <m:f>
                      <m:fPr>
                        <m:ctrlPr>
                          <a:rPr lang="en-US" sz="1600" i="1">
                            <a:latin typeface="Cambria Math" panose="02040503050406030204" pitchFamily="18" charset="0"/>
                          </a:rPr>
                        </m:ctrlPr>
                      </m:fPr>
                      <m:num>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0.24</m:t>
                            </m:r>
                          </m:e>
                          <m:sup>
                            <m:r>
                              <a:rPr lang="en-US" sz="1600" b="0" i="1" smtClean="0">
                                <a:latin typeface="Cambria Math" panose="02040503050406030204" pitchFamily="18" charset="0"/>
                              </a:rPr>
                              <m:t>10</m:t>
                            </m:r>
                          </m:sup>
                        </m:sSup>
                      </m:num>
                      <m:den>
                        <m:r>
                          <a:rPr lang="en-US" sz="1600">
                            <a:latin typeface="Cambria Math" panose="02040503050406030204" pitchFamily="18" charset="0"/>
                          </a:rPr>
                          <m:t>12</m:t>
                        </m:r>
                      </m:den>
                    </m:f>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=1.06</m:t>
                    </m:r>
                  </m:oMath>
                </a14:m>
                <a:endParaRPr lang="en-US" sz="1600" dirty="0"/>
              </a:p>
            </p:txBody>
          </p:sp>
        </mc:Choice>
        <mc:Fallback xmlns="">
          <p:sp>
            <p:nvSpPr>
              <p:cNvPr id="12" name="Rectangle 11"/>
              <p:cNvSpPr>
                <a:spLocks noRot="1" noChangeAspect="1" noMove="1" noResize="1" noEditPoints="1" noAdjustHandles="1" noChangeArrowheads="1" noChangeShapeType="1" noTextEdit="1"/>
              </p:cNvSpPr>
              <p:nvPr/>
            </p:nvSpPr>
            <p:spPr>
              <a:xfrm>
                <a:off x="824032" y="5667592"/>
                <a:ext cx="6751791" cy="474938"/>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Rectangle 13"/>
              <p:cNvSpPr/>
              <p:nvPr/>
            </p:nvSpPr>
            <p:spPr>
              <a:xfrm>
                <a:off x="885148" y="4635848"/>
                <a:ext cx="6751791" cy="1006429"/>
              </a:xfrm>
              <a:prstGeom prst="rect">
                <a:avLst/>
              </a:prstGeom>
            </p:spPr>
            <p:txBody>
              <a:bodyPr wrap="square">
                <a:spAutoFit/>
              </a:bodyPr>
              <a:lstStyle/>
              <a:p>
                <a14:m>
                  <m:oMath xmlns:m="http://schemas.openxmlformats.org/officeDocument/2006/math">
                    <m:sSub>
                      <m:sSubPr>
                        <m:ctrlPr>
                          <a:rPr lang="en-US" sz="1600" i="1" smtClean="0">
                            <a:latin typeface="Cambria Math" panose="02040503050406030204" pitchFamily="18" charset="0"/>
                          </a:rPr>
                        </m:ctrlPr>
                      </m:sSubPr>
                      <m:e>
                        <m:r>
                          <m:rPr>
                            <m:sty m:val="p"/>
                          </m:rPr>
                          <a:rPr lang="en-US" sz="1600" b="0" i="0" smtClean="0">
                            <a:latin typeface="Cambria Math" panose="02040503050406030204" pitchFamily="18" charset="0"/>
                          </a:rPr>
                          <m:t>B</m:t>
                        </m:r>
                      </m:e>
                      <m:sub>
                        <m:r>
                          <m:rPr>
                            <m:sty m:val="p"/>
                          </m:rPr>
                          <a:rPr lang="en-US" sz="1600" b="0" i="0" smtClean="0">
                            <a:latin typeface="Cambria Math" panose="02040503050406030204" pitchFamily="18" charset="0"/>
                          </a:rPr>
                          <m:t>bsa</m:t>
                        </m:r>
                      </m:sub>
                    </m:sSub>
                  </m:oMath>
                </a14:m>
                <a:r>
                  <a:rPr lang="en-US" sz="1600" dirty="0"/>
                  <a:t> </a:t>
                </a:r>
                <a14:m>
                  <m:oMath xmlns:m="http://schemas.openxmlformats.org/officeDocument/2006/math">
                    <m:r>
                      <a:rPr lang="en-US" sz="1600" i="0" dirty="0" smtClean="0">
                        <a:latin typeface="Cambria Math" panose="02040503050406030204" pitchFamily="18" charset="0"/>
                        <a:ea typeface="Cambria Math" panose="02040503050406030204" pitchFamily="18" charset="0"/>
                      </a:rPr>
                      <m:t>=</m:t>
                    </m:r>
                    <m:r>
                      <a:rPr lang="en-US" sz="1600" b="0" i="0" dirty="0" smtClean="0">
                        <a:latin typeface="Cambria Math" panose="02040503050406030204" pitchFamily="18" charset="0"/>
                        <a:ea typeface="Cambria Math" panose="02040503050406030204" pitchFamily="18" charset="0"/>
                      </a:rPr>
                      <m:t> </m:t>
                    </m:r>
                    <m:d>
                      <m:dPr>
                        <m:begChr m:val="{"/>
                        <m:endChr m:val=""/>
                        <m:ctrlPr>
                          <a:rPr lang="en-US" sz="1600" b="0" i="1" dirty="0" smtClean="0">
                            <a:latin typeface="Cambria Math" panose="02040503050406030204" pitchFamily="18" charset="0"/>
                            <a:ea typeface="Cambria Math" panose="02040503050406030204" pitchFamily="18" charset="0"/>
                          </a:rPr>
                        </m:ctrlPr>
                      </m:dPr>
                      <m:e>
                        <m:eqArr>
                          <m:eqArrPr>
                            <m:ctrlPr>
                              <a:rPr lang="en-US" sz="1600" i="1">
                                <a:latin typeface="Cambria Math" panose="02040503050406030204" pitchFamily="18" charset="0"/>
                              </a:rPr>
                            </m:ctrlPr>
                          </m:eqArrPr>
                          <m:e>
                            <m:r>
                              <a:rPr lang="en-US" sz="1600" i="0">
                                <a:latin typeface="Cambria Math" panose="02040503050406030204" pitchFamily="18" charset="0"/>
                              </a:rPr>
                              <m:t>1+ </m:t>
                            </m:r>
                            <m:sSubSup>
                              <m:sSubSupPr>
                                <m:ctrlPr>
                                  <a:rPr lang="en-US" sz="1600" i="1">
                                    <a:latin typeface="Cambria Math" panose="02040503050406030204" pitchFamily="18" charset="0"/>
                                  </a:rPr>
                                </m:ctrlPr>
                              </m:sSubSupPr>
                              <m:e>
                                <m:r>
                                  <m:rPr>
                                    <m:sty m:val="p"/>
                                  </m:rPr>
                                  <a:rPr lang="en-US" sz="1600" i="0">
                                    <a:latin typeface="Cambria Math" panose="02040503050406030204" pitchFamily="18" charset="0"/>
                                  </a:rPr>
                                  <m:t>b</m:t>
                                </m:r>
                              </m:e>
                              <m:sub>
                                <m:r>
                                  <m:rPr>
                                    <m:sty m:val="p"/>
                                  </m:rPr>
                                  <a:rPr lang="en-US" sz="1600" i="0">
                                    <a:latin typeface="Cambria Math" panose="02040503050406030204" pitchFamily="18" charset="0"/>
                                  </a:rPr>
                                  <m:t>o</m:t>
                                </m:r>
                              </m:sub>
                              <m:sup>
                                <m:r>
                                  <a:rPr lang="en-US" sz="1600" i="0">
                                    <a:latin typeface="Cambria Math" panose="02040503050406030204" pitchFamily="18" charset="0"/>
                                  </a:rPr>
                                  <m:t>2</m:t>
                                </m:r>
                              </m:sup>
                            </m:sSubSup>
                            <m:r>
                              <a:rPr lang="en-US" sz="1600" i="0">
                                <a:latin typeface="Cambria Math" panose="02040503050406030204" pitchFamily="18" charset="0"/>
                              </a:rPr>
                              <m:t>+ </m:t>
                            </m:r>
                            <m:sSubSup>
                              <m:sSubSupPr>
                                <m:ctrlPr>
                                  <a:rPr lang="en-US" sz="1600" i="1">
                                    <a:latin typeface="Cambria Math" panose="02040503050406030204" pitchFamily="18" charset="0"/>
                                  </a:rPr>
                                </m:ctrlPr>
                              </m:sSubSupPr>
                              <m:e>
                                <m:r>
                                  <m:rPr>
                                    <m:sty m:val="p"/>
                                  </m:rPr>
                                  <a:rPr lang="en-US" sz="1600" i="0">
                                    <a:latin typeface="Cambria Math" panose="02040503050406030204" pitchFamily="18" charset="0"/>
                                  </a:rPr>
                                  <m:t>b</m:t>
                                </m:r>
                              </m:e>
                              <m:sub>
                                <m:r>
                                  <m:rPr>
                                    <m:sty m:val="p"/>
                                  </m:rPr>
                                  <a:rPr lang="en-US" sz="1600" i="0">
                                    <a:latin typeface="Cambria Math" panose="02040503050406030204" pitchFamily="18" charset="0"/>
                                  </a:rPr>
                                  <m:t>o</m:t>
                                </m:r>
                              </m:sub>
                              <m:sup>
                                <m:r>
                                  <a:rPr lang="en-US" sz="1600" i="0">
                                    <a:latin typeface="Cambria Math" panose="02040503050406030204" pitchFamily="18" charset="0"/>
                                  </a:rPr>
                                  <m:t>4</m:t>
                                </m:r>
                              </m:sup>
                            </m:sSubSup>
                            <m:r>
                              <a:rPr lang="en-US" sz="1600" i="0">
                                <a:latin typeface="Cambria Math" panose="02040503050406030204" pitchFamily="18" charset="0"/>
                              </a:rPr>
                              <m:t>+ </m:t>
                            </m:r>
                            <m:f>
                              <m:fPr>
                                <m:ctrlPr>
                                  <a:rPr lang="en-US" sz="1600" i="1">
                                    <a:latin typeface="Cambria Math" panose="02040503050406030204" pitchFamily="18" charset="0"/>
                                  </a:rPr>
                                </m:ctrlPr>
                              </m:fPr>
                              <m:num>
                                <m:sSubSup>
                                  <m:sSubSupPr>
                                    <m:ctrlPr>
                                      <a:rPr lang="en-US" sz="1600" i="1">
                                        <a:latin typeface="Cambria Math" panose="02040503050406030204" pitchFamily="18" charset="0"/>
                                      </a:rPr>
                                    </m:ctrlPr>
                                  </m:sSubSupPr>
                                  <m:e>
                                    <m:r>
                                      <m:rPr>
                                        <m:sty m:val="p"/>
                                      </m:rPr>
                                      <a:rPr lang="en-US" sz="1600" i="0">
                                        <a:latin typeface="Cambria Math" panose="02040503050406030204" pitchFamily="18" charset="0"/>
                                      </a:rPr>
                                      <m:t>b</m:t>
                                    </m:r>
                                  </m:e>
                                  <m:sub>
                                    <m:r>
                                      <m:rPr>
                                        <m:sty m:val="p"/>
                                      </m:rPr>
                                      <a:rPr lang="en-US" sz="1600" i="0">
                                        <a:latin typeface="Cambria Math" panose="02040503050406030204" pitchFamily="18" charset="0"/>
                                      </a:rPr>
                                      <m:t>o</m:t>
                                    </m:r>
                                  </m:sub>
                                  <m:sup>
                                    <m:r>
                                      <a:rPr lang="en-US" sz="1600" i="0">
                                        <a:latin typeface="Cambria Math" panose="02040503050406030204" pitchFamily="18" charset="0"/>
                                      </a:rPr>
                                      <m:t>6</m:t>
                                    </m:r>
                                  </m:sup>
                                </m:sSubSup>
                              </m:num>
                              <m:den>
                                <m:r>
                                  <a:rPr lang="en-US" sz="1600" i="0">
                                    <a:latin typeface="Cambria Math" panose="02040503050406030204" pitchFamily="18" charset="0"/>
                                  </a:rPr>
                                  <m:t>2</m:t>
                                </m:r>
                              </m:den>
                            </m:f>
                            <m:r>
                              <a:rPr lang="en-US" sz="1600" i="0">
                                <a:latin typeface="Cambria Math" panose="02040503050406030204" pitchFamily="18" charset="0"/>
                              </a:rPr>
                              <m:t>+</m:t>
                            </m:r>
                            <m:f>
                              <m:fPr>
                                <m:ctrlPr>
                                  <a:rPr lang="en-US" sz="1600" i="1">
                                    <a:latin typeface="Cambria Math" panose="02040503050406030204" pitchFamily="18" charset="0"/>
                                  </a:rPr>
                                </m:ctrlPr>
                              </m:fPr>
                              <m:num>
                                <m:sSubSup>
                                  <m:sSubSupPr>
                                    <m:ctrlPr>
                                      <a:rPr lang="en-US" sz="1600" i="1">
                                        <a:latin typeface="Cambria Math" panose="02040503050406030204" pitchFamily="18" charset="0"/>
                                      </a:rPr>
                                    </m:ctrlPr>
                                  </m:sSubSupPr>
                                  <m:e>
                                    <m:r>
                                      <m:rPr>
                                        <m:sty m:val="p"/>
                                      </m:rPr>
                                      <a:rPr lang="en-US" sz="1600" i="0">
                                        <a:latin typeface="Cambria Math" panose="02040503050406030204" pitchFamily="18" charset="0"/>
                                      </a:rPr>
                                      <m:t>b</m:t>
                                    </m:r>
                                  </m:e>
                                  <m:sub>
                                    <m:r>
                                      <m:rPr>
                                        <m:sty m:val="p"/>
                                      </m:rPr>
                                      <a:rPr lang="en-US" sz="1600" i="0">
                                        <a:latin typeface="Cambria Math" panose="02040503050406030204" pitchFamily="18" charset="0"/>
                                      </a:rPr>
                                      <m:t>o</m:t>
                                    </m:r>
                                  </m:sub>
                                  <m:sup>
                                    <m:r>
                                      <a:rPr lang="en-US" sz="1600" i="0">
                                        <a:latin typeface="Cambria Math" panose="02040503050406030204" pitchFamily="18" charset="0"/>
                                      </a:rPr>
                                      <m:t>8</m:t>
                                    </m:r>
                                  </m:sup>
                                </m:sSubSup>
                              </m:num>
                              <m:den>
                                <m:r>
                                  <a:rPr lang="en-US" sz="1600" i="0">
                                    <a:latin typeface="Cambria Math" panose="02040503050406030204" pitchFamily="18" charset="0"/>
                                  </a:rPr>
                                  <m:t>4</m:t>
                                </m:r>
                              </m:den>
                            </m:f>
                            <m:r>
                              <a:rPr lang="en-US" sz="1600" i="0">
                                <a:latin typeface="Cambria Math" panose="02040503050406030204" pitchFamily="18" charset="0"/>
                              </a:rPr>
                              <m:t>+</m:t>
                            </m:r>
                            <m:f>
                              <m:fPr>
                                <m:ctrlPr>
                                  <a:rPr lang="en-US" sz="1600" i="1">
                                    <a:latin typeface="Cambria Math" panose="02040503050406030204" pitchFamily="18" charset="0"/>
                                  </a:rPr>
                                </m:ctrlPr>
                              </m:fPr>
                              <m:num>
                                <m:sSubSup>
                                  <m:sSubSupPr>
                                    <m:ctrlPr>
                                      <a:rPr lang="en-US" sz="1600" i="1">
                                        <a:latin typeface="Cambria Math" panose="02040503050406030204" pitchFamily="18" charset="0"/>
                                      </a:rPr>
                                    </m:ctrlPr>
                                  </m:sSubSupPr>
                                  <m:e>
                                    <m:r>
                                      <m:rPr>
                                        <m:sty m:val="p"/>
                                      </m:rPr>
                                      <a:rPr lang="en-US" sz="1600" i="0">
                                        <a:latin typeface="Cambria Math" panose="02040503050406030204" pitchFamily="18" charset="0"/>
                                      </a:rPr>
                                      <m:t>b</m:t>
                                    </m:r>
                                  </m:e>
                                  <m:sub>
                                    <m:r>
                                      <m:rPr>
                                        <m:sty m:val="p"/>
                                      </m:rPr>
                                      <a:rPr lang="en-US" sz="1600" i="0">
                                        <a:latin typeface="Cambria Math" panose="02040503050406030204" pitchFamily="18" charset="0"/>
                                      </a:rPr>
                                      <m:t>o</m:t>
                                    </m:r>
                                  </m:sub>
                                  <m:sup>
                                    <m:r>
                                      <a:rPr lang="en-US" sz="1600" i="0">
                                        <a:latin typeface="Cambria Math" panose="02040503050406030204" pitchFamily="18" charset="0"/>
                                      </a:rPr>
                                      <m:t>10</m:t>
                                    </m:r>
                                  </m:sup>
                                </m:sSubSup>
                              </m:num>
                              <m:den>
                                <m:r>
                                  <a:rPr lang="en-US" sz="1600" i="0">
                                    <a:latin typeface="Cambria Math" panose="02040503050406030204" pitchFamily="18" charset="0"/>
                                  </a:rPr>
                                  <m:t>12</m:t>
                                </m:r>
                              </m:den>
                            </m:f>
                            <m:r>
                              <a:rPr lang="en-US" sz="1600" i="0">
                                <a:latin typeface="Cambria Math" panose="02040503050406030204" pitchFamily="18" charset="0"/>
                              </a:rPr>
                              <m:t> </m:t>
                            </m:r>
                            <m:r>
                              <m:rPr>
                                <m:sty m:val="p"/>
                              </m:rPr>
                              <a:rPr lang="en-US" sz="1600" i="0">
                                <a:latin typeface="Cambria Math" panose="02040503050406030204" pitchFamily="18" charset="0"/>
                              </a:rPr>
                              <m:t>when</m:t>
                            </m:r>
                            <m:r>
                              <a:rPr lang="en-US" sz="1600" i="0">
                                <a:latin typeface="Cambria Math" panose="02040503050406030204" pitchFamily="18" charset="0"/>
                              </a:rPr>
                              <m:t> </m:t>
                            </m:r>
                            <m:sSub>
                              <m:sSubPr>
                                <m:ctrlPr>
                                  <a:rPr lang="en-US" sz="1600" i="1">
                                    <a:latin typeface="Cambria Math" panose="02040503050406030204" pitchFamily="18" charset="0"/>
                                  </a:rPr>
                                </m:ctrlPr>
                              </m:sSubPr>
                              <m:e>
                                <m:r>
                                  <m:rPr>
                                    <m:sty m:val="p"/>
                                  </m:rPr>
                                  <a:rPr lang="en-US" sz="1600" i="0">
                                    <a:latin typeface="Cambria Math" panose="02040503050406030204" pitchFamily="18" charset="0"/>
                                  </a:rPr>
                                  <m:t>b</m:t>
                                </m:r>
                              </m:e>
                              <m:sub>
                                <m:r>
                                  <m:rPr>
                                    <m:sty m:val="p"/>
                                  </m:rPr>
                                  <a:rPr lang="en-US" sz="1600" i="0">
                                    <a:latin typeface="Cambria Math" panose="02040503050406030204" pitchFamily="18" charset="0"/>
                                  </a:rPr>
                                  <m:t>o</m:t>
                                </m:r>
                              </m:sub>
                            </m:sSub>
                            <m:r>
                              <a:rPr lang="en-US" sz="1600" i="0">
                                <a:latin typeface="Cambria Math" panose="02040503050406030204" pitchFamily="18" charset="0"/>
                              </a:rPr>
                              <m:t> </m:t>
                            </m:r>
                            <m:r>
                              <a:rPr lang="en-US" sz="1600" i="0">
                                <a:latin typeface="Cambria Math" panose="02040503050406030204" pitchFamily="18" charset="0"/>
                                <a:ea typeface="Cambria Math" panose="02040503050406030204" pitchFamily="18" charset="0"/>
                              </a:rPr>
                              <m:t>≤1</m:t>
                            </m:r>
                          </m:e>
                          <m:e>
                            <m:sSup>
                              <m:sSupPr>
                                <m:ctrlPr>
                                  <a:rPr lang="en-US" sz="1600" i="1" smtClean="0">
                                    <a:latin typeface="Cambria Math" panose="02040503050406030204" pitchFamily="18" charset="0"/>
                                    <a:ea typeface="Cambria Math" panose="02040503050406030204" pitchFamily="18" charset="0"/>
                                  </a:rPr>
                                </m:ctrlPr>
                              </m:sSupPr>
                              <m:e>
                                <m:r>
                                  <m:rPr>
                                    <m:sty m:val="p"/>
                                  </m:rPr>
                                  <a:rPr lang="en-US" sz="1600" b="0" i="0" smtClean="0">
                                    <a:latin typeface="Cambria Math" panose="02040503050406030204" pitchFamily="18" charset="0"/>
                                    <a:ea typeface="Cambria Math" panose="02040503050406030204" pitchFamily="18" charset="0"/>
                                  </a:rPr>
                                  <m:t>e</m:t>
                                </m:r>
                              </m:e>
                              <m:sup>
                                <m:sSubSup>
                                  <m:sSubSupPr>
                                    <m:ctrlPr>
                                      <a:rPr lang="en-US" sz="1600" i="1" smtClean="0">
                                        <a:latin typeface="Cambria Math" panose="02040503050406030204" pitchFamily="18" charset="0"/>
                                        <a:ea typeface="Cambria Math" panose="02040503050406030204" pitchFamily="18" charset="0"/>
                                      </a:rPr>
                                    </m:ctrlPr>
                                  </m:sSubSupPr>
                                  <m:e>
                                    <m:r>
                                      <a:rPr lang="en-US" sz="1600" b="0" i="0" smtClean="0">
                                        <a:latin typeface="Cambria Math" panose="02040503050406030204" pitchFamily="18" charset="0"/>
                                        <a:ea typeface="Cambria Math" panose="02040503050406030204" pitchFamily="18" charset="0"/>
                                      </a:rPr>
                                      <m:t>2</m:t>
                                    </m:r>
                                    <m:r>
                                      <m:rPr>
                                        <m:sty m:val="p"/>
                                      </m:rPr>
                                      <a:rPr lang="en-US" sz="1600" b="0" i="0" smtClean="0">
                                        <a:latin typeface="Cambria Math" panose="02040503050406030204" pitchFamily="18" charset="0"/>
                                        <a:ea typeface="Cambria Math" panose="02040503050406030204" pitchFamily="18" charset="0"/>
                                      </a:rPr>
                                      <m:t>b</m:t>
                                    </m:r>
                                  </m:e>
                                  <m:sub>
                                    <m:r>
                                      <m:rPr>
                                        <m:sty m:val="p"/>
                                      </m:rPr>
                                      <a:rPr lang="en-US" sz="1600" b="0" i="0" smtClean="0">
                                        <a:latin typeface="Cambria Math" panose="02040503050406030204" pitchFamily="18" charset="0"/>
                                        <a:ea typeface="Cambria Math" panose="02040503050406030204" pitchFamily="18" charset="0"/>
                                      </a:rPr>
                                      <m:t>o</m:t>
                                    </m:r>
                                  </m:sub>
                                  <m:sup>
                                    <m:r>
                                      <a:rPr lang="en-US" sz="1600" b="0" i="0" smtClean="0">
                                        <a:latin typeface="Cambria Math" panose="02040503050406030204" pitchFamily="18" charset="0"/>
                                        <a:ea typeface="Cambria Math" panose="02040503050406030204" pitchFamily="18" charset="0"/>
                                      </a:rPr>
                                      <m:t>2</m:t>
                                    </m:r>
                                  </m:sup>
                                </m:sSubSup>
                              </m:sup>
                            </m:sSup>
                            <m:r>
                              <a:rPr lang="en-US" sz="1600" b="0" i="0" smtClean="0">
                                <a:latin typeface="Cambria Math" panose="02040503050406030204" pitchFamily="18" charset="0"/>
                                <a:ea typeface="Cambria Math" panose="02040503050406030204" pitchFamily="18" charset="0"/>
                              </a:rPr>
                              <m:t> × </m:t>
                            </m:r>
                            <m:d>
                              <m:dPr>
                                <m:begChr m:val="["/>
                                <m:endChr m:val="]"/>
                                <m:ctrlPr>
                                  <a:rPr lang="en-US" sz="1600" b="0" i="1" smtClean="0">
                                    <a:latin typeface="Cambria Math" panose="02040503050406030204" pitchFamily="18" charset="0"/>
                                    <a:ea typeface="Cambria Math" panose="02040503050406030204" pitchFamily="18" charset="0"/>
                                  </a:rPr>
                                </m:ctrlPr>
                              </m:dPr>
                              <m:e>
                                <m:f>
                                  <m:fPr>
                                    <m:ctrlPr>
                                      <a:rPr lang="en-US" sz="1600" b="0" i="1" smtClean="0">
                                        <a:latin typeface="Cambria Math" panose="02040503050406030204" pitchFamily="18" charset="0"/>
                                        <a:ea typeface="Cambria Math" panose="02040503050406030204" pitchFamily="18" charset="0"/>
                                      </a:rPr>
                                    </m:ctrlPr>
                                  </m:fPr>
                                  <m:num>
                                    <m:r>
                                      <a:rPr lang="en-US" sz="1600" b="0" i="0" smtClean="0">
                                        <a:latin typeface="Cambria Math" panose="02040503050406030204" pitchFamily="18" charset="0"/>
                                        <a:ea typeface="Cambria Math" panose="02040503050406030204" pitchFamily="18" charset="0"/>
                                      </a:rPr>
                                      <m:t>1</m:t>
                                    </m:r>
                                  </m:num>
                                  <m:den>
                                    <m:rad>
                                      <m:radPr>
                                        <m:degHide m:val="on"/>
                                        <m:ctrlPr>
                                          <a:rPr lang="en-US" sz="1600" b="0" i="1" smtClean="0">
                                            <a:latin typeface="Cambria Math" panose="02040503050406030204" pitchFamily="18" charset="0"/>
                                            <a:ea typeface="Cambria Math" panose="02040503050406030204" pitchFamily="18" charset="0"/>
                                          </a:rPr>
                                        </m:ctrlPr>
                                      </m:radPr>
                                      <m:deg/>
                                      <m:e>
                                        <m:r>
                                          <m:rPr>
                                            <m:sty m:val="p"/>
                                          </m:rPr>
                                          <a:rPr lang="en-US" sz="1600" i="0">
                                            <a:latin typeface="Cambria Math" panose="02040503050406030204" pitchFamily="18" charset="0"/>
                                            <a:ea typeface="Cambria Math" panose="02040503050406030204" pitchFamily="18" charset="0"/>
                                          </a:rPr>
                                          <m:t>π</m:t>
                                        </m:r>
                                        <m:r>
                                          <a:rPr lang="en-US" sz="1600" b="0" i="0" smtClean="0">
                                            <a:latin typeface="Cambria Math" panose="02040503050406030204" pitchFamily="18" charset="0"/>
                                            <a:ea typeface="Cambria Math" panose="02040503050406030204" pitchFamily="18" charset="0"/>
                                          </a:rPr>
                                          <m:t> </m:t>
                                        </m:r>
                                      </m:e>
                                    </m:rad>
                                    <m:r>
                                      <a:rPr lang="en-US" sz="1600" b="0" i="0" smtClean="0">
                                        <a:latin typeface="Cambria Math" panose="02040503050406030204" pitchFamily="18" charset="0"/>
                                        <a:ea typeface="Cambria Math" panose="02040503050406030204" pitchFamily="18" charset="0"/>
                                      </a:rPr>
                                      <m:t> </m:t>
                                    </m:r>
                                    <m:sSub>
                                      <m:sSubPr>
                                        <m:ctrlPr>
                                          <a:rPr lang="en-US" sz="1600" b="0" i="1" smtClean="0">
                                            <a:latin typeface="Cambria Math" panose="02040503050406030204" pitchFamily="18" charset="0"/>
                                            <a:ea typeface="Cambria Math" panose="02040503050406030204" pitchFamily="18" charset="0"/>
                                          </a:rPr>
                                        </m:ctrlPr>
                                      </m:sSubPr>
                                      <m:e>
                                        <m:r>
                                          <m:rPr>
                                            <m:sty m:val="p"/>
                                          </m:rPr>
                                          <a:rPr lang="en-US" sz="1600" b="0" i="0" smtClean="0">
                                            <a:latin typeface="Cambria Math" panose="02040503050406030204" pitchFamily="18" charset="0"/>
                                            <a:ea typeface="Cambria Math" panose="02040503050406030204" pitchFamily="18" charset="0"/>
                                          </a:rPr>
                                          <m:t>b</m:t>
                                        </m:r>
                                      </m:e>
                                      <m:sub>
                                        <m:r>
                                          <m:rPr>
                                            <m:sty m:val="p"/>
                                          </m:rPr>
                                          <a:rPr lang="en-US" sz="1600" b="0" i="0" smtClean="0">
                                            <a:latin typeface="Cambria Math" panose="02040503050406030204" pitchFamily="18" charset="0"/>
                                            <a:ea typeface="Cambria Math" panose="02040503050406030204" pitchFamily="18" charset="0"/>
                                          </a:rPr>
                                          <m:t>o</m:t>
                                        </m:r>
                                      </m:sub>
                                    </m:sSub>
                                  </m:den>
                                </m:f>
                                <m:r>
                                  <a:rPr lang="en-US" sz="1600" b="0" i="0" smtClean="0">
                                    <a:latin typeface="Cambria Math" panose="02040503050406030204" pitchFamily="18" charset="0"/>
                                    <a:ea typeface="Cambria Math" panose="02040503050406030204" pitchFamily="18" charset="0"/>
                                  </a:rPr>
                                  <m:t> × </m:t>
                                </m:r>
                                <m:d>
                                  <m:dPr>
                                    <m:ctrlPr>
                                      <a:rPr lang="en-US" sz="1600" b="0" i="1" smtClean="0">
                                        <a:latin typeface="Cambria Math" panose="02040503050406030204" pitchFamily="18" charset="0"/>
                                        <a:ea typeface="Cambria Math" panose="02040503050406030204" pitchFamily="18" charset="0"/>
                                      </a:rPr>
                                    </m:ctrlPr>
                                  </m:dPr>
                                  <m:e>
                                    <m:r>
                                      <a:rPr lang="en-US" sz="1600" b="0" i="0" smtClean="0">
                                        <a:latin typeface="Cambria Math" panose="02040503050406030204" pitchFamily="18" charset="0"/>
                                        <a:ea typeface="Cambria Math" panose="02040503050406030204" pitchFamily="18" charset="0"/>
                                      </a:rPr>
                                      <m:t>1 − </m:t>
                                    </m:r>
                                    <m:f>
                                      <m:fPr>
                                        <m:ctrlPr>
                                          <a:rPr lang="en-US" sz="1600" b="0" i="1" smtClean="0">
                                            <a:latin typeface="Cambria Math" panose="02040503050406030204" pitchFamily="18" charset="0"/>
                                            <a:ea typeface="Cambria Math" panose="02040503050406030204" pitchFamily="18" charset="0"/>
                                          </a:rPr>
                                        </m:ctrlPr>
                                      </m:fPr>
                                      <m:num>
                                        <m:r>
                                          <a:rPr lang="en-US" sz="1600" b="0" i="0" smtClean="0">
                                            <a:latin typeface="Cambria Math" panose="02040503050406030204" pitchFamily="18" charset="0"/>
                                            <a:ea typeface="Cambria Math" panose="02040503050406030204" pitchFamily="18" charset="0"/>
                                          </a:rPr>
                                          <m:t>1</m:t>
                                        </m:r>
                                      </m:num>
                                      <m:den>
                                        <m:r>
                                          <a:rPr lang="en-US" sz="1600" b="0" i="0" smtClean="0">
                                            <a:latin typeface="Cambria Math" panose="02040503050406030204" pitchFamily="18" charset="0"/>
                                            <a:ea typeface="Cambria Math" panose="02040503050406030204" pitchFamily="18" charset="0"/>
                                          </a:rPr>
                                          <m:t>16</m:t>
                                        </m:r>
                                        <m:sSubSup>
                                          <m:sSubSupPr>
                                            <m:ctrlPr>
                                              <a:rPr lang="en-US" sz="1600" b="0" i="1" smtClean="0">
                                                <a:latin typeface="Cambria Math" panose="02040503050406030204" pitchFamily="18" charset="0"/>
                                                <a:ea typeface="Cambria Math" panose="02040503050406030204" pitchFamily="18" charset="0"/>
                                              </a:rPr>
                                            </m:ctrlPr>
                                          </m:sSubSupPr>
                                          <m:e>
                                            <m:r>
                                              <m:rPr>
                                                <m:sty m:val="p"/>
                                              </m:rPr>
                                              <a:rPr lang="en-US" sz="1600" b="0" i="0" smtClean="0">
                                                <a:latin typeface="Cambria Math" panose="02040503050406030204" pitchFamily="18" charset="0"/>
                                                <a:ea typeface="Cambria Math" panose="02040503050406030204" pitchFamily="18" charset="0"/>
                                              </a:rPr>
                                              <m:t>b</m:t>
                                            </m:r>
                                          </m:e>
                                          <m:sub>
                                            <m:r>
                                              <m:rPr>
                                                <m:sty m:val="p"/>
                                              </m:rPr>
                                              <a:rPr lang="en-US" sz="1600" b="0" i="0" smtClean="0">
                                                <a:latin typeface="Cambria Math" panose="02040503050406030204" pitchFamily="18" charset="0"/>
                                                <a:ea typeface="Cambria Math" panose="02040503050406030204" pitchFamily="18" charset="0"/>
                                              </a:rPr>
                                              <m:t>o</m:t>
                                            </m:r>
                                          </m:sub>
                                          <m:sup>
                                            <m:r>
                                              <a:rPr lang="en-US" sz="1600" b="0" i="0" smtClean="0">
                                                <a:latin typeface="Cambria Math" panose="02040503050406030204" pitchFamily="18" charset="0"/>
                                                <a:ea typeface="Cambria Math" panose="02040503050406030204" pitchFamily="18" charset="0"/>
                                              </a:rPr>
                                              <m:t>2</m:t>
                                            </m:r>
                                          </m:sup>
                                        </m:sSubSup>
                                      </m:den>
                                    </m:f>
                                  </m:e>
                                </m:d>
                              </m:e>
                            </m:d>
                            <m:r>
                              <a:rPr lang="en-US" sz="1600" b="0" i="0" smtClean="0">
                                <a:latin typeface="Cambria Math" panose="02040503050406030204" pitchFamily="18" charset="0"/>
                                <a:ea typeface="Cambria Math" panose="02040503050406030204" pitchFamily="18" charset="0"/>
                              </a:rPr>
                              <m:t> </m:t>
                            </m:r>
                            <m:r>
                              <m:rPr>
                                <m:sty m:val="p"/>
                              </m:rPr>
                              <a:rPr lang="en-US" sz="1600" b="0" i="0" smtClean="0">
                                <a:latin typeface="Cambria Math" panose="02040503050406030204" pitchFamily="18" charset="0"/>
                                <a:ea typeface="Cambria Math" panose="02040503050406030204" pitchFamily="18" charset="0"/>
                              </a:rPr>
                              <m:t>when</m:t>
                            </m:r>
                            <m:r>
                              <a:rPr lang="en-US" sz="1600" b="0" i="0" smtClean="0">
                                <a:latin typeface="Cambria Math" panose="02040503050406030204" pitchFamily="18" charset="0"/>
                                <a:ea typeface="Cambria Math" panose="02040503050406030204" pitchFamily="18" charset="0"/>
                              </a:rPr>
                              <m:t> </m:t>
                            </m:r>
                            <m:sSub>
                              <m:sSubPr>
                                <m:ctrlPr>
                                  <a:rPr lang="en-US" sz="1600" b="0" i="1" smtClean="0">
                                    <a:latin typeface="Cambria Math" panose="02040503050406030204" pitchFamily="18" charset="0"/>
                                    <a:ea typeface="Cambria Math" panose="02040503050406030204" pitchFamily="18" charset="0"/>
                                  </a:rPr>
                                </m:ctrlPr>
                              </m:sSubPr>
                              <m:e>
                                <m:r>
                                  <m:rPr>
                                    <m:sty m:val="p"/>
                                  </m:rPr>
                                  <a:rPr lang="en-US" sz="1600" b="0" i="0" smtClean="0">
                                    <a:latin typeface="Cambria Math" panose="02040503050406030204" pitchFamily="18" charset="0"/>
                                    <a:ea typeface="Cambria Math" panose="02040503050406030204" pitchFamily="18" charset="0"/>
                                  </a:rPr>
                                  <m:t>b</m:t>
                                </m:r>
                              </m:e>
                              <m:sub>
                                <m:r>
                                  <m:rPr>
                                    <m:sty m:val="p"/>
                                  </m:rPr>
                                  <a:rPr lang="en-US" sz="1600" b="0" i="0" smtClean="0">
                                    <a:latin typeface="Cambria Math" panose="02040503050406030204" pitchFamily="18" charset="0"/>
                                    <a:ea typeface="Cambria Math" panose="02040503050406030204" pitchFamily="18" charset="0"/>
                                  </a:rPr>
                                  <m:t>o</m:t>
                                </m:r>
                              </m:sub>
                            </m:sSub>
                            <m:r>
                              <a:rPr lang="en-US" sz="1600" b="0" i="0" smtClean="0">
                                <a:latin typeface="Cambria Math" panose="02040503050406030204" pitchFamily="18" charset="0"/>
                                <a:ea typeface="Cambria Math" panose="02040503050406030204" pitchFamily="18" charset="0"/>
                              </a:rPr>
                              <m:t> &gt;1</m:t>
                            </m:r>
                          </m:e>
                        </m:eqArr>
                      </m:e>
                    </m:d>
                  </m:oMath>
                </a14:m>
                <a:r>
                  <a:rPr lang="en-US" sz="1600" dirty="0"/>
                  <a:t> </a:t>
                </a:r>
              </a:p>
            </p:txBody>
          </p:sp>
        </mc:Choice>
        <mc:Fallback>
          <p:sp>
            <p:nvSpPr>
              <p:cNvPr id="14" name="Rectangle 13"/>
              <p:cNvSpPr>
                <a:spLocks noRot="1" noChangeAspect="1" noMove="1" noResize="1" noEditPoints="1" noAdjustHandles="1" noChangeArrowheads="1" noChangeShapeType="1" noTextEdit="1"/>
              </p:cNvSpPr>
              <p:nvPr/>
            </p:nvSpPr>
            <p:spPr>
              <a:xfrm>
                <a:off x="885148" y="4635848"/>
                <a:ext cx="6751791" cy="1006429"/>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Rectangle 12"/>
              <p:cNvSpPr/>
              <p:nvPr/>
            </p:nvSpPr>
            <p:spPr>
              <a:xfrm>
                <a:off x="885148" y="4266990"/>
                <a:ext cx="8764943" cy="390492"/>
              </a:xfrm>
              <a:prstGeom prst="rect">
                <a:avLst/>
              </a:prstGeom>
            </p:spPr>
            <p:txBody>
              <a:bodyPr wrap="square">
                <a:spAutoFit/>
              </a:bodyPr>
              <a:lstStyle/>
              <a:p>
                <a14:m>
                  <m:oMath xmlns:m="http://schemas.openxmlformats.org/officeDocument/2006/math">
                    <m:sSub>
                      <m:sSubPr>
                        <m:ctrlPr>
                          <a:rPr lang="en-US" sz="1600" i="1" smtClean="0">
                            <a:latin typeface="Cambria Math" panose="02040503050406030204" pitchFamily="18" charset="0"/>
                          </a:rPr>
                        </m:ctrlPr>
                      </m:sSubPr>
                      <m:e>
                        <m:r>
                          <m:rPr>
                            <m:sty m:val="p"/>
                          </m:rPr>
                          <a:rPr lang="en-US" sz="1600" b="0" i="0" smtClean="0">
                            <a:latin typeface="Cambria Math" panose="02040503050406030204" pitchFamily="18" charset="0"/>
                          </a:rPr>
                          <m:t>b</m:t>
                        </m:r>
                      </m:e>
                      <m:sub>
                        <m:r>
                          <m:rPr>
                            <m:sty m:val="p"/>
                          </m:rPr>
                          <a:rPr lang="en-US" sz="1600" b="0" i="0" smtClean="0">
                            <a:latin typeface="Cambria Math" panose="02040503050406030204" pitchFamily="18" charset="0"/>
                          </a:rPr>
                          <m:t>e</m:t>
                        </m:r>
                      </m:sub>
                    </m:sSub>
                  </m:oMath>
                </a14:m>
                <a:r>
                  <a:rPr lang="en-US" sz="1600" dirty="0"/>
                  <a:t> </a:t>
                </a:r>
                <a14:m>
                  <m:oMath xmlns:m="http://schemas.openxmlformats.org/officeDocument/2006/math">
                    <m:r>
                      <a:rPr lang="en-US" sz="1600" i="0" dirty="0" smtClean="0">
                        <a:latin typeface="Cambria Math" panose="02040503050406030204" pitchFamily="18" charset="0"/>
                        <a:ea typeface="Cambria Math" panose="02040503050406030204" pitchFamily="18" charset="0"/>
                      </a:rPr>
                      <m:t>=</m:t>
                    </m:r>
                  </m:oMath>
                </a14:m>
                <a:r>
                  <a:rPr lang="en-US" sz="1600" dirty="0"/>
                  <a:t> </a:t>
                </a:r>
                <a14:m>
                  <m:oMath xmlns:m="http://schemas.openxmlformats.org/officeDocument/2006/math">
                    <m:rad>
                      <m:radPr>
                        <m:degHide m:val="on"/>
                        <m:ctrlPr>
                          <a:rPr lang="en-US" sz="1600" i="1" dirty="0" smtClean="0">
                            <a:latin typeface="Cambria Math" panose="02040503050406030204" pitchFamily="18" charset="0"/>
                          </a:rPr>
                        </m:ctrlPr>
                      </m:radPr>
                      <m:deg/>
                      <m:e>
                        <m:sSub>
                          <m:sSubPr>
                            <m:ctrlPr>
                              <a:rPr lang="en-US" sz="1600" i="1" dirty="0" smtClean="0">
                                <a:latin typeface="Cambria Math" panose="02040503050406030204" pitchFamily="18" charset="0"/>
                              </a:rPr>
                            </m:ctrlPr>
                          </m:sSubPr>
                          <m:e>
                            <m:r>
                              <m:rPr>
                                <m:sty m:val="p"/>
                              </m:rPr>
                              <a:rPr lang="en-US" sz="1600" b="0" i="0" dirty="0" smtClean="0">
                                <a:latin typeface="Cambria Math" panose="02040503050406030204" pitchFamily="18" charset="0"/>
                              </a:rPr>
                              <m:t>A</m:t>
                            </m:r>
                          </m:e>
                          <m:sub>
                            <m:r>
                              <m:rPr>
                                <m:sty m:val="p"/>
                              </m:rPr>
                              <a:rPr lang="en-US" sz="1600" b="0" i="0" dirty="0" smtClean="0">
                                <a:latin typeface="Cambria Math" panose="02040503050406030204" pitchFamily="18" charset="0"/>
                              </a:rPr>
                              <m:t>base</m:t>
                            </m:r>
                          </m:sub>
                        </m:sSub>
                      </m:e>
                    </m:rad>
                    <m:r>
                      <a:rPr lang="en-US" sz="1600" i="1" dirty="0" smtClean="0">
                        <a:latin typeface="Cambria Math" panose="02040503050406030204" pitchFamily="18" charset="0"/>
                        <a:ea typeface="Cambria Math" panose="02040503050406030204" pitchFamily="18" charset="0"/>
                      </a:rPr>
                      <m:t>=</m:t>
                    </m:r>
                    <m:r>
                      <a:rPr lang="en-US" sz="1600" b="0" i="1" dirty="0" smtClean="0">
                        <a:latin typeface="Cambria Math" panose="02040503050406030204" pitchFamily="18" charset="0"/>
                        <a:ea typeface="Cambria Math" panose="02040503050406030204" pitchFamily="18" charset="0"/>
                      </a:rPr>
                      <m:t> </m:t>
                    </m:r>
                    <m:rad>
                      <m:radPr>
                        <m:degHide m:val="on"/>
                        <m:ctrlPr>
                          <a:rPr lang="en-US" sz="1600" b="0" i="1" dirty="0" smtClean="0">
                            <a:latin typeface="Cambria Math" panose="02040503050406030204" pitchFamily="18" charset="0"/>
                            <a:ea typeface="Cambria Math" panose="02040503050406030204" pitchFamily="18" charset="0"/>
                          </a:rPr>
                        </m:ctrlPr>
                      </m:radPr>
                      <m:deg/>
                      <m:e>
                        <m:r>
                          <a:rPr lang="en-US" sz="1600" b="0" i="1" dirty="0" smtClean="0">
                            <a:latin typeface="Cambria Math" panose="02040503050406030204" pitchFamily="18" charset="0"/>
                            <a:ea typeface="Cambria Math" panose="02040503050406030204" pitchFamily="18" charset="0"/>
                          </a:rPr>
                          <m:t>150 ×180</m:t>
                        </m:r>
                      </m:e>
                    </m:rad>
                    <m:r>
                      <a:rPr lang="en-US" sz="1600" b="0" i="1" dirty="0" smtClean="0">
                        <a:latin typeface="Cambria Math" panose="02040503050406030204" pitchFamily="18" charset="0"/>
                        <a:ea typeface="Cambria Math" panose="02040503050406030204" pitchFamily="18" charset="0"/>
                      </a:rPr>
                      <m:t> =1</m:t>
                    </m:r>
                    <m:r>
                      <a:rPr lang="en-US" sz="1600" b="0" i="0" dirty="0" smtClean="0">
                        <a:latin typeface="Cambria Math" panose="02040503050406030204" pitchFamily="18" charset="0"/>
                        <a:ea typeface="Cambria Math" panose="02040503050406030204" pitchFamily="18" charset="0"/>
                      </a:rPr>
                      <m:t>64 </m:t>
                    </m:r>
                    <m:r>
                      <m:rPr>
                        <m:sty m:val="p"/>
                      </m:rPr>
                      <a:rPr lang="en-US" sz="1600" b="0" i="0" dirty="0" smtClean="0">
                        <a:latin typeface="Cambria Math" panose="02040503050406030204" pitchFamily="18" charset="0"/>
                        <a:ea typeface="Cambria Math" panose="02040503050406030204" pitchFamily="18" charset="0"/>
                      </a:rPr>
                      <m:t>ft</m:t>
                    </m:r>
                    <m:r>
                      <a:rPr lang="en-US" sz="1600" b="0" i="0" dirty="0" smtClean="0">
                        <a:latin typeface="Cambria Math" panose="02040503050406030204" pitchFamily="18" charset="0"/>
                      </a:rPr>
                      <m:t> </m:t>
                    </m:r>
                    <m:r>
                      <a:rPr lang="en-US" sz="1600" b="0" i="0" dirty="0" smtClean="0">
                        <a:latin typeface="Cambria Math" panose="02040503050406030204" pitchFamily="18" charset="0"/>
                        <a:ea typeface="Cambria Math" panose="02040503050406030204" pitchFamily="18" charset="0"/>
                      </a:rPr>
                      <m:t>≤260 </m:t>
                    </m:r>
                    <m:r>
                      <m:rPr>
                        <m:sty m:val="p"/>
                      </m:rPr>
                      <a:rPr lang="en-US" sz="1600" b="0" i="0" dirty="0" smtClean="0">
                        <a:latin typeface="Cambria Math" panose="02040503050406030204" pitchFamily="18" charset="0"/>
                        <a:ea typeface="Cambria Math" panose="02040503050406030204" pitchFamily="18" charset="0"/>
                      </a:rPr>
                      <m:t>ft</m:t>
                    </m:r>
                  </m:oMath>
                </a14:m>
                <a:endParaRPr lang="en-US" sz="1600" dirty="0"/>
              </a:p>
            </p:txBody>
          </p:sp>
        </mc:Choice>
        <mc:Fallback>
          <p:sp>
            <p:nvSpPr>
              <p:cNvPr id="13" name="Rectangle 12"/>
              <p:cNvSpPr>
                <a:spLocks noRot="1" noChangeAspect="1" noMove="1" noResize="1" noEditPoints="1" noAdjustHandles="1" noChangeArrowheads="1" noChangeShapeType="1" noTextEdit="1"/>
              </p:cNvSpPr>
              <p:nvPr/>
            </p:nvSpPr>
            <p:spPr>
              <a:xfrm>
                <a:off x="885148" y="4266990"/>
                <a:ext cx="8764943" cy="39049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Rectangle 9"/>
              <p:cNvSpPr/>
              <p:nvPr/>
            </p:nvSpPr>
            <p:spPr>
              <a:xfrm>
                <a:off x="885149" y="3832388"/>
                <a:ext cx="7581507" cy="460832"/>
              </a:xfrm>
              <a:prstGeom prst="rect">
                <a:avLst/>
              </a:prstGeom>
            </p:spPr>
            <p:txBody>
              <a:bodyPr wrap="square">
                <a:spAutoFit/>
              </a:bodyPr>
              <a:lstStyle/>
              <a:p>
                <a14:m>
                  <m:oMath xmlns:m="http://schemas.openxmlformats.org/officeDocument/2006/math">
                    <m:sSub>
                      <m:sSubPr>
                        <m:ctrlPr>
                          <a:rPr lang="en-US" sz="1600" i="1" smtClean="0">
                            <a:latin typeface="Cambria Math" panose="02040503050406030204" pitchFamily="18" charset="0"/>
                          </a:rPr>
                        </m:ctrlPr>
                      </m:sSubPr>
                      <m:e>
                        <m:r>
                          <m:rPr>
                            <m:sty m:val="p"/>
                          </m:rPr>
                          <a:rPr lang="en-US" sz="1600" b="0" i="0" smtClean="0">
                            <a:latin typeface="Cambria Math" panose="02040503050406030204" pitchFamily="18" charset="0"/>
                          </a:rPr>
                          <m:t>b</m:t>
                        </m:r>
                      </m:e>
                      <m:sub>
                        <m:r>
                          <m:rPr>
                            <m:sty m:val="p"/>
                          </m:rPr>
                          <a:rPr lang="en-US" sz="1600" b="0" i="0" smtClean="0">
                            <a:latin typeface="Cambria Math" panose="02040503050406030204" pitchFamily="18" charset="0"/>
                          </a:rPr>
                          <m:t>o</m:t>
                        </m:r>
                      </m:sub>
                    </m:sSub>
                  </m:oMath>
                </a14:m>
                <a:r>
                  <a:rPr lang="en-US" sz="1600" dirty="0"/>
                  <a:t> </a:t>
                </a:r>
                <a14:m>
                  <m:oMath xmlns:m="http://schemas.openxmlformats.org/officeDocument/2006/math">
                    <m:r>
                      <a:rPr lang="en-US" sz="1600" i="0" dirty="0" smtClean="0">
                        <a:latin typeface="Cambria Math" panose="02040503050406030204" pitchFamily="18" charset="0"/>
                        <a:ea typeface="Cambria Math" panose="02040503050406030204" pitchFamily="18" charset="0"/>
                      </a:rPr>
                      <m:t>=</m:t>
                    </m:r>
                    <m:r>
                      <a:rPr lang="en-US" sz="1600" b="0" i="0" dirty="0" smtClean="0">
                        <a:latin typeface="Cambria Math" panose="02040503050406030204" pitchFamily="18" charset="0"/>
                        <a:ea typeface="Cambria Math" panose="02040503050406030204" pitchFamily="18" charset="0"/>
                      </a:rPr>
                      <m:t>0.00071</m:t>
                    </m:r>
                    <m:d>
                      <m:dPr>
                        <m:ctrlPr>
                          <a:rPr lang="en-US" sz="1600" b="0" i="1" dirty="0" smtClean="0">
                            <a:latin typeface="Cambria Math" panose="02040503050406030204" pitchFamily="18" charset="0"/>
                            <a:ea typeface="Cambria Math" panose="02040503050406030204" pitchFamily="18" charset="0"/>
                          </a:rPr>
                        </m:ctrlPr>
                      </m:dPr>
                      <m:e>
                        <m:f>
                          <m:fPr>
                            <m:ctrlPr>
                              <a:rPr lang="en-US" sz="1600" b="0" i="1" dirty="0" smtClean="0">
                                <a:latin typeface="Cambria Math" panose="02040503050406030204" pitchFamily="18" charset="0"/>
                                <a:ea typeface="Cambria Math" panose="02040503050406030204" pitchFamily="18" charset="0"/>
                              </a:rPr>
                            </m:ctrlPr>
                          </m:fPr>
                          <m:num>
                            <m:sSub>
                              <m:sSubPr>
                                <m:ctrlPr>
                                  <a:rPr lang="en-US" sz="1600" b="0" i="1" dirty="0" smtClean="0">
                                    <a:latin typeface="Cambria Math" panose="02040503050406030204" pitchFamily="18" charset="0"/>
                                    <a:ea typeface="Cambria Math" panose="02040503050406030204" pitchFamily="18" charset="0"/>
                                  </a:rPr>
                                </m:ctrlPr>
                              </m:sSubPr>
                              <m:e>
                                <m:r>
                                  <m:rPr>
                                    <m:sty m:val="p"/>
                                  </m:rPr>
                                  <a:rPr lang="en-US" sz="1600" b="0" i="0" dirty="0" smtClean="0">
                                    <a:latin typeface="Cambria Math" panose="02040503050406030204" pitchFamily="18" charset="0"/>
                                    <a:ea typeface="Cambria Math" panose="02040503050406030204" pitchFamily="18" charset="0"/>
                                  </a:rPr>
                                  <m:t>b</m:t>
                                </m:r>
                              </m:e>
                              <m:sub>
                                <m:r>
                                  <m:rPr>
                                    <m:sty m:val="p"/>
                                  </m:rPr>
                                  <a:rPr lang="en-US" sz="1600" b="0" i="0" dirty="0" smtClean="0">
                                    <a:latin typeface="Cambria Math" panose="02040503050406030204" pitchFamily="18" charset="0"/>
                                    <a:ea typeface="Cambria Math" panose="02040503050406030204" pitchFamily="18" charset="0"/>
                                  </a:rPr>
                                  <m:t>e</m:t>
                                </m:r>
                              </m:sub>
                            </m:sSub>
                          </m:num>
                          <m:den>
                            <m:r>
                              <m:rPr>
                                <m:sty m:val="p"/>
                              </m:rPr>
                              <a:rPr lang="en-US" sz="1600" b="0" i="0" dirty="0" smtClean="0">
                                <a:latin typeface="Cambria Math" panose="02040503050406030204" pitchFamily="18" charset="0"/>
                                <a:ea typeface="Cambria Math" panose="02040503050406030204" pitchFamily="18" charset="0"/>
                              </a:rPr>
                              <m:t>T</m:t>
                            </m:r>
                          </m:den>
                        </m:f>
                      </m:e>
                    </m:d>
                    <m:r>
                      <a:rPr lang="en-US" sz="1600" b="0" i="0" dirty="0" smtClean="0">
                        <a:latin typeface="Cambria Math" panose="02040503050406030204" pitchFamily="18" charset="0"/>
                        <a:ea typeface="Cambria Math" panose="02040503050406030204" pitchFamily="18" charset="0"/>
                      </a:rPr>
                      <m:t> </m:t>
                    </m:r>
                    <m:r>
                      <a:rPr lang="en-US" sz="1600" b="0" i="1" dirty="0" smtClean="0">
                        <a:latin typeface="Cambria Math" panose="02040503050406030204" pitchFamily="18" charset="0"/>
                        <a:ea typeface="Cambria Math" panose="02040503050406030204" pitchFamily="18" charset="0"/>
                      </a:rPr>
                      <m:t>=0.0071</m:t>
                    </m:r>
                    <m:d>
                      <m:dPr>
                        <m:ctrlPr>
                          <a:rPr lang="en-US" sz="1600" b="0" i="1" dirty="0" smtClean="0">
                            <a:latin typeface="Cambria Math" panose="02040503050406030204" pitchFamily="18" charset="0"/>
                            <a:ea typeface="Cambria Math" panose="02040503050406030204" pitchFamily="18" charset="0"/>
                          </a:rPr>
                        </m:ctrlPr>
                      </m:dPr>
                      <m:e>
                        <m:f>
                          <m:fPr>
                            <m:ctrlPr>
                              <a:rPr lang="en-US" sz="1600" b="0" i="1" dirty="0" smtClean="0">
                                <a:latin typeface="Cambria Math" panose="02040503050406030204" pitchFamily="18" charset="0"/>
                                <a:ea typeface="Cambria Math" panose="02040503050406030204" pitchFamily="18" charset="0"/>
                              </a:rPr>
                            </m:ctrlPr>
                          </m:fPr>
                          <m:num>
                            <m:r>
                              <a:rPr lang="en-US" sz="1600" b="0" i="1" dirty="0" smtClean="0">
                                <a:latin typeface="Cambria Math" panose="02040503050406030204" pitchFamily="18" charset="0"/>
                                <a:ea typeface="Cambria Math" panose="02040503050406030204" pitchFamily="18" charset="0"/>
                              </a:rPr>
                              <m:t>164</m:t>
                            </m:r>
                          </m:num>
                          <m:den>
                            <m:r>
                              <a:rPr lang="en-US" sz="1600" b="0" i="1" dirty="0" smtClean="0">
                                <a:latin typeface="Cambria Math" panose="02040503050406030204" pitchFamily="18" charset="0"/>
                                <a:ea typeface="Cambria Math" panose="02040503050406030204" pitchFamily="18" charset="0"/>
                              </a:rPr>
                              <m:t>0.49</m:t>
                            </m:r>
                          </m:den>
                        </m:f>
                      </m:e>
                    </m:d>
                    <m:r>
                      <a:rPr lang="en-US" sz="1600" b="0" i="1" dirty="0" smtClean="0">
                        <a:latin typeface="Cambria Math" panose="02040503050406030204" pitchFamily="18" charset="0"/>
                        <a:ea typeface="Cambria Math" panose="02040503050406030204" pitchFamily="18" charset="0"/>
                      </a:rPr>
                      <m:t>=0.24</m:t>
                    </m:r>
                    <m:r>
                      <a:rPr lang="en-US" sz="1600" b="0" i="0" dirty="0" smtClean="0">
                        <a:latin typeface="Cambria Math" panose="02040503050406030204" pitchFamily="18" charset="0"/>
                        <a:ea typeface="Cambria Math" panose="02040503050406030204" pitchFamily="18" charset="0"/>
                      </a:rPr>
                      <m:t>, </m:t>
                    </m:r>
                    <m:sSub>
                      <m:sSubPr>
                        <m:ctrlPr>
                          <a:rPr lang="en-US" sz="1600" b="0" i="1" dirty="0" smtClean="0">
                            <a:latin typeface="Cambria Math" panose="02040503050406030204" pitchFamily="18" charset="0"/>
                            <a:ea typeface="Cambria Math" panose="02040503050406030204" pitchFamily="18" charset="0"/>
                          </a:rPr>
                        </m:ctrlPr>
                      </m:sSubPr>
                      <m:e>
                        <m:r>
                          <m:rPr>
                            <m:sty m:val="p"/>
                          </m:rPr>
                          <a:rPr lang="en-US" sz="1600" b="0" i="0" dirty="0" smtClean="0">
                            <a:latin typeface="Cambria Math" panose="02040503050406030204" pitchFamily="18" charset="0"/>
                            <a:ea typeface="Cambria Math" panose="02040503050406030204" pitchFamily="18" charset="0"/>
                          </a:rPr>
                          <m:t>b</m:t>
                        </m:r>
                      </m:e>
                      <m:sub>
                        <m:r>
                          <m:rPr>
                            <m:sty m:val="p"/>
                          </m:rPr>
                          <a:rPr lang="en-US" sz="1600" b="0" i="0" dirty="0" smtClean="0">
                            <a:latin typeface="Cambria Math" panose="02040503050406030204" pitchFamily="18" charset="0"/>
                            <a:ea typeface="Cambria Math" panose="02040503050406030204" pitchFamily="18" charset="0"/>
                          </a:rPr>
                          <m:t>e</m:t>
                        </m:r>
                      </m:sub>
                    </m:sSub>
                    <m:r>
                      <a:rPr lang="en-US" sz="1600" b="0" i="0" dirty="0" smtClean="0">
                        <a:latin typeface="Cambria Math" panose="02040503050406030204" pitchFamily="18" charset="0"/>
                        <a:ea typeface="Cambria Math" panose="02040503050406030204" pitchFamily="18" charset="0"/>
                      </a:rPr>
                      <m:t> </m:t>
                    </m:r>
                    <m:r>
                      <m:rPr>
                        <m:sty m:val="p"/>
                      </m:rPr>
                      <a:rPr lang="en-US" sz="1600" b="0" i="0" dirty="0" smtClean="0">
                        <a:latin typeface="Cambria Math" panose="02040503050406030204" pitchFamily="18" charset="0"/>
                        <a:ea typeface="Cambria Math" panose="02040503050406030204" pitchFamily="18" charset="0"/>
                      </a:rPr>
                      <m:t>is</m:t>
                    </m:r>
                    <m:r>
                      <a:rPr lang="en-US" sz="1600" b="0" i="0" dirty="0" smtClean="0">
                        <a:latin typeface="Cambria Math" panose="02040503050406030204" pitchFamily="18" charset="0"/>
                        <a:ea typeface="Cambria Math" panose="02040503050406030204" pitchFamily="18" charset="0"/>
                      </a:rPr>
                      <m:t> </m:t>
                    </m:r>
                    <m:r>
                      <m:rPr>
                        <m:sty m:val="p"/>
                      </m:rPr>
                      <a:rPr lang="en-US" sz="1600" b="0" i="0" dirty="0" smtClean="0">
                        <a:latin typeface="Cambria Math" panose="02040503050406030204" pitchFamily="18" charset="0"/>
                        <a:ea typeface="Cambria Math" panose="02040503050406030204" pitchFamily="18" charset="0"/>
                      </a:rPr>
                      <m:t>effective</m:t>
                    </m:r>
                    <m:r>
                      <a:rPr lang="en-US" sz="1600" b="0" i="0" dirty="0" smtClean="0">
                        <a:latin typeface="Cambria Math" panose="02040503050406030204" pitchFamily="18" charset="0"/>
                        <a:ea typeface="Cambria Math" panose="02040503050406030204" pitchFamily="18" charset="0"/>
                      </a:rPr>
                      <m:t> </m:t>
                    </m:r>
                    <m:r>
                      <m:rPr>
                        <m:sty m:val="p"/>
                      </m:rPr>
                      <a:rPr lang="en-US" sz="1600" b="0" i="0" dirty="0" smtClean="0">
                        <a:latin typeface="Cambria Math" panose="02040503050406030204" pitchFamily="18" charset="0"/>
                        <a:ea typeface="Cambria Math" panose="02040503050406030204" pitchFamily="18" charset="0"/>
                      </a:rPr>
                      <m:t>foundation</m:t>
                    </m:r>
                    <m:r>
                      <a:rPr lang="en-US" sz="1600" b="0" i="0" dirty="0" smtClean="0">
                        <a:latin typeface="Cambria Math" panose="02040503050406030204" pitchFamily="18" charset="0"/>
                        <a:ea typeface="Cambria Math" panose="02040503050406030204" pitchFamily="18" charset="0"/>
                      </a:rPr>
                      <m:t> </m:t>
                    </m:r>
                    <m:r>
                      <m:rPr>
                        <m:sty m:val="p"/>
                      </m:rPr>
                      <a:rPr lang="en-US" sz="1600" b="0" i="0" dirty="0" smtClean="0">
                        <a:latin typeface="Cambria Math" panose="02040503050406030204" pitchFamily="18" charset="0"/>
                        <a:ea typeface="Cambria Math" panose="02040503050406030204" pitchFamily="18" charset="0"/>
                      </a:rPr>
                      <m:t>size</m:t>
                    </m:r>
                    <m:r>
                      <a:rPr lang="en-US" sz="1600" b="0" i="0" dirty="0" smtClean="0">
                        <a:latin typeface="Cambria Math" panose="02040503050406030204" pitchFamily="18" charset="0"/>
                        <a:ea typeface="Cambria Math" panose="02040503050406030204" pitchFamily="18" charset="0"/>
                      </a:rPr>
                      <m:t>, </m:t>
                    </m:r>
                    <m:r>
                      <m:rPr>
                        <m:sty m:val="p"/>
                      </m:rPr>
                      <a:rPr lang="en-US" sz="1600" b="0" i="0" dirty="0" smtClean="0">
                        <a:latin typeface="Cambria Math" panose="02040503050406030204" pitchFamily="18" charset="0"/>
                        <a:ea typeface="Cambria Math" panose="02040503050406030204" pitchFamily="18" charset="0"/>
                      </a:rPr>
                      <m:t>T</m:t>
                    </m:r>
                    <m:r>
                      <a:rPr lang="en-US" sz="1600" b="0" i="0" dirty="0" smtClean="0">
                        <a:latin typeface="Cambria Math" panose="02040503050406030204" pitchFamily="18" charset="0"/>
                        <a:ea typeface="Cambria Math" panose="02040503050406030204" pitchFamily="18" charset="0"/>
                      </a:rPr>
                      <m:t> </m:t>
                    </m:r>
                    <m:r>
                      <m:rPr>
                        <m:sty m:val="p"/>
                      </m:rPr>
                      <a:rPr lang="en-US" sz="1600" b="0" i="0" dirty="0" smtClean="0">
                        <a:latin typeface="Cambria Math" panose="02040503050406030204" pitchFamily="18" charset="0"/>
                        <a:ea typeface="Cambria Math" panose="02040503050406030204" pitchFamily="18" charset="0"/>
                      </a:rPr>
                      <m:t>is</m:t>
                    </m:r>
                    <m:r>
                      <a:rPr lang="en-US" sz="1600" b="0" i="0" dirty="0" smtClean="0">
                        <a:latin typeface="Cambria Math" panose="02040503050406030204" pitchFamily="18" charset="0"/>
                        <a:ea typeface="Cambria Math" panose="02040503050406030204" pitchFamily="18" charset="0"/>
                      </a:rPr>
                      <m:t> </m:t>
                    </m:r>
                    <m:r>
                      <m:rPr>
                        <m:sty m:val="p"/>
                      </m:rPr>
                      <a:rPr lang="en-US" sz="1600" b="0" i="0" dirty="0" smtClean="0">
                        <a:latin typeface="Cambria Math" panose="02040503050406030204" pitchFamily="18" charset="0"/>
                        <a:ea typeface="Cambria Math" panose="02040503050406030204" pitchFamily="18" charset="0"/>
                      </a:rPr>
                      <m:t>period</m:t>
                    </m:r>
                  </m:oMath>
                </a14:m>
                <a:endParaRPr lang="en-US" sz="1600" dirty="0"/>
              </a:p>
            </p:txBody>
          </p:sp>
        </mc:Choice>
        <mc:Fallback>
          <p:sp>
            <p:nvSpPr>
              <p:cNvPr id="10" name="Rectangle 9"/>
              <p:cNvSpPr>
                <a:spLocks noRot="1" noChangeAspect="1" noMove="1" noResize="1" noEditPoints="1" noAdjustHandles="1" noChangeArrowheads="1" noChangeShapeType="1" noTextEdit="1"/>
              </p:cNvSpPr>
              <p:nvPr/>
            </p:nvSpPr>
            <p:spPr>
              <a:xfrm>
                <a:off x="885149" y="3832388"/>
                <a:ext cx="7581507" cy="460832"/>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Rectangle 10"/>
              <p:cNvSpPr/>
              <p:nvPr/>
            </p:nvSpPr>
            <p:spPr>
              <a:xfrm>
                <a:off x="279996" y="3585808"/>
                <a:ext cx="4451683" cy="338554"/>
              </a:xfrm>
              <a:prstGeom prst="rect">
                <a:avLst/>
              </a:prstGeom>
            </p:spPr>
            <p:txBody>
              <a:bodyPr wrap="square">
                <a:spAutoFit/>
              </a:bodyPr>
              <a:lstStyle/>
              <a:p>
                <a14:m>
                  <m:oMath xmlns:m="http://schemas.openxmlformats.org/officeDocument/2006/math">
                    <m:r>
                      <a:rPr lang="en-US" sz="1600" b="0" i="1" smtClean="0">
                        <a:latin typeface="Cambria Math" panose="02040503050406030204" pitchFamily="18" charset="0"/>
                      </a:rPr>
                      <m:t>𝑤h𝑒𝑟𝑒</m:t>
                    </m:r>
                  </m:oMath>
                </a14:m>
                <a:r>
                  <a:rPr lang="en-US" sz="1600" dirty="0"/>
                  <a:t>:</a:t>
                </a:r>
              </a:p>
            </p:txBody>
          </p:sp>
        </mc:Choice>
        <mc:Fallback>
          <p:sp>
            <p:nvSpPr>
              <p:cNvPr id="11" name="Rectangle 10"/>
              <p:cNvSpPr>
                <a:spLocks noRot="1" noChangeAspect="1" noMove="1" noResize="1" noEditPoints="1" noAdjustHandles="1" noChangeArrowheads="1" noChangeShapeType="1" noTextEdit="1"/>
              </p:cNvSpPr>
              <p:nvPr/>
            </p:nvSpPr>
            <p:spPr>
              <a:xfrm>
                <a:off x="279996" y="3585808"/>
                <a:ext cx="4451683" cy="338554"/>
              </a:xfrm>
              <a:prstGeom prst="rect">
                <a:avLst/>
              </a:prstGeom>
              <a:blipFill>
                <a:blip r:embed="rId13"/>
                <a:stretch>
                  <a:fillRect t="-5357" b="-2142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p:cNvSpPr/>
              <p:nvPr/>
            </p:nvSpPr>
            <p:spPr>
              <a:xfrm>
                <a:off x="279996" y="2815033"/>
                <a:ext cx="8581199" cy="611001"/>
              </a:xfrm>
              <a:prstGeom prst="rect">
                <a:avLst/>
              </a:prstGeom>
            </p:spPr>
            <p:txBody>
              <a:bodyPr wrap="square">
                <a:spAutoFit/>
              </a:bodyPr>
              <a:lstStyle/>
              <a:p>
                <a14:m>
                  <m:oMath xmlns:m="http://schemas.openxmlformats.org/officeDocument/2006/math">
                    <m:sSub>
                      <m:sSubPr>
                        <m:ctrlPr>
                          <a:rPr lang="en-US" sz="1600" i="1" smtClean="0">
                            <a:latin typeface="Cambria Math" panose="02040503050406030204" pitchFamily="18" charset="0"/>
                          </a:rPr>
                        </m:ctrlPr>
                      </m:sSubPr>
                      <m:e>
                        <m:r>
                          <m:rPr>
                            <m:sty m:val="p"/>
                          </m:rPr>
                          <a:rPr lang="en-US" sz="1600" b="0" i="0" smtClean="0">
                            <a:latin typeface="Cambria Math" panose="02040503050406030204" pitchFamily="18" charset="0"/>
                          </a:rPr>
                          <m:t>RRS</m:t>
                        </m:r>
                      </m:e>
                      <m:sub>
                        <m:r>
                          <m:rPr>
                            <m:sty m:val="p"/>
                          </m:rPr>
                          <a:rPr lang="en-US" sz="1600" b="0" i="0" smtClean="0">
                            <a:latin typeface="Cambria Math" panose="02040503050406030204" pitchFamily="18" charset="0"/>
                          </a:rPr>
                          <m:t>bsa</m:t>
                        </m:r>
                      </m:sub>
                    </m:sSub>
                    <m:r>
                      <a:rPr lang="en-US" sz="1600" i="0">
                        <a:latin typeface="Cambria Math" panose="02040503050406030204" pitchFamily="18" charset="0"/>
                      </a:rPr>
                      <m:t>=</m:t>
                    </m:r>
                  </m:oMath>
                </a14:m>
                <a:r>
                  <a:rPr lang="en-US" sz="1600" dirty="0"/>
                  <a:t> </a:t>
                </a:r>
                <a14:m>
                  <m:oMath xmlns:m="http://schemas.openxmlformats.org/officeDocument/2006/math">
                    <m:r>
                      <a:rPr lang="en-US" sz="1600" b="0" i="0" smtClean="0">
                        <a:latin typeface="Cambria Math" panose="02040503050406030204" pitchFamily="18" charset="0"/>
                      </a:rPr>
                      <m:t>0.25+0.75</m:t>
                    </m:r>
                    <m:rad>
                      <m:radPr>
                        <m:degHide m:val="on"/>
                        <m:ctrlPr>
                          <a:rPr lang="en-US" sz="1600" b="0" i="1" smtClean="0">
                            <a:latin typeface="Cambria Math" panose="02040503050406030204" pitchFamily="18" charset="0"/>
                          </a:rPr>
                        </m:ctrlPr>
                      </m:radPr>
                      <m:deg/>
                      <m:e>
                        <m:f>
                          <m:fPr>
                            <m:ctrlPr>
                              <a:rPr lang="en-US" sz="1600" i="1">
                                <a:latin typeface="Cambria Math" panose="02040503050406030204" pitchFamily="18" charset="0"/>
                              </a:rPr>
                            </m:ctrlPr>
                          </m:fPr>
                          <m:num>
                            <m:r>
                              <a:rPr lang="en-US" sz="1600">
                                <a:latin typeface="Cambria Math" panose="02040503050406030204" pitchFamily="18" charset="0"/>
                              </a:rPr>
                              <m:t>1</m:t>
                            </m:r>
                          </m:num>
                          <m:den>
                            <m:sSubSup>
                              <m:sSubSupPr>
                                <m:ctrlPr>
                                  <a:rPr lang="en-US" sz="1600" i="1">
                                    <a:latin typeface="Cambria Math" panose="02040503050406030204" pitchFamily="18" charset="0"/>
                                  </a:rPr>
                                </m:ctrlPr>
                              </m:sSubSupPr>
                              <m:e>
                                <m:r>
                                  <m:rPr>
                                    <m:sty m:val="p"/>
                                  </m:rPr>
                                  <a:rPr lang="en-US" sz="1600">
                                    <a:latin typeface="Cambria Math" panose="02040503050406030204" pitchFamily="18" charset="0"/>
                                  </a:rPr>
                                  <m:t>b</m:t>
                                </m:r>
                              </m:e>
                              <m:sub>
                                <m:r>
                                  <m:rPr>
                                    <m:sty m:val="p"/>
                                  </m:rPr>
                                  <a:rPr lang="en-US" sz="1600">
                                    <a:latin typeface="Cambria Math" panose="02040503050406030204" pitchFamily="18" charset="0"/>
                                  </a:rPr>
                                  <m:t>o</m:t>
                                </m:r>
                              </m:sub>
                              <m:sup>
                                <m:r>
                                  <a:rPr lang="en-US" sz="1600">
                                    <a:latin typeface="Cambria Math" panose="02040503050406030204" pitchFamily="18" charset="0"/>
                                  </a:rPr>
                                  <m:t>2</m:t>
                                </m:r>
                              </m:sup>
                            </m:sSubSup>
                          </m:den>
                        </m:f>
                        <m:r>
                          <a:rPr lang="en-US" sz="1600">
                            <a:latin typeface="Cambria Math" panose="02040503050406030204" pitchFamily="18" charset="0"/>
                          </a:rPr>
                          <m:t> </m:t>
                        </m:r>
                        <m:d>
                          <m:dPr>
                            <m:begChr m:val="["/>
                            <m:endChr m:val="]"/>
                            <m:ctrlPr>
                              <a:rPr lang="en-US" sz="1600" i="1">
                                <a:latin typeface="Cambria Math" panose="02040503050406030204" pitchFamily="18" charset="0"/>
                              </a:rPr>
                            </m:ctrlPr>
                          </m:dPr>
                          <m:e>
                            <m:r>
                              <a:rPr lang="en-US" sz="1600">
                                <a:latin typeface="Cambria Math" panose="02040503050406030204" pitchFamily="18" charset="0"/>
                              </a:rPr>
                              <m:t>1−</m:t>
                            </m:r>
                            <m:sSup>
                              <m:sSupPr>
                                <m:ctrlPr>
                                  <a:rPr lang="en-US" sz="1600" i="1">
                                    <a:latin typeface="Cambria Math" panose="02040503050406030204" pitchFamily="18" charset="0"/>
                                  </a:rPr>
                                </m:ctrlPr>
                              </m:sSupPr>
                              <m:e>
                                <m:r>
                                  <a:rPr lang="en-US" sz="1600">
                                    <a:latin typeface="Cambria Math" panose="02040503050406030204" pitchFamily="18" charset="0"/>
                                  </a:rPr>
                                  <m:t>(</m:t>
                                </m:r>
                                <m:r>
                                  <m:rPr>
                                    <m:sty m:val="p"/>
                                  </m:rPr>
                                  <a:rPr lang="en-US" sz="1600">
                                    <a:latin typeface="Cambria Math" panose="02040503050406030204" pitchFamily="18" charset="0"/>
                                  </a:rPr>
                                  <m:t>e</m:t>
                                </m:r>
                              </m:e>
                              <m:sup>
                                <m:r>
                                  <a:rPr lang="en-US" sz="1600">
                                    <a:latin typeface="Cambria Math" panose="02040503050406030204" pitchFamily="18" charset="0"/>
                                  </a:rPr>
                                  <m:t>−</m:t>
                                </m:r>
                                <m:sSubSup>
                                  <m:sSubSupPr>
                                    <m:ctrlPr>
                                      <a:rPr lang="en-US" sz="1600" i="1">
                                        <a:latin typeface="Cambria Math" panose="02040503050406030204" pitchFamily="18" charset="0"/>
                                      </a:rPr>
                                    </m:ctrlPr>
                                  </m:sSubSupPr>
                                  <m:e>
                                    <m:r>
                                      <a:rPr lang="en-US" sz="1600">
                                        <a:latin typeface="Cambria Math" panose="02040503050406030204" pitchFamily="18" charset="0"/>
                                      </a:rPr>
                                      <m:t>2</m:t>
                                    </m:r>
                                    <m:r>
                                      <m:rPr>
                                        <m:sty m:val="p"/>
                                      </m:rPr>
                                      <a:rPr lang="en-US" sz="1600">
                                        <a:latin typeface="Cambria Math" panose="02040503050406030204" pitchFamily="18" charset="0"/>
                                      </a:rPr>
                                      <m:t>b</m:t>
                                    </m:r>
                                  </m:e>
                                  <m:sub>
                                    <m:r>
                                      <m:rPr>
                                        <m:sty m:val="p"/>
                                      </m:rPr>
                                      <a:rPr lang="en-US" sz="1600">
                                        <a:latin typeface="Cambria Math" panose="02040503050406030204" pitchFamily="18" charset="0"/>
                                      </a:rPr>
                                      <m:t>o</m:t>
                                    </m:r>
                                  </m:sub>
                                  <m:sup>
                                    <m:r>
                                      <a:rPr lang="en-US" sz="1600">
                                        <a:latin typeface="Cambria Math" panose="02040503050406030204" pitchFamily="18" charset="0"/>
                                      </a:rPr>
                                      <m:t>2</m:t>
                                    </m:r>
                                  </m:sup>
                                </m:sSubSup>
                              </m:sup>
                            </m:sSup>
                          </m:e>
                        </m:d>
                        <m:r>
                          <a:rPr lang="en-US" sz="1600">
                            <a:latin typeface="Cambria Math" panose="02040503050406030204" pitchFamily="18" charset="0"/>
                          </a:rPr>
                          <m:t> </m:t>
                        </m:r>
                        <m:r>
                          <a:rPr lang="en-US" sz="1600" i="1">
                            <a:latin typeface="Cambria Math" panose="02040503050406030204" pitchFamily="18" charset="0"/>
                            <a:ea typeface="Cambria Math" panose="02040503050406030204" pitchFamily="18" charset="0"/>
                          </a:rPr>
                          <m:t>×</m:t>
                        </m:r>
                        <m:sSub>
                          <m:sSubPr>
                            <m:ctrlPr>
                              <a:rPr lang="en-US" sz="1600" i="1">
                                <a:latin typeface="Cambria Math" panose="02040503050406030204" pitchFamily="18" charset="0"/>
                              </a:rPr>
                            </m:ctrlPr>
                          </m:sSubPr>
                          <m:e>
                            <m:r>
                              <a:rPr lang="en-US" sz="1600">
                                <a:latin typeface="Cambria Math" panose="02040503050406030204" pitchFamily="18" charset="0"/>
                              </a:rPr>
                              <m:t> </m:t>
                            </m:r>
                            <m:r>
                              <m:rPr>
                                <m:sty m:val="p"/>
                              </m:rPr>
                              <a:rPr lang="en-US" sz="1600">
                                <a:latin typeface="Cambria Math" panose="02040503050406030204" pitchFamily="18" charset="0"/>
                              </a:rPr>
                              <m:t>B</m:t>
                            </m:r>
                          </m:e>
                          <m:sub>
                            <m:r>
                              <m:rPr>
                                <m:sty m:val="p"/>
                              </m:rPr>
                              <a:rPr lang="en-US" sz="1600">
                                <a:latin typeface="Cambria Math" panose="02040503050406030204" pitchFamily="18" charset="0"/>
                              </a:rPr>
                              <m:t>bsa</m:t>
                            </m:r>
                          </m:sub>
                        </m:sSub>
                      </m:e>
                    </m:rad>
                    <m:r>
                      <a:rPr lang="en-US" sz="1600" b="0" i="0"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=0.25+0.75</m:t>
                    </m:r>
                    <m:rad>
                      <m:radPr>
                        <m:degHide m:val="on"/>
                        <m:ctrlPr>
                          <a:rPr lang="en-US" sz="1600" b="0" i="1" smtClean="0">
                            <a:latin typeface="Cambria Math" panose="02040503050406030204" pitchFamily="18" charset="0"/>
                            <a:ea typeface="Cambria Math" panose="02040503050406030204" pitchFamily="18" charset="0"/>
                          </a:rPr>
                        </m:ctrlPr>
                      </m:radPr>
                      <m:deg/>
                      <m:e>
                        <m:f>
                          <m:fPr>
                            <m:ctrlPr>
                              <a:rPr lang="en-US" sz="1600" i="1">
                                <a:latin typeface="Cambria Math" panose="02040503050406030204" pitchFamily="18" charset="0"/>
                                <a:ea typeface="Cambria Math" panose="02040503050406030204" pitchFamily="18" charset="0"/>
                              </a:rPr>
                            </m:ctrlPr>
                          </m:fPr>
                          <m:num>
                            <m:r>
                              <a:rPr lang="en-US" sz="1600" i="1">
                                <a:latin typeface="Cambria Math" panose="02040503050406030204" pitchFamily="18" charset="0"/>
                                <a:ea typeface="Cambria Math" panose="02040503050406030204" pitchFamily="18" charset="0"/>
                              </a:rPr>
                              <m:t>1</m:t>
                            </m:r>
                          </m:num>
                          <m:den>
                            <m:sSup>
                              <m:sSupPr>
                                <m:ctrlPr>
                                  <a:rPr lang="en-US" sz="1600" i="1">
                                    <a:latin typeface="Cambria Math" panose="02040503050406030204" pitchFamily="18" charset="0"/>
                                    <a:ea typeface="Cambria Math" panose="02040503050406030204" pitchFamily="18" charset="0"/>
                                  </a:rPr>
                                </m:ctrlPr>
                              </m:sSupPr>
                              <m:e>
                                <m:r>
                                  <a:rPr lang="en-US" sz="1600" i="1">
                                    <a:latin typeface="Cambria Math" panose="02040503050406030204" pitchFamily="18" charset="0"/>
                                    <a:ea typeface="Cambria Math" panose="02040503050406030204" pitchFamily="18" charset="0"/>
                                  </a:rPr>
                                  <m:t>0.24</m:t>
                                </m:r>
                              </m:e>
                              <m:sup>
                                <m:r>
                                  <a:rPr lang="en-US" sz="1600" i="1">
                                    <a:latin typeface="Cambria Math" panose="02040503050406030204" pitchFamily="18" charset="0"/>
                                    <a:ea typeface="Cambria Math" panose="02040503050406030204" pitchFamily="18" charset="0"/>
                                  </a:rPr>
                                  <m:t>2</m:t>
                                </m:r>
                              </m:sup>
                            </m:sSup>
                          </m:den>
                        </m:f>
                        <m:d>
                          <m:dPr>
                            <m:begChr m:val="["/>
                            <m:endChr m:val="]"/>
                            <m:ctrlPr>
                              <a:rPr lang="en-US" sz="1600" i="1">
                                <a:latin typeface="Cambria Math" panose="02040503050406030204" pitchFamily="18" charset="0"/>
                                <a:ea typeface="Cambria Math" panose="02040503050406030204" pitchFamily="18" charset="0"/>
                              </a:rPr>
                            </m:ctrlPr>
                          </m:dPr>
                          <m:e>
                            <m:r>
                              <a:rPr lang="en-US" sz="1600" i="1">
                                <a:latin typeface="Cambria Math" panose="02040503050406030204" pitchFamily="18" charset="0"/>
                                <a:ea typeface="Cambria Math" panose="02040503050406030204" pitchFamily="18" charset="0"/>
                              </a:rPr>
                              <m:t>1−</m:t>
                            </m:r>
                            <m:sSup>
                              <m:sSupPr>
                                <m:ctrlPr>
                                  <a:rPr lang="en-US" sz="1600" i="1">
                                    <a:latin typeface="Cambria Math" panose="02040503050406030204" pitchFamily="18" charset="0"/>
                                    <a:ea typeface="Cambria Math" panose="02040503050406030204" pitchFamily="18" charset="0"/>
                                  </a:rPr>
                                </m:ctrlPr>
                              </m:sSupPr>
                              <m:e>
                                <m:r>
                                  <a:rPr lang="en-US" sz="1600" i="1">
                                    <a:latin typeface="Cambria Math" panose="02040503050406030204" pitchFamily="18" charset="0"/>
                                    <a:ea typeface="Cambria Math" panose="02040503050406030204" pitchFamily="18" charset="0"/>
                                  </a:rPr>
                                  <m:t>𝑒</m:t>
                                </m:r>
                              </m:e>
                              <m:sup>
                                <m:r>
                                  <a:rPr lang="en-US" sz="1600" i="1">
                                    <a:latin typeface="Cambria Math" panose="02040503050406030204" pitchFamily="18" charset="0"/>
                                    <a:ea typeface="Cambria Math" panose="02040503050406030204" pitchFamily="18" charset="0"/>
                                  </a:rPr>
                                  <m:t>−2×</m:t>
                                </m:r>
                                <m:sSup>
                                  <m:sSupPr>
                                    <m:ctrlPr>
                                      <a:rPr lang="en-US" sz="1600" i="1">
                                        <a:latin typeface="Cambria Math" panose="02040503050406030204" pitchFamily="18" charset="0"/>
                                        <a:ea typeface="Cambria Math" panose="02040503050406030204" pitchFamily="18" charset="0"/>
                                      </a:rPr>
                                    </m:ctrlPr>
                                  </m:sSupPr>
                                  <m:e>
                                    <m:r>
                                      <a:rPr lang="en-US" sz="1600" i="1">
                                        <a:latin typeface="Cambria Math" panose="02040503050406030204" pitchFamily="18" charset="0"/>
                                        <a:ea typeface="Cambria Math" panose="02040503050406030204" pitchFamily="18" charset="0"/>
                                      </a:rPr>
                                      <m:t>0.24</m:t>
                                    </m:r>
                                  </m:e>
                                  <m:sup>
                                    <m:r>
                                      <a:rPr lang="en-US" sz="1600" i="1">
                                        <a:latin typeface="Cambria Math" panose="02040503050406030204" pitchFamily="18" charset="0"/>
                                        <a:ea typeface="Cambria Math" panose="02040503050406030204" pitchFamily="18" charset="0"/>
                                      </a:rPr>
                                      <m:t>2</m:t>
                                    </m:r>
                                  </m:sup>
                                </m:sSup>
                              </m:sup>
                            </m:sSup>
                          </m:e>
                        </m:d>
                        <m:r>
                          <a:rPr lang="en-US" sz="1600" i="1">
                            <a:latin typeface="Cambria Math" panose="02040503050406030204" pitchFamily="18" charset="0"/>
                            <a:ea typeface="Cambria Math" panose="02040503050406030204" pitchFamily="18" charset="0"/>
                          </a:rPr>
                          <m:t>1.06</m:t>
                        </m:r>
                      </m:e>
                    </m:rad>
                    <m:r>
                      <a:rPr lang="en-US" sz="1600" b="0" i="1" smtClean="0">
                        <a:latin typeface="Cambria Math" panose="02040503050406030204" pitchFamily="18" charset="0"/>
                        <a:ea typeface="Cambria Math" panose="02040503050406030204" pitchFamily="18" charset="0"/>
                      </a:rPr>
                      <m:t> =0.98</m:t>
                    </m:r>
                  </m:oMath>
                </a14:m>
                <a:endParaRPr lang="en-US" sz="1600" dirty="0"/>
              </a:p>
            </p:txBody>
          </p:sp>
        </mc:Choice>
        <mc:Fallback>
          <p:sp>
            <p:nvSpPr>
              <p:cNvPr id="9" name="Rectangle 8"/>
              <p:cNvSpPr>
                <a:spLocks noRot="1" noChangeAspect="1" noMove="1" noResize="1" noEditPoints="1" noAdjustHandles="1" noChangeArrowheads="1" noChangeShapeType="1" noTextEdit="1"/>
              </p:cNvSpPr>
              <p:nvPr/>
            </p:nvSpPr>
            <p:spPr>
              <a:xfrm>
                <a:off x="279996" y="2815033"/>
                <a:ext cx="8581199" cy="611001"/>
              </a:xfrm>
              <a:prstGeom prst="rect">
                <a:avLst/>
              </a:prstGeom>
              <a:blipFill>
                <a:blip r:embed="rId14"/>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175159" y="979489"/>
            <a:ext cx="8504021" cy="2022792"/>
          </a:xfrm>
        </p:spPr>
        <p:txBody>
          <a:bodyPr>
            <a:normAutofit/>
          </a:bodyPr>
          <a:lstStyle/>
          <a:p>
            <a:pPr marL="0" indent="0">
              <a:buNone/>
            </a:pPr>
            <a:r>
              <a:rPr lang="en-US" dirty="0"/>
              <a:t>Base-Slab Averaging</a:t>
            </a:r>
            <a:endParaRPr lang="en-US" i="1" dirty="0"/>
          </a:p>
          <a:p>
            <a:r>
              <a:rPr lang="en-US" dirty="0"/>
              <a:t>Applicable only to Site Classes C, D, and E.</a:t>
            </a:r>
          </a:p>
          <a:p>
            <a:r>
              <a:rPr lang="en-US" dirty="0"/>
              <a:t>Applicable only when base slab or mat or 1</a:t>
            </a:r>
            <a:r>
              <a:rPr lang="en-US" baseline="30000" dirty="0"/>
              <a:t>st</a:t>
            </a:r>
            <a:r>
              <a:rPr lang="en-US" dirty="0"/>
              <a:t> floor is rigid</a:t>
            </a:r>
          </a:p>
        </p:txBody>
      </p:sp>
      <p:sp>
        <p:nvSpPr>
          <p:cNvPr id="4" name="Title 1"/>
          <p:cNvSpPr>
            <a:spLocks noGrp="1"/>
          </p:cNvSpPr>
          <p:nvPr>
            <p:ph type="title"/>
          </p:nvPr>
        </p:nvSpPr>
        <p:spPr>
          <a:xfrm>
            <a:off x="593724" y="240863"/>
            <a:ext cx="7753350" cy="783736"/>
          </a:xfrm>
        </p:spPr>
        <p:txBody>
          <a:bodyPr/>
          <a:lstStyle/>
          <a:p>
            <a:pPr algn="ctr"/>
            <a:r>
              <a:rPr lang="en-US" b="1" dirty="0">
                <a:solidFill>
                  <a:schemeClr val="accent5"/>
                </a:solidFill>
              </a:rPr>
              <a:t>Kinematic Interaction  - </a:t>
            </a:r>
          </a:p>
        </p:txBody>
      </p:sp>
    </p:spTree>
    <p:extLst>
      <p:ext uri="{BB962C8B-B14F-4D97-AF65-F5344CB8AC3E}">
        <p14:creationId xmlns:p14="http://schemas.microsoft.com/office/powerpoint/2010/main" val="1809104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mc:AlternateContent xmlns:mc="http://schemas.openxmlformats.org/markup-compatibility/2006">
        <mc:Choice xmlns:a14="http://schemas.microsoft.com/office/drawing/2010/main" Requires="a14">
          <p:sp>
            <p:nvSpPr>
              <p:cNvPr id="17" name="Rectangle 16"/>
              <p:cNvSpPr/>
              <p:nvPr/>
            </p:nvSpPr>
            <p:spPr>
              <a:xfrm>
                <a:off x="1162073" y="5331279"/>
                <a:ext cx="6819854" cy="346057"/>
              </a:xfrm>
              <a:prstGeom prst="rect">
                <a:avLst/>
              </a:prstGeom>
            </p:spPr>
            <p:txBody>
              <a:bodyPr wrap="square">
                <a:spAutoFit/>
              </a:bodyPr>
              <a:lstStyle/>
              <a:p>
                <a:pPr algn="ctr"/>
                <a14:m>
                  <m:oMath xmlns:m="http://schemas.openxmlformats.org/officeDocument/2006/math">
                    <m:acc>
                      <m:accPr>
                        <m:chr m:val="̃"/>
                        <m:ctrlPr>
                          <a:rPr lang="en-US" sz="1600" i="1" smtClean="0">
                            <a:latin typeface="Cambria Math" panose="02040503050406030204" pitchFamily="18" charset="0"/>
                            <a:ea typeface="Cambria Math" panose="02040503050406030204" pitchFamily="18" charset="0"/>
                          </a:rPr>
                        </m:ctrlPr>
                      </m:accPr>
                      <m:e>
                        <m:sSub>
                          <m:sSubPr>
                            <m:ctrlPr>
                              <a:rPr lang="en-US" sz="160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𝑉</m:t>
                            </m:r>
                          </m:e>
                          <m:sub>
                            <m:r>
                              <a:rPr lang="en-US" sz="1600" b="0" i="1" smtClean="0">
                                <a:latin typeface="Cambria Math" panose="02040503050406030204" pitchFamily="18" charset="0"/>
                                <a:ea typeface="Cambria Math" panose="02040503050406030204" pitchFamily="18" charset="0"/>
                              </a:rPr>
                              <m:t>𝐾𝐼</m:t>
                            </m:r>
                          </m:sub>
                        </m:sSub>
                      </m:e>
                    </m:acc>
                    <m:r>
                      <a:rPr lang="en-US" sz="1600" i="0">
                        <a:latin typeface="Cambria Math" panose="02040503050406030204" pitchFamily="18" charset="0"/>
                      </a:rPr>
                      <m:t>=</m:t>
                    </m:r>
                    <m:r>
                      <m:rPr>
                        <m:sty m:val="p"/>
                      </m:rPr>
                      <a:rPr lang="en-US" sz="1600" b="0" i="0" smtClean="0">
                        <a:latin typeface="Cambria Math" panose="02040503050406030204" pitchFamily="18" charset="0"/>
                      </a:rPr>
                      <m:t>V</m:t>
                    </m:r>
                    <m:r>
                      <a:rPr lang="en-US" sz="1600" b="0" i="0"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 </m:t>
                    </m:r>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𝑅𝑅𝑆</m:t>
                        </m:r>
                      </m:e>
                      <m:sub>
                        <m:r>
                          <a:rPr lang="en-US" sz="1600" b="0" i="1" smtClean="0">
                            <a:latin typeface="Cambria Math" panose="02040503050406030204" pitchFamily="18" charset="0"/>
                            <a:ea typeface="Cambria Math" panose="02040503050406030204" pitchFamily="18" charset="0"/>
                          </a:rPr>
                          <m:t>𝐵𝑆𝐴</m:t>
                        </m:r>
                      </m:sub>
                    </m:sSub>
                    <m:r>
                      <a:rPr lang="en-US" sz="1600" b="0" i="1" smtClean="0">
                        <a:latin typeface="Cambria Math" panose="02040503050406030204" pitchFamily="18" charset="0"/>
                        <a:ea typeface="Cambria Math" panose="02040503050406030204" pitchFamily="18" charset="0"/>
                      </a:rPr>
                      <m:t> × </m:t>
                    </m:r>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𝑅𝑅𝑆</m:t>
                        </m:r>
                      </m:e>
                      <m:sub>
                        <m:r>
                          <a:rPr lang="en-US" sz="1600" b="0" i="1" smtClean="0">
                            <a:latin typeface="Cambria Math" panose="02040503050406030204" pitchFamily="18" charset="0"/>
                            <a:ea typeface="Cambria Math" panose="02040503050406030204" pitchFamily="18" charset="0"/>
                          </a:rPr>
                          <m:t>𝑒</m:t>
                        </m:r>
                      </m:sub>
                    </m:sSub>
                    <m:r>
                      <a:rPr lang="en-US" sz="1600" b="0" i="0"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m:t>
                    </m:r>
                    <m:r>
                      <a:rPr lang="en-US" sz="1600" b="0" i="0" smtClean="0">
                        <a:latin typeface="Cambria Math" panose="02040503050406030204" pitchFamily="18" charset="0"/>
                        <a:ea typeface="Cambria Math" panose="02040503050406030204" pitchFamily="18" charset="0"/>
                      </a:rPr>
                      <m:t> 3,300 </m:t>
                    </m:r>
                    <m:r>
                      <a:rPr lang="en-US" sz="1600" b="0" i="1" smtClean="0">
                        <a:latin typeface="Cambria Math" panose="02040503050406030204" pitchFamily="18" charset="0"/>
                        <a:ea typeface="Cambria Math" panose="02040503050406030204" pitchFamily="18" charset="0"/>
                      </a:rPr>
                      <m:t>×0.98</m:t>
                    </m:r>
                    <m:r>
                      <a:rPr lang="en-US" sz="1600" b="0" i="0" smtClean="0">
                        <a:latin typeface="Cambria Math" panose="02040503050406030204" pitchFamily="18" charset="0"/>
                        <a:ea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m:t>
                    </m:r>
                    <m:r>
                      <a:rPr lang="en-US" sz="1600" b="0" i="0" smtClean="0">
                        <a:latin typeface="Cambria Math" panose="02040503050406030204" pitchFamily="18" charset="0"/>
                        <a:ea typeface="Cambria Math" panose="02040503050406030204" pitchFamily="18" charset="0"/>
                      </a:rPr>
                      <m:t>0.93=3,000 </m:t>
                    </m:r>
                    <m:r>
                      <m:rPr>
                        <m:sty m:val="p"/>
                      </m:rPr>
                      <a:rPr lang="en-US" sz="1600" b="0" i="0" smtClean="0">
                        <a:latin typeface="Cambria Math" panose="02040503050406030204" pitchFamily="18" charset="0"/>
                        <a:ea typeface="Cambria Math" panose="02040503050406030204" pitchFamily="18" charset="0"/>
                      </a:rPr>
                      <m:t>kips</m:t>
                    </m:r>
                  </m:oMath>
                </a14:m>
                <a:r>
                  <a:rPr lang="en-US" sz="1600" dirty="0"/>
                  <a:t>  </a:t>
                </a:r>
              </a:p>
            </p:txBody>
          </p:sp>
        </mc:Choice>
        <mc:Fallback>
          <p:sp>
            <p:nvSpPr>
              <p:cNvPr id="17" name="Rectangle 16"/>
              <p:cNvSpPr>
                <a:spLocks noRot="1" noChangeAspect="1" noMove="1" noResize="1" noEditPoints="1" noAdjustHandles="1" noChangeArrowheads="1" noChangeShapeType="1" noTextEdit="1"/>
              </p:cNvSpPr>
              <p:nvPr/>
            </p:nvSpPr>
            <p:spPr>
              <a:xfrm>
                <a:off x="1162073" y="5331279"/>
                <a:ext cx="6819854" cy="346057"/>
              </a:xfrm>
              <a:prstGeom prst="rect">
                <a:avLst/>
              </a:prstGeom>
              <a:blipFill>
                <a:blip r:embed="rId3"/>
                <a:stretch>
                  <a:fillRect t="-1786" b="-12500"/>
                </a:stretch>
              </a:blipFill>
            </p:spPr>
            <p:txBody>
              <a:bodyPr/>
              <a:lstStyle/>
              <a:p>
                <a:r>
                  <a:rPr lang="en-US">
                    <a:noFill/>
                  </a:rPr>
                  <a:t> </a:t>
                </a:r>
              </a:p>
            </p:txBody>
          </p:sp>
        </mc:Fallback>
      </mc:AlternateContent>
      <p:sp>
        <p:nvSpPr>
          <p:cNvPr id="15" name="Content Placeholder 2"/>
          <p:cNvSpPr txBox="1">
            <a:spLocks/>
          </p:cNvSpPr>
          <p:nvPr/>
        </p:nvSpPr>
        <p:spPr>
          <a:xfrm>
            <a:off x="395785" y="3936028"/>
            <a:ext cx="8283394" cy="16991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For the elastic analysis required by Section 16.1 the reduction in force effects can be determined by combine base-shear averaging and depth reductions:</a:t>
            </a:r>
          </a:p>
        </p:txBody>
      </p:sp>
      <mc:AlternateContent xmlns:mc="http://schemas.openxmlformats.org/markup-compatibility/2006">
        <mc:Choice xmlns:a14="http://schemas.microsoft.com/office/drawing/2010/main" Requires="a14">
          <p:sp>
            <p:nvSpPr>
              <p:cNvPr id="9" name="Rectangle 8"/>
              <p:cNvSpPr/>
              <p:nvPr/>
            </p:nvSpPr>
            <p:spPr>
              <a:xfrm>
                <a:off x="196736" y="3427912"/>
                <a:ext cx="8399183" cy="485197"/>
              </a:xfrm>
              <a:prstGeom prst="rect">
                <a:avLst/>
              </a:prstGeom>
            </p:spPr>
            <p:txBody>
              <a:bodyPr wrap="square">
                <a:spAutoFit/>
              </a:bodyPr>
              <a:lstStyle/>
              <a:p>
                <a:pPr algn="ctr"/>
                <a14:m>
                  <m:oMath xmlns:m="http://schemas.openxmlformats.org/officeDocument/2006/math">
                    <m:sSub>
                      <m:sSubPr>
                        <m:ctrlPr>
                          <a:rPr lang="en-US" sz="1600" i="1" smtClean="0">
                            <a:latin typeface="Cambria Math" panose="02040503050406030204" pitchFamily="18" charset="0"/>
                          </a:rPr>
                        </m:ctrlPr>
                      </m:sSubPr>
                      <m:e>
                        <m:r>
                          <m:rPr>
                            <m:sty m:val="p"/>
                          </m:rPr>
                          <a:rPr lang="en-US" sz="1600" b="0" i="0" smtClean="0">
                            <a:latin typeface="Cambria Math" panose="02040503050406030204" pitchFamily="18" charset="0"/>
                          </a:rPr>
                          <m:t>RRS</m:t>
                        </m:r>
                      </m:e>
                      <m:sub>
                        <m:r>
                          <m:rPr>
                            <m:sty m:val="p"/>
                          </m:rPr>
                          <a:rPr lang="en-US" sz="1600" b="0" i="0" smtClean="0">
                            <a:latin typeface="Cambria Math" panose="02040503050406030204" pitchFamily="18" charset="0"/>
                          </a:rPr>
                          <m:t>e</m:t>
                        </m:r>
                      </m:sub>
                    </m:sSub>
                    <m:r>
                      <a:rPr lang="en-US" sz="1600" i="0">
                        <a:latin typeface="Cambria Math" panose="02040503050406030204" pitchFamily="18" charset="0"/>
                      </a:rPr>
                      <m:t>=</m:t>
                    </m:r>
                  </m:oMath>
                </a14:m>
                <a:r>
                  <a:rPr lang="en-US" sz="1600" dirty="0"/>
                  <a:t> </a:t>
                </a:r>
                <a14:m>
                  <m:oMath xmlns:m="http://schemas.openxmlformats.org/officeDocument/2006/math">
                    <m:r>
                      <a:rPr lang="en-US" sz="1600" b="0" i="0" smtClean="0">
                        <a:latin typeface="Cambria Math" panose="02040503050406030204" pitchFamily="18" charset="0"/>
                      </a:rPr>
                      <m:t>0.25+0.75 </m:t>
                    </m:r>
                    <m:r>
                      <a:rPr lang="en-US" sz="1600" b="0" i="0" smtClean="0">
                        <a:latin typeface="Cambria Math" panose="02040503050406030204" pitchFamily="18" charset="0"/>
                        <a:ea typeface="Cambria Math" panose="02040503050406030204" pitchFamily="18" charset="0"/>
                      </a:rPr>
                      <m:t>×</m:t>
                    </m:r>
                    <m:r>
                      <m:rPr>
                        <m:sty m:val="p"/>
                      </m:rPr>
                      <a:rPr lang="en-US" sz="1600" b="0" i="0" smtClean="0">
                        <a:latin typeface="Cambria Math" panose="02040503050406030204" pitchFamily="18" charset="0"/>
                        <a:ea typeface="Cambria Math" panose="02040503050406030204" pitchFamily="18" charset="0"/>
                      </a:rPr>
                      <m:t>cos</m:t>
                    </m:r>
                    <m:d>
                      <m:dPr>
                        <m:ctrlPr>
                          <a:rPr lang="en-US" sz="1600" b="0" i="1" smtClean="0">
                            <a:latin typeface="Cambria Math" panose="02040503050406030204" pitchFamily="18" charset="0"/>
                            <a:ea typeface="Cambria Math" panose="02040503050406030204" pitchFamily="18" charset="0"/>
                          </a:rPr>
                        </m:ctrlPr>
                      </m:dPr>
                      <m:e>
                        <m:f>
                          <m:fPr>
                            <m:ctrlPr>
                              <a:rPr lang="en-US" sz="1600" b="0" i="1" smtClean="0">
                                <a:latin typeface="Cambria Math" panose="02040503050406030204" pitchFamily="18" charset="0"/>
                                <a:ea typeface="Cambria Math" panose="02040503050406030204" pitchFamily="18" charset="0"/>
                              </a:rPr>
                            </m:ctrlPr>
                          </m:fPr>
                          <m:num>
                            <m:r>
                              <a:rPr lang="en-US" sz="1600" b="0" i="0" smtClean="0">
                                <a:latin typeface="Cambria Math" panose="02040503050406030204" pitchFamily="18" charset="0"/>
                                <a:ea typeface="Cambria Math" panose="02040503050406030204" pitchFamily="18" charset="0"/>
                              </a:rPr>
                              <m:t>2</m:t>
                            </m:r>
                            <m:r>
                              <m:rPr>
                                <m:sty m:val="p"/>
                              </m:rPr>
                              <a:rPr lang="en-US" sz="1600" b="0" i="0" smtClean="0">
                                <a:latin typeface="Cambria Math" panose="02040503050406030204" pitchFamily="18" charset="0"/>
                                <a:ea typeface="Cambria Math" panose="02040503050406030204" pitchFamily="18" charset="0"/>
                              </a:rPr>
                              <m:t>πe</m:t>
                            </m:r>
                          </m:num>
                          <m:den>
                            <m:r>
                              <m:rPr>
                                <m:sty m:val="p"/>
                              </m:rPr>
                              <a:rPr lang="en-US" sz="1600" b="0" i="0" smtClean="0">
                                <a:latin typeface="Cambria Math" panose="02040503050406030204" pitchFamily="18" charset="0"/>
                                <a:ea typeface="Cambria Math" panose="02040503050406030204" pitchFamily="18" charset="0"/>
                              </a:rPr>
                              <m:t>T</m:t>
                            </m:r>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𝑣</m:t>
                                </m:r>
                              </m:e>
                              <m:sub>
                                <m:r>
                                  <a:rPr lang="en-US" sz="1600" b="0" i="1" smtClean="0">
                                    <a:latin typeface="Cambria Math" panose="02040503050406030204" pitchFamily="18" charset="0"/>
                                    <a:ea typeface="Cambria Math" panose="02040503050406030204" pitchFamily="18" charset="0"/>
                                  </a:rPr>
                                  <m:t>𝑠</m:t>
                                </m:r>
                              </m:sub>
                            </m:sSub>
                          </m:den>
                        </m:f>
                      </m:e>
                    </m:d>
                    <m:r>
                      <a:rPr lang="en-US" sz="1600" b="0" i="1" smtClean="0">
                        <a:latin typeface="Cambria Math" panose="02040503050406030204" pitchFamily="18" charset="0"/>
                        <a:ea typeface="Cambria Math" panose="02040503050406030204" pitchFamily="18" charset="0"/>
                      </a:rPr>
                      <m:t> =</m:t>
                    </m:r>
                    <m:r>
                      <a:rPr lang="en-US" sz="1600" i="0">
                        <a:latin typeface="Cambria Math" panose="02040503050406030204" pitchFamily="18" charset="0"/>
                      </a:rPr>
                      <m:t>0.25+0.75 </m:t>
                    </m:r>
                    <m:r>
                      <a:rPr lang="en-US" sz="1600" i="0">
                        <a:latin typeface="Cambria Math" panose="02040503050406030204" pitchFamily="18" charset="0"/>
                        <a:ea typeface="Cambria Math" panose="02040503050406030204" pitchFamily="18" charset="0"/>
                      </a:rPr>
                      <m:t>×</m:t>
                    </m:r>
                    <m:r>
                      <m:rPr>
                        <m:sty m:val="p"/>
                      </m:rPr>
                      <a:rPr lang="en-US" sz="1600" i="0">
                        <a:latin typeface="Cambria Math" panose="02040503050406030204" pitchFamily="18" charset="0"/>
                        <a:ea typeface="Cambria Math" panose="02040503050406030204" pitchFamily="18" charset="0"/>
                      </a:rPr>
                      <m:t>cos</m:t>
                    </m:r>
                    <m:d>
                      <m:dPr>
                        <m:ctrlPr>
                          <a:rPr lang="en-US" sz="1600" i="1">
                            <a:latin typeface="Cambria Math" panose="02040503050406030204" pitchFamily="18" charset="0"/>
                            <a:ea typeface="Cambria Math" panose="02040503050406030204" pitchFamily="18" charset="0"/>
                          </a:rPr>
                        </m:ctrlPr>
                      </m:dPr>
                      <m:e>
                        <m:f>
                          <m:fPr>
                            <m:ctrlPr>
                              <a:rPr lang="en-US" sz="1600" i="1">
                                <a:latin typeface="Cambria Math" panose="02040503050406030204" pitchFamily="18" charset="0"/>
                                <a:ea typeface="Cambria Math" panose="02040503050406030204" pitchFamily="18" charset="0"/>
                              </a:rPr>
                            </m:ctrlPr>
                          </m:fPr>
                          <m:num>
                            <m:r>
                              <a:rPr lang="en-US" sz="1600" i="0">
                                <a:latin typeface="Cambria Math" panose="02040503050406030204" pitchFamily="18" charset="0"/>
                                <a:ea typeface="Cambria Math" panose="02040503050406030204" pitchFamily="18" charset="0"/>
                              </a:rPr>
                              <m:t>2</m:t>
                            </m:r>
                            <m:r>
                              <a:rPr lang="en-US" sz="1600" i="0" smtClean="0">
                                <a:latin typeface="Cambria Math" panose="02040503050406030204" pitchFamily="18" charset="0"/>
                                <a:ea typeface="Cambria Math" panose="02040503050406030204" pitchFamily="18" charset="0"/>
                              </a:rPr>
                              <m:t>×</m:t>
                            </m:r>
                            <m:r>
                              <a:rPr lang="en-US" sz="1600" b="0" i="0" smtClean="0">
                                <a:latin typeface="Cambria Math" panose="02040503050406030204" pitchFamily="18" charset="0"/>
                                <a:ea typeface="Cambria Math" panose="02040503050406030204" pitchFamily="18" charset="0"/>
                              </a:rPr>
                              <m:t>3.14×15</m:t>
                            </m:r>
                          </m:num>
                          <m:den>
                            <m:r>
                              <a:rPr lang="en-US" sz="1600" b="0" i="0" smtClean="0">
                                <a:latin typeface="Cambria Math" panose="02040503050406030204" pitchFamily="18" charset="0"/>
                                <a:ea typeface="Cambria Math" panose="02040503050406030204" pitchFamily="18" charset="0"/>
                              </a:rPr>
                              <m:t>0.49×440</m:t>
                            </m:r>
                          </m:den>
                        </m:f>
                      </m:e>
                    </m:d>
                    <m:r>
                      <a:rPr lang="en-US" sz="1600" b="0" i="0" smtClean="0">
                        <a:latin typeface="Cambria Math" panose="02040503050406030204" pitchFamily="18" charset="0"/>
                        <a:ea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=0.93</m:t>
                    </m:r>
                  </m:oMath>
                </a14:m>
                <a:endParaRPr lang="en-US" sz="1600" dirty="0"/>
              </a:p>
            </p:txBody>
          </p:sp>
        </mc:Choice>
        <mc:Fallback>
          <p:sp>
            <p:nvSpPr>
              <p:cNvPr id="9" name="Rectangle 8"/>
              <p:cNvSpPr>
                <a:spLocks noRot="1" noChangeAspect="1" noMove="1" noResize="1" noEditPoints="1" noAdjustHandles="1" noChangeArrowheads="1" noChangeShapeType="1" noTextEdit="1"/>
              </p:cNvSpPr>
              <p:nvPr/>
            </p:nvSpPr>
            <p:spPr>
              <a:xfrm>
                <a:off x="196736" y="3427912"/>
                <a:ext cx="8399183" cy="485197"/>
              </a:xfrm>
              <a:prstGeom prst="rect">
                <a:avLst/>
              </a:prstGeom>
              <a:blipFill>
                <a:blip r:embed="rId4"/>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395785" y="979489"/>
            <a:ext cx="8283395" cy="2933620"/>
          </a:xfrm>
        </p:spPr>
        <p:txBody>
          <a:bodyPr>
            <a:normAutofit/>
          </a:bodyPr>
          <a:lstStyle/>
          <a:p>
            <a:pPr marL="0" indent="0">
              <a:buNone/>
            </a:pPr>
            <a:r>
              <a:rPr lang="en-US" dirty="0"/>
              <a:t>Embedment depth</a:t>
            </a:r>
            <a:endParaRPr lang="en-US" i="1" dirty="0"/>
          </a:p>
          <a:p>
            <a:r>
              <a:rPr lang="en-US" i="1" dirty="0"/>
              <a:t>Standard limits </a:t>
            </a:r>
            <a:r>
              <a:rPr lang="en-US" dirty="0"/>
              <a:t>embedment depth to 20 feet.</a:t>
            </a:r>
          </a:p>
          <a:p>
            <a:r>
              <a:rPr lang="en-US" i="1" dirty="0"/>
              <a:t>Standard </a:t>
            </a:r>
            <a:r>
              <a:rPr lang="en-US" dirty="0"/>
              <a:t>requires at least 75% of foundation footprint to be at considered embedment depth.</a:t>
            </a:r>
          </a:p>
          <a:p>
            <a:r>
              <a:rPr lang="en-US" dirty="0"/>
              <a:t>At sloping sites, uses shallowest depth.</a:t>
            </a:r>
          </a:p>
          <a:p>
            <a:endParaRPr lang="en-US" dirty="0"/>
          </a:p>
        </p:txBody>
      </p:sp>
      <p:sp>
        <p:nvSpPr>
          <p:cNvPr id="4" name="Title 1"/>
          <p:cNvSpPr>
            <a:spLocks noGrp="1"/>
          </p:cNvSpPr>
          <p:nvPr>
            <p:ph type="title"/>
          </p:nvPr>
        </p:nvSpPr>
        <p:spPr>
          <a:xfrm>
            <a:off x="593724" y="240863"/>
            <a:ext cx="7753350" cy="783736"/>
          </a:xfrm>
        </p:spPr>
        <p:txBody>
          <a:bodyPr/>
          <a:lstStyle/>
          <a:p>
            <a:pPr algn="ctr"/>
            <a:r>
              <a:rPr lang="en-US" b="1" dirty="0">
                <a:solidFill>
                  <a:schemeClr val="accent5"/>
                </a:solidFill>
              </a:rPr>
              <a:t>Kinematic Interaction  - </a:t>
            </a:r>
          </a:p>
        </p:txBody>
      </p:sp>
    </p:spTree>
    <p:extLst>
      <p:ext uri="{BB962C8B-B14F-4D97-AF65-F5344CB8AC3E}">
        <p14:creationId xmlns:p14="http://schemas.microsoft.com/office/powerpoint/2010/main" val="38190485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aphicFrame>
        <p:nvGraphicFramePr>
          <p:cNvPr id="4" name="Chart 3" descr="Site specific response spectrum compared to the kinematic interaction modified spectrum per the Standard and the NEHRP Provisions assuming there is Peer Review.&#10;&#10;The kinematic interaction modified spectrum shows significant reductions in spectral accelerations at short periods. The dashed blue line shows the additional reduction that can be achieved per the NEHRP Provisions when Peer Review is provided. This additional reduction was not adopted by the standard."/>
          <p:cNvGraphicFramePr/>
          <p:nvPr>
            <p:extLst>
              <p:ext uri="{D42A27DB-BD31-4B8C-83A1-F6EECF244321}">
                <p14:modId xmlns:p14="http://schemas.microsoft.com/office/powerpoint/2010/main" val="3660705845"/>
              </p:ext>
            </p:extLst>
          </p:nvPr>
        </p:nvGraphicFramePr>
        <p:xfrm>
          <a:off x="609600" y="1058864"/>
          <a:ext cx="8077199" cy="5418136"/>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p:nvPr>
        </p:nvSpPr>
        <p:spPr>
          <a:xfrm>
            <a:off x="695325" y="233060"/>
            <a:ext cx="7753350" cy="783736"/>
          </a:xfrm>
        </p:spPr>
        <p:txBody>
          <a:bodyPr/>
          <a:lstStyle/>
          <a:p>
            <a:pPr algn="ctr"/>
            <a:r>
              <a:rPr lang="en-US" b="1" dirty="0">
                <a:solidFill>
                  <a:schemeClr val="accent5"/>
                </a:solidFill>
              </a:rPr>
              <a:t>Kinematic Interaction  - Example </a:t>
            </a:r>
          </a:p>
        </p:txBody>
      </p:sp>
    </p:spTree>
    <p:extLst>
      <p:ext uri="{BB962C8B-B14F-4D97-AF65-F5344CB8AC3E}">
        <p14:creationId xmlns:p14="http://schemas.microsoft.com/office/powerpoint/2010/main" val="13570544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aphicFrame>
        <p:nvGraphicFramePr>
          <p:cNvPr id="9" name="Chart 8" descr="Building displacements calculated using response history analysis and compares those computed with the site specific response spectrum and the kinematic interaction modified spectrum per the Standard and per the NEHRP Provisions with Peer Review.&#10;&#10;As can be seen, accounting for the kinematic interactions in the non linear analysis results in a considerable reduction in story displacement. It should also be noted that the story displacements calculated per the NEHRP Provisions with Peer Review are slightly larger than those calculated per the Standard with the cap on the maximum reduction at the lower periods of the modified spectra. This is because the larger reduction in the 2nd mode modified spectrum ordinate lessens the contribution of that modes effect on the structure. Since the second mode acts to reduce some of the fundamental modes response, this modal interaction is lessened, and the global structure response is increased."/>
          <p:cNvGraphicFramePr/>
          <p:nvPr>
            <p:extLst>
              <p:ext uri="{D42A27DB-BD31-4B8C-83A1-F6EECF244321}">
                <p14:modId xmlns:p14="http://schemas.microsoft.com/office/powerpoint/2010/main" val="3243418529"/>
              </p:ext>
            </p:extLst>
          </p:nvPr>
        </p:nvGraphicFramePr>
        <p:xfrm>
          <a:off x="685800" y="1002030"/>
          <a:ext cx="7924800" cy="524637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628650" y="365127"/>
            <a:ext cx="7886700" cy="740660"/>
          </a:xfrm>
        </p:spPr>
        <p:txBody>
          <a:bodyPr/>
          <a:lstStyle/>
          <a:p>
            <a:pPr algn="ctr"/>
            <a:r>
              <a:rPr lang="en-US" altLang="en-US" b="1" dirty="0">
                <a:solidFill>
                  <a:schemeClr val="tx2"/>
                </a:solidFill>
              </a:rPr>
              <a:t>Kinematic Interaction - Example</a:t>
            </a:r>
            <a:endParaRPr lang="en-US" dirty="0"/>
          </a:p>
        </p:txBody>
      </p:sp>
    </p:spTree>
    <p:extLst>
      <p:ext uri="{BB962C8B-B14F-4D97-AF65-F5344CB8AC3E}">
        <p14:creationId xmlns:p14="http://schemas.microsoft.com/office/powerpoint/2010/main" val="1927108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aphicFrame>
        <p:nvGraphicFramePr>
          <p:cNvPr id="7" name="Chart 6" descr="Response spectrum showing the maximum considered earthquake (MCE) and design level earthquake (DE) for the building&#10;&#10;Structure is located in a region of relatively high seismicity"/>
          <p:cNvGraphicFramePr/>
          <p:nvPr>
            <p:extLst>
              <p:ext uri="{D42A27DB-BD31-4B8C-83A1-F6EECF244321}">
                <p14:modId xmlns:p14="http://schemas.microsoft.com/office/powerpoint/2010/main" val="1342908576"/>
              </p:ext>
            </p:extLst>
          </p:nvPr>
        </p:nvGraphicFramePr>
        <p:xfrm>
          <a:off x="598210" y="819149"/>
          <a:ext cx="7391400" cy="549275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628650" y="365127"/>
            <a:ext cx="7886700" cy="783190"/>
          </a:xfrm>
        </p:spPr>
        <p:txBody>
          <a:bodyPr>
            <a:normAutofit/>
          </a:bodyPr>
          <a:lstStyle/>
          <a:p>
            <a:pPr algn="ctr"/>
            <a:r>
              <a:rPr lang="en-US" b="1" dirty="0">
                <a:solidFill>
                  <a:srgbClr val="0070C0"/>
                </a:solidFill>
              </a:rPr>
              <a:t>Spectral Acceleration</a:t>
            </a:r>
            <a:endParaRPr lang="en-US" dirty="0"/>
          </a:p>
        </p:txBody>
      </p:sp>
    </p:spTree>
    <p:extLst>
      <p:ext uri="{BB962C8B-B14F-4D97-AF65-F5344CB8AC3E}">
        <p14:creationId xmlns:p14="http://schemas.microsoft.com/office/powerpoint/2010/main" val="675882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aphicFrame>
        <p:nvGraphicFramePr>
          <p:cNvPr id="6" name="Chart 5" descr="Building story drift ratio calculated using response history analysis and compares those computed with the site specific response spectrum and the kinematic interaction modified spectrum per the Standard and per the NEHRP Provisions with Peer Review.&#10;&#10;As can be seen, accounting for the kinematic interactions in the non linear analysis results in a considerable reduction in story drift ratio."/>
          <p:cNvGraphicFramePr/>
          <p:nvPr>
            <p:extLst>
              <p:ext uri="{D42A27DB-BD31-4B8C-83A1-F6EECF244321}">
                <p14:modId xmlns:p14="http://schemas.microsoft.com/office/powerpoint/2010/main" val="3612991544"/>
              </p:ext>
            </p:extLst>
          </p:nvPr>
        </p:nvGraphicFramePr>
        <p:xfrm>
          <a:off x="609600" y="1228724"/>
          <a:ext cx="8001000" cy="501967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628650" y="365126"/>
            <a:ext cx="7886700" cy="942679"/>
          </a:xfrm>
        </p:spPr>
        <p:txBody>
          <a:bodyPr/>
          <a:lstStyle/>
          <a:p>
            <a:pPr algn="ctr"/>
            <a:r>
              <a:rPr lang="en-US" altLang="en-US" b="1" dirty="0">
                <a:solidFill>
                  <a:schemeClr val="tx2"/>
                </a:solidFill>
              </a:rPr>
              <a:t>Kinematic Interaction - Example</a:t>
            </a:r>
            <a:endParaRPr lang="en-US" dirty="0"/>
          </a:p>
        </p:txBody>
      </p:sp>
    </p:spTree>
    <p:extLst>
      <p:ext uri="{BB962C8B-B14F-4D97-AF65-F5344CB8AC3E}">
        <p14:creationId xmlns:p14="http://schemas.microsoft.com/office/powerpoint/2010/main" val="39325420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sp>
        <p:nvSpPr>
          <p:cNvPr id="94211" name="Subtitle 3"/>
          <p:cNvSpPr>
            <a:spLocks noGrp="1"/>
          </p:cNvSpPr>
          <p:nvPr>
            <p:ph type="subTitle" idx="1"/>
          </p:nvPr>
        </p:nvSpPr>
        <p:spPr/>
        <p:txBody>
          <a:bodyPr/>
          <a:lstStyle/>
          <a:p>
            <a:r>
              <a:rPr lang="en-US" altLang="en-US">
                <a:solidFill>
                  <a:srgbClr val="3F352B"/>
                </a:solidFill>
              </a:rPr>
              <a:t>Robert Pekelnicky, PE, SE</a:t>
            </a:r>
          </a:p>
          <a:p>
            <a:r>
              <a:rPr lang="en-US" altLang="en-US">
                <a:solidFill>
                  <a:srgbClr val="3F352B"/>
                </a:solidFill>
              </a:rPr>
              <a:t>Principal, Degenkolb Engineers</a:t>
            </a:r>
          </a:p>
          <a:p>
            <a:r>
              <a:rPr lang="en-US" altLang="en-US">
                <a:solidFill>
                  <a:srgbClr val="3F352B"/>
                </a:solidFill>
              </a:rPr>
              <a:t>March 16, 2015</a:t>
            </a:r>
          </a:p>
          <a:p>
            <a:endParaRPr lang="en-US" altLang="en-US">
              <a:solidFill>
                <a:srgbClr val="3F352B"/>
              </a:solidFill>
            </a:endParaRPr>
          </a:p>
        </p:txBody>
      </p:sp>
      <p:sp>
        <p:nvSpPr>
          <p:cNvPr id="94210" name="Rectangle 2"/>
          <p:cNvSpPr>
            <a:spLocks noGrp="1" noChangeArrowheads="1"/>
          </p:cNvSpPr>
          <p:nvPr>
            <p:ph type="ctrTitle"/>
          </p:nvPr>
        </p:nvSpPr>
        <p:spPr>
          <a:xfrm>
            <a:off x="914400" y="2057400"/>
            <a:ext cx="7543800" cy="1143000"/>
          </a:xfrm>
          <a:effectLst>
            <a:outerShdw dist="17961" dir="2700000" algn="ctr" rotWithShape="0">
              <a:schemeClr val="bg1"/>
            </a:outerShdw>
          </a:effectLst>
        </p:spPr>
        <p:txBody>
          <a:bodyPr>
            <a:normAutofit fontScale="90000"/>
          </a:bodyPr>
          <a:lstStyle/>
          <a:p>
            <a:r>
              <a:rPr lang="en-US" altLang="en-US" sz="2600" u="sng"/>
              <a:t>ASCE 7-16 / 2015 NEHRP Provisions</a:t>
            </a:r>
            <a:br>
              <a:rPr lang="en-US" altLang="en-US" sz="2600" u="sng"/>
            </a:br>
            <a:r>
              <a:rPr lang="en-US" altLang="en-US" sz="2600" u="sng"/>
              <a:t>Chapter 19: Soil-Structure Interaction </a:t>
            </a:r>
            <a:br>
              <a:rPr lang="en-US" altLang="en-US" sz="2600" u="sng"/>
            </a:br>
            <a:endParaRPr lang="en-US" altLang="en-US" sz="3200" i="1"/>
          </a:p>
        </p:txBody>
      </p:sp>
    </p:spTree>
    <p:extLst>
      <p:ext uri="{BB962C8B-B14F-4D97-AF65-F5344CB8AC3E}">
        <p14:creationId xmlns:p14="http://schemas.microsoft.com/office/powerpoint/2010/main" val="26192616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2171" y="1276972"/>
            <a:ext cx="7772400" cy="4297362"/>
          </a:xfrm>
        </p:spPr>
        <p:txBody>
          <a:bodyPr/>
          <a:lstStyle/>
          <a:p>
            <a:pPr marL="0" indent="0">
              <a:buNone/>
            </a:pPr>
            <a:r>
              <a:rPr lang="en-US" sz="1600" dirty="0"/>
              <a:t> </a:t>
            </a:r>
          </a:p>
          <a:p>
            <a:r>
              <a:rPr lang="en-US" sz="16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t>The opinions expressed herein regarding the requirements of the </a:t>
            </a:r>
            <a:r>
              <a:rPr lang="en-US" sz="1600" i="1" dirty="0"/>
              <a:t>NEHRP Recommended Seismic Provisions</a:t>
            </a:r>
            <a:r>
              <a:rPr lang="en-US" sz="1600" dirty="0"/>
              <a:t>, the referenced standards, and the building codes are not to be used for design purposes. Rather the user should consult the jurisdiction’s building official who has the authority to render interpretation of the code.</a:t>
            </a:r>
          </a:p>
          <a:p>
            <a:r>
              <a:rPr lang="en-US" sz="16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1334056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pic>
        <p:nvPicPr>
          <p:cNvPr id="7" name="Picture 2" descr="Elevation"/>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357605" y="2311031"/>
            <a:ext cx="6428789" cy="338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lgn="r"/>
            <a:r>
              <a:rPr lang="en-US" b="1" dirty="0">
                <a:solidFill>
                  <a:srgbClr val="0070C0"/>
                </a:solidFill>
              </a:rPr>
              <a:t>Building Elevation</a:t>
            </a:r>
          </a:p>
        </p:txBody>
      </p:sp>
    </p:spTree>
    <p:extLst>
      <p:ext uri="{BB962C8B-B14F-4D97-AF65-F5344CB8AC3E}">
        <p14:creationId xmlns:p14="http://schemas.microsoft.com/office/powerpoint/2010/main" val="590422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aphicFrame>
        <p:nvGraphicFramePr>
          <p:cNvPr id="8" name="Table 7" title="Story and Weight"/>
          <p:cNvGraphicFramePr>
            <a:graphicFrameLocks noGrp="1"/>
          </p:cNvGraphicFramePr>
          <p:nvPr>
            <p:extLst>
              <p:ext uri="{D42A27DB-BD31-4B8C-83A1-F6EECF244321}">
                <p14:modId xmlns:p14="http://schemas.microsoft.com/office/powerpoint/2010/main" val="133562447"/>
              </p:ext>
            </p:extLst>
          </p:nvPr>
        </p:nvGraphicFramePr>
        <p:xfrm>
          <a:off x="5197889" y="2346515"/>
          <a:ext cx="3663306" cy="2460832"/>
        </p:xfrm>
        <a:graphic>
          <a:graphicData uri="http://schemas.openxmlformats.org/drawingml/2006/table">
            <a:tbl>
              <a:tblPr firstRow="1" firstCol="1" bandRow="1">
                <a:tableStyleId>{69CF1AB2-1976-4502-BF36-3FF5EA218861}</a:tableStyleId>
              </a:tblPr>
              <a:tblGrid>
                <a:gridCol w="2353249">
                  <a:extLst>
                    <a:ext uri="{9D8B030D-6E8A-4147-A177-3AD203B41FA5}">
                      <a16:colId xmlns:a16="http://schemas.microsoft.com/office/drawing/2014/main" val="3965149755"/>
                    </a:ext>
                  </a:extLst>
                </a:gridCol>
                <a:gridCol w="1310057">
                  <a:extLst>
                    <a:ext uri="{9D8B030D-6E8A-4147-A177-3AD203B41FA5}">
                      <a16:colId xmlns:a16="http://schemas.microsoft.com/office/drawing/2014/main" val="1664071890"/>
                    </a:ext>
                  </a:extLst>
                </a:gridCol>
              </a:tblGrid>
              <a:tr h="307604">
                <a:tc>
                  <a:txBody>
                    <a:bodyPr/>
                    <a:lstStyle/>
                    <a:p>
                      <a:pPr marL="0" marR="0">
                        <a:spcBef>
                          <a:spcPts val="0"/>
                        </a:spcBef>
                        <a:spcAft>
                          <a:spcPts val="0"/>
                        </a:spcAft>
                      </a:pPr>
                      <a:r>
                        <a:rPr lang="en-US" sz="1800" dirty="0">
                          <a:effectLst/>
                        </a:rPr>
                        <a:t>Story</a:t>
                      </a:r>
                      <a:endParaRPr lang="en-US" sz="1800" dirty="0">
                        <a:solidFill>
                          <a:schemeClr val="bg1"/>
                        </a:solidFill>
                        <a:effectLst/>
                        <a:latin typeface="Times New Roman" panose="02020603050405020304" pitchFamily="18" charset="0"/>
                        <a:ea typeface="Calibri" panose="020F0502020204030204" pitchFamily="34" charset="0"/>
                      </a:endParaRPr>
                    </a:p>
                  </a:txBody>
                  <a:tcPr marL="68580" marR="68580" marT="0" marB="0"/>
                </a:tc>
                <a:tc>
                  <a:txBody>
                    <a:bodyPr/>
                    <a:lstStyle/>
                    <a:p>
                      <a:pPr marL="0" marR="0">
                        <a:spcBef>
                          <a:spcPts val="0"/>
                        </a:spcBef>
                        <a:spcAft>
                          <a:spcPts val="0"/>
                        </a:spcAft>
                      </a:pPr>
                      <a:r>
                        <a:rPr lang="en-US" sz="1800" dirty="0">
                          <a:effectLst/>
                        </a:rPr>
                        <a:t>Weight</a:t>
                      </a:r>
                      <a:endParaRPr lang="en-US" sz="1800" dirty="0">
                        <a:solidFill>
                          <a:schemeClr val="bg1"/>
                        </a:solidFill>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1892149458"/>
                  </a:ext>
                </a:extLst>
              </a:tr>
              <a:tr h="307604">
                <a:tc>
                  <a:txBody>
                    <a:bodyPr/>
                    <a:lstStyle/>
                    <a:p>
                      <a:pPr marL="0" marR="0">
                        <a:spcBef>
                          <a:spcPts val="0"/>
                        </a:spcBef>
                        <a:spcAft>
                          <a:spcPts val="0"/>
                        </a:spcAft>
                      </a:pPr>
                      <a:r>
                        <a:rPr lang="en-US" sz="1800" b="0" dirty="0">
                          <a:effectLst/>
                        </a:rPr>
                        <a:t>Fourth</a:t>
                      </a:r>
                      <a:endParaRPr lang="en-US" sz="1800" b="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spcBef>
                          <a:spcPts val="0"/>
                        </a:spcBef>
                        <a:spcAft>
                          <a:spcPts val="0"/>
                        </a:spcAft>
                      </a:pPr>
                      <a:r>
                        <a:rPr lang="en-US" sz="1800">
                          <a:effectLst/>
                        </a:rPr>
                        <a:t>4,000 kips</a:t>
                      </a:r>
                      <a:endParaRPr lang="en-US" sz="18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1477217008"/>
                  </a:ext>
                </a:extLst>
              </a:tr>
              <a:tr h="307604">
                <a:tc>
                  <a:txBody>
                    <a:bodyPr/>
                    <a:lstStyle/>
                    <a:p>
                      <a:pPr marL="0" marR="0">
                        <a:spcBef>
                          <a:spcPts val="0"/>
                        </a:spcBef>
                        <a:spcAft>
                          <a:spcPts val="0"/>
                        </a:spcAft>
                      </a:pPr>
                      <a:r>
                        <a:rPr lang="en-US" sz="1800" b="0" dirty="0">
                          <a:effectLst/>
                        </a:rPr>
                        <a:t>Third</a:t>
                      </a:r>
                      <a:endParaRPr lang="en-US" sz="1800" b="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spcBef>
                          <a:spcPts val="0"/>
                        </a:spcBef>
                        <a:spcAft>
                          <a:spcPts val="0"/>
                        </a:spcAft>
                      </a:pPr>
                      <a:r>
                        <a:rPr lang="en-US" sz="1800">
                          <a:effectLst/>
                        </a:rPr>
                        <a:t>4,100 kips</a:t>
                      </a:r>
                      <a:endParaRPr lang="en-US" sz="18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1600785441"/>
                  </a:ext>
                </a:extLst>
              </a:tr>
              <a:tr h="307604">
                <a:tc>
                  <a:txBody>
                    <a:bodyPr/>
                    <a:lstStyle/>
                    <a:p>
                      <a:pPr marL="0" marR="0">
                        <a:spcBef>
                          <a:spcPts val="0"/>
                        </a:spcBef>
                        <a:spcAft>
                          <a:spcPts val="0"/>
                        </a:spcAft>
                      </a:pPr>
                      <a:r>
                        <a:rPr lang="en-US" sz="1800" b="0" dirty="0">
                          <a:effectLst/>
                        </a:rPr>
                        <a:t>Second</a:t>
                      </a:r>
                      <a:endParaRPr lang="en-US" sz="1800" b="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spcBef>
                          <a:spcPts val="0"/>
                        </a:spcBef>
                        <a:spcAft>
                          <a:spcPts val="0"/>
                        </a:spcAft>
                      </a:pPr>
                      <a:r>
                        <a:rPr lang="en-US" sz="1800">
                          <a:effectLst/>
                        </a:rPr>
                        <a:t>4,100 kips</a:t>
                      </a:r>
                      <a:endParaRPr lang="en-US" sz="18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2745895562"/>
                  </a:ext>
                </a:extLst>
              </a:tr>
              <a:tr h="307604">
                <a:tc>
                  <a:txBody>
                    <a:bodyPr/>
                    <a:lstStyle/>
                    <a:p>
                      <a:pPr marL="0" marR="0">
                        <a:spcBef>
                          <a:spcPts val="0"/>
                        </a:spcBef>
                        <a:spcAft>
                          <a:spcPts val="0"/>
                        </a:spcAft>
                      </a:pPr>
                      <a:r>
                        <a:rPr lang="en-US" sz="1800" b="0" dirty="0">
                          <a:effectLst/>
                        </a:rPr>
                        <a:t>First</a:t>
                      </a:r>
                      <a:endParaRPr lang="en-US" sz="1800" b="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spcBef>
                          <a:spcPts val="0"/>
                        </a:spcBef>
                        <a:spcAft>
                          <a:spcPts val="0"/>
                        </a:spcAft>
                      </a:pPr>
                      <a:r>
                        <a:rPr lang="en-US" sz="1800">
                          <a:effectLst/>
                        </a:rPr>
                        <a:t>4,400 kips</a:t>
                      </a:r>
                      <a:endParaRPr lang="en-US" sz="18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2055593405"/>
                  </a:ext>
                </a:extLst>
              </a:tr>
              <a:tr h="307604">
                <a:tc>
                  <a:txBody>
                    <a:bodyPr/>
                    <a:lstStyle/>
                    <a:p>
                      <a:pPr marL="0" marR="0">
                        <a:spcBef>
                          <a:spcPts val="0"/>
                        </a:spcBef>
                        <a:spcAft>
                          <a:spcPts val="0"/>
                        </a:spcAft>
                      </a:pPr>
                      <a:r>
                        <a:rPr lang="en-US" sz="1800" b="0" dirty="0">
                          <a:effectLst/>
                        </a:rPr>
                        <a:t>Basement</a:t>
                      </a:r>
                      <a:endParaRPr lang="en-US" sz="1800" b="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spcBef>
                          <a:spcPts val="0"/>
                        </a:spcBef>
                        <a:spcAft>
                          <a:spcPts val="0"/>
                        </a:spcAft>
                      </a:pPr>
                      <a:r>
                        <a:rPr lang="en-US" sz="1800">
                          <a:effectLst/>
                        </a:rPr>
                        <a:t>4,700 kips</a:t>
                      </a:r>
                      <a:endParaRPr lang="en-US" sz="18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1761842097"/>
                  </a:ext>
                </a:extLst>
              </a:tr>
              <a:tr h="307604">
                <a:tc>
                  <a:txBody>
                    <a:bodyPr/>
                    <a:lstStyle/>
                    <a:p>
                      <a:pPr marL="0" marR="0">
                        <a:spcBef>
                          <a:spcPts val="0"/>
                        </a:spcBef>
                        <a:spcAft>
                          <a:spcPts val="0"/>
                        </a:spcAft>
                      </a:pPr>
                      <a:r>
                        <a:rPr lang="en-US" sz="1800" b="0" dirty="0">
                          <a:effectLst/>
                        </a:rPr>
                        <a:t>Total</a:t>
                      </a:r>
                      <a:endParaRPr lang="en-US" sz="1800" b="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spcBef>
                          <a:spcPts val="0"/>
                        </a:spcBef>
                        <a:spcAft>
                          <a:spcPts val="0"/>
                        </a:spcAft>
                      </a:pPr>
                      <a:r>
                        <a:rPr lang="en-US" sz="1800">
                          <a:effectLst/>
                        </a:rPr>
                        <a:t>21,200 kips</a:t>
                      </a:r>
                      <a:endParaRPr lang="en-US" sz="180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3025993571"/>
                  </a:ext>
                </a:extLst>
              </a:tr>
              <a:tr h="307604">
                <a:tc>
                  <a:txBody>
                    <a:bodyPr/>
                    <a:lstStyle/>
                    <a:p>
                      <a:pPr marL="0" marR="0">
                        <a:spcBef>
                          <a:spcPts val="0"/>
                        </a:spcBef>
                        <a:spcAft>
                          <a:spcPts val="0"/>
                        </a:spcAft>
                      </a:pPr>
                      <a:r>
                        <a:rPr lang="en-US" sz="1800" b="0" dirty="0">
                          <a:effectLst/>
                        </a:rPr>
                        <a:t>Total w/o</a:t>
                      </a:r>
                      <a:r>
                        <a:rPr lang="en-US" sz="1800" b="0" baseline="0" dirty="0">
                          <a:effectLst/>
                        </a:rPr>
                        <a:t> </a:t>
                      </a:r>
                      <a:r>
                        <a:rPr lang="en-US" sz="1800" b="0" dirty="0">
                          <a:effectLst/>
                        </a:rPr>
                        <a:t>Basement</a:t>
                      </a:r>
                      <a:endParaRPr lang="en-US" sz="1800" b="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spcBef>
                          <a:spcPts val="0"/>
                        </a:spcBef>
                        <a:spcAft>
                          <a:spcPts val="0"/>
                        </a:spcAft>
                      </a:pPr>
                      <a:r>
                        <a:rPr lang="en-US" sz="1800" dirty="0">
                          <a:effectLst/>
                        </a:rPr>
                        <a:t>16,500 kips</a:t>
                      </a:r>
                      <a:endParaRPr lang="en-US" sz="1800" dirty="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val="956455585"/>
                  </a:ext>
                </a:extLst>
              </a:tr>
            </a:tbl>
          </a:graphicData>
        </a:graphic>
      </p:graphicFrame>
      <p:pic>
        <p:nvPicPr>
          <p:cNvPr id="7" name="Picture 3" descr="Foundation plan. It is 150 ft x 180 ft. The columns and interior walls are supported by reinforced concrete footings, and the perimeter wall is supported by a continuous strip footing&#10;&#10;Building is 150 ft x 180 ft. The columns and interior walls are supported by reinforced concrete footings, and the perimeter wall is supported by a continuous strip foot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0540" y="1394366"/>
            <a:ext cx="3953685" cy="484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lgn="ctr"/>
            <a:r>
              <a:rPr lang="en-US" b="1" dirty="0">
                <a:solidFill>
                  <a:srgbClr val="0070C0"/>
                </a:solidFill>
              </a:rPr>
              <a:t>Building Plan  &amp; Floor Weights</a:t>
            </a:r>
          </a:p>
        </p:txBody>
      </p:sp>
    </p:spTree>
    <p:extLst>
      <p:ext uri="{BB962C8B-B14F-4D97-AF65-F5344CB8AC3E}">
        <p14:creationId xmlns:p14="http://schemas.microsoft.com/office/powerpoint/2010/main" val="1109229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pic>
        <p:nvPicPr>
          <p:cNvPr id="8" name="Picture 7" descr="Foundation was considered to be pinned and the footings were fixed against rotation. The ground floor of the building model was considered to be at the first level instead of the basement level which is allowed per §12.2.3.2 but the period of the full building must be less than 10% greater than the period of the upper portion alone. " title="Building model"/>
          <p:cNvPicPr>
            <a:picLocks noChangeAspect="1"/>
          </p:cNvPicPr>
          <p:nvPr/>
        </p:nvPicPr>
        <p:blipFill>
          <a:blip r:embed="rId3"/>
          <a:stretch>
            <a:fillRect/>
          </a:stretch>
        </p:blipFill>
        <p:spPr>
          <a:xfrm>
            <a:off x="4899355" y="2305844"/>
            <a:ext cx="3813105" cy="3158785"/>
          </a:xfrm>
          <a:prstGeom prst="rect">
            <a:avLst/>
          </a:prstGeom>
        </p:spPr>
      </p:pic>
      <p:sp>
        <p:nvSpPr>
          <p:cNvPr id="7" name="Content Placeholder 6"/>
          <p:cNvSpPr>
            <a:spLocks noGrp="1"/>
          </p:cNvSpPr>
          <p:nvPr>
            <p:ph idx="1"/>
          </p:nvPr>
        </p:nvSpPr>
        <p:spPr>
          <a:xfrm>
            <a:off x="174171" y="1469572"/>
            <a:ext cx="8341179" cy="4707392"/>
          </a:xfrm>
        </p:spPr>
        <p:txBody>
          <a:bodyPr/>
          <a:lstStyle/>
          <a:p>
            <a:r>
              <a:rPr lang="en-US" dirty="0"/>
              <a:t>Foundation pinned against vertical and lateral translation</a:t>
            </a:r>
            <a:br>
              <a:rPr lang="en-US" dirty="0"/>
            </a:br>
            <a:endParaRPr lang="en-US" dirty="0"/>
          </a:p>
          <a:p>
            <a:r>
              <a:rPr lang="en-US" dirty="0"/>
              <a:t>Wall footings fixed for rotation</a:t>
            </a:r>
            <a:br>
              <a:rPr lang="en-US" dirty="0"/>
            </a:br>
            <a:endParaRPr lang="en-US" dirty="0"/>
          </a:p>
          <a:p>
            <a:r>
              <a:rPr lang="en-US" dirty="0"/>
              <a:t>Base of building at 1</a:t>
            </a:r>
            <a:r>
              <a:rPr lang="en-US" baseline="30000" dirty="0"/>
              <a:t>st</a:t>
            </a:r>
            <a:r>
              <a:rPr lang="en-US" dirty="0"/>
              <a:t> floor</a:t>
            </a:r>
          </a:p>
          <a:p>
            <a:pPr lvl="1"/>
            <a:r>
              <a:rPr lang="en-US" dirty="0"/>
              <a:t>Common in practice</a:t>
            </a:r>
          </a:p>
          <a:p>
            <a:pPr lvl="1"/>
            <a:r>
              <a:rPr lang="en-US" dirty="0"/>
              <a:t>Full building period must be</a:t>
            </a:r>
            <a:br>
              <a:rPr lang="en-US" dirty="0"/>
            </a:br>
            <a:r>
              <a:rPr lang="en-US" dirty="0"/>
              <a:t>less than 1.1 x period of upper</a:t>
            </a:r>
            <a:br>
              <a:rPr lang="en-US" dirty="0"/>
            </a:br>
            <a:r>
              <a:rPr lang="en-US" dirty="0"/>
              <a:t>portion alone</a:t>
            </a:r>
          </a:p>
          <a:p>
            <a:pPr lvl="2"/>
            <a:r>
              <a:rPr lang="en-US" dirty="0"/>
              <a:t>Example → </a:t>
            </a:r>
            <a:r>
              <a:rPr lang="en-US" dirty="0" err="1"/>
              <a:t>T</a:t>
            </a:r>
            <a:r>
              <a:rPr lang="en-US" baseline="-25000" dirty="0" err="1"/>
              <a:t>total</a:t>
            </a:r>
            <a:r>
              <a:rPr lang="en-US" dirty="0"/>
              <a:t> = 1.3 x T</a:t>
            </a:r>
            <a:r>
              <a:rPr lang="en-US" baseline="-25000" dirty="0"/>
              <a:t>upper</a:t>
            </a:r>
          </a:p>
        </p:txBody>
      </p:sp>
      <p:sp>
        <p:nvSpPr>
          <p:cNvPr id="2" name="Title 1"/>
          <p:cNvSpPr>
            <a:spLocks noGrp="1"/>
          </p:cNvSpPr>
          <p:nvPr>
            <p:ph type="title"/>
          </p:nvPr>
        </p:nvSpPr>
        <p:spPr/>
        <p:txBody>
          <a:bodyPr/>
          <a:lstStyle/>
          <a:p>
            <a:pPr algn="ctr"/>
            <a:r>
              <a:rPr lang="en-US" b="1" dirty="0">
                <a:solidFill>
                  <a:schemeClr val="accent5"/>
                </a:solidFill>
              </a:rPr>
              <a:t>Fixed Base Design - General</a:t>
            </a:r>
          </a:p>
        </p:txBody>
      </p:sp>
    </p:spTree>
    <p:extLst>
      <p:ext uri="{BB962C8B-B14F-4D97-AF65-F5344CB8AC3E}">
        <p14:creationId xmlns:p14="http://schemas.microsoft.com/office/powerpoint/2010/main" val="1991719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sp>
        <p:nvSpPr>
          <p:cNvPr id="9" name="TextBox 8"/>
          <p:cNvSpPr txBox="1"/>
          <p:nvPr/>
        </p:nvSpPr>
        <p:spPr>
          <a:xfrm>
            <a:off x="2128157" y="5616739"/>
            <a:ext cx="4887686" cy="523220"/>
          </a:xfrm>
          <a:prstGeom prst="rect">
            <a:avLst/>
          </a:prstGeom>
          <a:noFill/>
        </p:spPr>
        <p:txBody>
          <a:bodyPr wrap="square" rtlCol="0">
            <a:spAutoFit/>
          </a:bodyPr>
          <a:lstStyle/>
          <a:p>
            <a:r>
              <a:rPr lang="en-US" sz="2800" i="1" dirty="0"/>
              <a:t>Model 1</a:t>
            </a:r>
            <a:r>
              <a:rPr lang="en-US" sz="2800" i="1" baseline="30000" dirty="0"/>
              <a:t>st</a:t>
            </a:r>
            <a:r>
              <a:rPr lang="en-US" sz="2800" i="1" dirty="0"/>
              <a:t> floor as stiff or rigid?</a:t>
            </a:r>
          </a:p>
        </p:txBody>
      </p:sp>
      <p:sp>
        <p:nvSpPr>
          <p:cNvPr id="8" name="Content Placeholder 7"/>
          <p:cNvSpPr>
            <a:spLocks noGrp="1"/>
          </p:cNvSpPr>
          <p:nvPr>
            <p:ph sz="half" idx="2"/>
          </p:nvPr>
        </p:nvSpPr>
        <p:spPr>
          <a:xfrm>
            <a:off x="5091793" y="1833339"/>
            <a:ext cx="3423557" cy="3236232"/>
          </a:xfrm>
        </p:spPr>
        <p:txBody>
          <a:bodyPr>
            <a:normAutofit fontScale="85000" lnSpcReduction="10000"/>
          </a:bodyPr>
          <a:lstStyle/>
          <a:p>
            <a:pPr marL="0" indent="0">
              <a:buNone/>
            </a:pPr>
            <a:r>
              <a:rPr lang="en-US" i="1" dirty="0"/>
              <a:t>Modal Analysis</a:t>
            </a:r>
          </a:p>
          <a:p>
            <a:r>
              <a:rPr lang="en-US" i="1" dirty="0"/>
              <a:t>T1 = 0.5 sec</a:t>
            </a:r>
          </a:p>
          <a:p>
            <a:pPr marL="0" indent="0">
              <a:buNone/>
            </a:pPr>
            <a:endParaRPr lang="en-US" i="1" dirty="0"/>
          </a:p>
          <a:p>
            <a:r>
              <a:rPr lang="en-US" i="1" dirty="0"/>
              <a:t>V = 2,700 kips</a:t>
            </a:r>
          </a:p>
          <a:p>
            <a:endParaRPr lang="en-US" i="1" dirty="0"/>
          </a:p>
          <a:p>
            <a:r>
              <a:rPr lang="en-US" i="1" dirty="0"/>
              <a:t>Scale Factor = 1.2</a:t>
            </a:r>
          </a:p>
        </p:txBody>
      </p:sp>
      <p:sp>
        <p:nvSpPr>
          <p:cNvPr id="3" name="Content Placeholder 2"/>
          <p:cNvSpPr>
            <a:spLocks noGrp="1"/>
          </p:cNvSpPr>
          <p:nvPr>
            <p:ph sz="half" idx="1"/>
          </p:nvPr>
        </p:nvSpPr>
        <p:spPr>
          <a:xfrm>
            <a:off x="435429" y="1833338"/>
            <a:ext cx="4193721" cy="3236233"/>
          </a:xfrm>
        </p:spPr>
        <p:txBody>
          <a:bodyPr>
            <a:normAutofit fontScale="85000" lnSpcReduction="10000"/>
          </a:bodyPr>
          <a:lstStyle/>
          <a:p>
            <a:pPr marL="0" indent="0">
              <a:buNone/>
            </a:pPr>
            <a:r>
              <a:rPr lang="en-US" i="1" dirty="0"/>
              <a:t>Linear Procedures</a:t>
            </a:r>
          </a:p>
          <a:p>
            <a:r>
              <a:rPr lang="en-US" i="1" dirty="0"/>
              <a:t>T</a:t>
            </a:r>
            <a:r>
              <a:rPr lang="en-US" i="1" baseline="-25000" dirty="0"/>
              <a:t>a</a:t>
            </a:r>
            <a:r>
              <a:rPr lang="en-US" i="1" dirty="0"/>
              <a:t> = 0.39 sec (w/ basement)</a:t>
            </a:r>
          </a:p>
          <a:p>
            <a:endParaRPr lang="en-US" i="1" dirty="0"/>
          </a:p>
          <a:p>
            <a:r>
              <a:rPr lang="en-US" i="1" dirty="0"/>
              <a:t>T</a:t>
            </a:r>
            <a:r>
              <a:rPr lang="en-US" i="1" baseline="-25000" dirty="0"/>
              <a:t>a</a:t>
            </a:r>
            <a:r>
              <a:rPr lang="en-US" i="1" dirty="0"/>
              <a:t> = 0.27 sec (w/o basement)</a:t>
            </a:r>
            <a:br>
              <a:rPr lang="en-US" i="1" dirty="0"/>
            </a:br>
            <a:endParaRPr lang="en-US" i="1" dirty="0"/>
          </a:p>
          <a:p>
            <a:r>
              <a:rPr lang="en-US" i="1" dirty="0"/>
              <a:t>C</a:t>
            </a:r>
            <a:r>
              <a:rPr lang="en-US" i="1" baseline="-25000" dirty="0"/>
              <a:t>s</a:t>
            </a:r>
            <a:r>
              <a:rPr lang="en-US" i="1" dirty="0"/>
              <a:t> = 0.2</a:t>
            </a:r>
          </a:p>
          <a:p>
            <a:endParaRPr lang="en-US" i="1" dirty="0"/>
          </a:p>
          <a:p>
            <a:r>
              <a:rPr lang="en-US" i="1" dirty="0"/>
              <a:t>V = </a:t>
            </a:r>
            <a:r>
              <a:rPr lang="en-US" i="1" dirty="0" err="1"/>
              <a:t>C</a:t>
            </a:r>
            <a:r>
              <a:rPr lang="en-US" i="1" baseline="-25000" dirty="0" err="1"/>
              <a:t>s</a:t>
            </a:r>
            <a:r>
              <a:rPr lang="en-US" i="1" dirty="0" err="1"/>
              <a:t>W</a:t>
            </a:r>
            <a:r>
              <a:rPr lang="en-US" i="1" dirty="0"/>
              <a:t> = 3,300 kips</a:t>
            </a:r>
          </a:p>
          <a:p>
            <a:endParaRPr lang="en-US" dirty="0"/>
          </a:p>
        </p:txBody>
      </p:sp>
      <p:sp>
        <p:nvSpPr>
          <p:cNvPr id="7" name="Title 1"/>
          <p:cNvSpPr>
            <a:spLocks noGrp="1"/>
          </p:cNvSpPr>
          <p:nvPr>
            <p:ph type="title"/>
          </p:nvPr>
        </p:nvSpPr>
        <p:spPr/>
        <p:txBody>
          <a:bodyPr/>
          <a:lstStyle/>
          <a:p>
            <a:pPr algn="ctr"/>
            <a:r>
              <a:rPr lang="en-US" b="1" dirty="0">
                <a:solidFill>
                  <a:schemeClr val="accent5"/>
                </a:solidFill>
              </a:rPr>
              <a:t>Fixed Base Design </a:t>
            </a:r>
          </a:p>
        </p:txBody>
      </p:sp>
    </p:spTree>
    <p:extLst>
      <p:ext uri="{BB962C8B-B14F-4D97-AF65-F5344CB8AC3E}">
        <p14:creationId xmlns:p14="http://schemas.microsoft.com/office/powerpoint/2010/main" val="412079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pic>
        <p:nvPicPr>
          <p:cNvPr id="4" name="Picture 3" descr="Design of one shear wall in the building. A section view of the wall showing its size, reinforcement, boundary elements, and the footing it is supported by. "/>
          <p:cNvPicPr>
            <a:picLocks noChangeAspect="1"/>
          </p:cNvPicPr>
          <p:nvPr/>
        </p:nvPicPr>
        <p:blipFill>
          <a:blip r:embed="rId3"/>
          <a:stretch>
            <a:fillRect/>
          </a:stretch>
        </p:blipFill>
        <p:spPr>
          <a:xfrm>
            <a:off x="284285" y="2612129"/>
            <a:ext cx="8553450" cy="3822161"/>
          </a:xfrm>
          <a:prstGeom prst="rect">
            <a:avLst/>
          </a:prstGeom>
        </p:spPr>
      </p:pic>
      <p:pic>
        <p:nvPicPr>
          <p:cNvPr id="5" name="Picture 4" descr="Design of one shear wall in the building. A plan view of the building layout is shown with the wall under consideration shown."/>
          <p:cNvPicPr>
            <a:picLocks noChangeAspect="1"/>
          </p:cNvPicPr>
          <p:nvPr/>
        </p:nvPicPr>
        <p:blipFill>
          <a:blip r:embed="rId4"/>
          <a:stretch>
            <a:fillRect/>
          </a:stretch>
        </p:blipFill>
        <p:spPr>
          <a:xfrm>
            <a:off x="284285" y="93785"/>
            <a:ext cx="3665415" cy="3669323"/>
          </a:xfrm>
          <a:prstGeom prst="rect">
            <a:avLst/>
          </a:prstGeom>
        </p:spPr>
      </p:pic>
      <p:sp>
        <p:nvSpPr>
          <p:cNvPr id="2" name="Title 1"/>
          <p:cNvSpPr>
            <a:spLocks noGrp="1"/>
          </p:cNvSpPr>
          <p:nvPr>
            <p:ph type="title"/>
          </p:nvPr>
        </p:nvSpPr>
        <p:spPr/>
        <p:txBody>
          <a:bodyPr/>
          <a:lstStyle/>
          <a:p>
            <a:pPr algn="r"/>
            <a:r>
              <a:rPr lang="en-US" b="1" dirty="0">
                <a:solidFill>
                  <a:schemeClr val="accent5"/>
                </a:solidFill>
              </a:rPr>
              <a:t>Fixed Base Design </a:t>
            </a:r>
            <a:endParaRPr lang="en-US" dirty="0"/>
          </a:p>
        </p:txBody>
      </p:sp>
    </p:spTree>
    <p:extLst>
      <p:ext uri="{BB962C8B-B14F-4D97-AF65-F5344CB8AC3E}">
        <p14:creationId xmlns:p14="http://schemas.microsoft.com/office/powerpoint/2010/main" val="569000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79530" y="6434290"/>
            <a:ext cx="178166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Soil-Structure Interaction</a:t>
            </a:r>
          </a:p>
        </p:txBody>
      </p:sp>
      <p:graphicFrame>
        <p:nvGraphicFramePr>
          <p:cNvPr id="17" name="Table 16" descr="Vertical Stiffness under Footings, Horizontal Stiffness under Base,and Horizontal Stiffness under/against basement wall" title="Spring Properties"/>
          <p:cNvGraphicFramePr>
            <a:graphicFrameLocks noGrp="1"/>
          </p:cNvGraphicFramePr>
          <p:nvPr>
            <p:extLst>
              <p:ext uri="{D42A27DB-BD31-4B8C-83A1-F6EECF244321}">
                <p14:modId xmlns:p14="http://schemas.microsoft.com/office/powerpoint/2010/main" val="298165966"/>
              </p:ext>
            </p:extLst>
          </p:nvPr>
        </p:nvGraphicFramePr>
        <p:xfrm>
          <a:off x="4347581" y="4483449"/>
          <a:ext cx="4398668" cy="1760982"/>
        </p:xfrm>
        <a:graphic>
          <a:graphicData uri="http://schemas.openxmlformats.org/drawingml/2006/table">
            <a:tbl>
              <a:tblPr firstRow="1" firstCol="1" bandRow="1">
                <a:tableStyleId>{69CF1AB2-1976-4502-BF36-3FF5EA218861}</a:tableStyleId>
              </a:tblPr>
              <a:tblGrid>
                <a:gridCol w="3169196">
                  <a:extLst>
                    <a:ext uri="{9D8B030D-6E8A-4147-A177-3AD203B41FA5}">
                      <a16:colId xmlns:a16="http://schemas.microsoft.com/office/drawing/2014/main" val="1994661659"/>
                    </a:ext>
                  </a:extLst>
                </a:gridCol>
                <a:gridCol w="1229472">
                  <a:extLst>
                    <a:ext uri="{9D8B030D-6E8A-4147-A177-3AD203B41FA5}">
                      <a16:colId xmlns:a16="http://schemas.microsoft.com/office/drawing/2014/main" val="999932200"/>
                    </a:ext>
                  </a:extLst>
                </a:gridCol>
              </a:tblGrid>
              <a:tr h="0">
                <a:tc>
                  <a:txBody>
                    <a:bodyPr/>
                    <a:lstStyle/>
                    <a:p>
                      <a:pPr marL="0" marR="0">
                        <a:lnSpc>
                          <a:spcPct val="107000"/>
                        </a:lnSpc>
                        <a:spcBef>
                          <a:spcPts val="0"/>
                        </a:spcBef>
                        <a:spcAft>
                          <a:spcPts val="0"/>
                        </a:spcAft>
                      </a:pPr>
                      <a:r>
                        <a:rPr lang="en-US" dirty="0"/>
                        <a:t>Vertical Stiffness under Footings</a:t>
                      </a:r>
                    </a:p>
                  </a:txBody>
                  <a:tcPr marL="68580" marR="68580" marT="0" marB="0" anchor="ctr"/>
                </a:tc>
                <a:tc>
                  <a:txBody>
                    <a:bodyPr/>
                    <a:lstStyle/>
                    <a:p>
                      <a:pPr marL="0" marR="0" algn="ctr">
                        <a:lnSpc>
                          <a:spcPct val="107000"/>
                        </a:lnSpc>
                        <a:spcBef>
                          <a:spcPts val="0"/>
                        </a:spcBef>
                        <a:spcAft>
                          <a:spcPts val="0"/>
                        </a:spcAft>
                      </a:pPr>
                      <a:r>
                        <a:rPr lang="en-US" b="0" dirty="0"/>
                        <a:t>3.4 (kip/in)/ft2</a:t>
                      </a:r>
                    </a:p>
                  </a:txBody>
                  <a:tcPr marL="68580" marR="68580" marT="0" marB="0"/>
                </a:tc>
                <a:extLst>
                  <a:ext uri="{0D108BD9-81ED-4DB2-BD59-A6C34878D82A}">
                    <a16:rowId xmlns:a16="http://schemas.microsoft.com/office/drawing/2014/main" val="2740252963"/>
                  </a:ext>
                </a:extLst>
              </a:tr>
              <a:tr h="0">
                <a:tc>
                  <a:txBody>
                    <a:bodyPr/>
                    <a:lstStyle/>
                    <a:p>
                      <a:pPr marL="0" marR="0">
                        <a:lnSpc>
                          <a:spcPct val="107000"/>
                        </a:lnSpc>
                        <a:spcBef>
                          <a:spcPts val="0"/>
                        </a:spcBef>
                        <a:spcAft>
                          <a:spcPts val="0"/>
                        </a:spcAft>
                      </a:pPr>
                      <a:r>
                        <a:rPr lang="en-US" dirty="0"/>
                        <a:t>Horizontal Stiffness under Base</a:t>
                      </a:r>
                    </a:p>
                  </a:txBody>
                  <a:tcPr marL="68580" marR="68580" marT="0" marB="0" anchor="ctr"/>
                </a:tc>
                <a:tc>
                  <a:txBody>
                    <a:bodyPr/>
                    <a:lstStyle/>
                    <a:p>
                      <a:pPr marL="0" marR="0" algn="ctr">
                        <a:lnSpc>
                          <a:spcPct val="107000"/>
                        </a:lnSpc>
                        <a:spcBef>
                          <a:spcPts val="0"/>
                        </a:spcBef>
                        <a:spcAft>
                          <a:spcPts val="0"/>
                        </a:spcAft>
                      </a:pPr>
                      <a:r>
                        <a:rPr lang="en-US" dirty="0"/>
                        <a:t>14 (kip/in)/ft2</a:t>
                      </a:r>
                    </a:p>
                  </a:txBody>
                  <a:tcPr marL="68580" marR="68580" marT="0" marB="0"/>
                </a:tc>
                <a:extLst>
                  <a:ext uri="{0D108BD9-81ED-4DB2-BD59-A6C34878D82A}">
                    <a16:rowId xmlns:a16="http://schemas.microsoft.com/office/drawing/2014/main" val="2631679435"/>
                  </a:ext>
                </a:extLst>
              </a:tr>
              <a:tr h="0">
                <a:tc>
                  <a:txBody>
                    <a:bodyPr/>
                    <a:lstStyle/>
                    <a:p>
                      <a:pPr marL="0" marR="0">
                        <a:lnSpc>
                          <a:spcPct val="107000"/>
                        </a:lnSpc>
                        <a:spcBef>
                          <a:spcPts val="0"/>
                        </a:spcBef>
                        <a:spcAft>
                          <a:spcPts val="0"/>
                        </a:spcAft>
                      </a:pPr>
                      <a:r>
                        <a:rPr lang="en-US" dirty="0"/>
                        <a:t>Horizontal Stiffness under/against basement wall</a:t>
                      </a:r>
                    </a:p>
                  </a:txBody>
                  <a:tcPr marL="68580" marR="68580" marT="0" marB="0" anchor="ctr"/>
                </a:tc>
                <a:tc>
                  <a:txBody>
                    <a:bodyPr/>
                    <a:lstStyle/>
                    <a:p>
                      <a:pPr marL="0" marR="0" algn="ctr">
                        <a:lnSpc>
                          <a:spcPct val="107000"/>
                        </a:lnSpc>
                        <a:spcBef>
                          <a:spcPts val="0"/>
                        </a:spcBef>
                        <a:spcAft>
                          <a:spcPts val="0"/>
                        </a:spcAft>
                      </a:pPr>
                      <a:r>
                        <a:rPr lang="en-US" dirty="0"/>
                        <a:t>14 (kip/in)/ft2</a:t>
                      </a:r>
                    </a:p>
                  </a:txBody>
                  <a:tcPr marL="68580" marR="68580" marT="0" marB="0"/>
                </a:tc>
                <a:extLst>
                  <a:ext uri="{0D108BD9-81ED-4DB2-BD59-A6C34878D82A}">
                    <a16:rowId xmlns:a16="http://schemas.microsoft.com/office/drawing/2014/main" val="3579480112"/>
                  </a:ext>
                </a:extLst>
              </a:tr>
            </a:tbl>
          </a:graphicData>
        </a:graphic>
      </p:graphicFrame>
      <p:pic>
        <p:nvPicPr>
          <p:cNvPr id="15" name="Picture 14" descr="Simplified SDOF model with a flexible base showing horizontal and vertical springs at the base"/>
          <p:cNvPicPr>
            <a:picLocks noChangeAspect="1"/>
          </p:cNvPicPr>
          <p:nvPr/>
        </p:nvPicPr>
        <p:blipFill>
          <a:blip r:embed="rId3"/>
          <a:stretch>
            <a:fillRect/>
          </a:stretch>
        </p:blipFill>
        <p:spPr>
          <a:xfrm>
            <a:off x="5513949" y="1624592"/>
            <a:ext cx="2456413" cy="2648478"/>
          </a:xfrm>
          <a:prstGeom prst="rect">
            <a:avLst/>
          </a:prstGeom>
        </p:spPr>
      </p:pic>
      <p:sp>
        <p:nvSpPr>
          <p:cNvPr id="13" name="Content Placeholder 12"/>
          <p:cNvSpPr>
            <a:spLocks noGrp="1"/>
          </p:cNvSpPr>
          <p:nvPr>
            <p:ph sz="half" idx="1"/>
          </p:nvPr>
        </p:nvSpPr>
        <p:spPr/>
        <p:txBody>
          <a:bodyPr/>
          <a:lstStyle/>
          <a:p>
            <a:r>
              <a:rPr lang="en-US" dirty="0"/>
              <a:t>Spring Properties for:</a:t>
            </a:r>
          </a:p>
          <a:p>
            <a:pPr lvl="1">
              <a:buFont typeface="Courier New" panose="02070309020205020404" pitchFamily="49" charset="0"/>
              <a:buChar char="o"/>
            </a:pPr>
            <a:r>
              <a:rPr lang="en-US" dirty="0"/>
              <a:t>Footings, passive soil pressure, basement walls, shearing between soil and building base</a:t>
            </a:r>
          </a:p>
          <a:p>
            <a:r>
              <a:rPr lang="en-US" dirty="0"/>
              <a:t>Spring properties bounded by ± 50%</a:t>
            </a:r>
          </a:p>
          <a:p>
            <a:r>
              <a:rPr lang="en-US" dirty="0"/>
              <a:t>T</a:t>
            </a:r>
            <a:r>
              <a:rPr lang="en-US" baseline="-25000" dirty="0"/>
              <a:t>1</a:t>
            </a:r>
            <a:r>
              <a:rPr lang="en-US" dirty="0"/>
              <a:t> = 0.49 sec</a:t>
            </a:r>
          </a:p>
          <a:p>
            <a:pPr lvl="1"/>
            <a:r>
              <a:rPr lang="en-US" dirty="0"/>
              <a:t>T</a:t>
            </a:r>
            <a:r>
              <a:rPr lang="en-US" baseline="-25000" dirty="0"/>
              <a:t>1,upper</a:t>
            </a:r>
            <a:r>
              <a:rPr lang="en-US" dirty="0"/>
              <a:t> = 0.49 sec</a:t>
            </a:r>
          </a:p>
          <a:p>
            <a:pPr lvl="1"/>
            <a:r>
              <a:rPr lang="en-US" dirty="0"/>
              <a:t>T</a:t>
            </a:r>
            <a:r>
              <a:rPr lang="en-US" baseline="-25000" dirty="0"/>
              <a:t>1,lower</a:t>
            </a:r>
            <a:r>
              <a:rPr lang="en-US" dirty="0"/>
              <a:t> = 0.5 sec</a:t>
            </a:r>
          </a:p>
        </p:txBody>
      </p:sp>
      <p:sp>
        <p:nvSpPr>
          <p:cNvPr id="2" name="Title 1"/>
          <p:cNvSpPr>
            <a:spLocks noGrp="1"/>
          </p:cNvSpPr>
          <p:nvPr>
            <p:ph type="title"/>
          </p:nvPr>
        </p:nvSpPr>
        <p:spPr/>
        <p:txBody>
          <a:bodyPr/>
          <a:lstStyle/>
          <a:p>
            <a:pPr algn="r"/>
            <a:r>
              <a:rPr lang="en-US" b="1" dirty="0">
                <a:solidFill>
                  <a:schemeClr val="accent5"/>
                </a:solidFill>
              </a:rPr>
              <a:t>Flexible Base Design </a:t>
            </a:r>
            <a:endParaRPr lang="en-US" dirty="0"/>
          </a:p>
        </p:txBody>
      </p:sp>
    </p:spTree>
    <p:extLst>
      <p:ext uri="{BB962C8B-B14F-4D97-AF65-F5344CB8AC3E}">
        <p14:creationId xmlns:p14="http://schemas.microsoft.com/office/powerpoint/2010/main" val="38215725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97&quot;&gt;&lt;object type=&quot;3&quot; unique_id=&quot;10098&quot;&gt;&lt;property id=&quot;20148&quot; value=&quot;5&quot;/&gt;&lt;property id=&quot;20300&quot; value=&quot;Slide 1&quot;/&gt;&lt;property id=&quot;20307&quot; value=&quot;257&quot;/&gt;&lt;/object&gt;&lt;object type=&quot;3&quot; unique_id=&quot;10099&quot;&gt;&lt;property id=&quot;20148&quot; value=&quot;5&quot;/&gt;&lt;property id=&quot;20300&quot; value=&quot;Slide 2 - &amp;quot;Design Example&amp;quot;&quot;/&gt;&lt;property id=&quot;20307&quot; value=&quot;261&quot;/&gt;&lt;/object&gt;&lt;object type=&quot;3&quot; unique_id=&quot;10100&quot;&gt;&lt;property id=&quot;20148&quot; value=&quot;5&quot;/&gt;&lt;property id=&quot;20300&quot; value=&quot;Slide 3&quot;/&gt;&lt;property id=&quot;20307&quot; value=&quot;262&quot;/&gt;&lt;/object&gt;&lt;object type=&quot;3&quot; unique_id=&quot;10101&quot;&gt;&lt;property id=&quot;20148&quot; value=&quot;5&quot;/&gt;&lt;property id=&quot;20300&quot; value=&quot;Slide 4 - &amp;quot;Building Elevation&amp;quot;&quot;/&gt;&lt;property id=&quot;20307&quot; value=&quot;265&quot;/&gt;&lt;/object&gt;&lt;object type=&quot;3&quot; unique_id=&quot;10102&quot;&gt;&lt;property id=&quot;20148&quot; value=&quot;5&quot;/&gt;&lt;property id=&quot;20300&quot; value=&quot;Slide 5 - &amp;quot;Building Plan  &amp;amp; Floor Weights&amp;quot;&quot;/&gt;&lt;property id=&quot;20307&quot; value=&quot;266&quot;/&gt;&lt;/object&gt;&lt;object type=&quot;3&quot; unique_id=&quot;10103&quot;&gt;&lt;property id=&quot;20148&quot; value=&quot;5&quot;/&gt;&lt;property id=&quot;20300&quot; value=&quot;Slide 6 - &amp;quot;Fixed Base Design - General&amp;quot;&quot;/&gt;&lt;property id=&quot;20307&quot; value=&quot;267&quot;/&gt;&lt;/object&gt;&lt;object type=&quot;3&quot; unique_id=&quot;10104&quot;&gt;&lt;property id=&quot;20148&quot; value=&quot;5&quot;/&gt;&lt;property id=&quot;20300&quot; value=&quot;Slide 7 - &amp;quot;Fixed Base Design &amp;quot;&quot;/&gt;&lt;property id=&quot;20307&quot; value=&quot;268&quot;/&gt;&lt;/object&gt;&lt;object type=&quot;3&quot; unique_id=&quot;10105&quot;&gt;&lt;property id=&quot;20148&quot; value=&quot;5&quot;/&gt;&lt;property id=&quot;20300&quot; value=&quot;Slide 8 - &amp;quot;Fixed Base Design &amp;quot;&quot;/&gt;&lt;property id=&quot;20307&quot; value=&quot;271&quot;/&gt;&lt;/object&gt;&lt;object type=&quot;3&quot; unique_id=&quot;10106&quot;&gt;&lt;property id=&quot;20148&quot; value=&quot;5&quot;/&gt;&lt;property id=&quot;20300&quot; value=&quot;Slide 9 - &amp;quot;Flexible Base Design &amp;quot;&quot;/&gt;&lt;property id=&quot;20307&quot; value=&quot;269&quot;/&gt;&lt;/object&gt;&lt;object type=&quot;3&quot; unique_id=&quot;10107&quot;&gt;&lt;property id=&quot;20148&quot; value=&quot;5&quot;/&gt;&lt;property id=&quot;20300&quot; value=&quot;Slide 10 - &amp;quot;Spectral Acceleration&amp;quot;&quot;/&gt;&lt;property id=&quot;20307&quot; value=&quot;270&quot;/&gt;&lt;/object&gt;&lt;object type=&quot;3&quot; unique_id=&quot;10108&quot;&gt;&lt;property id=&quot;20148&quot; value=&quot;5&quot;/&gt;&lt;property id=&quot;20300&quot; value=&quot;Slide 11 - &amp;quot;Flexible Base Effects&amp;quot;&quot;/&gt;&lt;property id=&quot;20307&quot; value=&quot;272&quot;/&gt;&lt;/object&gt;&lt;object type=&quot;3&quot; unique_id=&quot;10109&quot;&gt;&lt;property id=&quot;20148&quot; value=&quot;5&quot;/&gt;&lt;property id=&quot;20300&quot; value=&quot;Slide 12 - &amp;quot;Flexible Base Effects&amp;quot;&quot;/&gt;&lt;property id=&quot;20307&quot; value=&quot;273&quot;/&gt;&lt;/object&gt;&lt;object type=&quot;3&quot; unique_id=&quot;10110&quot;&gt;&lt;property id=&quot;20148&quot; value=&quot;5&quot;/&gt;&lt;property id=&quot;20300&quot; value=&quot;Slide 13&quot;/&gt;&lt;property id=&quot;20307&quot; value=&quot;274&quot;/&gt;&lt;/object&gt;&lt;object type=&quot;3&quot; unique_id=&quot;10111&quot;&gt;&lt;property id=&quot;20148&quot; value=&quot;5&quot;/&gt;&lt;property id=&quot;20300&quot; value=&quot;Slide 14&quot;/&gt;&lt;property id=&quot;20307&quot; value=&quot;275&quot;/&gt;&lt;/object&gt;&lt;object type=&quot;3&quot; unique_id=&quot;10112&quot;&gt;&lt;property id=&quot;20148&quot; value=&quot;5&quot;/&gt;&lt;property id=&quot;20300&quot; value=&quot;Slide 15&quot;/&gt;&lt;property id=&quot;20307&quot; value=&quot;276&quot;/&gt;&lt;/object&gt;&lt;object type=&quot;3&quot; unique_id=&quot;10113&quot;&gt;&lt;property id=&quot;20148&quot; value=&quot;5&quot;/&gt;&lt;property id=&quot;20300&quot; value=&quot;Slide 16&quot;/&gt;&lt;property id=&quot;20307&quot; value=&quot;277&quot;/&gt;&lt;/object&gt;&lt;object type=&quot;3&quot; unique_id=&quot;10114&quot;&gt;&lt;property id=&quot;20148&quot; value=&quot;5&quot;/&gt;&lt;property id=&quot;20300&quot; value=&quot;Slide 17&quot;/&gt;&lt;property id=&quot;20307&quot; value=&quot;278&quot;/&gt;&lt;/object&gt;&lt;object type=&quot;3&quot; unique_id=&quot;10115&quot;&gt;&lt;property id=&quot;20148&quot; value=&quot;5&quot;/&gt;&lt;property id=&quot;20300&quot; value=&quot;Slide 18&quot;/&gt;&lt;property id=&quot;20307&quot; value=&quot;279&quot;/&gt;&lt;/object&gt;&lt;object type=&quot;3&quot; unique_id=&quot;10116&quot;&gt;&lt;property id=&quot;20148&quot; value=&quot;5&quot;/&gt;&lt;property id=&quot;20300&quot; value=&quot;Slide 19&quot;/&gt;&lt;property id=&quot;20307&quot; value=&quot;280&quot;/&gt;&lt;/object&gt;&lt;object type=&quot;3&quot; unique_id=&quot;10339&quot;&gt;&lt;property id=&quot;20148&quot; value=&quot;5&quot;/&gt;&lt;property id=&quot;20300&quot; value=&quot;Slide 28 - &amp;quot;Kinematic Interaction  - Example &amp;quot;&quot;/&gt;&lt;property id=&quot;20307&quot; value=&quot;281&quot;/&gt;&lt;/object&gt;&lt;object type=&quot;3&quot; unique_id=&quot;10340&quot;&gt;&lt;property id=&quot;20148&quot; value=&quot;5&quot;/&gt;&lt;property id=&quot;20300&quot; value=&quot;Slide 29&quot;/&gt;&lt;property id=&quot;20307&quot; value=&quot;282&quot;/&gt;&lt;/object&gt;&lt;object type=&quot;3&quot; unique_id=&quot;10341&quot;&gt;&lt;property id=&quot;20148&quot; value=&quot;5&quot;/&gt;&lt;property id=&quot;20300&quot; value=&quot;Slide 30&quot;/&gt;&lt;property id=&quot;20307&quot; value=&quot;283&quot;/&gt;&lt;/object&gt;&lt;object type=&quot;3&quot; unique_id=&quot;10342&quot;&gt;&lt;property id=&quot;20148&quot; value=&quot;5&quot;/&gt;&lt;property id=&quot;20300&quot; value=&quot;Slide 31 - &amp;quot;ASCE 7-16 / 2015 NEHRP Provisions Chapter 19: Soil-Structure Interaction  &amp;quot;&quot;/&gt;&lt;property id=&quot;20307&quot; value=&quot;284&quot;/&gt;&lt;/object&gt;&lt;object type=&quot;3&quot; unique_id=&quot;10344&quot;&gt;&lt;property id=&quot;20148&quot; value=&quot;5&quot;/&gt;&lt;property id=&quot;20300&quot; value=&quot;Slide 20&quot;/&gt;&lt;property id=&quot;20307&quot; value=&quot;285&quot;/&gt;&lt;/object&gt;&lt;object type=&quot;3&quot; unique_id=&quot;10345&quot;&gt;&lt;property id=&quot;20148&quot; value=&quot;5&quot;/&gt;&lt;property id=&quot;20300&quot; value=&quot;Slide 21&quot;/&gt;&lt;property id=&quot;20307&quot; value=&quot;286&quot;/&gt;&lt;/object&gt;&lt;object type=&quot;3&quot; unique_id=&quot;10346&quot;&gt;&lt;property id=&quot;20148&quot; value=&quot;5&quot;/&gt;&lt;property id=&quot;20300&quot; value=&quot;Slide 22&quot;/&gt;&lt;property id=&quot;20307&quot; value=&quot;287&quot;/&gt;&lt;/object&gt;&lt;object type=&quot;3&quot; unique_id=&quot;10347&quot;&gt;&lt;property id=&quot;20148&quot; value=&quot;5&quot;/&gt;&lt;property id=&quot;20300&quot; value=&quot;Slide 23 - &amp;quot;Kinematic Interaction&amp;quot;&quot;/&gt;&lt;property id=&quot;20307&quot; value=&quot;288&quot;/&gt;&lt;/object&gt;&lt;object type=&quot;3&quot; unique_id=&quot;10348&quot;&gt;&lt;property id=&quot;20148&quot; value=&quot;5&quot;/&gt;&lt;property id=&quot;20300&quot; value=&quot;Slide 24 - &amp;quot;Kinematic Interaction &amp;quot;&quot;/&gt;&lt;property id=&quot;20307&quot; value=&quot;289&quot;/&gt;&lt;/object&gt;&lt;object type=&quot;3&quot; unique_id=&quot;10349&quot;&gt;&lt;property id=&quot;20148&quot; value=&quot;5&quot;/&gt;&lt;property id=&quot;20300&quot; value=&quot;Slide 25 - &amp;quot;Kinematic Interaction  - Limits&amp;quot;&quot;/&gt;&lt;property id=&quot;20307&quot; value=&quot;290&quot;/&gt;&lt;/object&gt;&lt;object type=&quot;3&quot; unique_id=&quot;10350&quot;&gt;&lt;property id=&quot;20148&quot; value=&quot;5&quot;/&gt;&lt;property id=&quot;20300&quot; value=&quot;Slide 26 - &amp;quot;Kinematic Interaction  - &amp;quot;&quot;/&gt;&lt;property id=&quot;20307&quot; value=&quot;292&quot;/&gt;&lt;/object&gt;&lt;object type=&quot;3&quot; unique_id=&quot;10351&quot;&gt;&lt;property id=&quot;20148&quot; value=&quot;5&quot;/&gt;&lt;property id=&quot;20300&quot; value=&quot;Slide 27 - &amp;quot;Kinematic Interaction  - &amp;quot;&quot;/&gt;&lt;property id=&quot;20307&quot; value=&quot;293&quot;/&gt;&lt;/object&gt;&lt;/object&gt;&lt;object type=&quot;8&quot; unique_id=&quot;10137&quo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2343</TotalTime>
  <Words>4256</Words>
  <Application>Microsoft Office PowerPoint</Application>
  <PresentationFormat>On-screen Show (4:3)</PresentationFormat>
  <Paragraphs>467</Paragraphs>
  <Slides>32</Slides>
  <Notes>31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32</vt:i4>
      </vt:variant>
    </vt:vector>
  </HeadingPairs>
  <TitlesOfParts>
    <vt:vector size="46" baseType="lpstr">
      <vt:lpstr>Arial</vt:lpstr>
      <vt:lpstr>Brush Script MT</vt:lpstr>
      <vt:lpstr>Calibri</vt:lpstr>
      <vt:lpstr>Calibri Light</vt:lpstr>
      <vt:lpstr>Cambria Math</vt:lpstr>
      <vt:lpstr>Courier New</vt:lpstr>
      <vt:lpstr>GillSans</vt:lpstr>
      <vt:lpstr>Symbol</vt:lpstr>
      <vt:lpstr>Times</vt:lpstr>
      <vt:lpstr>Times New Roman</vt:lpstr>
      <vt:lpstr>Verdana</vt:lpstr>
      <vt:lpstr>Wingdings</vt:lpstr>
      <vt:lpstr>ヒラギノ角ゴ ProN W3</vt:lpstr>
      <vt:lpstr>Office Theme</vt:lpstr>
      <vt:lpstr>Soil-Structure Interaction Design Examples</vt:lpstr>
      <vt:lpstr>Design Example</vt:lpstr>
      <vt:lpstr>Spectral Acceleration</vt:lpstr>
      <vt:lpstr>Building Elevation</vt:lpstr>
      <vt:lpstr>Building Plan  &amp; Floor Weights</vt:lpstr>
      <vt:lpstr>Fixed Base Design - General</vt:lpstr>
      <vt:lpstr>Fixed Base Design </vt:lpstr>
      <vt:lpstr>Fixed Base Design </vt:lpstr>
      <vt:lpstr>Flexible Base Design </vt:lpstr>
      <vt:lpstr>Spectral Acceleration</vt:lpstr>
      <vt:lpstr>Flexible Base Effects</vt:lpstr>
      <vt:lpstr>Flexible Base Effects</vt:lpstr>
      <vt:lpstr>Flexible Base Effects</vt:lpstr>
      <vt:lpstr>Flexible Base Effects</vt:lpstr>
      <vt:lpstr>Flexible Base Effects</vt:lpstr>
      <vt:lpstr>Flexible Base Effects</vt:lpstr>
      <vt:lpstr>Flexible Base Effects</vt:lpstr>
      <vt:lpstr>Flexible Base Effects</vt:lpstr>
      <vt:lpstr>Foundation-Structure Damping</vt:lpstr>
      <vt:lpstr>Foundation-Structure Damping</vt:lpstr>
      <vt:lpstr>Foundation-Structure Damping</vt:lpstr>
      <vt:lpstr>Foundation-Structure Damping</vt:lpstr>
      <vt:lpstr>Kinematic Interaction</vt:lpstr>
      <vt:lpstr>Kinematic Interaction </vt:lpstr>
      <vt:lpstr>Kinematic Interaction  - Limits</vt:lpstr>
      <vt:lpstr>Kinematic Interaction  - </vt:lpstr>
      <vt:lpstr>Kinematic Interaction  - </vt:lpstr>
      <vt:lpstr>Kinematic Interaction  - Example </vt:lpstr>
      <vt:lpstr>Kinematic Interaction - Example</vt:lpstr>
      <vt:lpstr>Kinematic Interaction - Example</vt:lpstr>
      <vt:lpstr>ASCE 7-16 / 2015 NEHRP Provisions Chapter 19: Soil-Structure Interaction  </vt:lpstr>
      <vt:lpstr>DISCLAIMER</vt:lpstr>
    </vt:vector>
  </TitlesOfParts>
  <Company>Degenkolb Engineers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Kelly Dudek</dc:creator>
  <cp:lastModifiedBy>Maria Mulé</cp:lastModifiedBy>
  <cp:revision>100</cp:revision>
  <dcterms:created xsi:type="dcterms:W3CDTF">2016-08-29T23:15:25Z</dcterms:created>
  <dcterms:modified xsi:type="dcterms:W3CDTF">2016-10-06T18:54:22Z</dcterms:modified>
</cp:coreProperties>
</file>