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charts/chart3.xml" ContentType="application/vnd.openxmlformats-officedocument.drawingml.chart+xml"/>
  <Override PartName="/ppt/theme/themeOverride1.xml" ContentType="application/vnd.openxmlformats-officedocument.themeOverr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charts/chart4.xml" ContentType="application/vnd.openxmlformats-officedocument.drawingml.chart+xml"/>
  <Override PartName="/ppt/theme/themeOverride2.xml" ContentType="application/vnd.openxmlformats-officedocument.themeOverr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Lst>
  <p:notesMasterIdLst>
    <p:notesMasterId r:id="rId57"/>
  </p:notesMasterIdLst>
  <p:handoutMasterIdLst>
    <p:handoutMasterId r:id="rId58"/>
  </p:handoutMasterIdLst>
  <p:sldIdLst>
    <p:sldId id="262" r:id="rId2"/>
    <p:sldId id="532" r:id="rId3"/>
    <p:sldId id="605" r:id="rId4"/>
    <p:sldId id="533" r:id="rId5"/>
    <p:sldId id="594" r:id="rId6"/>
    <p:sldId id="571" r:id="rId7"/>
    <p:sldId id="595" r:id="rId8"/>
    <p:sldId id="568" r:id="rId9"/>
    <p:sldId id="570" r:id="rId10"/>
    <p:sldId id="596" r:id="rId11"/>
    <p:sldId id="553" r:id="rId12"/>
    <p:sldId id="507" r:id="rId13"/>
    <p:sldId id="597" r:id="rId14"/>
    <p:sldId id="575" r:id="rId15"/>
    <p:sldId id="598" r:id="rId16"/>
    <p:sldId id="599" r:id="rId17"/>
    <p:sldId id="576" r:id="rId18"/>
    <p:sldId id="579" r:id="rId19"/>
    <p:sldId id="585" r:id="rId20"/>
    <p:sldId id="606" r:id="rId21"/>
    <p:sldId id="611" r:id="rId22"/>
    <p:sldId id="583" r:id="rId23"/>
    <p:sldId id="586" r:id="rId24"/>
    <p:sldId id="600" r:id="rId25"/>
    <p:sldId id="601" r:id="rId26"/>
    <p:sldId id="603" r:id="rId27"/>
    <p:sldId id="582" r:id="rId28"/>
    <p:sldId id="602" r:id="rId29"/>
    <p:sldId id="604" r:id="rId30"/>
    <p:sldId id="608" r:id="rId31"/>
    <p:sldId id="607" r:id="rId32"/>
    <p:sldId id="584" r:id="rId33"/>
    <p:sldId id="581" r:id="rId34"/>
    <p:sldId id="557" r:id="rId35"/>
    <p:sldId id="610" r:id="rId36"/>
    <p:sldId id="559" r:id="rId37"/>
    <p:sldId id="560" r:id="rId38"/>
    <p:sldId id="609" r:id="rId39"/>
    <p:sldId id="612" r:id="rId40"/>
    <p:sldId id="561" r:id="rId41"/>
    <p:sldId id="562" r:id="rId42"/>
    <p:sldId id="565" r:id="rId43"/>
    <p:sldId id="566" r:id="rId44"/>
    <p:sldId id="567" r:id="rId45"/>
    <p:sldId id="514" r:id="rId46"/>
    <p:sldId id="536" r:id="rId47"/>
    <p:sldId id="548" r:id="rId48"/>
    <p:sldId id="527" r:id="rId49"/>
    <p:sldId id="517" r:id="rId50"/>
    <p:sldId id="510" r:id="rId51"/>
    <p:sldId id="518" r:id="rId52"/>
    <p:sldId id="550" r:id="rId53"/>
    <p:sldId id="593" r:id="rId54"/>
    <p:sldId id="502" r:id="rId55"/>
    <p:sldId id="613" r:id="rId56"/>
  </p:sldIdLst>
  <p:sldSz cx="9144000" cy="6858000" type="screen4x3"/>
  <p:notesSz cx="7315200" cy="9601200"/>
  <p:custDataLst>
    <p:tags r:id="rId5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F352B"/>
    <a:srgbClr val="EEEDEC"/>
    <a:srgbClr val="C065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16" autoAdjust="0"/>
    <p:restoredTop sz="74534" autoAdjust="0"/>
  </p:normalViewPr>
  <p:slideViewPr>
    <p:cSldViewPr>
      <p:cViewPr varScale="1">
        <p:scale>
          <a:sx n="62" d="100"/>
          <a:sy n="62" d="100"/>
        </p:scale>
        <p:origin x="72" y="1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2064" y="-7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gs" Target="tags/tag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pekelnic\Documents\ASCE%207-16\Seismic%20Subcommittee\Ch%2021%20Change%20Issues\COO.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SF-DATA\Projects\project.B04\534\B4534033.01\Calcs\Active\Workshts\161011wks-SSI_Example_Calc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2" Type="http://schemas.openxmlformats.org/officeDocument/2006/relationships/oleObject" Target="file:///\\sf-data\projects\project.B04\534\B4534033.00\Calcs\Active\Workshts\Site-Specific%20Spectra\1111%20Broadway%20-%20Kinematic%20SSI.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3638338311159384E-2"/>
          <c:y val="2.6608611514271893E-2"/>
          <c:w val="0.89264296508390995"/>
          <c:h val="0.91727559816996751"/>
        </c:manualLayout>
      </c:layout>
      <c:scatterChart>
        <c:scatterStyle val="lineMarker"/>
        <c:varyColors val="0"/>
        <c:ser>
          <c:idx val="3"/>
          <c:order val="0"/>
          <c:tx>
            <c:v>ASCE 7-16 SS</c:v>
          </c:tx>
          <c:spPr>
            <a:ln w="19050" cap="rnd">
              <a:solidFill>
                <a:schemeClr val="accent4"/>
              </a:solidFill>
              <a:round/>
            </a:ln>
            <a:effectLst/>
          </c:spPr>
          <c:marker>
            <c:symbol val="none"/>
          </c:marker>
          <c:xVal>
            <c:numRef>
              <c:f>'BSE-2N 2014 USGS Maps'!$A$17:$A$47</c:f>
              <c:numCache>
                <c:formatCode>General</c:formatCode>
                <c:ptCount val="31"/>
                <c:pt idx="0">
                  <c:v>0.01</c:v>
                </c:pt>
                <c:pt idx="1">
                  <c:v>0.02</c:v>
                </c:pt>
                <c:pt idx="2">
                  <c:v>0.03</c:v>
                </c:pt>
                <c:pt idx="3">
                  <c:v>0.05</c:v>
                </c:pt>
                <c:pt idx="4">
                  <c:v>7.4999999999999997E-2</c:v>
                </c:pt>
                <c:pt idx="5">
                  <c:v>0.1</c:v>
                </c:pt>
                <c:pt idx="6">
                  <c:v>0.15</c:v>
                </c:pt>
                <c:pt idx="7">
                  <c:v>0.2</c:v>
                </c:pt>
                <c:pt idx="8">
                  <c:v>0.25</c:v>
                </c:pt>
                <c:pt idx="9">
                  <c:v>0.3</c:v>
                </c:pt>
                <c:pt idx="10">
                  <c:v>0.4</c:v>
                </c:pt>
                <c:pt idx="11">
                  <c:v>0.5</c:v>
                </c:pt>
                <c:pt idx="12">
                  <c:v>0.75</c:v>
                </c:pt>
                <c:pt idx="13">
                  <c:v>1</c:v>
                </c:pt>
                <c:pt idx="14">
                  <c:v>1.5</c:v>
                </c:pt>
                <c:pt idx="15">
                  <c:v>2</c:v>
                </c:pt>
                <c:pt idx="16">
                  <c:v>3</c:v>
                </c:pt>
                <c:pt idx="17">
                  <c:v>4</c:v>
                </c:pt>
                <c:pt idx="18">
                  <c:v>5</c:v>
                </c:pt>
                <c:pt idx="19">
                  <c:v>7.5</c:v>
                </c:pt>
                <c:pt idx="20">
                  <c:v>10</c:v>
                </c:pt>
              </c:numCache>
            </c:numRef>
          </c:xVal>
          <c:yVal>
            <c:numRef>
              <c:f>'BSE-2N 2014 USGS Maps'!$K$17:$K$47</c:f>
              <c:numCache>
                <c:formatCode>0.00</c:formatCode>
                <c:ptCount val="31"/>
                <c:pt idx="0">
                  <c:v>0.73581545809679605</c:v>
                </c:pt>
                <c:pt idx="1">
                  <c:v>0.73529467708556895</c:v>
                </c:pt>
                <c:pt idx="2">
                  <c:v>0.75195405235144297</c:v>
                </c:pt>
                <c:pt idx="3">
                  <c:v>0.850861544861505</c:v>
                </c:pt>
                <c:pt idx="4">
                  <c:v>1.0647029740515399</c:v>
                </c:pt>
                <c:pt idx="5">
                  <c:v>1.2695560956280401</c:v>
                </c:pt>
                <c:pt idx="6">
                  <c:v>1.5719304847045701</c:v>
                </c:pt>
                <c:pt idx="7">
                  <c:v>1.7656252806725801</c:v>
                </c:pt>
                <c:pt idx="8">
                  <c:v>1.9085246122309201</c:v>
                </c:pt>
                <c:pt idx="9">
                  <c:v>2.0019504336345899</c:v>
                </c:pt>
                <c:pt idx="10">
                  <c:v>2.0076443550649801</c:v>
                </c:pt>
                <c:pt idx="11">
                  <c:v>1.93320219145411</c:v>
                </c:pt>
                <c:pt idx="12">
                  <c:v>1.60572721058829</c:v>
                </c:pt>
                <c:pt idx="13">
                  <c:v>1.33534847045836</c:v>
                </c:pt>
                <c:pt idx="14">
                  <c:v>0.94929298136995699</c:v>
                </c:pt>
                <c:pt idx="15">
                  <c:v>0.67893556162871205</c:v>
                </c:pt>
                <c:pt idx="16">
                  <c:v>0.451811301593253</c:v>
                </c:pt>
                <c:pt idx="17">
                  <c:v>0.34707570437757301</c:v>
                </c:pt>
                <c:pt idx="18">
                  <c:v>0.31946097452208999</c:v>
                </c:pt>
                <c:pt idx="19">
                  <c:v>0.243575996012069</c:v>
                </c:pt>
                <c:pt idx="20">
                  <c:v>0.15875403904511401</c:v>
                </c:pt>
              </c:numCache>
            </c:numRef>
          </c:yVal>
          <c:smooth val="0"/>
          <c:extLst>
            <c:ext xmlns:c16="http://schemas.microsoft.com/office/drawing/2014/chart" uri="{C3380CC4-5D6E-409C-BE32-E72D297353CC}">
              <c16:uniqueId val="{00000000-B5D0-44D7-9849-E386D1449938}"/>
            </c:ext>
          </c:extLst>
        </c:ser>
        <c:ser>
          <c:idx val="4"/>
          <c:order val="1"/>
          <c:tx>
            <c:v>NGA West 2 SS</c:v>
          </c:tx>
          <c:spPr>
            <a:ln w="19050" cap="rnd">
              <a:solidFill>
                <a:schemeClr val="accent5"/>
              </a:solidFill>
              <a:round/>
            </a:ln>
            <a:effectLst/>
          </c:spPr>
          <c:marker>
            <c:symbol val="none"/>
          </c:marker>
          <c:xVal>
            <c:numRef>
              <c:f>'BSE-2N 2014 USGS Maps'!$A$17:$A$47</c:f>
              <c:numCache>
                <c:formatCode>General</c:formatCode>
                <c:ptCount val="31"/>
                <c:pt idx="0">
                  <c:v>0.01</c:v>
                </c:pt>
                <c:pt idx="1">
                  <c:v>0.02</c:v>
                </c:pt>
                <c:pt idx="2">
                  <c:v>0.03</c:v>
                </c:pt>
                <c:pt idx="3">
                  <c:v>0.05</c:v>
                </c:pt>
                <c:pt idx="4">
                  <c:v>7.4999999999999997E-2</c:v>
                </c:pt>
                <c:pt idx="5">
                  <c:v>0.1</c:v>
                </c:pt>
                <c:pt idx="6">
                  <c:v>0.15</c:v>
                </c:pt>
                <c:pt idx="7">
                  <c:v>0.2</c:v>
                </c:pt>
                <c:pt idx="8">
                  <c:v>0.25</c:v>
                </c:pt>
                <c:pt idx="9">
                  <c:v>0.3</c:v>
                </c:pt>
                <c:pt idx="10">
                  <c:v>0.4</c:v>
                </c:pt>
                <c:pt idx="11">
                  <c:v>0.5</c:v>
                </c:pt>
                <c:pt idx="12">
                  <c:v>0.75</c:v>
                </c:pt>
                <c:pt idx="13">
                  <c:v>1</c:v>
                </c:pt>
                <c:pt idx="14">
                  <c:v>1.5</c:v>
                </c:pt>
                <c:pt idx="15">
                  <c:v>2</c:v>
                </c:pt>
                <c:pt idx="16">
                  <c:v>3</c:v>
                </c:pt>
                <c:pt idx="17">
                  <c:v>4</c:v>
                </c:pt>
                <c:pt idx="18">
                  <c:v>5</c:v>
                </c:pt>
                <c:pt idx="19">
                  <c:v>7.5</c:v>
                </c:pt>
                <c:pt idx="20">
                  <c:v>10</c:v>
                </c:pt>
              </c:numCache>
            </c:numRef>
          </c:xVal>
          <c:yVal>
            <c:numRef>
              <c:f>'BSE-2N 2014 USGS Maps'!$I$17:$I$47</c:f>
              <c:numCache>
                <c:formatCode>0.00</c:formatCode>
                <c:ptCount val="31"/>
                <c:pt idx="0">
                  <c:v>0.73581545809679605</c:v>
                </c:pt>
                <c:pt idx="1">
                  <c:v>0.73529467708556895</c:v>
                </c:pt>
                <c:pt idx="2">
                  <c:v>0.75195405235144297</c:v>
                </c:pt>
                <c:pt idx="3">
                  <c:v>0.850861544861505</c:v>
                </c:pt>
                <c:pt idx="4">
                  <c:v>1.0647029740515399</c:v>
                </c:pt>
                <c:pt idx="5">
                  <c:v>1.2695560956280401</c:v>
                </c:pt>
                <c:pt idx="6">
                  <c:v>1.5719304847045701</c:v>
                </c:pt>
                <c:pt idx="7">
                  <c:v>1.7656252806725801</c:v>
                </c:pt>
                <c:pt idx="8">
                  <c:v>1.9085246122309201</c:v>
                </c:pt>
                <c:pt idx="9">
                  <c:v>2.0019504336345899</c:v>
                </c:pt>
                <c:pt idx="10">
                  <c:v>2.0076443550649801</c:v>
                </c:pt>
                <c:pt idx="11">
                  <c:v>1.93320219145411</c:v>
                </c:pt>
                <c:pt idx="12">
                  <c:v>1.60572721058829</c:v>
                </c:pt>
                <c:pt idx="13">
                  <c:v>1.33534847045836</c:v>
                </c:pt>
                <c:pt idx="14">
                  <c:v>0.94929298136995699</c:v>
                </c:pt>
                <c:pt idx="15">
                  <c:v>0.67893556162871205</c:v>
                </c:pt>
                <c:pt idx="16">
                  <c:v>0.451811301593253</c:v>
                </c:pt>
                <c:pt idx="17">
                  <c:v>0.34707570437757301</c:v>
                </c:pt>
                <c:pt idx="18">
                  <c:v>0.31946097452208999</c:v>
                </c:pt>
                <c:pt idx="19">
                  <c:v>0.243575996012069</c:v>
                </c:pt>
                <c:pt idx="20">
                  <c:v>0.15875403904511401</c:v>
                </c:pt>
              </c:numCache>
            </c:numRef>
          </c:yVal>
          <c:smooth val="0"/>
          <c:extLst>
            <c:ext xmlns:c16="http://schemas.microsoft.com/office/drawing/2014/chart" uri="{C3380CC4-5D6E-409C-BE32-E72D297353CC}">
              <c16:uniqueId val="{00000001-B5D0-44D7-9849-E386D1449938}"/>
            </c:ext>
          </c:extLst>
        </c:ser>
        <c:dLbls>
          <c:showLegendKey val="0"/>
          <c:showVal val="0"/>
          <c:showCatName val="0"/>
          <c:showSerName val="0"/>
          <c:showPercent val="0"/>
          <c:showBubbleSize val="0"/>
        </c:dLbls>
        <c:axId val="115118848"/>
        <c:axId val="115120384"/>
      </c:scatterChart>
      <c:valAx>
        <c:axId val="115118848"/>
        <c:scaling>
          <c:orientation val="minMax"/>
          <c:max val="10"/>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15120384"/>
        <c:crosses val="autoZero"/>
        <c:crossBetween val="midCat"/>
      </c:valAx>
      <c:valAx>
        <c:axId val="115120384"/>
        <c:scaling>
          <c:orientation val="minMax"/>
        </c:scaling>
        <c:delete val="1"/>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crossAx val="115118848"/>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scatterChart>
        <c:scatterStyle val="lineMarker"/>
        <c:varyColors val="0"/>
        <c:ser>
          <c:idx val="0"/>
          <c:order val="0"/>
          <c:tx>
            <c:strRef>
              <c:f>Sheet2!$B$2</c:f>
              <c:strCache>
                <c:ptCount val="1"/>
                <c:pt idx="0">
                  <c:v>R = 1, beta = 0.05</c:v>
                </c:pt>
              </c:strCache>
            </c:strRef>
          </c:tx>
          <c:spPr>
            <a:ln w="19050" cap="rnd">
              <a:solidFill>
                <a:schemeClr val="accent1">
                  <a:shade val="65000"/>
                </a:schemeClr>
              </a:solidFill>
              <a:round/>
            </a:ln>
            <a:effectLst/>
          </c:spPr>
          <c:marker>
            <c:symbol val="none"/>
          </c:marker>
          <c:xVal>
            <c:numRef>
              <c:f>Sheet2!$A$3:$A$27</c:f>
              <c:numCache>
                <c:formatCode>0.00</c:formatCode>
                <c:ptCount val="25"/>
                <c:pt idx="0">
                  <c:v>1E-4</c:v>
                </c:pt>
                <c:pt idx="1">
                  <c:v>0.01</c:v>
                </c:pt>
                <c:pt idx="2">
                  <c:v>0.05</c:v>
                </c:pt>
                <c:pt idx="3">
                  <c:v>0.1</c:v>
                </c:pt>
                <c:pt idx="4">
                  <c:v>0.15</c:v>
                </c:pt>
                <c:pt idx="5">
                  <c:v>0.2</c:v>
                </c:pt>
                <c:pt idx="6">
                  <c:v>0.25</c:v>
                </c:pt>
                <c:pt idx="7">
                  <c:v>0.3</c:v>
                </c:pt>
                <c:pt idx="8">
                  <c:v>0.35</c:v>
                </c:pt>
                <c:pt idx="9">
                  <c:v>0.4</c:v>
                </c:pt>
                <c:pt idx="10">
                  <c:v>0.45</c:v>
                </c:pt>
                <c:pt idx="11">
                  <c:v>0.5</c:v>
                </c:pt>
                <c:pt idx="12">
                  <c:v>0.6</c:v>
                </c:pt>
                <c:pt idx="13">
                  <c:v>0.7</c:v>
                </c:pt>
                <c:pt idx="14">
                  <c:v>0.8</c:v>
                </c:pt>
                <c:pt idx="15">
                  <c:v>0.9</c:v>
                </c:pt>
                <c:pt idx="16">
                  <c:v>1</c:v>
                </c:pt>
                <c:pt idx="17">
                  <c:v>1.25</c:v>
                </c:pt>
                <c:pt idx="18">
                  <c:v>1.5</c:v>
                </c:pt>
                <c:pt idx="19">
                  <c:v>1.75</c:v>
                </c:pt>
                <c:pt idx="20">
                  <c:v>2</c:v>
                </c:pt>
                <c:pt idx="21">
                  <c:v>2.5</c:v>
                </c:pt>
                <c:pt idx="22">
                  <c:v>3</c:v>
                </c:pt>
                <c:pt idx="23">
                  <c:v>3.5</c:v>
                </c:pt>
                <c:pt idx="24">
                  <c:v>4</c:v>
                </c:pt>
              </c:numCache>
            </c:numRef>
          </c:xVal>
          <c:yVal>
            <c:numRef>
              <c:f>Sheet2!$B$3:$B$27</c:f>
              <c:numCache>
                <c:formatCode>0.00</c:formatCode>
                <c:ptCount val="25"/>
                <c:pt idx="0" formatCode="General">
                  <c:v>0.43</c:v>
                </c:pt>
                <c:pt idx="1">
                  <c:v>0.4333333333333334</c:v>
                </c:pt>
                <c:pt idx="2">
                  <c:v>0.56666666666666665</c:v>
                </c:pt>
                <c:pt idx="3">
                  <c:v>0.73333333333333339</c:v>
                </c:pt>
                <c:pt idx="4">
                  <c:v>0.9</c:v>
                </c:pt>
                <c:pt idx="5">
                  <c:v>1</c:v>
                </c:pt>
                <c:pt idx="6">
                  <c:v>1</c:v>
                </c:pt>
                <c:pt idx="7">
                  <c:v>1.0237499999999999</c:v>
                </c:pt>
                <c:pt idx="8">
                  <c:v>1.0480166666666668</c:v>
                </c:pt>
                <c:pt idx="9">
                  <c:v>1.0718000000000001</c:v>
                </c:pt>
                <c:pt idx="10">
                  <c:v>1.06175</c:v>
                </c:pt>
                <c:pt idx="11">
                  <c:v>1.0543666666666667</c:v>
                </c:pt>
                <c:pt idx="12">
                  <c:v>0.99999833333611099</c:v>
                </c:pt>
                <c:pt idx="13">
                  <c:v>0.90895000000000004</c:v>
                </c:pt>
                <c:pt idx="14">
                  <c:v>0.84416666666666651</c:v>
                </c:pt>
                <c:pt idx="15">
                  <c:v>0.77834499999999984</c:v>
                </c:pt>
                <c:pt idx="16">
                  <c:v>0.72548666666666661</c:v>
                </c:pt>
                <c:pt idx="17">
                  <c:v>0.59289999999999998</c:v>
                </c:pt>
                <c:pt idx="18">
                  <c:v>0.50597333333333327</c:v>
                </c:pt>
                <c:pt idx="19">
                  <c:v>0.4341525</c:v>
                </c:pt>
                <c:pt idx="20">
                  <c:v>0.38168999999999997</c:v>
                </c:pt>
                <c:pt idx="21">
                  <c:v>0.30845833333333333</c:v>
                </c:pt>
                <c:pt idx="22">
                  <c:v>0.26086666666666669</c:v>
                </c:pt>
                <c:pt idx="23">
                  <c:v>0.22562499999999999</c:v>
                </c:pt>
                <c:pt idx="24">
                  <c:v>0.19980999999999999</c:v>
                </c:pt>
              </c:numCache>
            </c:numRef>
          </c:yVal>
          <c:smooth val="0"/>
          <c:extLst>
            <c:ext xmlns:c16="http://schemas.microsoft.com/office/drawing/2014/chart" uri="{C3380CC4-5D6E-409C-BE32-E72D297353CC}">
              <c16:uniqueId val="{00000000-B276-4168-A59E-66CB0B158DAC}"/>
            </c:ext>
          </c:extLst>
        </c:ser>
        <c:ser>
          <c:idx val="1"/>
          <c:order val="1"/>
          <c:tx>
            <c:strRef>
              <c:f>Sheet2!$C$2</c:f>
              <c:strCache>
                <c:ptCount val="1"/>
                <c:pt idx="0">
                  <c:v>R = 1, beta = 0.15</c:v>
                </c:pt>
              </c:strCache>
            </c:strRef>
          </c:tx>
          <c:spPr>
            <a:ln w="19050" cap="rnd">
              <a:solidFill>
                <a:schemeClr val="accent1"/>
              </a:solidFill>
              <a:round/>
            </a:ln>
            <a:effectLst/>
          </c:spPr>
          <c:marker>
            <c:symbol val="none"/>
          </c:marker>
          <c:xVal>
            <c:numRef>
              <c:f>Sheet2!$A$3:$A$27</c:f>
              <c:numCache>
                <c:formatCode>0.00</c:formatCode>
                <c:ptCount val="25"/>
                <c:pt idx="0">
                  <c:v>1E-4</c:v>
                </c:pt>
                <c:pt idx="1">
                  <c:v>0.01</c:v>
                </c:pt>
                <c:pt idx="2">
                  <c:v>0.05</c:v>
                </c:pt>
                <c:pt idx="3">
                  <c:v>0.1</c:v>
                </c:pt>
                <c:pt idx="4">
                  <c:v>0.15</c:v>
                </c:pt>
                <c:pt idx="5">
                  <c:v>0.2</c:v>
                </c:pt>
                <c:pt idx="6">
                  <c:v>0.25</c:v>
                </c:pt>
                <c:pt idx="7">
                  <c:v>0.3</c:v>
                </c:pt>
                <c:pt idx="8">
                  <c:v>0.35</c:v>
                </c:pt>
                <c:pt idx="9">
                  <c:v>0.4</c:v>
                </c:pt>
                <c:pt idx="10">
                  <c:v>0.45</c:v>
                </c:pt>
                <c:pt idx="11">
                  <c:v>0.5</c:v>
                </c:pt>
                <c:pt idx="12">
                  <c:v>0.6</c:v>
                </c:pt>
                <c:pt idx="13">
                  <c:v>0.7</c:v>
                </c:pt>
                <c:pt idx="14">
                  <c:v>0.8</c:v>
                </c:pt>
                <c:pt idx="15">
                  <c:v>0.9</c:v>
                </c:pt>
                <c:pt idx="16">
                  <c:v>1</c:v>
                </c:pt>
                <c:pt idx="17">
                  <c:v>1.25</c:v>
                </c:pt>
                <c:pt idx="18">
                  <c:v>1.5</c:v>
                </c:pt>
                <c:pt idx="19">
                  <c:v>1.75</c:v>
                </c:pt>
                <c:pt idx="20">
                  <c:v>2</c:v>
                </c:pt>
                <c:pt idx="21">
                  <c:v>2.5</c:v>
                </c:pt>
                <c:pt idx="22">
                  <c:v>3</c:v>
                </c:pt>
                <c:pt idx="23">
                  <c:v>3.5</c:v>
                </c:pt>
                <c:pt idx="24">
                  <c:v>4</c:v>
                </c:pt>
              </c:numCache>
            </c:numRef>
          </c:xVal>
          <c:yVal>
            <c:numRef>
              <c:f>Sheet2!$C$3:$C$27</c:f>
              <c:numCache>
                <c:formatCode>General</c:formatCode>
                <c:ptCount val="25"/>
                <c:pt idx="0">
                  <c:v>0.43</c:v>
                </c:pt>
                <c:pt idx="1">
                  <c:v>0.42575000000000007</c:v>
                </c:pt>
                <c:pt idx="2">
                  <c:v>0.51708333333333334</c:v>
                </c:pt>
                <c:pt idx="3">
                  <c:v>0.60499999999999998</c:v>
                </c:pt>
                <c:pt idx="4">
                  <c:v>0.66375000000000006</c:v>
                </c:pt>
                <c:pt idx="5">
                  <c:v>0.65</c:v>
                </c:pt>
                <c:pt idx="6">
                  <c:v>0.65</c:v>
                </c:pt>
                <c:pt idx="7">
                  <c:v>0.66543750000000002</c:v>
                </c:pt>
                <c:pt idx="8">
                  <c:v>0.68121083333333343</c:v>
                </c:pt>
                <c:pt idx="9">
                  <c:v>0.69667000000000012</c:v>
                </c:pt>
                <c:pt idx="10">
                  <c:v>0.69013749999999996</c:v>
                </c:pt>
                <c:pt idx="11">
                  <c:v>0.68533833333333338</c:v>
                </c:pt>
                <c:pt idx="12">
                  <c:v>0.6499989166684722</c:v>
                </c:pt>
                <c:pt idx="13">
                  <c:v>0.5908175</c:v>
                </c:pt>
                <c:pt idx="14">
                  <c:v>0.54870833333333324</c:v>
                </c:pt>
                <c:pt idx="15">
                  <c:v>0.50592424999999996</c:v>
                </c:pt>
                <c:pt idx="16">
                  <c:v>0.47156633333333331</c:v>
                </c:pt>
                <c:pt idx="17">
                  <c:v>0.38538499999999998</c:v>
                </c:pt>
                <c:pt idx="18">
                  <c:v>0.32888266666666666</c:v>
                </c:pt>
                <c:pt idx="19">
                  <c:v>0.282199125</c:v>
                </c:pt>
                <c:pt idx="20">
                  <c:v>0.2480985</c:v>
                </c:pt>
                <c:pt idx="21">
                  <c:v>0.20049791666666666</c:v>
                </c:pt>
                <c:pt idx="22">
                  <c:v>0.16956333333333334</c:v>
                </c:pt>
                <c:pt idx="23">
                  <c:v>0.14665624999999999</c:v>
                </c:pt>
                <c:pt idx="24">
                  <c:v>0.12987650000000001</c:v>
                </c:pt>
              </c:numCache>
            </c:numRef>
          </c:yVal>
          <c:smooth val="0"/>
          <c:extLst>
            <c:ext xmlns:c16="http://schemas.microsoft.com/office/drawing/2014/chart" uri="{C3380CC4-5D6E-409C-BE32-E72D297353CC}">
              <c16:uniqueId val="{00000001-B276-4168-A59E-66CB0B158DAC}"/>
            </c:ext>
          </c:extLst>
        </c:ser>
        <c:ser>
          <c:idx val="2"/>
          <c:order val="2"/>
          <c:tx>
            <c:strRef>
              <c:f>Sheet2!$D$2</c:f>
              <c:strCache>
                <c:ptCount val="1"/>
                <c:pt idx="0">
                  <c:v>R = 8, beta = 0.05</c:v>
                </c:pt>
              </c:strCache>
            </c:strRef>
          </c:tx>
          <c:spPr>
            <a:ln w="19050" cap="rnd">
              <a:solidFill>
                <a:schemeClr val="accent1">
                  <a:tint val="65000"/>
                </a:schemeClr>
              </a:solidFill>
              <a:round/>
            </a:ln>
            <a:effectLst/>
          </c:spPr>
          <c:marker>
            <c:symbol val="none"/>
          </c:marker>
          <c:xVal>
            <c:numRef>
              <c:f>Sheet2!$A$3:$A$27</c:f>
              <c:numCache>
                <c:formatCode>0.00</c:formatCode>
                <c:ptCount val="25"/>
                <c:pt idx="0">
                  <c:v>1E-4</c:v>
                </c:pt>
                <c:pt idx="1">
                  <c:v>0.01</c:v>
                </c:pt>
                <c:pt idx="2">
                  <c:v>0.05</c:v>
                </c:pt>
                <c:pt idx="3">
                  <c:v>0.1</c:v>
                </c:pt>
                <c:pt idx="4">
                  <c:v>0.15</c:v>
                </c:pt>
                <c:pt idx="5">
                  <c:v>0.2</c:v>
                </c:pt>
                <c:pt idx="6">
                  <c:v>0.25</c:v>
                </c:pt>
                <c:pt idx="7">
                  <c:v>0.3</c:v>
                </c:pt>
                <c:pt idx="8">
                  <c:v>0.35</c:v>
                </c:pt>
                <c:pt idx="9">
                  <c:v>0.4</c:v>
                </c:pt>
                <c:pt idx="10">
                  <c:v>0.45</c:v>
                </c:pt>
                <c:pt idx="11">
                  <c:v>0.5</c:v>
                </c:pt>
                <c:pt idx="12">
                  <c:v>0.6</c:v>
                </c:pt>
                <c:pt idx="13">
                  <c:v>0.7</c:v>
                </c:pt>
                <c:pt idx="14">
                  <c:v>0.8</c:v>
                </c:pt>
                <c:pt idx="15">
                  <c:v>0.9</c:v>
                </c:pt>
                <c:pt idx="16">
                  <c:v>1</c:v>
                </c:pt>
                <c:pt idx="17">
                  <c:v>1.25</c:v>
                </c:pt>
                <c:pt idx="18">
                  <c:v>1.5</c:v>
                </c:pt>
                <c:pt idx="19">
                  <c:v>1.75</c:v>
                </c:pt>
                <c:pt idx="20">
                  <c:v>2</c:v>
                </c:pt>
                <c:pt idx="21">
                  <c:v>2.5</c:v>
                </c:pt>
                <c:pt idx="22">
                  <c:v>3</c:v>
                </c:pt>
                <c:pt idx="23">
                  <c:v>3.5</c:v>
                </c:pt>
                <c:pt idx="24">
                  <c:v>4</c:v>
                </c:pt>
              </c:numCache>
            </c:numRef>
          </c:xVal>
          <c:yVal>
            <c:numRef>
              <c:f>Sheet2!$D$3:$D$27</c:f>
              <c:numCache>
                <c:formatCode>General</c:formatCode>
                <c:ptCount val="25"/>
                <c:pt idx="0">
                  <c:v>0.1075</c:v>
                </c:pt>
                <c:pt idx="1">
                  <c:v>0.10833333333333335</c:v>
                </c:pt>
                <c:pt idx="2">
                  <c:v>0.14166666666666666</c:v>
                </c:pt>
                <c:pt idx="3">
                  <c:v>0.18333333333333335</c:v>
                </c:pt>
                <c:pt idx="4">
                  <c:v>0.22500000000000001</c:v>
                </c:pt>
                <c:pt idx="5">
                  <c:v>0.25</c:v>
                </c:pt>
                <c:pt idx="6">
                  <c:v>0.25</c:v>
                </c:pt>
                <c:pt idx="7">
                  <c:v>0.25593749999999998</c:v>
                </c:pt>
                <c:pt idx="8">
                  <c:v>0.2620041666666667</c:v>
                </c:pt>
                <c:pt idx="9">
                  <c:v>0.26795000000000002</c:v>
                </c:pt>
                <c:pt idx="10">
                  <c:v>0.26543749999999999</c:v>
                </c:pt>
                <c:pt idx="11">
                  <c:v>0.26359166666666667</c:v>
                </c:pt>
                <c:pt idx="12">
                  <c:v>0.24999958333402775</c:v>
                </c:pt>
                <c:pt idx="13">
                  <c:v>0.22723750000000001</c:v>
                </c:pt>
                <c:pt idx="14">
                  <c:v>0.21104166666666663</c:v>
                </c:pt>
                <c:pt idx="15">
                  <c:v>0.19458624999999996</c:v>
                </c:pt>
                <c:pt idx="16">
                  <c:v>0.18137166666666665</c:v>
                </c:pt>
                <c:pt idx="17">
                  <c:v>0.148225</c:v>
                </c:pt>
                <c:pt idx="18">
                  <c:v>0.12649333333333332</c:v>
                </c:pt>
                <c:pt idx="19">
                  <c:v>0.108538125</c:v>
                </c:pt>
                <c:pt idx="20">
                  <c:v>9.5422499999999993E-2</c:v>
                </c:pt>
                <c:pt idx="21">
                  <c:v>7.7114583333333334E-2</c:v>
                </c:pt>
                <c:pt idx="22">
                  <c:v>6.5216666666666673E-2</c:v>
                </c:pt>
                <c:pt idx="23">
                  <c:v>5.6406249999999998E-2</c:v>
                </c:pt>
                <c:pt idx="24">
                  <c:v>4.9952499999999997E-2</c:v>
                </c:pt>
              </c:numCache>
            </c:numRef>
          </c:yVal>
          <c:smooth val="0"/>
          <c:extLst>
            <c:ext xmlns:c16="http://schemas.microsoft.com/office/drawing/2014/chart" uri="{C3380CC4-5D6E-409C-BE32-E72D297353CC}">
              <c16:uniqueId val="{00000002-B276-4168-A59E-66CB0B158DAC}"/>
            </c:ext>
          </c:extLst>
        </c:ser>
        <c:dLbls>
          <c:showLegendKey val="0"/>
          <c:showVal val="0"/>
          <c:showCatName val="0"/>
          <c:showSerName val="0"/>
          <c:showPercent val="0"/>
          <c:showBubbleSize val="0"/>
        </c:dLbls>
        <c:axId val="85797888"/>
        <c:axId val="85816064"/>
      </c:scatterChart>
      <c:valAx>
        <c:axId val="85797888"/>
        <c:scaling>
          <c:orientation val="minMax"/>
          <c:max val="4"/>
        </c:scaling>
        <c:delete val="0"/>
        <c:axPos val="b"/>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816064"/>
        <c:crosses val="autoZero"/>
        <c:crossBetween val="midCat"/>
      </c:valAx>
      <c:valAx>
        <c:axId val="858160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5797888"/>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8679931455014316E-2"/>
          <c:y val="1.4206863521599186E-2"/>
          <c:w val="0.92687411117960983"/>
          <c:h val="0.91482673881028198"/>
        </c:manualLayout>
      </c:layout>
      <c:scatterChart>
        <c:scatterStyle val="lineMarker"/>
        <c:varyColors val="0"/>
        <c:ser>
          <c:idx val="0"/>
          <c:order val="0"/>
          <c:marker>
            <c:symbol val="none"/>
          </c:marker>
          <c:xVal>
            <c:numRef>
              <c:f>[Book1]Sheet1!$A$2:$A$19</c:f>
              <c:numCache>
                <c:formatCode>General</c:formatCode>
                <c:ptCount val="18"/>
                <c:pt idx="0">
                  <c:v>0</c:v>
                </c:pt>
                <c:pt idx="1">
                  <c:v>0.1</c:v>
                </c:pt>
                <c:pt idx="2">
                  <c:v>0.2</c:v>
                </c:pt>
                <c:pt idx="3">
                  <c:v>0.3</c:v>
                </c:pt>
                <c:pt idx="4">
                  <c:v>0.4</c:v>
                </c:pt>
                <c:pt idx="5">
                  <c:v>0.5</c:v>
                </c:pt>
                <c:pt idx="6">
                  <c:v>0.6</c:v>
                </c:pt>
                <c:pt idx="7">
                  <c:v>0.7</c:v>
                </c:pt>
                <c:pt idx="8">
                  <c:v>0.8</c:v>
                </c:pt>
                <c:pt idx="9">
                  <c:v>0.9</c:v>
                </c:pt>
                <c:pt idx="10">
                  <c:v>1</c:v>
                </c:pt>
                <c:pt idx="11">
                  <c:v>1.2</c:v>
                </c:pt>
                <c:pt idx="12">
                  <c:v>1.4</c:v>
                </c:pt>
                <c:pt idx="13">
                  <c:v>1.6</c:v>
                </c:pt>
                <c:pt idx="14">
                  <c:v>1.8</c:v>
                </c:pt>
                <c:pt idx="15">
                  <c:v>2</c:v>
                </c:pt>
                <c:pt idx="16">
                  <c:v>3</c:v>
                </c:pt>
                <c:pt idx="17">
                  <c:v>4</c:v>
                </c:pt>
              </c:numCache>
            </c:numRef>
          </c:xVal>
          <c:yVal>
            <c:numRef>
              <c:f>[Book1]Sheet1!$B$2:$B$19</c:f>
              <c:numCache>
                <c:formatCode>General</c:formatCode>
                <c:ptCount val="18"/>
                <c:pt idx="0">
                  <c:v>0.4</c:v>
                </c:pt>
                <c:pt idx="1">
                  <c:v>1</c:v>
                </c:pt>
                <c:pt idx="2">
                  <c:v>1</c:v>
                </c:pt>
                <c:pt idx="3">
                  <c:v>1</c:v>
                </c:pt>
                <c:pt idx="4">
                  <c:v>1</c:v>
                </c:pt>
                <c:pt idx="5">
                  <c:v>1</c:v>
                </c:pt>
                <c:pt idx="6">
                  <c:v>1</c:v>
                </c:pt>
                <c:pt idx="7" formatCode="0.0">
                  <c:v>0.85714285714285721</c:v>
                </c:pt>
                <c:pt idx="8" formatCode="0.0">
                  <c:v>0.74999999999999989</c:v>
                </c:pt>
                <c:pt idx="9" formatCode="0.0">
                  <c:v>0.66666666666666663</c:v>
                </c:pt>
                <c:pt idx="10" formatCode="0.0">
                  <c:v>0.6</c:v>
                </c:pt>
                <c:pt idx="11" formatCode="0.0">
                  <c:v>0.5</c:v>
                </c:pt>
                <c:pt idx="12" formatCode="0.0">
                  <c:v>0.4285714285714286</c:v>
                </c:pt>
                <c:pt idx="13" formatCode="0.0">
                  <c:v>0.37499999999999994</c:v>
                </c:pt>
                <c:pt idx="14" formatCode="0.0">
                  <c:v>0.33333333333333331</c:v>
                </c:pt>
                <c:pt idx="15" formatCode="0.0">
                  <c:v>0.3</c:v>
                </c:pt>
                <c:pt idx="16" formatCode="0.0">
                  <c:v>0.19999999999999998</c:v>
                </c:pt>
                <c:pt idx="17" formatCode="0.0">
                  <c:v>0.15</c:v>
                </c:pt>
              </c:numCache>
            </c:numRef>
          </c:yVal>
          <c:smooth val="0"/>
          <c:extLst>
            <c:ext xmlns:c16="http://schemas.microsoft.com/office/drawing/2014/chart" uri="{C3380CC4-5D6E-409C-BE32-E72D297353CC}">
              <c16:uniqueId val="{00000000-9DCF-4643-928B-6712DAAB3938}"/>
            </c:ext>
          </c:extLst>
        </c:ser>
        <c:ser>
          <c:idx val="1"/>
          <c:order val="1"/>
          <c:marker>
            <c:symbol val="none"/>
          </c:marker>
          <c:xVal>
            <c:numRef>
              <c:f>[Book1]Sheet1!$A$2:$A$19</c:f>
              <c:numCache>
                <c:formatCode>General</c:formatCode>
                <c:ptCount val="18"/>
                <c:pt idx="0">
                  <c:v>0</c:v>
                </c:pt>
                <c:pt idx="1">
                  <c:v>0.1</c:v>
                </c:pt>
                <c:pt idx="2">
                  <c:v>0.2</c:v>
                </c:pt>
                <c:pt idx="3">
                  <c:v>0.3</c:v>
                </c:pt>
                <c:pt idx="4">
                  <c:v>0.4</c:v>
                </c:pt>
                <c:pt idx="5">
                  <c:v>0.5</c:v>
                </c:pt>
                <c:pt idx="6">
                  <c:v>0.6</c:v>
                </c:pt>
                <c:pt idx="7">
                  <c:v>0.7</c:v>
                </c:pt>
                <c:pt idx="8">
                  <c:v>0.8</c:v>
                </c:pt>
                <c:pt idx="9">
                  <c:v>0.9</c:v>
                </c:pt>
                <c:pt idx="10">
                  <c:v>1</c:v>
                </c:pt>
                <c:pt idx="11">
                  <c:v>1.2</c:v>
                </c:pt>
                <c:pt idx="12">
                  <c:v>1.4</c:v>
                </c:pt>
                <c:pt idx="13">
                  <c:v>1.6</c:v>
                </c:pt>
                <c:pt idx="14">
                  <c:v>1.8</c:v>
                </c:pt>
                <c:pt idx="15">
                  <c:v>2</c:v>
                </c:pt>
                <c:pt idx="16">
                  <c:v>3</c:v>
                </c:pt>
                <c:pt idx="17">
                  <c:v>4</c:v>
                </c:pt>
              </c:numCache>
            </c:numRef>
          </c:xVal>
          <c:yVal>
            <c:numRef>
              <c:f>[Book1]Sheet1!$F$2:$F$19</c:f>
              <c:numCache>
                <c:formatCode>General</c:formatCode>
                <c:ptCount val="18"/>
                <c:pt idx="0">
                  <c:v>0.10373597725290372</c:v>
                </c:pt>
                <c:pt idx="1">
                  <c:v>0.25933994313225928</c:v>
                </c:pt>
                <c:pt idx="2">
                  <c:v>0.25933994313225928</c:v>
                </c:pt>
                <c:pt idx="3">
                  <c:v>0.5294598419463844</c:v>
                </c:pt>
                <c:pt idx="4">
                  <c:v>0.66902653832790593</c:v>
                </c:pt>
                <c:pt idx="5">
                  <c:v>0.74984388980505967</c:v>
                </c:pt>
                <c:pt idx="6">
                  <c:v>0.8013843270029829</c:v>
                </c:pt>
                <c:pt idx="7">
                  <c:v>0.71713996701404925</c:v>
                </c:pt>
                <c:pt idx="8">
                  <c:v>0.64658695731067317</c:v>
                </c:pt>
                <c:pt idx="9">
                  <c:v>0.58748926335260898</c:v>
                </c:pt>
                <c:pt idx="10">
                  <c:v>0.53763358552450624</c:v>
                </c:pt>
                <c:pt idx="11">
                  <c:v>0.45870934203019631</c:v>
                </c:pt>
                <c:pt idx="12">
                  <c:v>0.39941568294162899</c:v>
                </c:pt>
                <c:pt idx="13">
                  <c:v>0.35342021013225117</c:v>
                </c:pt>
                <c:pt idx="14">
                  <c:v>0.3167769258462797</c:v>
                </c:pt>
                <c:pt idx="15">
                  <c:v>0.28693325790350777</c:v>
                </c:pt>
                <c:pt idx="16">
                  <c:v>0.19473052343329941</c:v>
                </c:pt>
                <c:pt idx="17">
                  <c:v>0.14722681505749319</c:v>
                </c:pt>
              </c:numCache>
            </c:numRef>
          </c:yVal>
          <c:smooth val="0"/>
          <c:extLst>
            <c:ext xmlns:c16="http://schemas.microsoft.com/office/drawing/2014/chart" uri="{C3380CC4-5D6E-409C-BE32-E72D297353CC}">
              <c16:uniqueId val="{00000001-9DCF-4643-928B-6712DAAB3938}"/>
            </c:ext>
          </c:extLst>
        </c:ser>
        <c:ser>
          <c:idx val="2"/>
          <c:order val="2"/>
          <c:spPr>
            <a:ln>
              <a:solidFill>
                <a:schemeClr val="bg1">
                  <a:lumMod val="50000"/>
                </a:schemeClr>
              </a:solidFill>
            </a:ln>
          </c:spPr>
          <c:marker>
            <c:symbol val="none"/>
          </c:marker>
          <c:xVal>
            <c:numRef>
              <c:f>[Book1]Sheet1!$A$2:$A$19</c:f>
              <c:numCache>
                <c:formatCode>General</c:formatCode>
                <c:ptCount val="18"/>
                <c:pt idx="0">
                  <c:v>0</c:v>
                </c:pt>
                <c:pt idx="1">
                  <c:v>0.1</c:v>
                </c:pt>
                <c:pt idx="2">
                  <c:v>0.2</c:v>
                </c:pt>
                <c:pt idx="3">
                  <c:v>0.3</c:v>
                </c:pt>
                <c:pt idx="4">
                  <c:v>0.4</c:v>
                </c:pt>
                <c:pt idx="5">
                  <c:v>0.5</c:v>
                </c:pt>
                <c:pt idx="6">
                  <c:v>0.6</c:v>
                </c:pt>
                <c:pt idx="7">
                  <c:v>0.7</c:v>
                </c:pt>
                <c:pt idx="8">
                  <c:v>0.8</c:v>
                </c:pt>
                <c:pt idx="9">
                  <c:v>0.9</c:v>
                </c:pt>
                <c:pt idx="10">
                  <c:v>1</c:v>
                </c:pt>
                <c:pt idx="11">
                  <c:v>1.2</c:v>
                </c:pt>
                <c:pt idx="12">
                  <c:v>1.4</c:v>
                </c:pt>
                <c:pt idx="13">
                  <c:v>1.6</c:v>
                </c:pt>
                <c:pt idx="14">
                  <c:v>1.8</c:v>
                </c:pt>
                <c:pt idx="15">
                  <c:v>2</c:v>
                </c:pt>
                <c:pt idx="16">
                  <c:v>3</c:v>
                </c:pt>
                <c:pt idx="17">
                  <c:v>4</c:v>
                </c:pt>
              </c:numCache>
            </c:numRef>
          </c:xVal>
          <c:yVal>
            <c:numRef>
              <c:f>[Book1]Sheet1!$M$2:$M$19</c:f>
              <c:numCache>
                <c:formatCode>General</c:formatCode>
                <c:ptCount val="18"/>
                <c:pt idx="0">
                  <c:v>0.2</c:v>
                </c:pt>
                <c:pt idx="1">
                  <c:v>0.5</c:v>
                </c:pt>
                <c:pt idx="2">
                  <c:v>0.5</c:v>
                </c:pt>
                <c:pt idx="3">
                  <c:v>0.6618383154423868</c:v>
                </c:pt>
                <c:pt idx="4">
                  <c:v>0.78068274296554296</c:v>
                </c:pt>
                <c:pt idx="5">
                  <c:v>0.84412936887295242</c:v>
                </c:pt>
                <c:pt idx="6">
                  <c:v>0.88493279262703584</c:v>
                </c:pt>
                <c:pt idx="7">
                  <c:v>0.7818344082209322</c:v>
                </c:pt>
                <c:pt idx="8">
                  <c:v>0.6982340658923023</c:v>
                </c:pt>
                <c:pt idx="9">
                  <c:v>0.62964980925642799</c:v>
                </c:pt>
                <c:pt idx="10">
                  <c:v>0.57266033944451855</c:v>
                </c:pt>
                <c:pt idx="11">
                  <c:v>0.48390358574405351</c:v>
                </c:pt>
                <c:pt idx="12">
                  <c:v>0.4183277984070482</c:v>
                </c:pt>
                <c:pt idx="13">
                  <c:v>0.3680902322402837</c:v>
                </c:pt>
                <c:pt idx="14">
                  <c:v>0.32845734157245221</c:v>
                </c:pt>
                <c:pt idx="15">
                  <c:v>0.29643329595945267</c:v>
                </c:pt>
                <c:pt idx="16">
                  <c:v>0.19893461215155991</c:v>
                </c:pt>
                <c:pt idx="17">
                  <c:v>0.14954925870508262</c:v>
                </c:pt>
              </c:numCache>
            </c:numRef>
          </c:yVal>
          <c:smooth val="0"/>
          <c:extLst>
            <c:ext xmlns:c16="http://schemas.microsoft.com/office/drawing/2014/chart" uri="{C3380CC4-5D6E-409C-BE32-E72D297353CC}">
              <c16:uniqueId val="{00000002-9DCF-4643-928B-6712DAAB3938}"/>
            </c:ext>
          </c:extLst>
        </c:ser>
        <c:dLbls>
          <c:showLegendKey val="0"/>
          <c:showVal val="0"/>
          <c:showCatName val="0"/>
          <c:showSerName val="0"/>
          <c:showPercent val="0"/>
          <c:showBubbleSize val="0"/>
        </c:dLbls>
        <c:axId val="86172032"/>
        <c:axId val="86173568"/>
      </c:scatterChart>
      <c:valAx>
        <c:axId val="86172032"/>
        <c:scaling>
          <c:orientation val="minMax"/>
          <c:max val="4"/>
        </c:scaling>
        <c:delete val="0"/>
        <c:axPos val="b"/>
        <c:numFmt formatCode="General" sourceLinked="1"/>
        <c:majorTickMark val="out"/>
        <c:minorTickMark val="none"/>
        <c:tickLblPos val="nextTo"/>
        <c:crossAx val="86173568"/>
        <c:crosses val="autoZero"/>
        <c:crossBetween val="midCat"/>
      </c:valAx>
      <c:valAx>
        <c:axId val="86173568"/>
        <c:scaling>
          <c:orientation val="minMax"/>
        </c:scaling>
        <c:delete val="0"/>
        <c:axPos val="l"/>
        <c:majorGridlines/>
        <c:numFmt formatCode="General" sourceLinked="1"/>
        <c:majorTickMark val="out"/>
        <c:minorTickMark val="none"/>
        <c:tickLblPos val="nextTo"/>
        <c:crossAx val="86172032"/>
        <c:crosses val="autoZero"/>
        <c:crossBetween val="midCat"/>
      </c:valAx>
      <c:spPr>
        <a:ln>
          <a:solidFill>
            <a:schemeClr val="tx1"/>
          </a:solidFill>
        </a:ln>
      </c:spPr>
    </c:plotArea>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dirty="0"/>
              <a:t>RISK</a:t>
            </a:r>
            <a:r>
              <a:rPr lang="en-US" baseline="0" dirty="0"/>
              <a:t> TARGEDTED MCE AND KINEMATIC INTERACTION MODIFIED SPECTRUM</a:t>
            </a:r>
            <a:endParaRPr lang="en-US" dirty="0"/>
          </a:p>
        </c:rich>
      </c:tx>
      <c:layout>
        <c:manualLayout>
          <c:xMode val="edge"/>
          <c:yMode val="edge"/>
          <c:x val="0.14764140390746841"/>
          <c:y val="4.6879591062313685E-3"/>
        </c:manualLayout>
      </c:layout>
      <c:overlay val="0"/>
    </c:title>
    <c:autoTitleDeleted val="0"/>
    <c:plotArea>
      <c:layout>
        <c:manualLayout>
          <c:layoutTarget val="inner"/>
          <c:xMode val="edge"/>
          <c:yMode val="edge"/>
          <c:x val="0.1306086429218842"/>
          <c:y val="8.7095820407608826E-2"/>
          <c:w val="0.84773776884269048"/>
          <c:h val="0.80184495184321691"/>
        </c:manualLayout>
      </c:layout>
      <c:scatterChart>
        <c:scatterStyle val="lineMarker"/>
        <c:varyColors val="0"/>
        <c:ser>
          <c:idx val="3"/>
          <c:order val="0"/>
          <c:tx>
            <c:strRef>
              <c:f>'ASCE 41-13 SSI'!$F$50</c:f>
              <c:strCache>
                <c:ptCount val="1"/>
                <c:pt idx="0">
                  <c:v>Sa_MCE</c:v>
                </c:pt>
              </c:strCache>
            </c:strRef>
          </c:tx>
          <c:spPr>
            <a:ln>
              <a:solidFill>
                <a:srgbClr val="FF0000"/>
              </a:solidFill>
              <a:prstDash val="solid"/>
            </a:ln>
          </c:spPr>
          <c:marker>
            <c:symbol val="none"/>
          </c:marker>
          <c:xVal>
            <c:numRef>
              <c:f>'ASCE 41-13 SSI'!$A$51:$A$82</c:f>
              <c:numCache>
                <c:formatCode>General</c:formatCode>
                <c:ptCount val="32"/>
                <c:pt idx="0">
                  <c:v>0.01</c:v>
                </c:pt>
                <c:pt idx="1">
                  <c:v>0.05</c:v>
                </c:pt>
                <c:pt idx="2">
                  <c:v>0.1</c:v>
                </c:pt>
                <c:pt idx="3">
                  <c:v>0.15</c:v>
                </c:pt>
                <c:pt idx="4">
                  <c:v>0.2</c:v>
                </c:pt>
                <c:pt idx="5">
                  <c:v>0.25</c:v>
                </c:pt>
                <c:pt idx="6">
                  <c:v>0.3</c:v>
                </c:pt>
                <c:pt idx="7">
                  <c:v>0.35</c:v>
                </c:pt>
                <c:pt idx="8">
                  <c:v>0.4</c:v>
                </c:pt>
                <c:pt idx="9">
                  <c:v>0.45</c:v>
                </c:pt>
                <c:pt idx="10">
                  <c:v>0.5</c:v>
                </c:pt>
                <c:pt idx="11">
                  <c:v>0.6</c:v>
                </c:pt>
                <c:pt idx="12">
                  <c:v>0.7</c:v>
                </c:pt>
                <c:pt idx="13">
                  <c:v>0.8</c:v>
                </c:pt>
                <c:pt idx="14">
                  <c:v>0.9</c:v>
                </c:pt>
                <c:pt idx="15">
                  <c:v>1</c:v>
                </c:pt>
                <c:pt idx="16">
                  <c:v>1.25</c:v>
                </c:pt>
                <c:pt idx="17">
                  <c:v>1.5</c:v>
                </c:pt>
                <c:pt idx="18">
                  <c:v>1.75</c:v>
                </c:pt>
                <c:pt idx="19">
                  <c:v>2</c:v>
                </c:pt>
                <c:pt idx="20">
                  <c:v>2.5</c:v>
                </c:pt>
                <c:pt idx="21">
                  <c:v>3</c:v>
                </c:pt>
                <c:pt idx="22">
                  <c:v>3.5</c:v>
                </c:pt>
                <c:pt idx="23">
                  <c:v>4</c:v>
                </c:pt>
                <c:pt idx="24">
                  <c:v>4.5</c:v>
                </c:pt>
                <c:pt idx="25">
                  <c:v>5</c:v>
                </c:pt>
              </c:numCache>
            </c:numRef>
          </c:xVal>
          <c:yVal>
            <c:numRef>
              <c:f>'ASCE 41-13 SSI'!$F$51:$F$82</c:f>
              <c:numCache>
                <c:formatCode>0.00</c:formatCode>
                <c:ptCount val="32"/>
                <c:pt idx="0">
                  <c:v>0.73070000000000002</c:v>
                </c:pt>
                <c:pt idx="1">
                  <c:v>0.85000000000000009</c:v>
                </c:pt>
                <c:pt idx="2">
                  <c:v>1.1000000000000001</c:v>
                </c:pt>
                <c:pt idx="3">
                  <c:v>1.35</c:v>
                </c:pt>
                <c:pt idx="4">
                  <c:v>1.5</c:v>
                </c:pt>
                <c:pt idx="5">
                  <c:v>1.5129999999999999</c:v>
                </c:pt>
                <c:pt idx="6">
                  <c:v>1.522</c:v>
                </c:pt>
                <c:pt idx="7">
                  <c:v>1.5389999999999999</c:v>
                </c:pt>
                <c:pt idx="8">
                  <c:v>1.5169999999999999</c:v>
                </c:pt>
                <c:pt idx="9">
                  <c:v>1.5</c:v>
                </c:pt>
                <c:pt idx="10">
                  <c:v>1.5</c:v>
                </c:pt>
                <c:pt idx="11">
                  <c:v>1.4999975000041665</c:v>
                </c:pt>
                <c:pt idx="12">
                  <c:v>1.2857124489822156</c:v>
                </c:pt>
                <c:pt idx="13">
                  <c:v>1.206</c:v>
                </c:pt>
                <c:pt idx="14">
                  <c:v>1.1319999999999999</c:v>
                </c:pt>
                <c:pt idx="15">
                  <c:v>1.069</c:v>
                </c:pt>
                <c:pt idx="16">
                  <c:v>0.91039999999999999</c:v>
                </c:pt>
                <c:pt idx="17">
                  <c:v>0.7913</c:v>
                </c:pt>
                <c:pt idx="18">
                  <c:v>0.68859999999999999</c:v>
                </c:pt>
                <c:pt idx="19">
                  <c:v>0.61170000000000002</c:v>
                </c:pt>
                <c:pt idx="20">
                  <c:v>0.49940000000000001</c:v>
                </c:pt>
                <c:pt idx="21">
                  <c:v>0.41849999999999998</c:v>
                </c:pt>
                <c:pt idx="22">
                  <c:v>0.35699999999999998</c:v>
                </c:pt>
                <c:pt idx="23">
                  <c:v>0.31040000000000001</c:v>
                </c:pt>
                <c:pt idx="24">
                  <c:v>0.27560000000000001</c:v>
                </c:pt>
                <c:pt idx="25">
                  <c:v>0.2477</c:v>
                </c:pt>
              </c:numCache>
            </c:numRef>
          </c:yVal>
          <c:smooth val="0"/>
          <c:extLst>
            <c:ext xmlns:c16="http://schemas.microsoft.com/office/drawing/2014/chart" uri="{C3380CC4-5D6E-409C-BE32-E72D297353CC}">
              <c16:uniqueId val="{00000000-D7A3-49C7-8C51-1A7E925C051E}"/>
            </c:ext>
          </c:extLst>
        </c:ser>
        <c:ser>
          <c:idx val="5"/>
          <c:order val="1"/>
          <c:tx>
            <c:strRef>
              <c:f>'ASCE 41-13 SSI'!$L$50</c:f>
              <c:strCache>
                <c:ptCount val="1"/>
                <c:pt idx="0">
                  <c:v>Sa_MCE (SSI 7-16)</c:v>
                </c:pt>
              </c:strCache>
            </c:strRef>
          </c:tx>
          <c:spPr>
            <a:ln w="38100">
              <a:solidFill>
                <a:srgbClr val="70AD47">
                  <a:lumMod val="75000"/>
                </a:srgbClr>
              </a:solidFill>
            </a:ln>
          </c:spPr>
          <c:marker>
            <c:symbol val="none"/>
          </c:marker>
          <c:xVal>
            <c:numRef>
              <c:f>'ASCE 41-13 SSI'!$A$51:$A$76</c:f>
              <c:numCache>
                <c:formatCode>General</c:formatCode>
                <c:ptCount val="26"/>
                <c:pt idx="0">
                  <c:v>0.01</c:v>
                </c:pt>
                <c:pt idx="1">
                  <c:v>0.05</c:v>
                </c:pt>
                <c:pt idx="2">
                  <c:v>0.1</c:v>
                </c:pt>
                <c:pt idx="3">
                  <c:v>0.15</c:v>
                </c:pt>
                <c:pt idx="4">
                  <c:v>0.2</c:v>
                </c:pt>
                <c:pt idx="5">
                  <c:v>0.25</c:v>
                </c:pt>
                <c:pt idx="6">
                  <c:v>0.3</c:v>
                </c:pt>
                <c:pt idx="7">
                  <c:v>0.35</c:v>
                </c:pt>
                <c:pt idx="8">
                  <c:v>0.4</c:v>
                </c:pt>
                <c:pt idx="9">
                  <c:v>0.45</c:v>
                </c:pt>
                <c:pt idx="10">
                  <c:v>0.5</c:v>
                </c:pt>
                <c:pt idx="11">
                  <c:v>0.6</c:v>
                </c:pt>
                <c:pt idx="12">
                  <c:v>0.7</c:v>
                </c:pt>
                <c:pt idx="13">
                  <c:v>0.8</c:v>
                </c:pt>
                <c:pt idx="14">
                  <c:v>0.9</c:v>
                </c:pt>
                <c:pt idx="15">
                  <c:v>1</c:v>
                </c:pt>
                <c:pt idx="16">
                  <c:v>1.25</c:v>
                </c:pt>
                <c:pt idx="17">
                  <c:v>1.5</c:v>
                </c:pt>
                <c:pt idx="18">
                  <c:v>1.75</c:v>
                </c:pt>
                <c:pt idx="19">
                  <c:v>2</c:v>
                </c:pt>
                <c:pt idx="20">
                  <c:v>2.5</c:v>
                </c:pt>
                <c:pt idx="21">
                  <c:v>3</c:v>
                </c:pt>
                <c:pt idx="22">
                  <c:v>3.5</c:v>
                </c:pt>
                <c:pt idx="23">
                  <c:v>4</c:v>
                </c:pt>
                <c:pt idx="24">
                  <c:v>4.5</c:v>
                </c:pt>
                <c:pt idx="25">
                  <c:v>5</c:v>
                </c:pt>
              </c:numCache>
            </c:numRef>
          </c:xVal>
          <c:yVal>
            <c:numRef>
              <c:f>'ASCE 41-13 SSI'!$L$51:$L$76</c:f>
              <c:numCache>
                <c:formatCode>0.00</c:formatCode>
                <c:ptCount val="26"/>
                <c:pt idx="0">
                  <c:v>0.58456000000000008</c:v>
                </c:pt>
                <c:pt idx="1">
                  <c:v>0.68000000000000016</c:v>
                </c:pt>
                <c:pt idx="2">
                  <c:v>0.88000000000000012</c:v>
                </c:pt>
                <c:pt idx="3">
                  <c:v>1.08</c:v>
                </c:pt>
                <c:pt idx="4">
                  <c:v>1.2000000000000002</c:v>
                </c:pt>
                <c:pt idx="5">
                  <c:v>1.2103999999999999</c:v>
                </c:pt>
                <c:pt idx="6">
                  <c:v>1.2176</c:v>
                </c:pt>
                <c:pt idx="7">
                  <c:v>1.28659492097064</c:v>
                </c:pt>
                <c:pt idx="8">
                  <c:v>1.3238232397408045</c:v>
                </c:pt>
                <c:pt idx="9">
                  <c:v>1.3476088653608438</c:v>
                </c:pt>
                <c:pt idx="10">
                  <c:v>1.3757016704958165</c:v>
                </c:pt>
                <c:pt idx="11">
                  <c:v>1.4128903824329659</c:v>
                </c:pt>
                <c:pt idx="12">
                  <c:v>1.2305548486278923</c:v>
                </c:pt>
                <c:pt idx="13">
                  <c:v>1.1662459663880613</c:v>
                </c:pt>
                <c:pt idx="14">
                  <c:v>1.1024441143295398</c:v>
                </c:pt>
                <c:pt idx="15">
                  <c:v>1.0463522231270195</c:v>
                </c:pt>
                <c:pt idx="16">
                  <c:v>0.89802241146162798</c:v>
                </c:pt>
                <c:pt idx="17">
                  <c:v>0.78381792653400972</c:v>
                </c:pt>
                <c:pt idx="18">
                  <c:v>0.68381215496508041</c:v>
                </c:pt>
                <c:pt idx="19">
                  <c:v>0.60844179669712717</c:v>
                </c:pt>
                <c:pt idx="20">
                  <c:v>0.49769641844626189</c:v>
                </c:pt>
                <c:pt idx="21">
                  <c:v>0.41750823791825054</c:v>
                </c:pt>
                <c:pt idx="22">
                  <c:v>0.35637829659180942</c:v>
                </c:pt>
                <c:pt idx="23">
                  <c:v>0.30998608083329715</c:v>
                </c:pt>
                <c:pt idx="24">
                  <c:v>0.27530959039700409</c:v>
                </c:pt>
                <c:pt idx="25">
                  <c:v>0.24748856663083199</c:v>
                </c:pt>
              </c:numCache>
            </c:numRef>
          </c:yVal>
          <c:smooth val="0"/>
          <c:extLst>
            <c:ext xmlns:c16="http://schemas.microsoft.com/office/drawing/2014/chart" uri="{C3380CC4-5D6E-409C-BE32-E72D297353CC}">
              <c16:uniqueId val="{00000001-D7A3-49C7-8C51-1A7E925C051E}"/>
            </c:ext>
          </c:extLst>
        </c:ser>
        <c:ser>
          <c:idx val="4"/>
          <c:order val="2"/>
          <c:tx>
            <c:strRef>
              <c:f>'ASCE 41-13 SSI'!$G$50</c:f>
              <c:strCache>
                <c:ptCount val="1"/>
                <c:pt idx="0">
                  <c:v>Sa_MCE (2015 NEHRP)</c:v>
                </c:pt>
              </c:strCache>
            </c:strRef>
          </c:tx>
          <c:spPr>
            <a:ln w="28575">
              <a:solidFill>
                <a:srgbClr val="4472C4"/>
              </a:solidFill>
              <a:prstDash val="dash"/>
            </a:ln>
          </c:spPr>
          <c:marker>
            <c:symbol val="none"/>
          </c:marker>
          <c:xVal>
            <c:numRef>
              <c:f>'ASCE 41-13 SSI'!$A$51:$A$82</c:f>
              <c:numCache>
                <c:formatCode>General</c:formatCode>
                <c:ptCount val="32"/>
                <c:pt idx="0">
                  <c:v>0.01</c:v>
                </c:pt>
                <c:pt idx="1">
                  <c:v>0.05</c:v>
                </c:pt>
                <c:pt idx="2">
                  <c:v>0.1</c:v>
                </c:pt>
                <c:pt idx="3">
                  <c:v>0.15</c:v>
                </c:pt>
                <c:pt idx="4">
                  <c:v>0.2</c:v>
                </c:pt>
                <c:pt idx="5">
                  <c:v>0.25</c:v>
                </c:pt>
                <c:pt idx="6">
                  <c:v>0.3</c:v>
                </c:pt>
                <c:pt idx="7">
                  <c:v>0.35</c:v>
                </c:pt>
                <c:pt idx="8">
                  <c:v>0.4</c:v>
                </c:pt>
                <c:pt idx="9">
                  <c:v>0.45</c:v>
                </c:pt>
                <c:pt idx="10">
                  <c:v>0.5</c:v>
                </c:pt>
                <c:pt idx="11">
                  <c:v>0.6</c:v>
                </c:pt>
                <c:pt idx="12">
                  <c:v>0.7</c:v>
                </c:pt>
                <c:pt idx="13">
                  <c:v>0.8</c:v>
                </c:pt>
                <c:pt idx="14">
                  <c:v>0.9</c:v>
                </c:pt>
                <c:pt idx="15">
                  <c:v>1</c:v>
                </c:pt>
                <c:pt idx="16">
                  <c:v>1.25</c:v>
                </c:pt>
                <c:pt idx="17">
                  <c:v>1.5</c:v>
                </c:pt>
                <c:pt idx="18">
                  <c:v>1.75</c:v>
                </c:pt>
                <c:pt idx="19">
                  <c:v>2</c:v>
                </c:pt>
                <c:pt idx="20">
                  <c:v>2.5</c:v>
                </c:pt>
                <c:pt idx="21">
                  <c:v>3</c:v>
                </c:pt>
                <c:pt idx="22">
                  <c:v>3.5</c:v>
                </c:pt>
                <c:pt idx="23">
                  <c:v>4</c:v>
                </c:pt>
                <c:pt idx="24">
                  <c:v>4.5</c:v>
                </c:pt>
                <c:pt idx="25">
                  <c:v>5</c:v>
                </c:pt>
              </c:numCache>
            </c:numRef>
          </c:xVal>
          <c:yVal>
            <c:numRef>
              <c:f>'ASCE 41-13 SSI'!$G$51:$G$82</c:f>
              <c:numCache>
                <c:formatCode>0.00</c:formatCode>
                <c:ptCount val="32"/>
                <c:pt idx="0">
                  <c:v>0.43841999999999998</c:v>
                </c:pt>
                <c:pt idx="1">
                  <c:v>0.51</c:v>
                </c:pt>
                <c:pt idx="2">
                  <c:v>0.66</c:v>
                </c:pt>
                <c:pt idx="3">
                  <c:v>0.81</c:v>
                </c:pt>
                <c:pt idx="4">
                  <c:v>0.89999999999999991</c:v>
                </c:pt>
                <c:pt idx="5">
                  <c:v>1.0533226735128007</c:v>
                </c:pt>
                <c:pt idx="6">
                  <c:v>1.1894428526800722</c:v>
                </c:pt>
                <c:pt idx="7">
                  <c:v>1.28659492097064</c:v>
                </c:pt>
                <c:pt idx="8">
                  <c:v>1.3238232397408045</c:v>
                </c:pt>
                <c:pt idx="9">
                  <c:v>1.3476088653608438</c:v>
                </c:pt>
                <c:pt idx="10">
                  <c:v>1.3757016704958165</c:v>
                </c:pt>
                <c:pt idx="11">
                  <c:v>1.4128903824329659</c:v>
                </c:pt>
                <c:pt idx="12">
                  <c:v>1.2305548486278923</c:v>
                </c:pt>
                <c:pt idx="13">
                  <c:v>1.1662459663880613</c:v>
                </c:pt>
                <c:pt idx="14">
                  <c:v>1.1024441143295398</c:v>
                </c:pt>
                <c:pt idx="15">
                  <c:v>1.0463522231270195</c:v>
                </c:pt>
                <c:pt idx="16">
                  <c:v>0.89802241146162798</c:v>
                </c:pt>
                <c:pt idx="17">
                  <c:v>0.78381792653400972</c:v>
                </c:pt>
                <c:pt idx="18">
                  <c:v>0.68381215496508041</c:v>
                </c:pt>
                <c:pt idx="19">
                  <c:v>0.60844179669712717</c:v>
                </c:pt>
                <c:pt idx="20">
                  <c:v>0.49769641844626189</c:v>
                </c:pt>
                <c:pt idx="21">
                  <c:v>0.41750823791825054</c:v>
                </c:pt>
                <c:pt idx="22">
                  <c:v>0.35637829659180942</c:v>
                </c:pt>
                <c:pt idx="23">
                  <c:v>0.30998608083329715</c:v>
                </c:pt>
                <c:pt idx="24">
                  <c:v>0.27530959039700409</c:v>
                </c:pt>
                <c:pt idx="25">
                  <c:v>0.24748856663083199</c:v>
                </c:pt>
              </c:numCache>
            </c:numRef>
          </c:yVal>
          <c:smooth val="0"/>
          <c:extLst>
            <c:ext xmlns:c16="http://schemas.microsoft.com/office/drawing/2014/chart" uri="{C3380CC4-5D6E-409C-BE32-E72D297353CC}">
              <c16:uniqueId val="{00000002-D7A3-49C7-8C51-1A7E925C051E}"/>
            </c:ext>
          </c:extLst>
        </c:ser>
        <c:dLbls>
          <c:showLegendKey val="0"/>
          <c:showVal val="0"/>
          <c:showCatName val="0"/>
          <c:showSerName val="0"/>
          <c:showPercent val="0"/>
          <c:showBubbleSize val="0"/>
        </c:dLbls>
        <c:axId val="86203008"/>
        <c:axId val="86209280"/>
      </c:scatterChart>
      <c:valAx>
        <c:axId val="86203008"/>
        <c:scaling>
          <c:orientation val="minMax"/>
          <c:max val="5"/>
        </c:scaling>
        <c:delete val="0"/>
        <c:axPos val="b"/>
        <c:title>
          <c:tx>
            <c:rich>
              <a:bodyPr/>
              <a:lstStyle/>
              <a:p>
                <a:pPr>
                  <a:defRPr/>
                </a:pPr>
                <a:r>
                  <a:rPr lang="en-US"/>
                  <a:t>Periods (s)</a:t>
                </a:r>
              </a:p>
            </c:rich>
          </c:tx>
          <c:overlay val="0"/>
        </c:title>
        <c:numFmt formatCode="General" sourceLinked="1"/>
        <c:majorTickMark val="out"/>
        <c:minorTickMark val="none"/>
        <c:tickLblPos val="nextTo"/>
        <c:crossAx val="86209280"/>
        <c:crosses val="autoZero"/>
        <c:crossBetween val="midCat"/>
        <c:majorUnit val="0.5"/>
      </c:valAx>
      <c:valAx>
        <c:axId val="86209280"/>
        <c:scaling>
          <c:orientation val="minMax"/>
        </c:scaling>
        <c:delete val="0"/>
        <c:axPos val="l"/>
        <c:majorGridlines/>
        <c:title>
          <c:tx>
            <c:rich>
              <a:bodyPr rot="-5400000" vert="horz"/>
              <a:lstStyle/>
              <a:p>
                <a:pPr>
                  <a:defRPr/>
                </a:pPr>
                <a:r>
                  <a:rPr lang="en-US"/>
                  <a:t>Sa (g)</a:t>
                </a:r>
              </a:p>
            </c:rich>
          </c:tx>
          <c:overlay val="0"/>
        </c:title>
        <c:numFmt formatCode="0.00" sourceLinked="1"/>
        <c:majorTickMark val="out"/>
        <c:minorTickMark val="none"/>
        <c:tickLblPos val="nextTo"/>
        <c:crossAx val="86203008"/>
        <c:crosses val="autoZero"/>
        <c:crossBetween val="midCat"/>
      </c:valAx>
      <c:spPr>
        <a:ln>
          <a:solidFill>
            <a:sysClr val="windowText" lastClr="000000"/>
          </a:solidFill>
        </a:ln>
      </c:spPr>
    </c:plotArea>
    <c:legend>
      <c:legendPos val="r"/>
      <c:layout>
        <c:manualLayout>
          <c:xMode val="edge"/>
          <c:yMode val="edge"/>
          <c:x val="0.52929833720823272"/>
          <c:y val="9.3356460598257404E-2"/>
          <c:w val="0.43763678126960714"/>
          <c:h val="0.28447172753161049"/>
        </c:manualLayout>
      </c:layout>
      <c:overlay val="0"/>
      <c:spPr>
        <a:solidFill>
          <a:schemeClr val="bg1"/>
        </a:solidFill>
        <a:ln>
          <a:solidFill>
            <a:schemeClr val="tx1"/>
          </a:solidFill>
        </a:ln>
      </c:spPr>
    </c:legend>
    <c:plotVisOnly val="1"/>
    <c:dispBlanksAs val="gap"/>
    <c:showDLblsOverMax val="0"/>
  </c:chart>
  <c:txPr>
    <a:bodyPr/>
    <a:lstStyle/>
    <a:p>
      <a:pPr>
        <a:defRPr sz="1200"/>
      </a:pPr>
      <a:endParaRPr lang="en-US"/>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 Id="rId4" Type="http://schemas.openxmlformats.org/officeDocument/2006/relationships/image" Target="../media/image3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image" Target="../media/image4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5746" tIns="47873" rIns="95746" bIns="47873" numCol="1" anchor="t" anchorCtr="0" compatLnSpc="1">
            <a:prstTxWarp prst="textNoShape">
              <a:avLst/>
            </a:prstTxWarp>
          </a:bodyPr>
          <a:lstStyle>
            <a:lvl1pPr defTabSz="956909">
              <a:defRPr sz="1200"/>
            </a:lvl1pPr>
          </a:lstStyle>
          <a:p>
            <a:pPr>
              <a:defRPr/>
            </a:pPr>
            <a:endParaRPr lang="en-US"/>
          </a:p>
        </p:txBody>
      </p:sp>
      <p:sp>
        <p:nvSpPr>
          <p:cNvPr id="31747"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5746" tIns="47873" rIns="95746" bIns="47873" numCol="1" anchor="t" anchorCtr="0" compatLnSpc="1">
            <a:prstTxWarp prst="textNoShape">
              <a:avLst/>
            </a:prstTxWarp>
          </a:bodyPr>
          <a:lstStyle>
            <a:lvl1pPr algn="r" defTabSz="956909">
              <a:defRPr sz="1200"/>
            </a:lvl1pPr>
          </a:lstStyle>
          <a:p>
            <a:pPr>
              <a:defRPr/>
            </a:pPr>
            <a:endParaRPr lang="en-US"/>
          </a:p>
        </p:txBody>
      </p:sp>
      <p:sp>
        <p:nvSpPr>
          <p:cNvPr id="31748"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5746" tIns="47873" rIns="95746" bIns="47873" numCol="1" anchor="b" anchorCtr="0" compatLnSpc="1">
            <a:prstTxWarp prst="textNoShape">
              <a:avLst/>
            </a:prstTxWarp>
          </a:bodyPr>
          <a:lstStyle>
            <a:lvl1pPr defTabSz="956909">
              <a:defRPr sz="1200"/>
            </a:lvl1pPr>
          </a:lstStyle>
          <a:p>
            <a:pPr>
              <a:defRPr/>
            </a:pPr>
            <a:endParaRPr lang="en-US"/>
          </a:p>
        </p:txBody>
      </p:sp>
      <p:sp>
        <p:nvSpPr>
          <p:cNvPr id="31749"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5746" tIns="47873" rIns="95746" bIns="47873" numCol="1" anchor="b" anchorCtr="0" compatLnSpc="1">
            <a:prstTxWarp prst="textNoShape">
              <a:avLst/>
            </a:prstTxWarp>
          </a:bodyPr>
          <a:lstStyle>
            <a:lvl1pPr algn="r" defTabSz="955675">
              <a:defRPr sz="1200"/>
            </a:lvl1pPr>
          </a:lstStyle>
          <a:p>
            <a:pPr>
              <a:defRPr/>
            </a:pPr>
            <a:fld id="{3AFD2284-14C1-42A3-9294-2CDBBC3C9897}" type="slidenum">
              <a:rPr lang="en-US" altLang="en-US"/>
              <a:pPr>
                <a:defRPr/>
              </a:pPr>
              <a:t>‹#›</a:t>
            </a:fld>
            <a:endParaRPr lang="en-US" altLang="en-US"/>
          </a:p>
        </p:txBody>
      </p:sp>
    </p:spTree>
    <p:extLst>
      <p:ext uri="{BB962C8B-B14F-4D97-AF65-F5344CB8AC3E}">
        <p14:creationId xmlns:p14="http://schemas.microsoft.com/office/powerpoint/2010/main" val="40473999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5746" tIns="47873" rIns="95746" bIns="47873" numCol="1" anchor="t" anchorCtr="0" compatLnSpc="1">
            <a:prstTxWarp prst="textNoShape">
              <a:avLst/>
            </a:prstTxWarp>
          </a:bodyPr>
          <a:lstStyle>
            <a:lvl1pPr defTabSz="956909">
              <a:defRPr sz="1200"/>
            </a:lvl1pPr>
          </a:lstStyle>
          <a:p>
            <a:pPr>
              <a:defRPr/>
            </a:pPr>
            <a:endParaRPr lang="en-US"/>
          </a:p>
        </p:txBody>
      </p:sp>
      <p:sp>
        <p:nvSpPr>
          <p:cNvPr id="33795"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95746" tIns="47873" rIns="95746" bIns="47873" numCol="1" anchor="t" anchorCtr="0" compatLnSpc="1">
            <a:prstTxWarp prst="textNoShape">
              <a:avLst/>
            </a:prstTxWarp>
          </a:bodyPr>
          <a:lstStyle>
            <a:lvl1pPr algn="r" defTabSz="956909">
              <a:defRPr sz="1200"/>
            </a:lvl1pPr>
          </a:lstStyle>
          <a:p>
            <a:pPr>
              <a:defRPr/>
            </a:pPr>
            <a:endParaRPr lang="en-US"/>
          </a:p>
        </p:txBody>
      </p:sp>
      <p:sp>
        <p:nvSpPr>
          <p:cNvPr id="2052"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7" name="Rectangle 5"/>
          <p:cNvSpPr>
            <a:spLocks noGrp="1" noChangeArrowheads="1"/>
          </p:cNvSpPr>
          <p:nvPr>
            <p:ph type="body" sz="quarter" idx="3"/>
          </p:nvPr>
        </p:nvSpPr>
        <p:spPr bwMode="auto">
          <a:xfrm>
            <a:off x="976313" y="4560888"/>
            <a:ext cx="5362575" cy="4319587"/>
          </a:xfrm>
          <a:prstGeom prst="rect">
            <a:avLst/>
          </a:prstGeom>
          <a:noFill/>
          <a:ln w="9525">
            <a:noFill/>
            <a:miter lim="800000"/>
            <a:headEnd/>
            <a:tailEnd/>
          </a:ln>
          <a:effectLst/>
        </p:spPr>
        <p:txBody>
          <a:bodyPr vert="horz" wrap="square" lIns="95746" tIns="47873" rIns="95746" bIns="4787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3798"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95746" tIns="47873" rIns="95746" bIns="47873" numCol="1" anchor="b" anchorCtr="0" compatLnSpc="1">
            <a:prstTxWarp prst="textNoShape">
              <a:avLst/>
            </a:prstTxWarp>
          </a:bodyPr>
          <a:lstStyle>
            <a:lvl1pPr defTabSz="956909">
              <a:defRPr sz="1200"/>
            </a:lvl1pPr>
          </a:lstStyle>
          <a:p>
            <a:pPr>
              <a:defRPr/>
            </a:pPr>
            <a:endParaRPr lang="en-US"/>
          </a:p>
        </p:txBody>
      </p:sp>
      <p:sp>
        <p:nvSpPr>
          <p:cNvPr id="33799"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5746" tIns="47873" rIns="95746" bIns="47873" numCol="1" anchor="b" anchorCtr="0" compatLnSpc="1">
            <a:prstTxWarp prst="textNoShape">
              <a:avLst/>
            </a:prstTxWarp>
          </a:bodyPr>
          <a:lstStyle>
            <a:lvl1pPr algn="r" defTabSz="955675">
              <a:defRPr sz="1200"/>
            </a:lvl1pPr>
          </a:lstStyle>
          <a:p>
            <a:pPr>
              <a:defRPr/>
            </a:pPr>
            <a:fld id="{28EC49AA-1C5B-4386-8220-D880269D23E2}" type="slidenum">
              <a:rPr lang="en-US" altLang="en-US"/>
              <a:pPr>
                <a:defRPr/>
              </a:pPr>
              <a:t>‹#›</a:t>
            </a:fld>
            <a:endParaRPr lang="en-US" altLang="en-US"/>
          </a:p>
        </p:txBody>
      </p:sp>
    </p:spTree>
    <p:extLst>
      <p:ext uri="{BB962C8B-B14F-4D97-AF65-F5344CB8AC3E}">
        <p14:creationId xmlns:p14="http://schemas.microsoft.com/office/powerpoint/2010/main" val="11560226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D7470E96-825F-4C81-9012-1DFA56297E56}" type="slidenum">
              <a:rPr lang="en-US" altLang="en-US" sz="1200" smtClean="0"/>
              <a:pPr/>
              <a:t>1</a:t>
            </a:fld>
            <a:endParaRPr lang="en-US" altLang="en-US" sz="120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Times New Roman" panose="02020603050405020304" pitchFamily="18" charset="0"/>
              </a:rPr>
              <a:t>Title slide, includes an image of the cover </a:t>
            </a:r>
            <a:r>
              <a:rPr lang="en-US" altLang="en-US" dirty="0"/>
              <a:t>of the data disk containing the 2015  NEHRP Recommended Seismic Provisions, and the name of the author of the 2015 Design Provisions Examples.</a:t>
            </a:r>
          </a:p>
          <a:p>
            <a:endParaRPr lang="en-US" altLang="en-US" dirty="0"/>
          </a:p>
          <a:p>
            <a:r>
              <a:rPr lang="en-US" altLang="en-US" dirty="0"/>
              <a:t>This presentation is a brief introduction to the theory behind soil structure interaction and it’s affect on building performance during seismic events. </a:t>
            </a:r>
          </a:p>
          <a:p>
            <a:endParaRPr lang="en-US" altLang="en-US" dirty="0">
              <a:latin typeface="Times New Roman" panose="02020603050405020304"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lists a brief history of the development of the SSI chapter in ASCE 7-16 and the 2015 NEHRP provisions</a:t>
            </a:r>
          </a:p>
          <a:p>
            <a:endParaRPr lang="en-US" altLang="en-US" dirty="0"/>
          </a:p>
          <a:p>
            <a:r>
              <a:rPr lang="en-US" altLang="en-US" dirty="0"/>
              <a:t>The new SSI chapter in the Provisions is based on a recent NIST report and provides direction on how to include of the flexibility of the soil, an import of the ASCE 41-13 SSI provisions in to ASCE 7, updated foundation damping equations for rectangular foundations, provisions to use Kinematic Interaction SSI and clarifications on the limitations of use for SSI. This presentation will discuss the different types of SSI.  </a:t>
            </a: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AB961CB9-EA73-48BE-94EE-C16C88E5EECB}" type="slidenum">
              <a:rPr lang="en-US" altLang="en-US" sz="1200" smtClean="0"/>
              <a:pPr/>
              <a:t>11</a:t>
            </a:fld>
            <a:endParaRPr lang="en-US" alt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an image of a modelling scheme for a foundation, shown as a rigid U-shape with vertical and horizontal springs and dashpots connected to a surface fixed in translation</a:t>
            </a:r>
          </a:p>
          <a:p>
            <a:endParaRPr lang="en-US" altLang="en-US" dirty="0"/>
          </a:p>
          <a:p>
            <a:r>
              <a:rPr lang="en-US" altLang="en-US" dirty="0"/>
              <a:t>One way in which to consider foundation flexibility is to model the base of the building on vertical and horizontal springs with stiffness based on the characteristics of the surrounding subsurface medial (soil) or based on the behavior of the piles or piers in the subsurface media . These values are not always provided by the geotechnical engineer, but can be derived from empirical formulas or requested from a geotechnical engineer.  When requesting them it is important to get the parameters specific to the level of earthquake shaking that is being used for design.  Horizontal springs can also be used to represent soil passive pressure on the basement walls.  Parameters can be computed to approximate the damping at the soil-foundation interface.  </a:t>
            </a:r>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56618D3D-5B38-4654-8503-09FA8FE5628D}" type="slidenum">
              <a:rPr lang="en-US" altLang="en-US" sz="1200" smtClean="0"/>
              <a:pPr/>
              <a:t>12</a:t>
            </a:fld>
            <a:endParaRPr lang="en-US" alt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is an image of the foundation</a:t>
            </a:r>
            <a:r>
              <a:rPr lang="en-US" baseline="0" dirty="0"/>
              <a:t> plan. It is 150 </a:t>
            </a:r>
            <a:r>
              <a:rPr lang="en-US" baseline="0" dirty="0" err="1"/>
              <a:t>ft</a:t>
            </a:r>
            <a:r>
              <a:rPr lang="en-US" baseline="0" dirty="0"/>
              <a:t> x 180 ft. The columns and interior walls are supported by reinforced concrete footings, and the perimeter wall is supported by a continuous strip footing</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Building is 150 </a:t>
            </a:r>
            <a:r>
              <a:rPr lang="en-US" baseline="0" dirty="0" err="1"/>
              <a:t>ft</a:t>
            </a:r>
            <a:r>
              <a:rPr lang="en-US" baseline="0" dirty="0"/>
              <a:t> x 180 ft. The columns and interior walls are supported by reinforced concrete footings, and the perimeter wall is supported by a continuous strip footing.  The flexibility of the subsurface media causes a 25% in crease in the building period.</a:t>
            </a:r>
            <a:endParaRPr lang="en-US" dirty="0"/>
          </a:p>
          <a:p>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13</a:t>
            </a:fld>
            <a:endParaRPr lang="en-US"/>
          </a:p>
        </p:txBody>
      </p:sp>
    </p:spTree>
    <p:extLst>
      <p:ext uri="{BB962C8B-B14F-4D97-AF65-F5344CB8AC3E}">
        <p14:creationId xmlns:p14="http://schemas.microsoft.com/office/powerpoint/2010/main" val="40480678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an image of a spectral acceleration graph with multiple motions plotted. The motion with the highest peak shows a measurable reduction in spectral acceleration when the flexible base foundation is considered (from about 2 to 1.3 g’s). It also shows that if the fixed base period falls on the ascending branch of the spectrum then considering a flexible base can actually increase the design loads. </a:t>
            </a:r>
          </a:p>
          <a:p>
            <a:endParaRPr lang="en-US" altLang="en-US" dirty="0"/>
          </a:p>
          <a:p>
            <a:r>
              <a:rPr lang="en-US" altLang="en-US" dirty="0"/>
              <a:t>Depending on the shape of the spectrum at a given location and hazard level, foundation flexibility can have a range of effects on the design forces and the response of the building. If the rigid base period falls at the peak, then the flexible base will result in a lower spectral acceleration, however, if the rigid base period is on the ascending branch of the spectrum, then considering a flexible base can actually increase the design loads. Something important to note is that for the bottom response spectra, where the fixed base period has a lower spectral ordinate than the flexible base period, SSI increases design forces instead of lowering them. </a:t>
            </a:r>
          </a:p>
          <a:p>
            <a:endParaRPr lang="en-US" altLang="en-US" dirty="0"/>
          </a:p>
          <a:p>
            <a:endParaRPr lang="en-US" altLang="en-US" dirty="0"/>
          </a:p>
          <a:p>
            <a:endParaRPr lang="en-US" altLang="en-US" dirty="0"/>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BC37D7ED-281C-4599-8046-CBC498DCADCC}" type="slidenum">
              <a:rPr lang="en-US" altLang="en-US" sz="1200" smtClean="0"/>
              <a:pPr/>
              <a:t>14</a:t>
            </a:fld>
            <a:endParaRPr lang="en-US" alt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list of statements regarding foundation</a:t>
            </a:r>
            <a:r>
              <a:rPr lang="en-US" altLang="en-US" baseline="0" dirty="0"/>
              <a:t> flexibility</a:t>
            </a:r>
            <a:endParaRPr lang="en-US" altLang="en-US" dirty="0"/>
          </a:p>
          <a:p>
            <a:endParaRPr lang="en-US" altLang="en-US" dirty="0"/>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2D5BC1E3-35C0-4F7B-8DF2-13E77097BC21}" type="slidenum">
              <a:rPr lang="en-US" altLang="en-US" sz="1200" smtClean="0"/>
              <a:pPr/>
              <a:t>15</a:t>
            </a:fld>
            <a:endParaRPr lang="en-US" altLang="en-US" sz="1200"/>
          </a:p>
        </p:txBody>
      </p:sp>
    </p:spTree>
    <p:extLst>
      <p:ext uri="{BB962C8B-B14F-4D97-AF65-F5344CB8AC3E}">
        <p14:creationId xmlns:p14="http://schemas.microsoft.com/office/powerpoint/2010/main" val="9974134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figure</a:t>
            </a:r>
            <a:r>
              <a:rPr lang="en-US" altLang="en-US" baseline="0" dirty="0"/>
              <a:t> shows the normalized vertical load versus normalized vertical displacement. </a:t>
            </a:r>
          </a:p>
          <a:p>
            <a:endParaRPr lang="en-US" altLang="en-US" baseline="0" dirty="0"/>
          </a:p>
          <a:p>
            <a:r>
              <a:rPr lang="en-US" altLang="en-US" dirty="0"/>
              <a:t>Slide is a list of statements regarding foundation yielding</a:t>
            </a:r>
          </a:p>
          <a:p>
            <a:endParaRPr lang="en-US" altLang="en-US" dirty="0"/>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2D5BC1E3-35C0-4F7B-8DF2-13E77097BC21}" type="slidenum">
              <a:rPr lang="en-US" altLang="en-US" sz="1200" smtClean="0"/>
              <a:pPr/>
              <a:t>16</a:t>
            </a:fld>
            <a:endParaRPr lang="en-US" altLang="en-US" sz="1200"/>
          </a:p>
        </p:txBody>
      </p:sp>
    </p:spTree>
    <p:extLst>
      <p:ext uri="{BB962C8B-B14F-4D97-AF65-F5344CB8AC3E}">
        <p14:creationId xmlns:p14="http://schemas.microsoft.com/office/powerpoint/2010/main" val="23205156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508A note: Slide is a list of statements regarding foundation yielding</a:t>
            </a:r>
          </a:p>
          <a:p>
            <a:endParaRPr lang="en-US" altLang="en-US"/>
          </a:p>
          <a:p>
            <a:r>
              <a:rPr lang="en-US" altLang="en-US"/>
              <a:t>Current seismic design philosophy ensures ductile behavior by designing elements to be flexurally controlled, and typically attempts to control which elements in the structure will yield and which will remain elastic. However, this philosophy is not currently extended to the foundation. It is therefore possible that the foundation element or soil can move into the non-linear range before the structure itself because there are no overstrength or capacity design requirements on the foundation elements or soil actions.  </a:t>
            </a:r>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2D5BC1E3-35C0-4F7B-8DF2-13E77097BC21}" type="slidenum">
              <a:rPr lang="en-US" altLang="en-US" sz="1200" smtClean="0"/>
              <a:pPr/>
              <a:t>17</a:t>
            </a:fld>
            <a:endParaRPr lang="en-US" alt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an image of a way in which to model a building considering SSI effects. Shows a structure with foundation on vertical and horizontal springs and dashpots where the ends of the horizontal springs are subjected to an earthquake motion that varies over the depth. </a:t>
            </a:r>
          </a:p>
          <a:p>
            <a:endParaRPr lang="en-US" altLang="en-US" dirty="0"/>
          </a:p>
          <a:p>
            <a:r>
              <a:rPr lang="en-US" altLang="en-US" dirty="0"/>
              <a:t>Foundation is comprised of two different types of damping, radiation and soil hysteresis. Movement of the foundation (translation and rotation) generate waves emanating from the foundation which interfere with the earthquake waves coming through the soil. Radiation damping represents this interference. Soil Hysteretic damping occurs as the earthquake waves move through the soil medium to the soil-foundation interface and is proportional to the intensity of shaking at the site and the stiffness of the soil. </a:t>
            </a: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52246D6E-2182-4CE9-939A-B02381B10B38}" type="slidenum">
              <a:rPr lang="en-US" altLang="en-US" sz="1200" smtClean="0"/>
              <a:pPr/>
              <a:t>18</a:t>
            </a:fld>
            <a:endParaRPr lang="en-US" alt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mc:AlternateContent xmlns:mc="http://schemas.openxmlformats.org/markup-compatibility/2006" xmlns:a14="http://schemas.microsoft.com/office/drawing/2010/main">
        <mc:Choice Requires="a14">
          <p:sp>
            <p:nvSpPr>
              <p:cNvPr id="39939" name="Notes Placeholder 2"/>
              <p:cNvSpPr>
                <a:spLocks noGrp="1"/>
              </p:cNvSpPr>
              <p:nvPr>
                <p:ph type="body" idx="1"/>
              </p:nvPr>
            </p:nvSpPr>
            <p:spPr>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lstStyle/>
              <a:p>
                <a:r>
                  <a:rPr lang="en-US" altLang="en-US" dirty="0"/>
                  <a:t>Slide is a list of statements regarding foundation damping</a:t>
                </a:r>
              </a:p>
              <a:p>
                <a:endParaRPr lang="en-US" altLang="en-US" dirty="0"/>
              </a:p>
              <a:p>
                <a:pPr marL="0" indent="0">
                  <a:buFontTx/>
                  <a:buNone/>
                </a:pPr>
                <a:r>
                  <a:rPr lang="en-US" altLang="en-US" dirty="0">
                    <a:solidFill>
                      <a:srgbClr val="3F352B"/>
                    </a:solidFill>
                  </a:rPr>
                  <a:t>Foundation damping, </a:t>
                </a:r>
                <a14:m>
                  <m:oMath xmlns:m="http://schemas.openxmlformats.org/officeDocument/2006/math">
                    <m:sSub>
                      <m:sSubPr>
                        <m:ctrlPr>
                          <a:rPr lang="en-US" i="1" smtClean="0">
                            <a:solidFill>
                              <a:srgbClr val="3F352B"/>
                            </a:solidFill>
                            <a:latin typeface="Cambria Math" panose="02040503050406030204" pitchFamily="18" charset="0"/>
                          </a:rPr>
                        </m:ctrlPr>
                      </m:sSubPr>
                      <m:e>
                        <m:r>
                          <a:rPr lang="en-US" i="1">
                            <a:solidFill>
                              <a:srgbClr val="3F352B"/>
                            </a:solidFill>
                            <a:latin typeface="Cambria Math" panose="02040503050406030204" pitchFamily="18" charset="0"/>
                          </a:rPr>
                          <m:t>𝛽</m:t>
                        </m:r>
                      </m:e>
                      <m:sub>
                        <m:r>
                          <a:rPr lang="en-US" b="0" i="1" smtClean="0">
                            <a:solidFill>
                              <a:srgbClr val="3F352B"/>
                            </a:solidFill>
                            <a:latin typeface="Cambria Math" panose="02040503050406030204" pitchFamily="18" charset="0"/>
                          </a:rPr>
                          <m:t>𝑓</m:t>
                        </m:r>
                      </m:sub>
                    </m:sSub>
                  </m:oMath>
                </a14:m>
                <a:r>
                  <a:rPr lang="en-US" altLang="en-US" dirty="0">
                    <a:solidFill>
                      <a:srgbClr val="3F352B"/>
                    </a:solidFill>
                  </a:rPr>
                  <a:t>, adds to the viscous damping inherent in the structural system,</a:t>
                </a:r>
                <a:r>
                  <a:rPr lang="en-US" dirty="0">
                    <a:solidFill>
                      <a:srgbClr val="3F352B"/>
                    </a:solidFill>
                  </a:rPr>
                  <a:t> </a:t>
                </a:r>
                <a14:m>
                  <m:oMath xmlns:m="http://schemas.openxmlformats.org/officeDocument/2006/math">
                    <m:r>
                      <a:rPr lang="en-US" i="1">
                        <a:solidFill>
                          <a:srgbClr val="3F352B"/>
                        </a:solidFill>
                        <a:latin typeface="Cambria Math" panose="02040503050406030204" pitchFamily="18" charset="0"/>
                      </a:rPr>
                      <m:t>𝛽</m:t>
                    </m:r>
                    <m:r>
                      <a:rPr lang="en-US" b="0" i="0" smtClean="0">
                        <a:solidFill>
                          <a:srgbClr val="3F352B"/>
                        </a:solidFill>
                        <a:latin typeface="Cambria Math" panose="02040503050406030204" pitchFamily="18" charset="0"/>
                      </a:rPr>
                      <m:t>, </m:t>
                    </m:r>
                    <m:r>
                      <m:rPr>
                        <m:sty m:val="p"/>
                      </m:rPr>
                      <a:rPr lang="en-US" b="0" i="0" smtClean="0">
                        <a:solidFill>
                          <a:srgbClr val="3F352B"/>
                        </a:solidFill>
                        <a:latin typeface="Cambria Math" panose="02040503050406030204" pitchFamily="18" charset="0"/>
                      </a:rPr>
                      <m:t>which</m:t>
                    </m:r>
                    <m:r>
                      <a:rPr lang="en-US" b="0" i="0" smtClean="0">
                        <a:solidFill>
                          <a:srgbClr val="3F352B"/>
                        </a:solidFill>
                        <a:latin typeface="Cambria Math" panose="02040503050406030204" pitchFamily="18" charset="0"/>
                      </a:rPr>
                      <m:t> </m:t>
                    </m:r>
                    <m:r>
                      <m:rPr>
                        <m:sty m:val="p"/>
                      </m:rPr>
                      <a:rPr lang="en-US" b="0" i="0" smtClean="0">
                        <a:solidFill>
                          <a:srgbClr val="3F352B"/>
                        </a:solidFill>
                        <a:latin typeface="Cambria Math" panose="02040503050406030204" pitchFamily="18" charset="0"/>
                      </a:rPr>
                      <m:t>is</m:t>
                    </m:r>
                    <m:r>
                      <a:rPr lang="en-US" b="0" i="0" smtClean="0">
                        <a:solidFill>
                          <a:srgbClr val="3F352B"/>
                        </a:solidFill>
                        <a:latin typeface="Cambria Math" panose="02040503050406030204" pitchFamily="18" charset="0"/>
                      </a:rPr>
                      <m:t> </m:t>
                    </m:r>
                    <m:r>
                      <m:rPr>
                        <m:sty m:val="p"/>
                      </m:rPr>
                      <a:rPr lang="en-US" b="0" i="0" smtClean="0">
                        <a:solidFill>
                          <a:srgbClr val="3F352B"/>
                        </a:solidFill>
                        <a:latin typeface="Cambria Math" panose="02040503050406030204" pitchFamily="18" charset="0"/>
                      </a:rPr>
                      <m:t>typically</m:t>
                    </m:r>
                    <m:r>
                      <a:rPr lang="en-US" b="0" i="0" smtClean="0">
                        <a:solidFill>
                          <a:srgbClr val="3F352B"/>
                        </a:solidFill>
                        <a:latin typeface="Cambria Math" panose="02040503050406030204" pitchFamily="18" charset="0"/>
                      </a:rPr>
                      <m:t> 5%.  </m:t>
                    </m:r>
                  </m:oMath>
                </a14:m>
                <a:r>
                  <a:rPr lang="en-US" altLang="en-US" dirty="0">
                    <a:solidFill>
                      <a:srgbClr val="3F352B"/>
                    </a:solidFill>
                  </a:rPr>
                  <a:t>The structure’s inherent damping is reduced by an estimate of the period lengthening due to foundation flexibility.   This</a:t>
                </a:r>
                <a:r>
                  <a:rPr lang="en-US" altLang="en-US" baseline="0" dirty="0">
                    <a:solidFill>
                      <a:srgbClr val="3F352B"/>
                    </a:solidFill>
                  </a:rPr>
                  <a:t> ratio is further reduced to be based on the effective periods including elongation due to inelasticity in the structure above . </a:t>
                </a:r>
                <a:endParaRPr lang="en-US" altLang="en-US" dirty="0">
                  <a:solidFill>
                    <a:srgbClr val="3F352B"/>
                  </a:solidFill>
                </a:endParaRPr>
              </a:p>
            </p:txBody>
          </p:sp>
        </mc:Choice>
        <mc:Fallback xmlns="">
          <p:sp>
            <p:nvSpPr>
              <p:cNvPr id="39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508A note: Slide is a list of statements regarding foundation damping</a:t>
                </a:r>
              </a:p>
              <a:p>
                <a:endParaRPr lang="en-US" altLang="en-US" dirty="0" smtClean="0"/>
              </a:p>
              <a:p>
                <a:pPr marL="0" indent="0">
                  <a:buFontTx/>
                  <a:buNone/>
                </a:pPr>
                <a:r>
                  <a:rPr lang="en-US" altLang="en-US" dirty="0" smtClean="0">
                    <a:solidFill>
                      <a:srgbClr val="3F352B"/>
                    </a:solidFill>
                  </a:rPr>
                  <a:t>Foundation damping, </a:t>
                </a:r>
                <a:r>
                  <a:rPr lang="en-US" i="0">
                    <a:solidFill>
                      <a:srgbClr val="3F352B"/>
                    </a:solidFill>
                    <a:latin typeface="Cambria Math" panose="02040503050406030204" pitchFamily="18" charset="0"/>
                  </a:rPr>
                  <a:t>𝛽</a:t>
                </a:r>
                <a:r>
                  <a:rPr lang="en-US" i="0" smtClean="0">
                    <a:solidFill>
                      <a:srgbClr val="3F352B"/>
                    </a:solidFill>
                    <a:latin typeface="Cambria Math" panose="02040503050406030204" pitchFamily="18" charset="0"/>
                  </a:rPr>
                  <a:t>_</a:t>
                </a:r>
                <a:r>
                  <a:rPr lang="en-US" b="0" i="0" smtClean="0">
                    <a:solidFill>
                      <a:srgbClr val="3F352B"/>
                    </a:solidFill>
                    <a:latin typeface="Cambria Math" panose="02040503050406030204" pitchFamily="18" charset="0"/>
                  </a:rPr>
                  <a:t>𝑓</a:t>
                </a:r>
                <a:r>
                  <a:rPr lang="en-US" altLang="en-US" dirty="0" smtClean="0">
                    <a:solidFill>
                      <a:srgbClr val="3F352B"/>
                    </a:solidFill>
                  </a:rPr>
                  <a:t>, adds to the viscous damping inherent in the structural system,</a:t>
                </a:r>
                <a:r>
                  <a:rPr lang="en-US" dirty="0">
                    <a:solidFill>
                      <a:srgbClr val="3F352B"/>
                    </a:solidFill>
                  </a:rPr>
                  <a:t> </a:t>
                </a:r>
                <a:r>
                  <a:rPr lang="en-US" i="0">
                    <a:solidFill>
                      <a:srgbClr val="3F352B"/>
                    </a:solidFill>
                    <a:latin typeface="Cambria Math" panose="02040503050406030204" pitchFamily="18" charset="0"/>
                  </a:rPr>
                  <a:t>𝛽</a:t>
                </a:r>
                <a:r>
                  <a:rPr lang="en-US" b="0" i="0" smtClean="0">
                    <a:solidFill>
                      <a:srgbClr val="3F352B"/>
                    </a:solidFill>
                    <a:latin typeface="Cambria Math" panose="02040503050406030204" pitchFamily="18" charset="0"/>
                  </a:rPr>
                  <a:t>, which is typically 5%.  </a:t>
                </a:r>
                <a:r>
                  <a:rPr lang="en-US" altLang="en-US" dirty="0" smtClean="0">
                    <a:solidFill>
                      <a:srgbClr val="3F352B"/>
                    </a:solidFill>
                  </a:rPr>
                  <a:t>The </a:t>
                </a:r>
                <a:r>
                  <a:rPr lang="en-US" altLang="en-US" dirty="0" smtClean="0">
                    <a:solidFill>
                      <a:srgbClr val="3F352B"/>
                    </a:solidFill>
                  </a:rPr>
                  <a:t>structure’s inherent damping is reduced by an estimate of the period lengthening due to foundation flexibility. </a:t>
                </a:r>
                <a:r>
                  <a:rPr lang="en-US" altLang="en-US" dirty="0" smtClean="0">
                    <a:solidFill>
                      <a:srgbClr val="3F352B"/>
                    </a:solidFill>
                  </a:rPr>
                  <a:t>  This</a:t>
                </a:r>
                <a:r>
                  <a:rPr lang="en-US" altLang="en-US" baseline="0" dirty="0" smtClean="0">
                    <a:solidFill>
                      <a:srgbClr val="3F352B"/>
                    </a:solidFill>
                  </a:rPr>
                  <a:t> ratio is further reduced to be based on the effective periods including elongation due to inelasticity in the structure above . </a:t>
                </a:r>
                <a:endParaRPr lang="en-US" altLang="en-US" dirty="0">
                  <a:solidFill>
                    <a:srgbClr val="3F352B"/>
                  </a:solidFill>
                </a:endParaRPr>
              </a:p>
            </p:txBody>
          </p:sp>
        </mc:Fallback>
      </mc:AlternateContent>
      <p:sp>
        <p:nvSpPr>
          <p:cNvPr id="39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E0F47F97-020D-4F28-83CC-56E2046ECB62}" type="slidenum">
              <a:rPr lang="en-US" altLang="en-US" sz="1200" smtClean="0"/>
              <a:pPr/>
              <a:t>19</a:t>
            </a:fld>
            <a:endParaRPr lang="en-US" alt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list of statements regarding foundation damping</a:t>
            </a:r>
          </a:p>
          <a:p>
            <a:endParaRPr lang="en-US" altLang="en-US" dirty="0"/>
          </a:p>
          <a:p>
            <a:r>
              <a:rPr lang="en-US" altLang="en-US" dirty="0"/>
              <a:t>Foundation damping is comprised of radiation damping and soil hysteretic damping, and ASCE 7-16 includes equations representing both. One way in which SSI can be incorporated into building design is by calculating the foundation damping and reducing spectral acceleration by using a damping ratio higher than the 5% number used to develop the general response spectrum. However, when performing  non-linear analysis including SSI effects, specific elements much be included to account for foundation damping, simple damping relationships that reduce the target response spectrum are not permitted.</a:t>
            </a:r>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E0F47F97-020D-4F28-83CC-56E2046ECB62}" type="slidenum">
              <a:rPr lang="en-US" altLang="en-US" sz="1200" smtClean="0"/>
              <a:pPr/>
              <a:t>20</a:t>
            </a:fld>
            <a:endParaRPr lang="en-US" altLang="en-US" sz="1200"/>
          </a:p>
        </p:txBody>
      </p:sp>
    </p:spTree>
    <p:extLst>
      <p:ext uri="{BB962C8B-B14F-4D97-AF65-F5344CB8AC3E}">
        <p14:creationId xmlns:p14="http://schemas.microsoft.com/office/powerpoint/2010/main" val="39000095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lists the three major factors contributing to soil-structure interaction effects</a:t>
            </a:r>
          </a:p>
          <a:p>
            <a:endParaRPr lang="en-US" altLang="en-US" dirty="0"/>
          </a:p>
          <a:p>
            <a:r>
              <a:rPr lang="en-US" altLang="en-US" dirty="0"/>
              <a:t>Soil structure interaction is comprised primarily of inertial effects and kinematic effects. Inertial effects include foundation flexibility, yielding at the interface, and foundation damping. Kinematic effects include base slab averaging and embedment effects</a:t>
            </a:r>
          </a:p>
        </p:txBody>
      </p:sp>
      <p:sp>
        <p:nvSpPr>
          <p:cNvPr id="71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74A763A9-BE4E-40D1-BF49-B0A77A42F04D}" type="slidenum">
              <a:rPr lang="en-US" altLang="en-US" sz="1200" smtClean="0"/>
              <a:pPr/>
              <a:t>2</a:t>
            </a:fld>
            <a:endParaRPr lang="en-US" altLang="en-US" sz="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508A note: Slide is a list of statements regarding foundation damping</a:t>
            </a:r>
          </a:p>
          <a:p>
            <a:endParaRPr lang="en-US" altLang="en-US" dirty="0"/>
          </a:p>
          <a:p>
            <a:r>
              <a:rPr lang="en-US" altLang="en-US" dirty="0"/>
              <a:t>The foundation damping provisions require a rigid foundation.</a:t>
            </a:r>
            <a:r>
              <a:rPr lang="en-US" altLang="en-US" baseline="0" dirty="0"/>
              <a:t>  This can be met by demonstrating the foundation elements are interconnected by a slab or mat that cannot be considered “flexible” per Section 12.3.1.3 of ASCE 7.  </a:t>
            </a:r>
          </a:p>
          <a:p>
            <a:endParaRPr lang="en-US" altLang="en-US" baseline="0" dirty="0"/>
          </a:p>
          <a:p>
            <a:r>
              <a:rPr lang="en-US" altLang="en-US" baseline="0" dirty="0"/>
              <a:t>The procedures cannot be used with deep foundations because the equations provided are for bearing type foundation systems.  Foundation damping does occur with deep foundations, but the procedures were deemed to complex for the provisions and those who wish to incorporate foundation damping should seek sources other than the provisions.</a:t>
            </a:r>
            <a:endParaRPr lang="en-US" altLang="en-US" dirty="0"/>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E0F47F97-020D-4F28-83CC-56E2046ECB62}" type="slidenum">
              <a:rPr lang="en-US" altLang="en-US" sz="1200" smtClean="0"/>
              <a:pPr/>
              <a:t>21</a:t>
            </a:fld>
            <a:endParaRPr lang="en-US" altLang="en-US" sz="1200"/>
          </a:p>
        </p:txBody>
      </p:sp>
    </p:spTree>
    <p:extLst>
      <p:ext uri="{BB962C8B-B14F-4D97-AF65-F5344CB8AC3E}">
        <p14:creationId xmlns:p14="http://schemas.microsoft.com/office/powerpoint/2010/main" val="9422855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shows four images, two plots of spectral acceleration versus period, one is on a linear scale and the other is on a log scale. Both show the effects of including foundation flexibility and foundation damping. The other two images are single degree of freedom representations of the rigid base model and the flexible base model. The flexible model shows rotation at the base. </a:t>
            </a:r>
          </a:p>
          <a:p>
            <a:endParaRPr lang="en-US" altLang="en-US" dirty="0"/>
          </a:p>
          <a:p>
            <a:r>
              <a:rPr lang="en-US" altLang="en-US" dirty="0"/>
              <a:t>Plots show that foundation flexible increases the first mode period moving “down” the spectrum, and foundation damping reduces the entire spectrum.  So while foundation damping reduces the response spectrum, the increase in period due to flexibility at the soil-foundation interface can lead to an increase in design forces.  </a:t>
            </a: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3CE122E6-3DEC-41AB-808A-41B89D79A8F7}" type="slidenum">
              <a:rPr lang="en-US" altLang="en-US" sz="1200" smtClean="0"/>
              <a:pPr/>
              <a:t>22</a:t>
            </a:fld>
            <a:endParaRPr lang="en-US" altLang="en-US"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CC0483D0-D252-4770-AB2E-A466FB7418DC}" type="slidenum">
              <a:rPr lang="en-US" altLang="en-US" sz="1200" smtClean="0"/>
              <a:pPr/>
              <a:t>23</a:t>
            </a:fld>
            <a:endParaRPr lang="en-US" altLang="en-US"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table of soil damping (Beta-s) values based on effective peak acceleration and site class</a:t>
            </a:r>
          </a:p>
          <a:p>
            <a:endParaRPr lang="en-US" altLang="en-US" dirty="0"/>
          </a:p>
          <a:p>
            <a:r>
              <a:rPr lang="en-US" altLang="en-US" dirty="0"/>
              <a:t>Table of estimated soil damping (Beta-s) values based on effective peak acceleration and site class.  As can be seen, soil damping increases with the magnitude of the seismic shaking and the flexibility of the soil.</a:t>
            </a:r>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CC0483D0-D252-4770-AB2E-A466FB7418DC}" type="slidenum">
              <a:rPr lang="en-US" altLang="en-US" sz="1200" smtClean="0"/>
              <a:pPr/>
              <a:t>24</a:t>
            </a:fld>
            <a:endParaRPr lang="en-US" altLang="en-US" sz="1200"/>
          </a:p>
        </p:txBody>
      </p:sp>
    </p:spTree>
    <p:extLst>
      <p:ext uri="{BB962C8B-B14F-4D97-AF65-F5344CB8AC3E}">
        <p14:creationId xmlns:p14="http://schemas.microsoft.com/office/powerpoint/2010/main" val="25766369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Slide has equation for foundation damping</a:t>
            </a:r>
            <a:r>
              <a:rPr lang="en-US" altLang="en-US" baseline="0" dirty="0"/>
              <a:t> and text.</a:t>
            </a:r>
            <a:endParaRPr lang="en-US" alt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en-US" kern="0" dirty="0">
              <a:solidFill>
                <a:srgbClr val="3F352B"/>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kern="0" dirty="0">
                <a:solidFill>
                  <a:srgbClr val="3F352B"/>
                </a:solidFill>
              </a:rPr>
              <a:t>Ratio of flexible base period to fixed base period captures relative flexibility of structure to subsurface media.  Larger the ratio, the larger the soil damping contribution.</a:t>
            </a:r>
          </a:p>
          <a:p>
            <a:endParaRPr lang="en-US" altLang="en-US" dirty="0"/>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CC0483D0-D252-4770-AB2E-A466FB7418DC}" type="slidenum">
              <a:rPr lang="en-US" altLang="en-US" sz="1200" smtClean="0"/>
              <a:pPr/>
              <a:t>25</a:t>
            </a:fld>
            <a:endParaRPr lang="en-US" altLang="en-US" sz="1200"/>
          </a:p>
        </p:txBody>
      </p:sp>
    </p:spTree>
    <p:extLst>
      <p:ext uri="{BB962C8B-B14F-4D97-AF65-F5344CB8AC3E}">
        <p14:creationId xmlns:p14="http://schemas.microsoft.com/office/powerpoint/2010/main" val="23055599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a:t>
            </a:r>
            <a:r>
              <a:rPr lang="en-US" baseline="0" dirty="0"/>
              <a:t>defines radiation damping as the energy that is radiating away from the foundation in the form of stress waves resulting from the translational and rotational movement of the foundation. The equation is repeated in the upper left and three pictures in the middle depict the original soil deposit, the soil deposit with an embedded foundation element translating with energy waves emanating away, and the soil deposit wit an embedded foundation element rotating with energy waves emanating away.</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Radiation damping is the result of energy radiating away from the foundation in the form of stress waves due to the translational and rotational movement of the foundation. The two components of radiation damping are pictorially represented by a soil deposit with an embedded foundation element translating with energy waves emanating away, and the soil deposit wit an embedded foundation element rotating with energy waves emanating away.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These waves then interfere with the seismic waves being imparted to the structure.  The interference causes a damping effect.</a:t>
            </a:r>
            <a:endParaRPr lang="en-US"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94EE6F60-739D-4596-9565-EA183311E189}" type="slidenum">
              <a:rPr lang="en-US" smtClean="0"/>
              <a:t>26</a:t>
            </a:fld>
            <a:endParaRPr lang="en-US"/>
          </a:p>
        </p:txBody>
      </p:sp>
    </p:spTree>
    <p:extLst>
      <p:ext uri="{BB962C8B-B14F-4D97-AF65-F5344CB8AC3E}">
        <p14:creationId xmlns:p14="http://schemas.microsoft.com/office/powerpoint/2010/main" val="27042451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shows the equation for radiation damping and</a:t>
            </a:r>
            <a:r>
              <a:rPr lang="en-US" altLang="en-US" baseline="0" dirty="0"/>
              <a:t> a graphic of a rigid plate sitting in the ground.</a:t>
            </a:r>
            <a:endParaRPr lang="en-US" altLang="en-US" dirty="0"/>
          </a:p>
          <a:p>
            <a:endParaRPr lang="en-US" altLang="en-US" dirty="0"/>
          </a:p>
          <a:p>
            <a:pPr marL="0" indent="0">
              <a:buFontTx/>
              <a:buNone/>
            </a:pPr>
            <a:r>
              <a:rPr lang="en-US" altLang="en-US" kern="0" dirty="0">
                <a:solidFill>
                  <a:srgbClr val="3F352B"/>
                </a:solidFill>
              </a:rPr>
              <a:t>Translational and rotational radiation damping are considered.</a:t>
            </a:r>
          </a:p>
          <a:p>
            <a:pPr marL="0" indent="0">
              <a:buFontTx/>
              <a:buNone/>
            </a:pPr>
            <a:endParaRPr lang="en-US" altLang="en-US" kern="0" dirty="0">
              <a:solidFill>
                <a:srgbClr val="3F352B"/>
              </a:solidFill>
            </a:endParaRPr>
          </a:p>
          <a:p>
            <a:pPr marL="0" indent="0">
              <a:buFontTx/>
              <a:buNone/>
            </a:pPr>
            <a:r>
              <a:rPr lang="en-US" altLang="en-US" kern="0" dirty="0">
                <a:solidFill>
                  <a:srgbClr val="3F352B"/>
                </a:solidFill>
              </a:rPr>
              <a:t>Each is a function of the relative flexibility of the structure/soil system (flexible base) to the period of a rigid plate on the subsurface media with the weight and effective height of the structure</a:t>
            </a:r>
          </a:p>
          <a:p>
            <a:pPr marL="0" indent="0">
              <a:buFontTx/>
              <a:buNone/>
            </a:pPr>
            <a:endParaRPr lang="en-US" altLang="en-US" kern="0" dirty="0">
              <a:solidFill>
                <a:srgbClr val="3F352B"/>
              </a:solidFill>
            </a:endParaRPr>
          </a:p>
          <a:p>
            <a:pPr marL="0" indent="0">
              <a:buFontTx/>
              <a:buNone/>
            </a:pPr>
            <a:r>
              <a:rPr lang="en-US" altLang="en-US" kern="0" dirty="0">
                <a:solidFill>
                  <a:srgbClr val="3F352B"/>
                </a:solidFill>
              </a:rPr>
              <a:t>More flexible the soil compared to the structure the more radiation damping</a:t>
            </a: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21AB857F-5F82-454D-AF98-B607A7B3E028}" type="slidenum">
              <a:rPr lang="en-US" altLang="en-US" sz="1200" smtClean="0"/>
              <a:pPr/>
              <a:t>27</a:t>
            </a:fld>
            <a:endParaRPr lang="en-US" altLang="en-US"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shows a series of equations from chapter 19 of the NEHRP provisions for radiation damping</a:t>
            </a:r>
          </a:p>
          <a:p>
            <a:endParaRPr lang="en-US" altLang="en-US" dirty="0"/>
          </a:p>
          <a:p>
            <a:r>
              <a:rPr lang="en-US" altLang="en-US" dirty="0"/>
              <a:t>The translational</a:t>
            </a:r>
            <a:r>
              <a:rPr lang="en-US" altLang="en-US" baseline="0" dirty="0"/>
              <a:t> radiation damping is based on the stiffness of a rigid plate with dimensions of the structure’s base having the same mass of the structure sitting atop.  The stiffness is determined from equations derived from elastic solutions of equations representing a rigid plate over an elastic half-space.  The period of the rigid plate is taken as </a:t>
            </a:r>
            <a:endParaRPr lang="en-US" altLang="en-US" dirty="0"/>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21AB857F-5F82-454D-AF98-B607A7B3E028}" type="slidenum">
              <a:rPr lang="en-US" altLang="en-US" sz="1200" smtClean="0"/>
              <a:pPr/>
              <a:t>28</a:t>
            </a:fld>
            <a:endParaRPr lang="en-US" altLang="en-US" sz="1200"/>
          </a:p>
        </p:txBody>
      </p:sp>
    </p:spTree>
    <p:extLst>
      <p:ext uri="{BB962C8B-B14F-4D97-AF65-F5344CB8AC3E}">
        <p14:creationId xmlns:p14="http://schemas.microsoft.com/office/powerpoint/2010/main" val="18882014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shows a series of equations from chapter 19 of the NEHRP provisions for radiation damping</a:t>
            </a:r>
          </a:p>
          <a:p>
            <a:endParaRPr lang="en-US" altLang="en-US" dirty="0"/>
          </a:p>
          <a:p>
            <a:r>
              <a:rPr lang="en-US" altLang="en-US" dirty="0"/>
              <a:t>Foundation is comprised of radiation damping and soil damping. The following series of equations are used to determine the radiation damping value.  The </a:t>
            </a:r>
            <a:r>
              <a:rPr lang="en-US" altLang="en-US" i="1" dirty="0">
                <a:latin typeface="Cambria Math" panose="02040503050406030204" pitchFamily="18" charset="0"/>
                <a:cs typeface="Times New Roman" panose="02020603050405020304" pitchFamily="18" charset="0"/>
                <a:sym typeface="Symbol" panose="05050102010706020507" pitchFamily="18" charset="2"/>
              </a:rPr>
              <a:t></a:t>
            </a:r>
            <a:r>
              <a:rPr lang="en-US" altLang="en-US" i="1" dirty="0">
                <a:latin typeface="Cambria Math" panose="02040503050406030204" pitchFamily="18" charset="0"/>
                <a:cs typeface="Times New Roman" panose="02020603050405020304" pitchFamily="18" charset="0"/>
              </a:rPr>
              <a:t>y </a:t>
            </a:r>
            <a:r>
              <a:rPr lang="en-US" altLang="en-US" dirty="0"/>
              <a:t>term is for radiation damping due to translational (sliding) movement and the </a:t>
            </a:r>
            <a:r>
              <a:rPr lang="en-US" altLang="en-US" i="1" dirty="0">
                <a:latin typeface="Cambria Math" panose="02040503050406030204" pitchFamily="18" charset="0"/>
                <a:cs typeface="Times New Roman" panose="02020603050405020304" pitchFamily="18" charset="0"/>
                <a:sym typeface="Symbol" panose="05050102010706020507" pitchFamily="18" charset="2"/>
              </a:rPr>
              <a:t></a:t>
            </a:r>
            <a:r>
              <a:rPr lang="en-US" altLang="en-US" i="1" dirty="0">
                <a:latin typeface="Cambria Math" panose="02040503050406030204" pitchFamily="18" charset="0"/>
                <a:cs typeface="Times New Roman" panose="02020603050405020304" pitchFamily="18" charset="0"/>
              </a:rPr>
              <a:t>xx </a:t>
            </a:r>
            <a:r>
              <a:rPr lang="en-US" altLang="en-US" dirty="0"/>
              <a:t>term is for rotational (overturning) radiation damping.  The </a:t>
            </a:r>
            <a:r>
              <a:rPr lang="en-US" altLang="en-US" dirty="0" err="1"/>
              <a:t>Ky</a:t>
            </a:r>
            <a:r>
              <a:rPr lang="en-US" altLang="en-US" dirty="0"/>
              <a:t> and </a:t>
            </a:r>
            <a:r>
              <a:rPr lang="en-US" altLang="en-US" dirty="0" err="1"/>
              <a:t>Kxx</a:t>
            </a:r>
            <a:r>
              <a:rPr lang="en-US" altLang="en-US" dirty="0"/>
              <a:t> terms calculate the stiffness of a rigid plate on the soil in translation and rotation, they are then converted to periods based on the mass of the structure atop.  The damping is proportional to the different in flexibility between the structure above and the foundation translating and rotating as a rigid body.  The stiffer the structure, the more radiation damping.  The majority of these equations rely on the modulus of the subgrade, G, which should be provided by a geotechnical engineer and be based on soil properties under seismic shaking. </a:t>
            </a: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21AB857F-5F82-454D-AF98-B607A7B3E028}" type="slidenum">
              <a:rPr lang="en-US" altLang="en-US" sz="1200" smtClean="0"/>
              <a:pPr/>
              <a:t>29</a:t>
            </a:fld>
            <a:endParaRPr lang="en-US" altLang="en-US" sz="1200"/>
          </a:p>
        </p:txBody>
      </p:sp>
    </p:spTree>
    <p:extLst>
      <p:ext uri="{BB962C8B-B14F-4D97-AF65-F5344CB8AC3E}">
        <p14:creationId xmlns:p14="http://schemas.microsoft.com/office/powerpoint/2010/main" val="17464063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Figure showing how the decrease</a:t>
            </a:r>
            <a:r>
              <a:rPr lang="en-US" altLang="en-US" baseline="0" dirty="0"/>
              <a:t> in the stiffness of the soil leads to larger foundation damping</a:t>
            </a:r>
            <a:endParaRPr lang="en-US" altLang="en-US" dirty="0"/>
          </a:p>
          <a:p>
            <a:endParaRPr lang="en-US" altLang="en-US" dirty="0"/>
          </a:p>
          <a:p>
            <a:r>
              <a:rPr lang="en-US" altLang="en-US" dirty="0"/>
              <a:t>Foundation damping is</a:t>
            </a:r>
            <a:r>
              <a:rPr lang="en-US" altLang="en-US" baseline="0" dirty="0"/>
              <a:t> fundamentally driven by two parameters, the ratio of the flexibility of the structure to the soil and the stiffness of the soil itself.  The less stiff the soil, i.e. as the site class goes from C to E, the more likely there is to be foundation damping.  However, if the structure is so flexibly that the incorporation of foundation flexibility in to the analysis does not show a period lengthening, then there is little foundation damping.  The reason for that is because foundation movement is not significant in those types of structures.  The main movement occurs in the structure above.</a:t>
            </a:r>
            <a:endParaRPr lang="en-US" altLang="en-US" dirty="0"/>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B2127DF4-04F6-48F6-852D-AECAE125AFB8}" type="slidenum">
              <a:rPr lang="en-US" altLang="en-US" sz="1200" smtClean="0"/>
              <a:pPr/>
              <a:t>30</a:t>
            </a:fld>
            <a:endParaRPr lang="en-US" altLang="en-US" sz="1200"/>
          </a:p>
        </p:txBody>
      </p:sp>
    </p:spTree>
    <p:extLst>
      <p:ext uri="{BB962C8B-B14F-4D97-AF65-F5344CB8AC3E}">
        <p14:creationId xmlns:p14="http://schemas.microsoft.com/office/powerpoint/2010/main" val="3843056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shows four graphics.</a:t>
            </a:r>
            <a:r>
              <a:rPr lang="en-US" altLang="en-US" baseline="0" dirty="0"/>
              <a:t>  The upper left is a single degree of freedom (SDOF) “lollypop” on a rigid foundation on a rigid subgrade.  The upper right the same SDOF lollypop on a rigid foundation with springs between the foundation and the rigid subsurface media.  The lower right and left images are the same as the upper right, but the lower left includes a note about kinematic interaction and the lower right includes additional notes about foundation damping.  </a:t>
            </a:r>
            <a:endParaRPr lang="en-US" altLang="en-US" dirty="0"/>
          </a:p>
          <a:p>
            <a:endParaRPr lang="en-US" altLang="en-US" dirty="0"/>
          </a:p>
          <a:p>
            <a:r>
              <a:rPr lang="en-US" altLang="en-US" dirty="0"/>
              <a:t>Soil structure interaction is comprised primarily of inertial effects and kinematic effects. Inertial effects include foundation flexibility, yielding at the interface, and foundation damping. Kinematic effects include base slab averaging and embedment effects</a:t>
            </a:r>
          </a:p>
        </p:txBody>
      </p:sp>
      <p:sp>
        <p:nvSpPr>
          <p:cNvPr id="71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74A763A9-BE4E-40D1-BF49-B0A77A42F04D}" type="slidenum">
              <a:rPr lang="en-US" altLang="en-US" sz="1200" smtClean="0"/>
              <a:pPr/>
              <a:t>3</a:t>
            </a:fld>
            <a:endParaRPr lang="en-US" altLang="en-US" sz="1200"/>
          </a:p>
        </p:txBody>
      </p:sp>
    </p:spTree>
    <p:extLst>
      <p:ext uri="{BB962C8B-B14F-4D97-AF65-F5344CB8AC3E}">
        <p14:creationId xmlns:p14="http://schemas.microsoft.com/office/powerpoint/2010/main" val="15276624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a:t>
            </a:r>
            <a:r>
              <a:rPr lang="en-US" altLang="en-US" baseline="0" dirty="0"/>
              <a:t> contains response spectra plots for R=1, beta=5%, R=1, beta=15%, and R=1, beta=5%</a:t>
            </a:r>
          </a:p>
          <a:p>
            <a:endParaRPr lang="en-US" altLang="en-US" dirty="0"/>
          </a:p>
          <a:p>
            <a:r>
              <a:rPr lang="en-US" altLang="en-US" dirty="0"/>
              <a:t>The R-factor is a global spectral ordinate reduction to account for structural yielding that permits the designer to that was developed to provide engineers with a minimum force to proportion a structural system with appropriate toughness to resist seismic shaking. There is an argument that some soil structure interaction effects are already inherently included in the R factor and that by combining SSI effects with a traditional design approach will be “double counting.” For this reason ASCE 7-10 capped the benefits from doing an SSI analysis to a max of 30% reduction in base shear for low R-factor systems.  The equation for base shear including SSI is shown. </a:t>
            </a:r>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B2127DF4-04F6-48F6-852D-AECAE125AFB8}" type="slidenum">
              <a:rPr lang="en-US" altLang="en-US" sz="1200" smtClean="0"/>
              <a:pPr/>
              <a:t>31</a:t>
            </a:fld>
            <a:endParaRPr lang="en-US" altLang="en-US" sz="1200"/>
          </a:p>
        </p:txBody>
      </p:sp>
    </p:spTree>
    <p:extLst>
      <p:ext uri="{BB962C8B-B14F-4D97-AF65-F5344CB8AC3E}">
        <p14:creationId xmlns:p14="http://schemas.microsoft.com/office/powerpoint/2010/main" val="18430104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series of statements regarding the R-Factor and an equation representing the base shear including SSI effects</a:t>
            </a:r>
          </a:p>
          <a:p>
            <a:endParaRPr lang="en-US" altLang="en-US" dirty="0"/>
          </a:p>
          <a:p>
            <a:r>
              <a:rPr lang="en-US" altLang="en-US" dirty="0"/>
              <a:t>ASCE 7-10 capped the benefits from doing an SSI analysis to a max of 30% reduction in base shear for low R-factor systems.  The equation for base shear including SSI, which in ASCE 7-1</a:t>
            </a:r>
            <a:r>
              <a:rPr lang="en-US" altLang="en-US" baseline="0" dirty="0"/>
              <a:t>0 is only radiation damping,</a:t>
            </a:r>
            <a:r>
              <a:rPr lang="en-US" altLang="en-US" dirty="0"/>
              <a:t> is shown. </a:t>
            </a:r>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B2127DF4-04F6-48F6-852D-AECAE125AFB8}" type="slidenum">
              <a:rPr lang="en-US" altLang="en-US" sz="1200" smtClean="0"/>
              <a:pPr/>
              <a:t>32</a:t>
            </a:fld>
            <a:endParaRPr lang="en-US" altLang="en-US" sz="12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shows equations included in ASCE 7-16</a:t>
            </a:r>
          </a:p>
          <a:p>
            <a:endParaRPr lang="en-US" altLang="en-US" dirty="0"/>
          </a:p>
          <a:p>
            <a:r>
              <a:rPr lang="en-US" altLang="en-US" dirty="0"/>
              <a:t>ASCE 7-16 recognizes that if the structure is very ductile, meaning it has a high R-factor, then the majority of the energy will be dissipated through structural yielding and not SSI.  That is why the equations including SSI that modify the base shear are capped at 10% for high ductility systems and 30% for low ductility systems.</a:t>
            </a:r>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1E2F21B1-C541-4027-B316-DABB51B5C3CF}" type="slidenum">
              <a:rPr lang="en-US" altLang="en-US" sz="1200" smtClean="0"/>
              <a:pPr/>
              <a:t>33</a:t>
            </a:fld>
            <a:endParaRPr lang="en-US" altLang="en-US" sz="120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introduces the concept of kinematic effects with bullets and an image on the bottom right. The image is repeated from the “Foundation damping” slide, showing a building model with horizontal and vertical springs and dashpots. The horizontal springs can be excited with a ground motion that varies over depth, and the vertical springs can experience multi-support excitation</a:t>
            </a:r>
          </a:p>
          <a:p>
            <a:endParaRPr lang="en-US" altLang="en-US" dirty="0"/>
          </a:p>
          <a:p>
            <a:r>
              <a:rPr lang="en-US" altLang="en-US" dirty="0"/>
              <a:t>The presence of foundation elements inherently affects the free-field ground motions that are transmitted to the structure and therefore the ground motion felt by a structure is never exactly the same as what is recorded at the site if the structure was not present, know as the free-field record. This is the concept behind kinematic effects which is comprised of base slab averaging and embedment effects. </a:t>
            </a:r>
          </a:p>
        </p:txBody>
      </p:sp>
      <p:sp>
        <p:nvSpPr>
          <p:cNvPr id="58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78C390E8-2902-441D-86BD-AB28881E4252}" type="slidenum">
              <a:rPr lang="en-US" altLang="en-US" sz="1200" smtClean="0"/>
              <a:pPr/>
              <a:t>34</a:t>
            </a:fld>
            <a:endParaRPr lang="en-US" altLang="en-US" sz="120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Slide indicates the fundamental</a:t>
            </a:r>
            <a:r>
              <a:rPr lang="en-US" altLang="en-US" baseline="0" dirty="0"/>
              <a:t> concept of base slab averaging and the limitations</a:t>
            </a:r>
            <a:endParaRPr lang="en-US" dirty="0"/>
          </a:p>
        </p:txBody>
      </p:sp>
      <p:sp>
        <p:nvSpPr>
          <p:cNvPr id="4" name="Slide Number Placeholder 3"/>
          <p:cNvSpPr>
            <a:spLocks noGrp="1"/>
          </p:cNvSpPr>
          <p:nvPr>
            <p:ph type="sldNum" sz="quarter" idx="10"/>
          </p:nvPr>
        </p:nvSpPr>
        <p:spPr/>
        <p:txBody>
          <a:bodyPr/>
          <a:lstStyle/>
          <a:p>
            <a:pPr>
              <a:defRPr/>
            </a:pPr>
            <a:fld id="{28EC49AA-1C5B-4386-8220-D880269D23E2}" type="slidenum">
              <a:rPr lang="en-US" altLang="en-US" smtClean="0"/>
              <a:pPr>
                <a:defRPr/>
              </a:pPr>
              <a:t>35</a:t>
            </a:fld>
            <a:endParaRPr lang="en-US" altLang="en-US"/>
          </a:p>
        </p:txBody>
      </p:sp>
    </p:spTree>
    <p:extLst>
      <p:ext uri="{BB962C8B-B14F-4D97-AF65-F5344CB8AC3E}">
        <p14:creationId xmlns:p14="http://schemas.microsoft.com/office/powerpoint/2010/main" val="39294322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65200"/>
            <a:r>
              <a:rPr lang="en-US" altLang="en-US" dirty="0"/>
              <a:t>Figure on left depicts the particle motion of a point from earthquake shaking. Figure on the right is a plan view of a foundation with vectors representing the ground motion felt at varying points on the slab. For low frequencies, these vectors are well correlated and point in the same direction. </a:t>
            </a:r>
          </a:p>
          <a:p>
            <a:pPr defTabSz="965200"/>
            <a:endParaRPr lang="en-US" altLang="en-US" dirty="0"/>
          </a:p>
          <a:p>
            <a:pPr defTabSz="965200"/>
            <a:r>
              <a:rPr lang="en-US" altLang="en-US" dirty="0"/>
              <a:t>The first of two kinematic interaction phenomena is base slab averaging, which is when a large, rigid base of the structure filters out high frequency, out-of-phase ground motion.  That results in decrease in the spectral ordinates at short periods.  Free field response spectra assumes that all the ground shaking is in-phase over the base of the structure.  </a:t>
            </a:r>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EED97DAF-90B9-4066-BB97-04634B239D8C}" type="slidenum">
              <a:rPr lang="en-US" altLang="en-US" sz="1200" smtClean="0">
                <a:solidFill>
                  <a:srgbClr val="000000"/>
                </a:solidFill>
              </a:rPr>
              <a:pPr/>
              <a:t>36</a:t>
            </a:fld>
            <a:endParaRPr lang="en-US" altLang="en-US" sz="1200">
              <a:solidFill>
                <a:srgbClr val="000000"/>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65200"/>
            <a:r>
              <a:rPr lang="en-US" altLang="en-US" dirty="0"/>
              <a:t>Slide is two images. On the left is a graph of the motion of a particle motion due to earthquake shaking. On the right is the same plan view of a foundation slab with vectors representing the earthquake at different points on the slab. These vectors are all varying in direction and magnitude. </a:t>
            </a:r>
          </a:p>
          <a:p>
            <a:pPr defTabSz="965200"/>
            <a:endParaRPr lang="en-US" altLang="en-US" dirty="0"/>
          </a:p>
          <a:p>
            <a:pPr defTabSz="965200"/>
            <a:r>
              <a:rPr lang="en-US" altLang="en-US" dirty="0"/>
              <a:t>In reality the ground motion is not completely in phase at every point under the base of the structure.  In fact the high frequency motion can be very out-of-phase over large base distances.  I the base is rigid </a:t>
            </a:r>
            <a:r>
              <a:rPr lang="en-US" altLang="en-US" dirty="0" err="1"/>
              <a:t>reltative</a:t>
            </a:r>
            <a:r>
              <a:rPr lang="en-US" altLang="en-US" dirty="0"/>
              <a:t> to the vertical elements of the lateral force resisting system, then the base filters the out-of-phase, high frequency motion, leading to reduced response for short period structures and higher modes that have low periods.</a:t>
            </a:r>
          </a:p>
        </p:txBody>
      </p:sp>
      <p:sp>
        <p:nvSpPr>
          <p:cNvPr id="624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5CE507EC-D0A8-4E17-ABF2-F28E9D79FB47}" type="slidenum">
              <a:rPr lang="en-US" altLang="en-US" sz="1200" smtClean="0">
                <a:solidFill>
                  <a:srgbClr val="000000"/>
                </a:solidFill>
              </a:rPr>
              <a:pPr/>
              <a:t>37</a:t>
            </a:fld>
            <a:endParaRPr lang="en-US" altLang="en-US" sz="1200">
              <a:solidFill>
                <a:srgbClr val="000000"/>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65200"/>
            <a:r>
              <a:rPr lang="en-US" altLang="en-US" dirty="0"/>
              <a:t>Figure on the right is small</a:t>
            </a:r>
            <a:r>
              <a:rPr lang="en-US" altLang="en-US" baseline="0" dirty="0"/>
              <a:t> base area, while figure on the right is a large base area.  The purpose is to show that small base areas do not have out-of-phase motions</a:t>
            </a:r>
            <a:endParaRPr lang="en-US" altLang="en-US" dirty="0"/>
          </a:p>
          <a:p>
            <a:pPr defTabSz="965200"/>
            <a:endParaRPr lang="en-US" altLang="en-US" dirty="0"/>
          </a:p>
          <a:p>
            <a:pPr defTabSz="965200"/>
            <a:r>
              <a:rPr lang="en-US" altLang="en-US" dirty="0"/>
              <a:t>The larger the base,</a:t>
            </a:r>
            <a:r>
              <a:rPr lang="en-US" altLang="en-US" baseline="0" dirty="0"/>
              <a:t> the more the ground motion incongruence will be and thus the more the damping effect on the high frequency motion.</a:t>
            </a:r>
            <a:endParaRPr lang="en-US" altLang="en-US" dirty="0"/>
          </a:p>
        </p:txBody>
      </p:sp>
      <p:sp>
        <p:nvSpPr>
          <p:cNvPr id="624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5CE507EC-D0A8-4E17-ABF2-F28E9D79FB47}" type="slidenum">
              <a:rPr lang="en-US" altLang="en-US" sz="1200" smtClean="0">
                <a:solidFill>
                  <a:srgbClr val="000000"/>
                </a:solidFill>
              </a:rPr>
              <a:pPr/>
              <a:t>38</a:t>
            </a:fld>
            <a:endParaRPr lang="en-US" altLang="en-US" sz="1200">
              <a:solidFill>
                <a:srgbClr val="000000"/>
              </a:solidFill>
            </a:endParaRPr>
          </a:p>
        </p:txBody>
      </p:sp>
    </p:spTree>
    <p:extLst>
      <p:ext uri="{BB962C8B-B14F-4D97-AF65-F5344CB8AC3E}">
        <p14:creationId xmlns:p14="http://schemas.microsoft.com/office/powerpoint/2010/main" val="15355011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Slide indicates the fundamental</a:t>
            </a:r>
            <a:r>
              <a:rPr lang="en-US" altLang="en-US" baseline="0" dirty="0"/>
              <a:t> concept embedment effects and the limitations</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28EC49AA-1C5B-4386-8220-D880269D23E2}" type="slidenum">
              <a:rPr lang="en-US" altLang="en-US" smtClean="0"/>
              <a:pPr>
                <a:defRPr/>
              </a:pPr>
              <a:t>39</a:t>
            </a:fld>
            <a:endParaRPr lang="en-US" altLang="en-US"/>
          </a:p>
        </p:txBody>
      </p:sp>
    </p:spTree>
    <p:extLst>
      <p:ext uri="{BB962C8B-B14F-4D97-AF65-F5344CB8AC3E}">
        <p14:creationId xmlns:p14="http://schemas.microsoft.com/office/powerpoint/2010/main" val="202540522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65200"/>
            <a:r>
              <a:rPr lang="en-US" altLang="en-US" dirty="0"/>
              <a:t>Slide is a picture of a building basement surrounded by soil. At a distance away from the basement is where the ground motion is being recorded. Displacement varies with depth in a wave pattern with a low frequency. On the right are a few statement regarding embedment effects. </a:t>
            </a:r>
          </a:p>
          <a:p>
            <a:pPr defTabSz="965200"/>
            <a:endParaRPr lang="en-US" altLang="en-US" dirty="0"/>
          </a:p>
          <a:p>
            <a:pPr defTabSz="965200"/>
            <a:r>
              <a:rPr lang="en-US" altLang="en-US" dirty="0"/>
              <a:t>A similar filtering of high frequency motion occurs as the depth of the structure’s base extends below the ground.  </a:t>
            </a:r>
          </a:p>
        </p:txBody>
      </p:sp>
      <p:sp>
        <p:nvSpPr>
          <p:cNvPr id="645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F74C23D1-2D25-4AB1-8A7F-F185A22AC0E5}" type="slidenum">
              <a:rPr lang="en-US" altLang="en-US" sz="1200" smtClean="0">
                <a:solidFill>
                  <a:srgbClr val="000000"/>
                </a:solidFill>
              </a:rPr>
              <a:pPr/>
              <a:t>40</a:t>
            </a:fld>
            <a:endParaRPr lang="en-US" altLang="en-US" sz="120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picture of a modelling configuration used to represent the structure, link elements representing the foundation, a mesh element representing the soil, and a transmitting boundary at the ends of the soil elements</a:t>
            </a:r>
          </a:p>
          <a:p>
            <a:endParaRPr lang="en-US" altLang="en-US" dirty="0"/>
          </a:p>
          <a:p>
            <a:r>
              <a:rPr lang="en-US" altLang="en-US" dirty="0"/>
              <a:t>There are two analysis methods to capture soil-structure interaction (SSI) effects, the Direct Method and the Substructure Method. In the direct method depicted here, we would have one model representing the soil, foundation, and structure and the earthquake motion would be applied to the ends of the soil elements. This method would most accurately reflect the true condition. However, this method is computationally demanding and rarely used. A more common approach is to partition each contributing factor and combine the results of each part to observe a global response</a:t>
            </a:r>
          </a:p>
        </p:txBody>
      </p:sp>
      <p:sp>
        <p:nvSpPr>
          <p:cNvPr id="9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A59F980E-C524-4CE2-8AC5-3DF92A2230FF}" type="slidenum">
              <a:rPr lang="en-US" altLang="en-US" sz="1200" smtClean="0"/>
              <a:pPr/>
              <a:t>4</a:t>
            </a:fld>
            <a:endParaRPr lang="en-US" altLang="en-US" sz="120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65200"/>
            <a:r>
              <a:rPr lang="en-US" altLang="en-US" dirty="0"/>
              <a:t>Same image of a building basement on the left, where the ground motion is being recorded, displacement varies with depth in a wave pattern with a higher frequency than the previous slide. On the right statements regarding embedment effects with high frequency motions</a:t>
            </a:r>
          </a:p>
          <a:p>
            <a:pPr defTabSz="965200"/>
            <a:endParaRPr lang="en-US" altLang="en-US" dirty="0"/>
          </a:p>
          <a:p>
            <a:pPr defTabSz="965200"/>
            <a:r>
              <a:rPr lang="en-US" altLang="en-US" dirty="0"/>
              <a:t>High frequency ground motions are not as prevalent at depths below the ground surface.  Therefore a structure with a deep, rigid base, will see a similar filtering out of high frequency motion as occurs with base slab </a:t>
            </a:r>
            <a:r>
              <a:rPr lang="en-US" altLang="en-US" dirty="0" err="1"/>
              <a:t>averging</a:t>
            </a:r>
            <a:r>
              <a:rPr lang="en-US" altLang="en-US" dirty="0"/>
              <a:t>.  </a:t>
            </a:r>
          </a:p>
        </p:txBody>
      </p:sp>
      <p:sp>
        <p:nvSpPr>
          <p:cNvPr id="66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7AB79CAD-158A-4BC5-9C0A-0B023E6A1C55}" type="slidenum">
              <a:rPr lang="en-US" altLang="en-US" sz="1200" smtClean="0">
                <a:solidFill>
                  <a:srgbClr val="000000"/>
                </a:solidFill>
              </a:rPr>
              <a:pPr/>
              <a:t>41</a:t>
            </a:fld>
            <a:endParaRPr lang="en-US" altLang="en-US" sz="1200">
              <a:solidFill>
                <a:srgbClr val="000000"/>
              </a:solidFil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an image of a spectral acceleration plot versus period. Three series are plotted, the unreduced MCE spectra, the base slab averaged reduced spectra, and the factor resulting from dividing the two spectra</a:t>
            </a:r>
          </a:p>
          <a:p>
            <a:endParaRPr lang="en-US" altLang="en-US" dirty="0"/>
          </a:p>
          <a:p>
            <a:r>
              <a:rPr lang="en-US" altLang="en-US" dirty="0"/>
              <a:t>As can be seen, considering base slab averaging can have a significant reduction in the design spectrum. The reduction factor is also plotted on the same chart where we see that base slab averaging has an affect in the short period range, however after a period of about 1.5 seconds considering base slab averaging has little effect.  For structures with large base areas, over say 40,000 sf, the effect can be significant.  Similar reductions are seen with structures embedded more than 10 feet below the surface.  </a:t>
            </a:r>
          </a:p>
        </p:txBody>
      </p:sp>
      <p:sp>
        <p:nvSpPr>
          <p:cNvPr id="68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F5E63111-DE91-472F-8F09-6CCEDC6E552A}" type="slidenum">
              <a:rPr lang="en-US" altLang="en-US" sz="1200" smtClean="0"/>
              <a:pPr/>
              <a:t>42</a:t>
            </a:fld>
            <a:endParaRPr lang="en-US" altLang="en-US" sz="120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a:p>
            <a:r>
              <a:rPr lang="en-US" altLang="en-US" dirty="0"/>
              <a:t>The practical effect of Kinematic SSK is that is lead to a reduction in the target response spectrum and therefore different ground motion response histories.  The picture above shows the ground motion response histories that would be used to match the free-field spectra.</a:t>
            </a:r>
          </a:p>
        </p:txBody>
      </p:sp>
      <p:sp>
        <p:nvSpPr>
          <p:cNvPr id="706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31287A53-5074-4C33-A59F-7316C6E2F7C1}" type="slidenum">
              <a:rPr lang="en-US" altLang="en-US" sz="1200" smtClean="0"/>
              <a:pPr/>
              <a:t>43</a:t>
            </a:fld>
            <a:endParaRPr lang="en-US" altLang="en-US" sz="120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shows a plot of the same spectral acceleration for a series of recorded motions that are scaled to represent the motion felt at depth. The SRSS average is also shown along with the scale factor representing the difference from the free field motion.  </a:t>
            </a:r>
          </a:p>
          <a:p>
            <a:endParaRPr lang="en-US" altLang="en-US" dirty="0"/>
          </a:p>
          <a:p>
            <a:r>
              <a:rPr lang="en-US" altLang="en-US" dirty="0"/>
              <a:t>This figure shows the ground motions that would be selected to meet the site spectra that is reduced due to </a:t>
            </a:r>
          </a:p>
        </p:txBody>
      </p:sp>
      <p:sp>
        <p:nvSpPr>
          <p:cNvPr id="727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3DE94AC8-5645-4FC1-82FB-DB0099E3C439}" type="slidenum">
              <a:rPr lang="en-US" altLang="en-US" sz="1200" smtClean="0"/>
              <a:pPr/>
              <a:t>44</a:t>
            </a:fld>
            <a:endParaRPr lang="en-US" altLang="en-US" sz="120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bulleted list of statements regarding kinematic effects</a:t>
            </a:r>
          </a:p>
          <a:p>
            <a:endParaRPr lang="en-US" altLang="en-US" dirty="0"/>
          </a:p>
          <a:p>
            <a:r>
              <a:rPr lang="en-US" altLang="en-US" dirty="0"/>
              <a:t>The original provisions for KSSI were found in the ASCE 41 standard.  However, there were several issues with those provisions, which in turn lead to what some believed to be </a:t>
            </a:r>
            <a:r>
              <a:rPr lang="en-US" altLang="en-US" dirty="0" err="1"/>
              <a:t>unconservative</a:t>
            </a:r>
            <a:r>
              <a:rPr lang="en-US" altLang="en-US" dirty="0"/>
              <a:t> reductions in response. </a:t>
            </a:r>
          </a:p>
        </p:txBody>
      </p:sp>
      <p:sp>
        <p:nvSpPr>
          <p:cNvPr id="747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FE9E4154-9D75-426E-940B-8EF28545DB18}" type="slidenum">
              <a:rPr lang="en-US" altLang="en-US" sz="1200" smtClean="0"/>
              <a:pPr/>
              <a:t>45</a:t>
            </a:fld>
            <a:endParaRPr lang="en-US" altLang="en-US" sz="120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shows two plots. On the right is spectral acceleration versus period for the unreduced free-field spectrum, the base slab averaged (BSA) reduced spectrum, the embedment effects reduced spectrum, and the combined BSA-Embedment Effects reduced spectrum. On the left is a plot of the reduction factors from each of the same three factors</a:t>
            </a:r>
          </a:p>
          <a:p>
            <a:endParaRPr lang="en-US" altLang="en-US" dirty="0"/>
          </a:p>
          <a:p>
            <a:r>
              <a:rPr lang="en-US" altLang="en-US" dirty="0"/>
              <a:t>As can be seen, combining both kinematic effects using the theoretical equations can result in extreme reductions in spectral acceleration at short periods. </a:t>
            </a:r>
          </a:p>
        </p:txBody>
      </p:sp>
      <p:sp>
        <p:nvSpPr>
          <p:cNvPr id="768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60EBA8C7-F0FC-4946-A193-0F61EA2216CE}" type="slidenum">
              <a:rPr lang="en-US" altLang="en-US" sz="1200" smtClean="0"/>
              <a:pPr/>
              <a:t>46</a:t>
            </a:fld>
            <a:endParaRPr lang="en-US" altLang="en-US" sz="120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is an image of the observed scatter for the spectral acceleration graphs shown on the previous slide</a:t>
            </a:r>
          </a:p>
          <a:p>
            <a:endParaRPr lang="en-US" altLang="en-US" dirty="0"/>
          </a:p>
          <a:p>
            <a:r>
              <a:rPr lang="en-US" altLang="en-US" dirty="0"/>
              <a:t>There is also significant scatter in the data that has measured the actual phenomena of base slab averaging when comparing foundation instruments to free-field instruments of buildings that have experienced earthquake shaking.</a:t>
            </a:r>
          </a:p>
        </p:txBody>
      </p:sp>
      <p:sp>
        <p:nvSpPr>
          <p:cNvPr id="788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8523EF00-8F93-4B25-90FC-72F00B685264}" type="slidenum">
              <a:rPr lang="en-US" altLang="en-US" sz="1200" smtClean="0"/>
              <a:pPr/>
              <a:t>47</a:t>
            </a:fld>
            <a:endParaRPr lang="en-US" altLang="en-US" sz="120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series of images. The background image is a plot of the response spectrum modification factor for the base slab averaging &amp; embedment effects reduction factor as defined by ASCE 41-06 and the ratio between measured free-field response for the Northridge earthquake and the measured response at the basement of the Wadsworth Veterans Affairs hospital in Los Angeles for the same ground motion. On the left are two additional images including a satellite image of the greater Los Angeles region and a street level view of the VA hospital. </a:t>
            </a:r>
          </a:p>
          <a:p>
            <a:endParaRPr lang="en-US" altLang="en-US" dirty="0"/>
          </a:p>
          <a:p>
            <a:r>
              <a:rPr lang="en-US" altLang="en-US" dirty="0"/>
              <a:t>In this example the reduction factor is well correlated with the measured data, up to the point where the theoretical equations predict significant reductions.   There is lots of variation in the short period range, where the reduction is greatest.</a:t>
            </a:r>
          </a:p>
        </p:txBody>
      </p:sp>
      <p:sp>
        <p:nvSpPr>
          <p:cNvPr id="809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191C23DC-3754-49C7-A8EB-07B53807DA07}" type="slidenum">
              <a:rPr lang="en-US" altLang="en-US" sz="1200" smtClean="0"/>
              <a:pPr/>
              <a:t>48</a:t>
            </a:fld>
            <a:endParaRPr lang="en-US" altLang="en-US" sz="120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list of bulleted issues that have been addressed in ASCE 41 regarding soil structure interaction</a:t>
            </a:r>
          </a:p>
          <a:p>
            <a:endParaRPr lang="en-US" altLang="en-US" dirty="0"/>
          </a:p>
          <a:p>
            <a:r>
              <a:rPr lang="en-US" altLang="en-US" dirty="0"/>
              <a:t>In the 2013 update to the ASCE 41 standard a number of the issues related to kinematic interaction effects were addressed.  The changes required explicit modeling of the flexibility of the foundation and subsurface media if one wanted to use KSSI, since the reductions are dependent upon period.  Excluding the flexibility of the foundation and the soil can predict a shorter period and lead to a larger KSSI reduction.  There was an overall reduction limit of 50% placed on the KSSI theoretical equations.  Further, a factor was applied to temper the reduction to approximately one standard deviation from the mean.  Lastly, limits on the maximum base area were applied and an updated base slab averaging reduction equation was proposed. </a:t>
            </a:r>
          </a:p>
        </p:txBody>
      </p:sp>
      <p:sp>
        <p:nvSpPr>
          <p:cNvPr id="829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AF5251E3-DD41-443F-A845-39E13F8C6F25}" type="slidenum">
              <a:rPr lang="en-US" altLang="en-US" sz="1200" smtClean="0"/>
              <a:pPr/>
              <a:t>49</a:t>
            </a:fld>
            <a:endParaRPr lang="en-US" altLang="en-US" sz="120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spectral acceleration plot comparing three spectra; the fixed base condition, and the condition considering SSI under the parameters for ASCE 41-06 (which is lower by ~0.1g for virtually the entire period range) and ASCE 41-13 (which is higher by about 0.2 – 0.5 g) for virtually all period ranges. </a:t>
            </a:r>
          </a:p>
          <a:p>
            <a:endParaRPr lang="en-US" altLang="en-US" dirty="0"/>
          </a:p>
          <a:p>
            <a:r>
              <a:rPr lang="en-US" altLang="en-US" dirty="0"/>
              <a:t>The result of the ASCE 41-13 changes are lower reductions due to KSSI, but the reductions can still be significant.  </a:t>
            </a:r>
          </a:p>
        </p:txBody>
      </p:sp>
      <p:sp>
        <p:nvSpPr>
          <p:cNvPr id="849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CABECB07-ADA0-41EC-A769-12DF0ABDD133}" type="slidenum">
              <a:rPr lang="en-US" altLang="en-US" sz="1200" smtClean="0"/>
              <a:pPr/>
              <a:t>50</a:t>
            </a:fld>
            <a:endParaRPr lang="en-US" alt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an image of a simple 6-story building model, a rigid foundation, and an earthquake ground motion applied to the ground level</a:t>
            </a:r>
          </a:p>
          <a:p>
            <a:endParaRPr lang="en-US" altLang="en-US" dirty="0"/>
          </a:p>
          <a:p>
            <a:r>
              <a:rPr lang="en-US" altLang="en-US" dirty="0"/>
              <a:t>Structural engineers model the entire building earthquake response using principles of dynamics, but consider the base of the building to be rigid and do not model the basement.  That does not consider the varying effects of different soils or foundations.  Often the basement is not even modeled and is designed separately. </a:t>
            </a:r>
          </a:p>
        </p:txBody>
      </p:sp>
      <p:sp>
        <p:nvSpPr>
          <p:cNvPr id="153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7630CCDE-CC9D-4304-81FB-56A1834D3497}" type="slidenum">
              <a:rPr lang="en-US" altLang="en-US" sz="1200" smtClean="0"/>
              <a:pPr/>
              <a:t>6</a:t>
            </a:fld>
            <a:endParaRPr lang="en-US" altLang="en-US" sz="120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summary of equations for reductions due to base slab averaging and embedment effects. The maximum reduction is 50%. </a:t>
            </a:r>
          </a:p>
          <a:p>
            <a:endParaRPr lang="en-US" altLang="en-US" dirty="0"/>
          </a:p>
          <a:p>
            <a:r>
              <a:rPr lang="en-US" altLang="en-US" dirty="0"/>
              <a:t>The equations for base slab averaging and embedment effects are shown here.  The BSA reduction can be represented by a Bessel function with the main parameter for BSA is the average base dimension, which is the square root of the base area.  That parameter is limited to 260 feet, which is the upper-bound of the structures that were studied to validate the theoretical equations.  For embedment, the main parameters are the soil stiffness and the embedment.  In both equations a 0.75 factor is placed on the reduction to temper them to approximately one standard deviation as a means of acknowledging the scatter in the data.  </a:t>
            </a:r>
          </a:p>
        </p:txBody>
      </p:sp>
      <p:sp>
        <p:nvSpPr>
          <p:cNvPr id="870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681A6BE2-F9CB-4397-858F-BF24D21F9FB2}" type="slidenum">
              <a:rPr lang="en-US" altLang="en-US" sz="1200" smtClean="0"/>
              <a:pPr/>
              <a:t>51</a:t>
            </a:fld>
            <a:endParaRPr lang="en-US" altLang="en-US" sz="120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890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 series of statements regarding the reductions allowed for kinematic interactions</a:t>
            </a:r>
          </a:p>
          <a:p>
            <a:endParaRPr lang="en-US" altLang="en-US" dirty="0"/>
          </a:p>
          <a:p>
            <a:r>
              <a:rPr lang="en-US" altLang="en-US" dirty="0"/>
              <a:t>The Provisions and ASCE 7-16 adopt the ASCE 41-13 provisions with some additional limitations.  The most significant limitation is the requirement that kinematic interaction only be used with nonlinear procedures.  That is because there has not been sufficient study to correlate kinematic interaction effects with yielding in the structure and there was concern of double-counting reductions.  The other modifications were to temper the maximum reduction from kinematic interaction.  </a:t>
            </a:r>
          </a:p>
        </p:txBody>
      </p:sp>
      <p:sp>
        <p:nvSpPr>
          <p:cNvPr id="890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0C525FA4-C753-417D-AAA8-82271AC267AF}" type="slidenum">
              <a:rPr lang="en-US" altLang="en-US" sz="1200" smtClean="0"/>
              <a:pPr/>
              <a:t>52</a:t>
            </a:fld>
            <a:endParaRPr lang="en-US" altLang="en-US" sz="120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shows a graph of the site specific response spectrum compared to the kinematic interaction modified spectrum per the </a:t>
            </a:r>
            <a:r>
              <a:rPr lang="en-US" altLang="en-US" i="1" dirty="0"/>
              <a:t>Standard </a:t>
            </a:r>
            <a:r>
              <a:rPr lang="en-US" altLang="en-US" dirty="0"/>
              <a:t>and the </a:t>
            </a:r>
            <a:r>
              <a:rPr lang="en-US" altLang="en-US" i="1" dirty="0"/>
              <a:t>NEHRP Provisions </a:t>
            </a:r>
            <a:r>
              <a:rPr lang="en-US" altLang="en-US" dirty="0"/>
              <a:t>assuming there is Peer Review.</a:t>
            </a:r>
          </a:p>
          <a:p>
            <a:endParaRPr lang="en-US" altLang="en-US" dirty="0"/>
          </a:p>
          <a:p>
            <a:r>
              <a:rPr lang="en-US" altLang="en-US" dirty="0"/>
              <a:t>The kinematic interaction modified spectrum per the Provisions and ASCE 7-16 still shows significant reductions in spectral accelerations at short periods. The dashed blue line shows the additional reduction that can be achieved per the NEHRP Provisions when Peer Review is provided. This additional reduction was not adopted by the standard.</a:t>
            </a:r>
          </a:p>
        </p:txBody>
      </p:sp>
      <p:sp>
        <p:nvSpPr>
          <p:cNvPr id="911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E1706E00-B89A-4698-AEEC-942D2BF7D287}" type="slidenum">
              <a:rPr lang="en-US" altLang="en-US" sz="1200" smtClean="0"/>
              <a:pPr/>
              <a:t>53</a:t>
            </a:fld>
            <a:endParaRPr lang="en-US" altLang="en-US" sz="120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564358B8-45C5-4A22-BDC1-C9080DCE6D1D}" type="slidenum">
              <a:rPr lang="en-US" altLang="en-US" sz="1200" smtClean="0"/>
              <a:pPr/>
              <a:t>54</a:t>
            </a:fld>
            <a:endParaRPr lang="en-US" altLang="en-US" sz="120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3C02D9-939D-4D46-ACFB-B9F93C8A1C8A}" type="slidenum">
              <a:rPr lang="en-US" altLang="en-US" smtClean="0"/>
              <a:pPr/>
              <a:t>55</a:t>
            </a:fld>
            <a:endParaRPr lang="en-US" altLang="en-US"/>
          </a:p>
        </p:txBody>
      </p:sp>
    </p:spTree>
    <p:extLst>
      <p:ext uri="{BB962C8B-B14F-4D97-AF65-F5344CB8AC3E}">
        <p14:creationId xmlns:p14="http://schemas.microsoft.com/office/powerpoint/2010/main" val="18822953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an image of a simple 6-story building model with one basement level, a rigid foundation, and an earthquake ground motion applied to the ground level</a:t>
            </a:r>
          </a:p>
          <a:p>
            <a:endParaRPr lang="en-US" altLang="en-US" dirty="0"/>
          </a:p>
          <a:p>
            <a:r>
              <a:rPr lang="en-US" altLang="en-US" sz="1200" kern="0" dirty="0"/>
              <a:t>Some engineers may model the basement levels of the structure, include the flexibility of the basement walls and ground floor slab and impart the ground motion at the bottom of the basement.</a:t>
            </a:r>
          </a:p>
        </p:txBody>
      </p:sp>
      <p:sp>
        <p:nvSpPr>
          <p:cNvPr id="153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7630CCDE-CC9D-4304-81FB-56A1834D3497}" type="slidenum">
              <a:rPr lang="en-US" altLang="en-US" sz="1200" smtClean="0"/>
              <a:pPr/>
              <a:t>7</a:t>
            </a:fld>
            <a:endParaRPr lang="en-US" altLang="en-US" sz="1200"/>
          </a:p>
        </p:txBody>
      </p:sp>
    </p:spTree>
    <p:extLst>
      <p:ext uri="{BB962C8B-B14F-4D97-AF65-F5344CB8AC3E}">
        <p14:creationId xmlns:p14="http://schemas.microsoft.com/office/powerpoint/2010/main" val="1829297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ln/>
        </p:spPr>
      </p:sp>
      <p:sp>
        <p:nvSpPr>
          <p:cNvPr id="133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an image of a single degree of freedom oscillator which has deflected after some force, F, has been applied</a:t>
            </a:r>
          </a:p>
          <a:p>
            <a:endParaRPr lang="en-US" altLang="en-US" dirty="0"/>
          </a:p>
          <a:p>
            <a:r>
              <a:rPr lang="en-US" altLang="en-US" dirty="0"/>
              <a:t>Structural engineers typically design buildings using a response spectrum, which is the response of a single degree of freedom oscillator, shown above, to ground shaking.  This is what the spectral response values found on the USGS website are based on.</a:t>
            </a:r>
          </a:p>
        </p:txBody>
      </p:sp>
      <p:sp>
        <p:nvSpPr>
          <p:cNvPr id="133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7F1356A3-F357-4437-87D3-02A49D5D5559}" type="slidenum">
              <a:rPr lang="en-US" altLang="en-US" sz="1200" smtClean="0"/>
              <a:pPr/>
              <a:t>8</a:t>
            </a:fld>
            <a:endParaRPr lang="en-US" alt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Slide is an image of model representing SSI effects. It is a complicated soil model including soil spring and dashpots, with varying ground motions applied at the ends of each soil element. On top of the soil model is a very simple single-degree of free building model</a:t>
            </a:r>
          </a:p>
          <a:p>
            <a:endParaRPr lang="en-US" altLang="en-US" dirty="0"/>
          </a:p>
          <a:p>
            <a:r>
              <a:rPr lang="en-US" altLang="en-US" dirty="0"/>
              <a:t>Geotechnical engineers have a vast understanding of soil characteristics and can accurately model its response to earthquake motions that vary over the depth, but they often lack that level of detail when it comes to modelling the structure itself.  This figure depicts a sophisticated model of the soil and basement of a structure, which would be used to generate the response spectrum that the structural engineer would use to design the structure.  </a:t>
            </a:r>
          </a:p>
        </p:txBody>
      </p:sp>
      <p:sp>
        <p:nvSpPr>
          <p:cNvPr id="112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CD5660A7-AAD0-46A4-8692-8A8BAEAB8220}" type="slidenum">
              <a:rPr lang="en-US" altLang="en-US" sz="1200" smtClean="0"/>
              <a:pPr/>
              <a:t>9</a:t>
            </a:fld>
            <a:endParaRPr lang="en-US" alt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2400">
                <a:solidFill>
                  <a:schemeClr val="tx1"/>
                </a:solidFill>
                <a:latin typeface="Times" panose="02020603050405020304" pitchFamily="18" charset="0"/>
              </a:defRPr>
            </a:lvl1pPr>
            <a:lvl2pPr marL="742950" indent="-285750" defTabSz="955675">
              <a:defRPr sz="2400">
                <a:solidFill>
                  <a:schemeClr val="tx1"/>
                </a:solidFill>
                <a:latin typeface="Times" panose="02020603050405020304" pitchFamily="18" charset="0"/>
              </a:defRPr>
            </a:lvl2pPr>
            <a:lvl3pPr marL="1143000" indent="-228600" defTabSz="955675">
              <a:defRPr sz="2400">
                <a:solidFill>
                  <a:schemeClr val="tx1"/>
                </a:solidFill>
                <a:latin typeface="Times" panose="02020603050405020304" pitchFamily="18" charset="0"/>
              </a:defRPr>
            </a:lvl3pPr>
            <a:lvl4pPr marL="1600200" indent="-228600" defTabSz="955675">
              <a:defRPr sz="2400">
                <a:solidFill>
                  <a:schemeClr val="tx1"/>
                </a:solidFill>
                <a:latin typeface="Times" panose="02020603050405020304" pitchFamily="18" charset="0"/>
              </a:defRPr>
            </a:lvl4pPr>
            <a:lvl5pPr marL="2057400" indent="-228600" defTabSz="955675">
              <a:defRPr sz="2400">
                <a:solidFill>
                  <a:schemeClr val="tx1"/>
                </a:solidFill>
                <a:latin typeface="Times" panose="02020603050405020304" pitchFamily="18" charset="0"/>
              </a:defRPr>
            </a:lvl5pPr>
            <a:lvl6pPr marL="2514600" indent="-228600" defTabSz="955675"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55675"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55675"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55675" eaLnBrk="0" fontAlgn="base" hangingPunct="0">
              <a:spcBef>
                <a:spcPct val="0"/>
              </a:spcBef>
              <a:spcAft>
                <a:spcPct val="0"/>
              </a:spcAft>
              <a:defRPr sz="2400">
                <a:solidFill>
                  <a:schemeClr val="tx1"/>
                </a:solidFill>
                <a:latin typeface="Times" panose="02020603050405020304" pitchFamily="18" charset="0"/>
              </a:defRPr>
            </a:lvl9pPr>
          </a:lstStyle>
          <a:p>
            <a:fld id="{AB961CB9-EA73-48BE-94EE-C16C88E5EECB}" type="slidenum">
              <a:rPr lang="en-US" altLang="en-US" sz="1200" smtClean="0"/>
              <a:pPr/>
              <a:t>10</a:t>
            </a:fld>
            <a:endParaRPr lang="en-US" altLang="en-US" sz="1200"/>
          </a:p>
        </p:txBody>
      </p:sp>
    </p:spTree>
    <p:extLst>
      <p:ext uri="{BB962C8B-B14F-4D97-AF65-F5344CB8AC3E}">
        <p14:creationId xmlns:p14="http://schemas.microsoft.com/office/powerpoint/2010/main" val="4062381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F8351D26-3436-46E2-815A-478CA3381EE0}" type="datetimeFigureOut">
              <a:rPr lang="en-US" smtClean="0"/>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D75598-836D-4614-A46E-606C2A6A9EA7}" type="slidenum">
              <a:rPr lang="en-US" smtClean="0"/>
              <a:t>‹#›</a:t>
            </a:fld>
            <a:endParaRPr lang="en-US"/>
          </a:p>
        </p:txBody>
      </p:sp>
    </p:spTree>
    <p:extLst>
      <p:ext uri="{BB962C8B-B14F-4D97-AF65-F5344CB8AC3E}">
        <p14:creationId xmlns:p14="http://schemas.microsoft.com/office/powerpoint/2010/main" val="287269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10"/>
          </p:nvPr>
        </p:nvSpPr>
        <p:spPr/>
        <p:txBody>
          <a:bodyPr/>
          <a:lstStyle/>
          <a:p>
            <a:fld id="{F8351D26-3436-46E2-815A-478CA3381EE0}" type="datetimeFigureOut">
              <a:rPr lang="en-US" smtClean="0"/>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D75598-836D-4614-A46E-606C2A6A9EA7}" type="slidenum">
              <a:rPr lang="en-US" smtClean="0"/>
              <a:t>‹#›</a:t>
            </a:fld>
            <a:endParaRPr lang="en-US"/>
          </a:p>
        </p:txBody>
      </p:sp>
    </p:spTree>
    <p:extLst>
      <p:ext uri="{BB962C8B-B14F-4D97-AF65-F5344CB8AC3E}">
        <p14:creationId xmlns:p14="http://schemas.microsoft.com/office/powerpoint/2010/main" val="2808624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10"/>
          </p:nvPr>
        </p:nvSpPr>
        <p:spPr/>
        <p:txBody>
          <a:bodyPr/>
          <a:lstStyle/>
          <a:p>
            <a:fld id="{F8351D26-3436-46E2-815A-478CA3381EE0}" type="datetimeFigureOut">
              <a:rPr lang="en-US" smtClean="0"/>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D75598-836D-4614-A46E-606C2A6A9EA7}" type="slidenum">
              <a:rPr lang="en-US" smtClean="0"/>
              <a:t>‹#›</a:t>
            </a:fld>
            <a:endParaRPr lang="en-US"/>
          </a:p>
        </p:txBody>
      </p:sp>
    </p:spTree>
    <p:extLst>
      <p:ext uri="{BB962C8B-B14F-4D97-AF65-F5344CB8AC3E}">
        <p14:creationId xmlns:p14="http://schemas.microsoft.com/office/powerpoint/2010/main" val="3991781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3"/>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544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10"/>
          </p:nvPr>
        </p:nvSpPr>
        <p:spPr/>
        <p:txBody>
          <a:bodyPr/>
          <a:lstStyle/>
          <a:p>
            <a:fld id="{F8351D26-3436-46E2-815A-478CA3381EE0}" type="datetimeFigureOut">
              <a:rPr lang="en-US" smtClean="0"/>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D75598-836D-4614-A46E-606C2A6A9EA7}" type="slidenum">
              <a:rPr lang="en-US" smtClean="0"/>
              <a:t>‹#›</a:t>
            </a:fld>
            <a:endParaRPr lang="en-US"/>
          </a:p>
        </p:txBody>
      </p:sp>
    </p:spTree>
    <p:extLst>
      <p:ext uri="{BB962C8B-B14F-4D97-AF65-F5344CB8AC3E}">
        <p14:creationId xmlns:p14="http://schemas.microsoft.com/office/powerpoint/2010/main" val="4230331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8351D26-3436-46E2-815A-478CA3381EE0}" type="datetimeFigureOut">
              <a:rPr lang="en-US" smtClean="0"/>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D75598-836D-4614-A46E-606C2A6A9EA7}" type="slidenum">
              <a:rPr lang="en-US" smtClean="0"/>
              <a:t>‹#›</a:t>
            </a:fld>
            <a:endParaRPr lang="en-US"/>
          </a:p>
        </p:txBody>
      </p:sp>
    </p:spTree>
    <p:extLst>
      <p:ext uri="{BB962C8B-B14F-4D97-AF65-F5344CB8AC3E}">
        <p14:creationId xmlns:p14="http://schemas.microsoft.com/office/powerpoint/2010/main" val="2668610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5" name="Date Placeholder 4"/>
          <p:cNvSpPr>
            <a:spLocks noGrp="1"/>
          </p:cNvSpPr>
          <p:nvPr>
            <p:ph type="dt" sz="half" idx="10"/>
          </p:nvPr>
        </p:nvSpPr>
        <p:spPr/>
        <p:txBody>
          <a:bodyPr/>
          <a:lstStyle/>
          <a:p>
            <a:fld id="{F8351D26-3436-46E2-815A-478CA3381EE0}" type="datetimeFigureOut">
              <a:rPr lang="en-US" smtClean="0"/>
              <a:t>10/19/2016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D75598-836D-4614-A46E-606C2A6A9EA7}" type="slidenum">
              <a:rPr lang="en-US" smtClean="0"/>
              <a:t>‹#›</a:t>
            </a:fld>
            <a:endParaRPr lang="en-US"/>
          </a:p>
        </p:txBody>
      </p:sp>
    </p:spTree>
    <p:extLst>
      <p:ext uri="{BB962C8B-B14F-4D97-AF65-F5344CB8AC3E}">
        <p14:creationId xmlns:p14="http://schemas.microsoft.com/office/powerpoint/2010/main" val="1892677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7" name="Date Placeholder 6"/>
          <p:cNvSpPr>
            <a:spLocks noGrp="1"/>
          </p:cNvSpPr>
          <p:nvPr>
            <p:ph type="dt" sz="half" idx="10"/>
          </p:nvPr>
        </p:nvSpPr>
        <p:spPr/>
        <p:txBody>
          <a:bodyPr/>
          <a:lstStyle/>
          <a:p>
            <a:fld id="{F8351D26-3436-46E2-815A-478CA3381EE0}" type="datetimeFigureOut">
              <a:rPr lang="en-US" smtClean="0"/>
              <a:t>10/19/2016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D75598-836D-4614-A46E-606C2A6A9EA7}" type="slidenum">
              <a:rPr lang="en-US" smtClean="0"/>
              <a:t>‹#›</a:t>
            </a:fld>
            <a:endParaRPr lang="en-US"/>
          </a:p>
        </p:txBody>
      </p:sp>
    </p:spTree>
    <p:extLst>
      <p:ext uri="{BB962C8B-B14F-4D97-AF65-F5344CB8AC3E}">
        <p14:creationId xmlns:p14="http://schemas.microsoft.com/office/powerpoint/2010/main" val="3873221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F8351D26-3436-46E2-815A-478CA3381EE0}" type="datetimeFigureOut">
              <a:rPr lang="en-US" smtClean="0"/>
              <a:t>10/19/2016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D75598-836D-4614-A46E-606C2A6A9EA7}" type="slidenum">
              <a:rPr lang="en-US" smtClean="0"/>
              <a:t>‹#›</a:t>
            </a:fld>
            <a:endParaRPr lang="en-US"/>
          </a:p>
        </p:txBody>
      </p:sp>
    </p:spTree>
    <p:extLst>
      <p:ext uri="{BB962C8B-B14F-4D97-AF65-F5344CB8AC3E}">
        <p14:creationId xmlns:p14="http://schemas.microsoft.com/office/powerpoint/2010/main" val="1274140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351D26-3436-46E2-815A-478CA3381EE0}" type="datetimeFigureOut">
              <a:rPr lang="en-US" smtClean="0"/>
              <a:t>10/19/2016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D75598-836D-4614-A46E-606C2A6A9EA7}" type="slidenum">
              <a:rPr lang="en-US" smtClean="0"/>
              <a:t>‹#›</a:t>
            </a:fld>
            <a:endParaRPr lang="en-US"/>
          </a:p>
        </p:txBody>
      </p:sp>
    </p:spTree>
    <p:extLst>
      <p:ext uri="{BB962C8B-B14F-4D97-AF65-F5344CB8AC3E}">
        <p14:creationId xmlns:p14="http://schemas.microsoft.com/office/powerpoint/2010/main" val="3560045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8351D26-3436-46E2-815A-478CA3381EE0}" type="datetimeFigureOut">
              <a:rPr lang="en-US" smtClean="0"/>
              <a:t>10/19/2016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D75598-836D-4614-A46E-606C2A6A9EA7}" type="slidenum">
              <a:rPr lang="en-US" smtClean="0"/>
              <a:t>‹#›</a:t>
            </a:fld>
            <a:endParaRPr lang="en-US"/>
          </a:p>
        </p:txBody>
      </p:sp>
    </p:spTree>
    <p:extLst>
      <p:ext uri="{BB962C8B-B14F-4D97-AF65-F5344CB8AC3E}">
        <p14:creationId xmlns:p14="http://schemas.microsoft.com/office/powerpoint/2010/main" val="631713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8351D26-3436-46E2-815A-478CA3381EE0}" type="datetimeFigureOut">
              <a:rPr lang="en-US" smtClean="0"/>
              <a:t>10/19/2016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D75598-836D-4614-A46E-606C2A6A9EA7}" type="slidenum">
              <a:rPr lang="en-US" smtClean="0"/>
              <a:t>‹#›</a:t>
            </a:fld>
            <a:endParaRPr lang="en-US"/>
          </a:p>
        </p:txBody>
      </p:sp>
    </p:spTree>
    <p:extLst>
      <p:ext uri="{BB962C8B-B14F-4D97-AF65-F5344CB8AC3E}">
        <p14:creationId xmlns:p14="http://schemas.microsoft.com/office/powerpoint/2010/main" val="2810916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8351D26-3436-46E2-815A-478CA3381EE0}" type="datetimeFigureOut">
              <a:rPr lang="en-US" smtClean="0"/>
              <a:t>10/19/2016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2D75598-836D-4614-A46E-606C2A6A9EA7}" type="slidenum">
              <a:rPr lang="en-US" smtClean="0"/>
              <a:t>‹#›</a:t>
            </a:fld>
            <a:endParaRPr lang="en-US"/>
          </a:p>
        </p:txBody>
      </p:sp>
      <p:pic>
        <p:nvPicPr>
          <p:cNvPr id="7" name="Picture 8" descr="FEMAnewlogo"/>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142875" y="6442075"/>
            <a:ext cx="91757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1146175" y="6453188"/>
            <a:ext cx="63341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userDrawn="1"/>
        </p:nvSpPr>
        <p:spPr>
          <a:xfrm>
            <a:off x="2290394" y="6507879"/>
            <a:ext cx="4593714" cy="246217"/>
          </a:xfrm>
          <a:prstGeom prst="rect">
            <a:avLst/>
          </a:prstGeom>
          <a:noFill/>
        </p:spPr>
        <p:txBody>
          <a:bodyPr wrap="square" lIns="91435" tIns="45718" rIns="91435" bIns="45718" rtlCol="0">
            <a:spAutoFit/>
          </a:bodyPr>
          <a:lstStyle/>
          <a:p>
            <a:pPr algn="ctr" eaLnBrk="1" hangingPunct="1"/>
            <a:r>
              <a:rPr lang="en-US" sz="1000" b="1" dirty="0">
                <a:solidFill>
                  <a:srgbClr val="2D2DB9">
                    <a:lumMod val="75000"/>
                  </a:srgbClr>
                </a:solidFill>
                <a:latin typeface="GillSans" charset="0"/>
                <a:ea typeface="ヒラギノ角ゴ ProN W3" pitchFamily="127" charset="-128"/>
                <a:sym typeface="GillSans" charset="0"/>
              </a:rPr>
              <a:t>Instructional Material Complementing FEMA P-1051, Design Examples</a:t>
            </a:r>
          </a:p>
        </p:txBody>
      </p:sp>
    </p:spTree>
    <p:extLst>
      <p:ext uri="{BB962C8B-B14F-4D97-AF65-F5344CB8AC3E}">
        <p14:creationId xmlns:p14="http://schemas.microsoft.com/office/powerpoint/2010/main" val="26001277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50"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notesSlide" Target="../notesSlides/notesSlide27.xml"/><Relationship Id="rId7" Type="http://schemas.openxmlformats.org/officeDocument/2006/relationships/image" Target="../media/image30.wmf"/><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9.wmf"/><Relationship Id="rId10" Type="http://schemas.openxmlformats.org/officeDocument/2006/relationships/image" Target="../media/image31.wmf"/><Relationship Id="rId4" Type="http://schemas.openxmlformats.org/officeDocument/2006/relationships/oleObject" Target="../embeddings/oleObject1.bin"/><Relationship Id="rId9" Type="http://schemas.openxmlformats.org/officeDocument/2006/relationships/oleObject" Target="../embeddings/oleObject3.bin"/></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28.xml"/><Relationship Id="rId7" Type="http://schemas.openxmlformats.org/officeDocument/2006/relationships/image" Target="../media/image34.wmf"/><Relationship Id="rId12" Type="http://schemas.openxmlformats.org/officeDocument/2006/relationships/image" Target="../media/image36.w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oleObject" Target="../embeddings/oleObject7.bin"/><Relationship Id="rId5" Type="http://schemas.openxmlformats.org/officeDocument/2006/relationships/image" Target="../media/image33.wmf"/><Relationship Id="rId10" Type="http://schemas.openxmlformats.org/officeDocument/2006/relationships/image" Target="../media/image37.png"/><Relationship Id="rId4" Type="http://schemas.openxmlformats.org/officeDocument/2006/relationships/oleObject" Target="../embeddings/oleObject4.bin"/><Relationship Id="rId9" Type="http://schemas.openxmlformats.org/officeDocument/2006/relationships/image" Target="../media/image35.wmf"/></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notesSlide" Target="../notesSlides/notesSlide32.xml"/><Relationship Id="rId7" Type="http://schemas.openxmlformats.org/officeDocument/2006/relationships/image" Target="../media/image44.png"/><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41.wmf"/><Relationship Id="rId5" Type="http://schemas.openxmlformats.org/officeDocument/2006/relationships/oleObject" Target="../embeddings/oleObject8.bin"/><Relationship Id="rId4" Type="http://schemas.openxmlformats.org/officeDocument/2006/relationships/image" Target="../media/image43.png"/><Relationship Id="rId9" Type="http://schemas.openxmlformats.org/officeDocument/2006/relationships/image" Target="../media/image42.wmf"/></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5.xml"/><Relationship Id="rId1" Type="http://schemas.openxmlformats.org/officeDocument/2006/relationships/slideLayout" Target="../slideLayouts/slideLayout6.xml"/><Relationship Id="rId4" Type="http://schemas.openxmlformats.org/officeDocument/2006/relationships/image" Target="../media/image46.png"/></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6.xml"/><Relationship Id="rId1" Type="http://schemas.openxmlformats.org/officeDocument/2006/relationships/slideLayout" Target="../slideLayouts/slideLayout6.xml"/><Relationship Id="rId4" Type="http://schemas.openxmlformats.org/officeDocument/2006/relationships/image" Target="../media/image48.png"/></Relationships>
</file>

<file path=ppt/slides/_rels/slide3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7.xml"/><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5.xml"/><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4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7.xml"/><Relationship Id="rId1" Type="http://schemas.openxmlformats.org/officeDocument/2006/relationships/slideLayout" Target="../slideLayouts/slideLayout6.xml"/><Relationship Id="rId4" Type="http://schemas.openxmlformats.org/officeDocument/2006/relationships/image" Target="../media/image58.jpe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notesSlide" Target="../notesSlides/notesSlide50.xml"/><Relationship Id="rId7" Type="http://schemas.openxmlformats.org/officeDocument/2006/relationships/image" Target="../media/image60.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1.bin"/><Relationship Id="rId5" Type="http://schemas.openxmlformats.org/officeDocument/2006/relationships/image" Target="../media/image59.wmf"/><Relationship Id="rId4" Type="http://schemas.openxmlformats.org/officeDocument/2006/relationships/oleObject" Target="../embeddings/oleObject10.bin"/><Relationship Id="rId9" Type="http://schemas.openxmlformats.org/officeDocument/2006/relationships/image" Target="../media/image61.wmf"/></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hlinkClick r:id="rId3" action="ppaction://hlinksldjump" tooltip="Any modifications made to the file represent the presenters' opinion only. "/>
          </p:cNvPr>
          <p:cNvSpPr txBox="1"/>
          <p:nvPr/>
        </p:nvSpPr>
        <p:spPr>
          <a:xfrm>
            <a:off x="7476326" y="6152765"/>
            <a:ext cx="1013998" cy="307777"/>
          </a:xfrm>
          <a:prstGeom prst="rect">
            <a:avLst/>
          </a:prstGeom>
          <a:solidFill>
            <a:srgbClr val="0000CC"/>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a:latin typeface="Arial" panose="020B0604020202020204" pitchFamily="34" charset="0"/>
                <a:cs typeface="Arial" panose="020B0604020202020204" pitchFamily="34" charset="0"/>
              </a:rPr>
              <a:t>Disclaimer</a:t>
            </a:r>
          </a:p>
        </p:txBody>
      </p:sp>
      <p:pic>
        <p:nvPicPr>
          <p:cNvPr id="5" name="Picture 4" descr="2015 NEHRP REcommended Siesmic Provisions: Training and Introduction  Material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030978"/>
            <a:ext cx="3335730" cy="430709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099" name="Rectangle 4"/>
          <p:cNvSpPr>
            <a:spLocks noChangeArrowheads="1"/>
          </p:cNvSpPr>
          <p:nvPr/>
        </p:nvSpPr>
        <p:spPr bwMode="auto">
          <a:xfrm>
            <a:off x="7696200" y="1447799"/>
            <a:ext cx="673100" cy="577850"/>
          </a:xfrm>
          <a:prstGeom prst="rect">
            <a:avLst/>
          </a:prstGeom>
          <a:solidFill>
            <a:schemeClr val="tx1"/>
          </a:solidFill>
          <a:ln w="9525" algn="ctr">
            <a:solidFill>
              <a:schemeClr val="tx1"/>
            </a:solidFill>
            <a:round/>
            <a:headEnd/>
            <a:tailEnd/>
          </a:ln>
        </p:spPr>
        <p:txBody>
          <a:bodyPr anchor="ctr"/>
          <a:lstStyle>
            <a:lvl1pPr>
              <a:spcBef>
                <a:spcPct val="20000"/>
              </a:spcBef>
              <a:buClr>
                <a:schemeClr val="bg2"/>
              </a:buClr>
              <a:buChar char="&gt;"/>
              <a:defRPr sz="2100">
                <a:solidFill>
                  <a:schemeClr val="accent1"/>
                </a:solidFill>
                <a:latin typeface="Verdana" panose="020B0604030504040204" pitchFamily="34" charset="0"/>
              </a:defRPr>
            </a:lvl1pPr>
            <a:lvl2pPr marL="742950" indent="-285750">
              <a:spcBef>
                <a:spcPct val="20000"/>
              </a:spcBef>
              <a:buClr>
                <a:schemeClr val="bg2"/>
              </a:buClr>
              <a:buSzPct val="120000"/>
              <a:buChar char=" "/>
              <a:defRPr sz="1500">
                <a:solidFill>
                  <a:schemeClr val="tx2"/>
                </a:solidFill>
                <a:latin typeface="Arial" panose="020B0604020202020204" pitchFamily="34" charset="0"/>
              </a:defRPr>
            </a:lvl2pPr>
            <a:lvl3pPr marL="1143000" indent="-228600">
              <a:spcBef>
                <a:spcPct val="20000"/>
              </a:spcBef>
              <a:buClr>
                <a:schemeClr val="bg2"/>
              </a:buClr>
              <a:buSzPct val="75000"/>
              <a:buChar char="•"/>
              <a:defRPr sz="1600" b="1">
                <a:solidFill>
                  <a:schemeClr val="tx2"/>
                </a:solidFill>
                <a:latin typeface="Verdana" panose="020B0604030504040204" pitchFamily="34" charset="0"/>
              </a:defRPr>
            </a:lvl3pPr>
            <a:lvl4pPr marL="1600200" indent="-228600">
              <a:spcBef>
                <a:spcPct val="20000"/>
              </a:spcBef>
              <a:buClr>
                <a:schemeClr val="bg2"/>
              </a:buClr>
              <a:buChar char="&gt;"/>
              <a:defRPr sz="1600">
                <a:solidFill>
                  <a:schemeClr val="tx2"/>
                </a:solidFill>
                <a:latin typeface="Verdana" panose="020B0604030504040204" pitchFamily="34" charset="0"/>
              </a:defRPr>
            </a:lvl4pPr>
            <a:lvl5pPr marL="2057400" indent="-228600">
              <a:spcBef>
                <a:spcPct val="20000"/>
              </a:spcBef>
              <a:buClr>
                <a:schemeClr val="bg2"/>
              </a:buClr>
              <a:buSzPct val="85000"/>
              <a:buFont typeface="Times" panose="02020603050405020304" pitchFamily="18" charset="0"/>
              <a:buChar char="•"/>
              <a:defRPr sz="15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9pPr>
          </a:lstStyle>
          <a:p>
            <a:pPr algn="ctr">
              <a:spcBef>
                <a:spcPct val="0"/>
              </a:spcBef>
              <a:buClrTx/>
              <a:buFontTx/>
              <a:buNone/>
            </a:pPr>
            <a:r>
              <a:rPr lang="en-US" altLang="en-US" sz="2800" b="1">
                <a:solidFill>
                  <a:schemeClr val="bg1"/>
                </a:solidFill>
                <a:latin typeface="Times New Roman" panose="02020603050405020304" pitchFamily="18" charset="0"/>
                <a:cs typeface="Times New Roman" panose="02020603050405020304" pitchFamily="18" charset="0"/>
              </a:rPr>
              <a:t>8</a:t>
            </a:r>
          </a:p>
        </p:txBody>
      </p:sp>
      <p:sp>
        <p:nvSpPr>
          <p:cNvPr id="2" name="Title 1"/>
          <p:cNvSpPr>
            <a:spLocks noGrp="1"/>
          </p:cNvSpPr>
          <p:nvPr>
            <p:ph type="title"/>
          </p:nvPr>
        </p:nvSpPr>
        <p:spPr>
          <a:xfrm>
            <a:off x="4572000" y="2025650"/>
            <a:ext cx="3797300" cy="2317750"/>
          </a:xfrm>
        </p:spPr>
        <p:txBody>
          <a:bodyPr/>
          <a:lstStyle/>
          <a:p>
            <a:pPr algn="r"/>
            <a:r>
              <a:rPr lang="en-US" altLang="en-US" sz="3200" b="1" dirty="0">
                <a:solidFill>
                  <a:schemeClr val="tx1"/>
                </a:solidFill>
                <a:latin typeface="Times New Roman" panose="02020603050405020304" pitchFamily="18" charset="0"/>
                <a:cs typeface="Times New Roman" panose="02020603050405020304" pitchFamily="18" charset="0"/>
              </a:rPr>
              <a:t>Soil-Structure Interaction Theory</a:t>
            </a:r>
            <a:br>
              <a:rPr lang="en-US" altLang="en-US" sz="2800" b="1" dirty="0">
                <a:solidFill>
                  <a:schemeClr val="tx1"/>
                </a:solidFill>
                <a:latin typeface="Times New Roman" panose="02020603050405020304" pitchFamily="18" charset="0"/>
                <a:cs typeface="Times New Roman" panose="02020603050405020304" pitchFamily="18" charset="0"/>
              </a:rPr>
            </a:br>
            <a:r>
              <a:rPr lang="en-US" altLang="en-US" sz="1800" b="1" i="1" dirty="0">
                <a:solidFill>
                  <a:schemeClr val="tx1"/>
                </a:solidFill>
                <a:latin typeface="Times New Roman" panose="02020603050405020304" pitchFamily="18" charset="0"/>
                <a:cs typeface="Times New Roman" panose="02020603050405020304" pitchFamily="18" charset="0"/>
              </a:rPr>
              <a:t>Robert </a:t>
            </a:r>
            <a:r>
              <a:rPr lang="en-US" altLang="en-US" sz="1800" b="1" i="1" dirty="0" err="1">
                <a:solidFill>
                  <a:schemeClr val="tx1"/>
                </a:solidFill>
                <a:latin typeface="Times New Roman" panose="02020603050405020304" pitchFamily="18" charset="0"/>
                <a:cs typeface="Times New Roman" panose="02020603050405020304" pitchFamily="18" charset="0"/>
              </a:rPr>
              <a:t>Pekelnicky</a:t>
            </a:r>
            <a:r>
              <a:rPr lang="en-US" altLang="en-US" sz="1800" b="1" i="1" dirty="0">
                <a:solidFill>
                  <a:schemeClr val="tx1"/>
                </a:solidFill>
                <a:latin typeface="Times New Roman" panose="02020603050405020304" pitchFamily="18" charset="0"/>
                <a:cs typeface="Times New Roman" panose="02020603050405020304" pitchFamily="18" charset="0"/>
              </a:rPr>
              <a:t>, P.E., S.E., </a:t>
            </a:r>
            <a:br>
              <a:rPr lang="en-US" altLang="en-US" sz="1800" b="1" i="1" dirty="0">
                <a:solidFill>
                  <a:schemeClr val="tx1"/>
                </a:solidFill>
                <a:latin typeface="Times New Roman" panose="02020603050405020304" pitchFamily="18" charset="0"/>
                <a:cs typeface="Times New Roman" panose="02020603050405020304" pitchFamily="18" charset="0"/>
              </a:rPr>
            </a:br>
            <a:r>
              <a:rPr lang="en-US" altLang="en-US" sz="1800" b="1" i="1" dirty="0">
                <a:solidFill>
                  <a:schemeClr val="tx1"/>
                </a:solidFill>
                <a:latin typeface="Times New Roman" panose="02020603050405020304" pitchFamily="18" charset="0"/>
                <a:cs typeface="Times New Roman" panose="02020603050405020304" pitchFamily="18" charset="0"/>
              </a:rPr>
              <a:t>	</a:t>
            </a:r>
            <a:r>
              <a:rPr lang="en-US" altLang="en-US" sz="1800" b="1" i="1" dirty="0" err="1">
                <a:solidFill>
                  <a:schemeClr val="tx1"/>
                </a:solidFill>
                <a:latin typeface="Times New Roman" panose="02020603050405020304" pitchFamily="18" charset="0"/>
                <a:cs typeface="Times New Roman" panose="02020603050405020304" pitchFamily="18" charset="0"/>
              </a:rPr>
              <a:t>Insung</a:t>
            </a:r>
            <a:r>
              <a:rPr lang="en-US" altLang="en-US" sz="1800" b="1" i="1" dirty="0">
                <a:solidFill>
                  <a:schemeClr val="tx1"/>
                </a:solidFill>
                <a:latin typeface="Times New Roman" panose="02020603050405020304" pitchFamily="18" charset="0"/>
                <a:cs typeface="Times New Roman" panose="02020603050405020304" pitchFamily="18" charset="0"/>
              </a:rPr>
              <a:t> Kim, P.E., S.E.</a:t>
            </a:r>
            <a:endParaRPr lang="en-US" sz="20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ChangeArrowheads="1"/>
          </p:cNvSpPr>
          <p:nvPr/>
        </p:nvSpPr>
        <p:spPr bwMode="auto">
          <a:xfrm>
            <a:off x="628650" y="1690689"/>
            <a:ext cx="752475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Char char="&gt;"/>
              <a:defRPr sz="2100">
                <a:solidFill>
                  <a:schemeClr val="accent1"/>
                </a:solidFill>
                <a:latin typeface="Verdana" panose="020B0604030504040204" pitchFamily="34" charset="0"/>
              </a:defRPr>
            </a:lvl1pPr>
            <a:lvl2pPr marL="742950" indent="-285750">
              <a:spcBef>
                <a:spcPct val="20000"/>
              </a:spcBef>
              <a:buClr>
                <a:schemeClr val="bg2"/>
              </a:buClr>
              <a:buSzPct val="120000"/>
              <a:buChar char=" "/>
              <a:defRPr sz="1500">
                <a:solidFill>
                  <a:schemeClr val="tx2"/>
                </a:solidFill>
                <a:latin typeface="Arial" panose="020B0604020202020204" pitchFamily="34" charset="0"/>
              </a:defRPr>
            </a:lvl2pPr>
            <a:lvl3pPr marL="1143000" indent="-228600">
              <a:spcBef>
                <a:spcPct val="20000"/>
              </a:spcBef>
              <a:buClr>
                <a:schemeClr val="bg2"/>
              </a:buClr>
              <a:buSzPct val="75000"/>
              <a:buChar char="•"/>
              <a:defRPr sz="1600" b="1">
                <a:solidFill>
                  <a:schemeClr val="tx2"/>
                </a:solidFill>
                <a:latin typeface="Verdana" panose="020B0604030504040204" pitchFamily="34" charset="0"/>
              </a:defRPr>
            </a:lvl3pPr>
            <a:lvl4pPr marL="1600200" indent="-228600">
              <a:spcBef>
                <a:spcPct val="20000"/>
              </a:spcBef>
              <a:buClr>
                <a:schemeClr val="bg2"/>
              </a:buClr>
              <a:buChar char="&gt;"/>
              <a:defRPr sz="1600">
                <a:solidFill>
                  <a:schemeClr val="tx2"/>
                </a:solidFill>
                <a:latin typeface="Verdana" panose="020B0604030504040204" pitchFamily="34" charset="0"/>
              </a:defRPr>
            </a:lvl4pPr>
            <a:lvl5pPr marL="2057400" indent="-228600">
              <a:spcBef>
                <a:spcPct val="20000"/>
              </a:spcBef>
              <a:buClr>
                <a:schemeClr val="bg2"/>
              </a:buClr>
              <a:buSzPct val="85000"/>
              <a:buFont typeface="Times" panose="02020603050405020304" pitchFamily="18" charset="0"/>
              <a:buChar char="•"/>
              <a:defRPr sz="15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9pPr>
          </a:lstStyle>
          <a:p>
            <a:pPr>
              <a:spcAft>
                <a:spcPts val="600"/>
              </a:spcAft>
              <a:buFontTx/>
              <a:buNone/>
            </a:pPr>
            <a:r>
              <a:rPr lang="en-US" altLang="en-US" dirty="0">
                <a:solidFill>
                  <a:schemeClr val="tx1"/>
                </a:solidFill>
              </a:rPr>
              <a:t>Effects of subsurface flexibility on the behavior of the structure are not captured</a:t>
            </a:r>
          </a:p>
          <a:p>
            <a:pPr>
              <a:spcAft>
                <a:spcPts val="600"/>
              </a:spcAft>
              <a:buFontTx/>
              <a:buNone/>
            </a:pPr>
            <a:endParaRPr lang="en-US" altLang="en-US" dirty="0">
              <a:solidFill>
                <a:schemeClr val="tx1"/>
              </a:solidFill>
            </a:endParaRPr>
          </a:p>
          <a:p>
            <a:pPr>
              <a:spcAft>
                <a:spcPts val="600"/>
              </a:spcAft>
              <a:buFontTx/>
              <a:buNone/>
            </a:pPr>
            <a:r>
              <a:rPr lang="en-US" altLang="en-US" dirty="0">
                <a:solidFill>
                  <a:schemeClr val="tx1"/>
                </a:solidFill>
              </a:rPr>
              <a:t>Free-field ground motions are different from those input to the structure at the foundation level</a:t>
            </a:r>
          </a:p>
          <a:p>
            <a:pPr>
              <a:spcAft>
                <a:spcPts val="600"/>
              </a:spcAft>
              <a:buFontTx/>
              <a:buNone/>
            </a:pPr>
            <a:endParaRPr lang="en-US" altLang="en-US" dirty="0">
              <a:solidFill>
                <a:schemeClr val="tx1"/>
              </a:solidFill>
            </a:endParaRPr>
          </a:p>
          <a:p>
            <a:pPr>
              <a:spcAft>
                <a:spcPts val="600"/>
              </a:spcAft>
              <a:buFontTx/>
              <a:buNone/>
            </a:pPr>
            <a:r>
              <a:rPr lang="en-US" altLang="en-US" dirty="0">
                <a:solidFill>
                  <a:schemeClr val="tx1"/>
                </a:solidFill>
              </a:rPr>
              <a:t>Damping assumed in the system may be affected by subsurface media</a:t>
            </a:r>
          </a:p>
          <a:p>
            <a:pPr>
              <a:spcAft>
                <a:spcPts val="600"/>
              </a:spcAft>
              <a:buFontTx/>
              <a:buNone/>
            </a:pPr>
            <a:endParaRPr lang="en-US" altLang="en-US" dirty="0">
              <a:solidFill>
                <a:schemeClr val="tx1"/>
              </a:solidFill>
            </a:endParaRPr>
          </a:p>
          <a:p>
            <a:pPr>
              <a:spcAft>
                <a:spcPts val="600"/>
              </a:spcAft>
              <a:buFontTx/>
              <a:buNone/>
            </a:pPr>
            <a:endParaRPr lang="en-US" altLang="en-US" dirty="0">
              <a:solidFill>
                <a:schemeClr val="tx1"/>
              </a:solidFill>
            </a:endParaRPr>
          </a:p>
        </p:txBody>
      </p:sp>
      <p:sp>
        <p:nvSpPr>
          <p:cNvPr id="2" name="Title 1"/>
          <p:cNvSpPr>
            <a:spLocks noGrp="1"/>
          </p:cNvSpPr>
          <p:nvPr>
            <p:ph type="title"/>
          </p:nvPr>
        </p:nvSpPr>
        <p:spPr/>
        <p:txBody>
          <a:bodyPr>
            <a:normAutofit/>
          </a:bodyPr>
          <a:lstStyle/>
          <a:p>
            <a:pPr algn="ctr"/>
            <a:r>
              <a:rPr lang="en-US" altLang="en-US" sz="3600" b="1" dirty="0">
                <a:solidFill>
                  <a:schemeClr val="tx2"/>
                </a:solidFill>
              </a:rPr>
              <a:t>Issues with de-coupled soil </a:t>
            </a:r>
            <a:br>
              <a:rPr lang="en-US" altLang="en-US" sz="3600" b="1" dirty="0">
                <a:solidFill>
                  <a:schemeClr val="tx2"/>
                </a:solidFill>
              </a:rPr>
            </a:br>
            <a:r>
              <a:rPr lang="en-US" altLang="en-US" sz="3600" b="1" dirty="0">
                <a:solidFill>
                  <a:schemeClr val="tx2"/>
                </a:solidFill>
              </a:rPr>
              <a:t>and structure approach</a:t>
            </a:r>
            <a:endParaRPr lang="en-US" dirty="0"/>
          </a:p>
        </p:txBody>
      </p:sp>
    </p:spTree>
    <p:extLst>
      <p:ext uri="{BB962C8B-B14F-4D97-AF65-F5344CB8AC3E}">
        <p14:creationId xmlns:p14="http://schemas.microsoft.com/office/powerpoint/2010/main" val="2851674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ChangeArrowheads="1"/>
          </p:cNvSpPr>
          <p:nvPr/>
        </p:nvSpPr>
        <p:spPr bwMode="auto">
          <a:xfrm>
            <a:off x="838200" y="1690688"/>
            <a:ext cx="7467600" cy="4176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Char char="&gt;"/>
              <a:defRPr sz="2100">
                <a:solidFill>
                  <a:schemeClr val="accent1"/>
                </a:solidFill>
                <a:latin typeface="Verdana" panose="020B0604030504040204" pitchFamily="34" charset="0"/>
              </a:defRPr>
            </a:lvl1pPr>
            <a:lvl2pPr marL="742950" indent="-285750">
              <a:spcBef>
                <a:spcPct val="20000"/>
              </a:spcBef>
              <a:buClr>
                <a:schemeClr val="bg2"/>
              </a:buClr>
              <a:buSzPct val="120000"/>
              <a:buChar char=" "/>
              <a:defRPr sz="1500">
                <a:solidFill>
                  <a:schemeClr val="tx2"/>
                </a:solidFill>
                <a:latin typeface="Arial" panose="020B0604020202020204" pitchFamily="34" charset="0"/>
              </a:defRPr>
            </a:lvl2pPr>
            <a:lvl3pPr marL="1143000" indent="-228600">
              <a:spcBef>
                <a:spcPct val="20000"/>
              </a:spcBef>
              <a:buClr>
                <a:schemeClr val="bg2"/>
              </a:buClr>
              <a:buSzPct val="75000"/>
              <a:buChar char="•"/>
              <a:defRPr sz="1600" b="1">
                <a:solidFill>
                  <a:schemeClr val="tx2"/>
                </a:solidFill>
                <a:latin typeface="Verdana" panose="020B0604030504040204" pitchFamily="34" charset="0"/>
              </a:defRPr>
            </a:lvl3pPr>
            <a:lvl4pPr marL="1600200" indent="-228600">
              <a:spcBef>
                <a:spcPct val="20000"/>
              </a:spcBef>
              <a:buClr>
                <a:schemeClr val="bg2"/>
              </a:buClr>
              <a:buChar char="&gt;"/>
              <a:defRPr sz="1600">
                <a:solidFill>
                  <a:schemeClr val="tx2"/>
                </a:solidFill>
                <a:latin typeface="Verdana" panose="020B0604030504040204" pitchFamily="34" charset="0"/>
              </a:defRPr>
            </a:lvl4pPr>
            <a:lvl5pPr marL="2057400" indent="-228600">
              <a:spcBef>
                <a:spcPct val="20000"/>
              </a:spcBef>
              <a:buClr>
                <a:schemeClr val="bg2"/>
              </a:buClr>
              <a:buSzPct val="85000"/>
              <a:buFont typeface="Times" panose="02020603050405020304" pitchFamily="18" charset="0"/>
              <a:buChar char="•"/>
              <a:defRPr sz="15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9pPr>
          </a:lstStyle>
          <a:p>
            <a:pPr>
              <a:spcAft>
                <a:spcPts val="600"/>
              </a:spcAft>
              <a:buFontTx/>
              <a:buNone/>
            </a:pPr>
            <a:r>
              <a:rPr lang="en-US" altLang="en-US" dirty="0">
                <a:solidFill>
                  <a:schemeClr val="tx1"/>
                </a:solidFill>
              </a:rPr>
              <a:t>Based on ATC-83 Report (NIST </a:t>
            </a:r>
            <a:r>
              <a:rPr lang="en-US" altLang="en-US" dirty="0" err="1">
                <a:solidFill>
                  <a:schemeClr val="tx1"/>
                </a:solidFill>
              </a:rPr>
              <a:t>NIST</a:t>
            </a:r>
            <a:r>
              <a:rPr lang="en-US" altLang="en-US" dirty="0">
                <a:solidFill>
                  <a:schemeClr val="tx1"/>
                </a:solidFill>
              </a:rPr>
              <a:t> GCR 12-917-21)</a:t>
            </a:r>
          </a:p>
          <a:p>
            <a:pPr>
              <a:spcAft>
                <a:spcPts val="600"/>
              </a:spcAft>
              <a:buFontTx/>
              <a:buNone/>
            </a:pPr>
            <a:endParaRPr lang="en-US" altLang="en-US" dirty="0">
              <a:solidFill>
                <a:schemeClr val="tx1"/>
              </a:solidFill>
            </a:endParaRPr>
          </a:p>
          <a:p>
            <a:pPr>
              <a:spcAft>
                <a:spcPts val="600"/>
              </a:spcAft>
              <a:buFontTx/>
              <a:buNone/>
            </a:pPr>
            <a:r>
              <a:rPr lang="en-US" altLang="en-US" dirty="0">
                <a:solidFill>
                  <a:schemeClr val="tx1"/>
                </a:solidFill>
              </a:rPr>
              <a:t>Direct inclusion of soil flexibility</a:t>
            </a:r>
          </a:p>
          <a:p>
            <a:pPr>
              <a:spcAft>
                <a:spcPts val="600"/>
              </a:spcAft>
              <a:buFontTx/>
              <a:buNone/>
            </a:pPr>
            <a:endParaRPr lang="en-US" altLang="en-US" dirty="0">
              <a:solidFill>
                <a:schemeClr val="tx1"/>
              </a:solidFill>
            </a:endParaRPr>
          </a:p>
          <a:p>
            <a:pPr>
              <a:spcAft>
                <a:spcPts val="600"/>
              </a:spcAft>
              <a:buFontTx/>
              <a:buNone/>
            </a:pPr>
            <a:r>
              <a:rPr lang="en-US" altLang="en-US" dirty="0">
                <a:solidFill>
                  <a:schemeClr val="tx1"/>
                </a:solidFill>
              </a:rPr>
              <a:t>Merger ASCE 41-13 Provisions with ASCE 7-10</a:t>
            </a:r>
          </a:p>
          <a:p>
            <a:pPr>
              <a:spcAft>
                <a:spcPts val="600"/>
              </a:spcAft>
              <a:buFontTx/>
              <a:buNone/>
            </a:pPr>
            <a:endParaRPr lang="en-US" altLang="en-US" dirty="0">
              <a:solidFill>
                <a:schemeClr val="tx1"/>
              </a:solidFill>
            </a:endParaRPr>
          </a:p>
          <a:p>
            <a:pPr>
              <a:spcAft>
                <a:spcPts val="600"/>
              </a:spcAft>
              <a:buFontTx/>
              <a:buNone/>
            </a:pPr>
            <a:r>
              <a:rPr lang="en-US" altLang="en-US" dirty="0">
                <a:solidFill>
                  <a:schemeClr val="tx1"/>
                </a:solidFill>
              </a:rPr>
              <a:t>Updated foundation damping equations</a:t>
            </a:r>
          </a:p>
          <a:p>
            <a:pPr>
              <a:spcAft>
                <a:spcPts val="600"/>
              </a:spcAft>
              <a:buFontTx/>
              <a:buNone/>
            </a:pPr>
            <a:endParaRPr lang="en-US" altLang="en-US" dirty="0">
              <a:solidFill>
                <a:schemeClr val="tx1"/>
              </a:solidFill>
            </a:endParaRPr>
          </a:p>
          <a:p>
            <a:pPr>
              <a:spcAft>
                <a:spcPts val="600"/>
              </a:spcAft>
              <a:buFontTx/>
              <a:buNone/>
            </a:pPr>
            <a:r>
              <a:rPr lang="en-US" altLang="en-US" dirty="0">
                <a:solidFill>
                  <a:schemeClr val="tx1"/>
                </a:solidFill>
              </a:rPr>
              <a:t>Update &amp; clarify limitations on use</a:t>
            </a:r>
          </a:p>
        </p:txBody>
      </p:sp>
      <p:sp>
        <p:nvSpPr>
          <p:cNvPr id="2" name="Title 1"/>
          <p:cNvSpPr>
            <a:spLocks noGrp="1"/>
          </p:cNvSpPr>
          <p:nvPr>
            <p:ph type="title"/>
          </p:nvPr>
        </p:nvSpPr>
        <p:spPr/>
        <p:txBody>
          <a:bodyPr/>
          <a:lstStyle/>
          <a:p>
            <a:pPr algn="ctr"/>
            <a:r>
              <a:rPr lang="en-US" altLang="en-US" sz="3600" b="1" dirty="0">
                <a:solidFill>
                  <a:schemeClr val="tx2"/>
                </a:solidFill>
              </a:rPr>
              <a:t>ASCE 7-16/ 2015 NEHRP Provisions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Modelling scheme for a foundation, shown as a rigid U-shape with vertical and horizontal springs and dashpots connected to a surface fixed in translation&#10;" title="(ii) Flexible Foundation (Distributed Springs)"/>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69653" r="56808" b="7758"/>
          <a:stretch>
            <a:fillRect/>
          </a:stretch>
        </p:blipFill>
        <p:spPr bwMode="auto">
          <a:xfrm>
            <a:off x="838200" y="1719122"/>
            <a:ext cx="7216944"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pPr algn="ctr"/>
            <a:r>
              <a:rPr lang="en-US" altLang="en-US" sz="3600" b="1" dirty="0">
                <a:solidFill>
                  <a:schemeClr val="tx2"/>
                </a:solidFill>
              </a:rPr>
              <a:t>Foundation Flexibility</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Elevation -- Building is 150 ft x 180 ft. The columns and interior walls are supported by reinforced concrete footings, and the perimeter wall is supported by a continuous strip footing.  The flexibility of the subsurface media causes a 25% in crease in the building perio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87474" y="1371809"/>
            <a:ext cx="3984102" cy="2095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Foundation plan. It is 150 ft x 180 ft. The columns and interior walls are supported by reinforced concrete footings, and the perimeter wall is supported by a continuous strip footi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4824" y="1181593"/>
            <a:ext cx="3953685" cy="4847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ontent Placeholder 1"/>
          <p:cNvSpPr>
            <a:spLocks noGrp="1"/>
          </p:cNvSpPr>
          <p:nvPr>
            <p:ph idx="1"/>
          </p:nvPr>
        </p:nvSpPr>
        <p:spPr>
          <a:xfrm>
            <a:off x="4417325" y="3869796"/>
            <a:ext cx="4724400" cy="2159000"/>
          </a:xfrm>
        </p:spPr>
        <p:txBody>
          <a:bodyPr>
            <a:normAutofit fontScale="92500" lnSpcReduction="20000"/>
          </a:bodyPr>
          <a:lstStyle/>
          <a:p>
            <a:pPr marL="0" indent="0">
              <a:buFontTx/>
              <a:buNone/>
            </a:pPr>
            <a:r>
              <a:rPr lang="en-US" altLang="en-US" dirty="0">
                <a:solidFill>
                  <a:srgbClr val="3F352B"/>
                </a:solidFill>
              </a:rPr>
              <a:t>4 story concrete wall building on Site Class D</a:t>
            </a:r>
          </a:p>
          <a:p>
            <a:r>
              <a:rPr lang="en-US" altLang="en-US" dirty="0">
                <a:solidFill>
                  <a:srgbClr val="3F352B"/>
                </a:solidFill>
              </a:rPr>
              <a:t>Fixed Base Modal Period</a:t>
            </a:r>
          </a:p>
          <a:p>
            <a:pPr marL="0" indent="0">
              <a:buNone/>
            </a:pPr>
            <a:r>
              <a:rPr lang="en-US" altLang="en-US" dirty="0">
                <a:solidFill>
                  <a:srgbClr val="3F352B"/>
                </a:solidFill>
              </a:rPr>
              <a:t>	T = 0.39 sec </a:t>
            </a:r>
          </a:p>
          <a:p>
            <a:r>
              <a:rPr lang="en-US" altLang="en-US" dirty="0">
                <a:solidFill>
                  <a:srgbClr val="3F352B"/>
                </a:solidFill>
              </a:rPr>
              <a:t>Flexible Base Modal Period</a:t>
            </a:r>
          </a:p>
          <a:p>
            <a:pPr marL="0" indent="0">
              <a:buNone/>
            </a:pPr>
            <a:r>
              <a:rPr lang="en-US" altLang="en-US" dirty="0">
                <a:solidFill>
                  <a:srgbClr val="3F352B"/>
                </a:solidFill>
              </a:rPr>
              <a:t>	T = 0.49 sec </a:t>
            </a:r>
          </a:p>
          <a:p>
            <a:pPr marL="0" indent="0">
              <a:buFontTx/>
              <a:buNone/>
            </a:pPr>
            <a:r>
              <a:rPr lang="en-US" altLang="en-US" dirty="0">
                <a:solidFill>
                  <a:srgbClr val="3F352B"/>
                </a:solidFill>
              </a:rPr>
              <a:t>25% increase in period due to foundation flexibility</a:t>
            </a:r>
          </a:p>
        </p:txBody>
      </p:sp>
      <p:sp>
        <p:nvSpPr>
          <p:cNvPr id="3" name="Title 2"/>
          <p:cNvSpPr>
            <a:spLocks noGrp="1"/>
          </p:cNvSpPr>
          <p:nvPr>
            <p:ph type="title"/>
          </p:nvPr>
        </p:nvSpPr>
        <p:spPr>
          <a:xfrm>
            <a:off x="1295400" y="138567"/>
            <a:ext cx="6515100" cy="830263"/>
          </a:xfrm>
        </p:spPr>
        <p:txBody>
          <a:bodyPr>
            <a:normAutofit/>
          </a:bodyPr>
          <a:lstStyle/>
          <a:p>
            <a:pPr algn="ctr"/>
            <a:r>
              <a:rPr lang="en-US" altLang="en-US" sz="3600" dirty="0"/>
              <a:t>Foundation Flexibility</a:t>
            </a:r>
            <a:endParaRPr lang="en-US" sz="3600" dirty="0"/>
          </a:p>
        </p:txBody>
      </p:sp>
    </p:spTree>
    <p:extLst>
      <p:ext uri="{BB962C8B-B14F-4D97-AF65-F5344CB8AC3E}">
        <p14:creationId xmlns:p14="http://schemas.microsoft.com/office/powerpoint/2010/main" val="39273920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descr="Spectral acceleration graph with multiple motions plotted. The motion with the highest peak shows a measurable reduction in spectral acceleration when the flexible base foundation is considered (from about 2 to 1.3 g’s). Also shows that if the fixed base period falls on the ascending branch of the spectrum then considering a flexible base can actually increase the design loads. "/>
          <p:cNvGrpSpPr/>
          <p:nvPr/>
        </p:nvGrpSpPr>
        <p:grpSpPr>
          <a:xfrm>
            <a:off x="1066800" y="1066800"/>
            <a:ext cx="7029450" cy="5486400"/>
            <a:chOff x="1066800" y="1066800"/>
            <a:chExt cx="7029450" cy="5486400"/>
          </a:xfrm>
        </p:grpSpPr>
        <p:pic>
          <p:nvPicPr>
            <p:cNvPr id="28675" name="Picture 2" descr="Base Graph"/>
            <p:cNvPicPr>
              <a:picLocks noChangeAspect="1" noChangeArrowheads="1"/>
            </p:cNvPicPr>
            <p:nvPr/>
          </p:nvPicPr>
          <p:blipFill>
            <a:blip r:embed="rId3">
              <a:extLst>
                <a:ext uri="{28A0092B-C50C-407E-A947-70E740481C1C}">
                  <a14:useLocalDpi xmlns:a14="http://schemas.microsoft.com/office/drawing/2010/main" val="0"/>
                </a:ext>
              </a:extLst>
            </a:blip>
            <a:srcRect b="13753"/>
            <a:stretch>
              <a:fillRect/>
            </a:stretch>
          </p:blipFill>
          <p:spPr bwMode="auto">
            <a:xfrm>
              <a:off x="1066800" y="1066800"/>
              <a:ext cx="7029450" cy="5486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cxnSp>
          <p:nvCxnSpPr>
            <p:cNvPr id="28676" name="Straight Connector 8"/>
            <p:cNvCxnSpPr>
              <a:cxnSpLocks noChangeShapeType="1"/>
            </p:cNvCxnSpPr>
            <p:nvPr/>
          </p:nvCxnSpPr>
          <p:spPr bwMode="auto">
            <a:xfrm flipV="1">
              <a:off x="2286000" y="1066800"/>
              <a:ext cx="0" cy="4841875"/>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28677" name="Straight Connector 10"/>
            <p:cNvCxnSpPr>
              <a:cxnSpLocks noChangeShapeType="1"/>
            </p:cNvCxnSpPr>
            <p:nvPr/>
          </p:nvCxnSpPr>
          <p:spPr bwMode="auto">
            <a:xfrm flipV="1">
              <a:off x="2514600" y="1073150"/>
              <a:ext cx="0" cy="4841875"/>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grpSp>
      <p:sp>
        <p:nvSpPr>
          <p:cNvPr id="2" name="Title 1"/>
          <p:cNvSpPr>
            <a:spLocks noGrp="1"/>
          </p:cNvSpPr>
          <p:nvPr>
            <p:ph type="title"/>
          </p:nvPr>
        </p:nvSpPr>
        <p:spPr>
          <a:xfrm>
            <a:off x="628650" y="365127"/>
            <a:ext cx="7886700" cy="708024"/>
          </a:xfrm>
        </p:spPr>
        <p:txBody>
          <a:bodyPr/>
          <a:lstStyle/>
          <a:p>
            <a:pPr algn="ctr"/>
            <a:r>
              <a:rPr lang="en-US" altLang="en-US" sz="3600" b="1" dirty="0">
                <a:solidFill>
                  <a:schemeClr val="tx2"/>
                </a:solidFill>
              </a:rPr>
              <a:t>Foundation Flexibility = Sa Changes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rovisions provide a table, but it is recommended to get values directly from a  Geotechnical Engineer&#10;"/>
          <p:cNvPicPr>
            <a:picLocks noChangeAspect="1"/>
          </p:cNvPicPr>
          <p:nvPr/>
        </p:nvPicPr>
        <p:blipFill rotWithShape="1">
          <a:blip r:embed="rId3"/>
          <a:srcRect t="8577"/>
          <a:stretch/>
        </p:blipFill>
        <p:spPr>
          <a:xfrm>
            <a:off x="4343400" y="3352800"/>
            <a:ext cx="3688425" cy="2369117"/>
          </a:xfrm>
          <a:prstGeom prst="rect">
            <a:avLst/>
          </a:prstGeom>
        </p:spPr>
      </p:pic>
      <p:sp>
        <p:nvSpPr>
          <p:cNvPr id="30722" name="Content Placeholder 1"/>
          <p:cNvSpPr>
            <a:spLocks noGrp="1"/>
          </p:cNvSpPr>
          <p:nvPr>
            <p:ph idx="1"/>
          </p:nvPr>
        </p:nvSpPr>
        <p:spPr/>
        <p:txBody>
          <a:bodyPr/>
          <a:lstStyle/>
          <a:p>
            <a:r>
              <a:rPr lang="en-US" altLang="en-US" dirty="0"/>
              <a:t>Soil properties change when subjected to seismic excitation</a:t>
            </a:r>
          </a:p>
          <a:p>
            <a:endParaRPr lang="en-US" altLang="en-US" dirty="0"/>
          </a:p>
          <a:p>
            <a:r>
              <a:rPr lang="en-US" altLang="en-US" dirty="0"/>
              <a:t>It is important the soil properties used in SSI include the softening affects of seismic shaking</a:t>
            </a:r>
          </a:p>
          <a:p>
            <a:endParaRPr lang="en-US" altLang="en-US" dirty="0"/>
          </a:p>
          <a:p>
            <a:r>
              <a:rPr lang="en-US" altLang="en-US" dirty="0"/>
              <a:t>Provisions provide a table,</a:t>
            </a:r>
            <a:br>
              <a:rPr lang="en-US" altLang="en-US" dirty="0"/>
            </a:br>
            <a:r>
              <a:rPr lang="en-US" altLang="en-US" dirty="0"/>
              <a:t>but it is recommended to get</a:t>
            </a:r>
            <a:br>
              <a:rPr lang="en-US" altLang="en-US" dirty="0"/>
            </a:br>
            <a:r>
              <a:rPr lang="en-US" altLang="en-US" dirty="0"/>
              <a:t>values directly from a </a:t>
            </a:r>
            <a:br>
              <a:rPr lang="en-US" altLang="en-US" dirty="0"/>
            </a:br>
            <a:r>
              <a:rPr lang="en-US" altLang="en-US" dirty="0"/>
              <a:t>Geotechnical Engineer</a:t>
            </a:r>
          </a:p>
        </p:txBody>
      </p:sp>
      <p:sp>
        <p:nvSpPr>
          <p:cNvPr id="4" name="Title 3"/>
          <p:cNvSpPr>
            <a:spLocks noGrp="1"/>
          </p:cNvSpPr>
          <p:nvPr>
            <p:ph type="title"/>
          </p:nvPr>
        </p:nvSpPr>
        <p:spPr/>
        <p:txBody>
          <a:bodyPr/>
          <a:lstStyle/>
          <a:p>
            <a:pPr algn="ctr"/>
            <a:r>
              <a:rPr lang="en-US" altLang="en-US" sz="3600" b="1" dirty="0">
                <a:solidFill>
                  <a:schemeClr val="tx2"/>
                </a:solidFill>
              </a:rPr>
              <a:t>Foundation Flexibility</a:t>
            </a:r>
            <a:endParaRPr lang="en-US" dirty="0"/>
          </a:p>
        </p:txBody>
      </p:sp>
    </p:spTree>
    <p:extLst>
      <p:ext uri="{BB962C8B-B14F-4D97-AF65-F5344CB8AC3E}">
        <p14:creationId xmlns:p14="http://schemas.microsoft.com/office/powerpoint/2010/main" val="2488207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ormalized vertical load versus normalized vertical displacement. "/>
          <p:cNvPicPr>
            <a:picLocks noChangeAspect="1"/>
          </p:cNvPicPr>
          <p:nvPr/>
        </p:nvPicPr>
        <p:blipFill>
          <a:blip r:embed="rId3"/>
          <a:stretch>
            <a:fillRect/>
          </a:stretch>
        </p:blipFill>
        <p:spPr>
          <a:xfrm>
            <a:off x="3733800" y="1821076"/>
            <a:ext cx="5320899" cy="3810000"/>
          </a:xfrm>
          <a:prstGeom prst="rect">
            <a:avLst/>
          </a:prstGeom>
        </p:spPr>
      </p:pic>
      <p:sp>
        <p:nvSpPr>
          <p:cNvPr id="30722" name="Content Placeholder 1"/>
          <p:cNvSpPr>
            <a:spLocks noGrp="1"/>
          </p:cNvSpPr>
          <p:nvPr>
            <p:ph idx="1"/>
          </p:nvPr>
        </p:nvSpPr>
        <p:spPr>
          <a:xfrm>
            <a:off x="628650" y="1981200"/>
            <a:ext cx="3105150" cy="2822575"/>
          </a:xfrm>
        </p:spPr>
        <p:txBody>
          <a:bodyPr/>
          <a:lstStyle/>
          <a:p>
            <a:r>
              <a:rPr lang="en-US" altLang="en-US" dirty="0"/>
              <a:t>Soil is a material that can deform elastically and plastically, just like other materials</a:t>
            </a:r>
          </a:p>
          <a:p>
            <a:endParaRPr lang="en-US" altLang="en-US" dirty="0"/>
          </a:p>
          <a:p>
            <a:r>
              <a:rPr lang="en-US" altLang="en-US" dirty="0"/>
              <a:t>Exceeding the bearing capacity or uplift can dissipate energy.</a:t>
            </a:r>
          </a:p>
        </p:txBody>
      </p:sp>
      <p:sp>
        <p:nvSpPr>
          <p:cNvPr id="4" name="Title 3"/>
          <p:cNvSpPr>
            <a:spLocks noGrp="1"/>
          </p:cNvSpPr>
          <p:nvPr>
            <p:ph type="title"/>
          </p:nvPr>
        </p:nvSpPr>
        <p:spPr/>
        <p:txBody>
          <a:bodyPr/>
          <a:lstStyle/>
          <a:p>
            <a:pPr algn="ctr"/>
            <a:r>
              <a:rPr lang="en-US" altLang="en-US" sz="3600" b="1" dirty="0">
                <a:solidFill>
                  <a:schemeClr val="tx2"/>
                </a:solidFill>
              </a:rPr>
              <a:t>Foundation Yielding</a:t>
            </a:r>
            <a:endParaRPr lang="en-US" dirty="0"/>
          </a:p>
        </p:txBody>
      </p:sp>
    </p:spTree>
    <p:extLst>
      <p:ext uri="{BB962C8B-B14F-4D97-AF65-F5344CB8AC3E}">
        <p14:creationId xmlns:p14="http://schemas.microsoft.com/office/powerpoint/2010/main" val="15319776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1"/>
          <p:cNvSpPr>
            <a:spLocks noGrp="1"/>
          </p:cNvSpPr>
          <p:nvPr>
            <p:ph idx="1"/>
          </p:nvPr>
        </p:nvSpPr>
        <p:spPr>
          <a:xfrm>
            <a:off x="628650" y="1690689"/>
            <a:ext cx="7886700" cy="4351338"/>
          </a:xfrm>
        </p:spPr>
        <p:txBody>
          <a:bodyPr>
            <a:normAutofit lnSpcReduction="10000"/>
          </a:bodyPr>
          <a:lstStyle/>
          <a:p>
            <a:r>
              <a:rPr lang="en-US" altLang="en-US" dirty="0"/>
              <a:t>Currently no requirement for foundation to be stronger than superstructure</a:t>
            </a:r>
          </a:p>
          <a:p>
            <a:endParaRPr lang="en-US" altLang="en-US" dirty="0"/>
          </a:p>
          <a:p>
            <a:r>
              <a:rPr lang="en-US" altLang="en-US" dirty="0"/>
              <a:t>Foundations and soil actions designed with same forces</a:t>
            </a:r>
          </a:p>
          <a:p>
            <a:endParaRPr lang="en-US" altLang="en-US" dirty="0"/>
          </a:p>
          <a:p>
            <a:r>
              <a:rPr lang="en-US" altLang="en-US" dirty="0"/>
              <a:t>Soil actions typically ASD, but LRFD now included in 2015 Provisions and ASCE 7-16</a:t>
            </a:r>
          </a:p>
          <a:p>
            <a:endParaRPr lang="en-US" altLang="en-US" dirty="0"/>
          </a:p>
          <a:p>
            <a:r>
              <a:rPr lang="en-US" altLang="en-US" dirty="0"/>
              <a:t>Phi factors based on material (clay vs. sand) and level of testing </a:t>
            </a:r>
          </a:p>
          <a:p>
            <a:endParaRPr lang="en-US" altLang="en-US" dirty="0"/>
          </a:p>
          <a:p>
            <a:r>
              <a:rPr lang="en-US" altLang="en-US" dirty="0"/>
              <a:t>Still does not capture foundation yielding or rocking as a separate energy dissipation mechanism, instead assumed to be part of the R-factor</a:t>
            </a:r>
          </a:p>
          <a:p>
            <a:endParaRPr lang="en-US" altLang="en-US" dirty="0"/>
          </a:p>
        </p:txBody>
      </p:sp>
      <p:sp>
        <p:nvSpPr>
          <p:cNvPr id="3" name="Title 2"/>
          <p:cNvSpPr>
            <a:spLocks noGrp="1"/>
          </p:cNvSpPr>
          <p:nvPr>
            <p:ph type="title"/>
          </p:nvPr>
        </p:nvSpPr>
        <p:spPr/>
        <p:txBody>
          <a:bodyPr/>
          <a:lstStyle/>
          <a:p>
            <a:pPr algn="ctr"/>
            <a:r>
              <a:rPr lang="en-US" altLang="en-US" sz="3600" b="1" dirty="0">
                <a:solidFill>
                  <a:schemeClr val="tx2"/>
                </a:solidFill>
              </a:rPr>
              <a:t>Foundation Yielding</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A way in which to model a building considering SSI effects. Shows a structure with foundation on vertical and horizontal springs and dashpots where the ends of the horizontal springs are subjected to an earthquake motion that varies over the depth. &#10;"/>
          <p:cNvGrpSpPr/>
          <p:nvPr/>
        </p:nvGrpSpPr>
        <p:grpSpPr>
          <a:xfrm>
            <a:off x="333375" y="381000"/>
            <a:ext cx="8582025" cy="5943600"/>
            <a:chOff x="333375" y="381000"/>
            <a:chExt cx="8582025" cy="5943600"/>
          </a:xfrm>
        </p:grpSpPr>
        <p:pic>
          <p:nvPicPr>
            <p:cNvPr id="36866" name="Picture 3" descr="Soil Hysteretic damping occurs as the earthquake waves move through the soil medium to the soil-foundation interface and is proportional to the intensity of shaking at the site and the stiffness of the soil.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75" y="3495675"/>
              <a:ext cx="8294688" cy="241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868" name="Picture 2" descr="Foundation is comprised of two different types of damping, radiation and soil hysteresis. Movement of the foundation (translation and rotation) generate waves emanating from the foundation which interfere with the earthquake waves coming through the soil. Radiation damping represents this interferenc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4313" y="381000"/>
              <a:ext cx="6161087" cy="326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6869" name="Straight Arrow Connector 8" descr="Black Arrows"/>
            <p:cNvCxnSpPr>
              <a:cxnSpLocks noChangeShapeType="1"/>
            </p:cNvCxnSpPr>
            <p:nvPr/>
          </p:nvCxnSpPr>
          <p:spPr bwMode="auto">
            <a:xfrm flipH="1">
              <a:off x="4981575" y="3648075"/>
              <a:ext cx="152400" cy="381000"/>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6870" name="Straight Arrow Connector 10" descr="Black Arrows"/>
            <p:cNvCxnSpPr>
              <a:cxnSpLocks noChangeShapeType="1"/>
            </p:cNvCxnSpPr>
            <p:nvPr/>
          </p:nvCxnSpPr>
          <p:spPr bwMode="auto">
            <a:xfrm flipH="1">
              <a:off x="5286375" y="3648075"/>
              <a:ext cx="152400" cy="381000"/>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6871" name="Straight Arrow Connector 11" descr="Black Arrows"/>
            <p:cNvCxnSpPr>
              <a:cxnSpLocks noChangeShapeType="1"/>
            </p:cNvCxnSpPr>
            <p:nvPr/>
          </p:nvCxnSpPr>
          <p:spPr bwMode="auto">
            <a:xfrm flipH="1">
              <a:off x="5591175" y="3663950"/>
              <a:ext cx="152400" cy="381000"/>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6872" name="Straight Arrow Connector 12" descr="Black Arrows"/>
            <p:cNvCxnSpPr>
              <a:cxnSpLocks noChangeShapeType="1"/>
            </p:cNvCxnSpPr>
            <p:nvPr/>
          </p:nvCxnSpPr>
          <p:spPr bwMode="auto">
            <a:xfrm flipH="1">
              <a:off x="4654550" y="3663950"/>
              <a:ext cx="152400" cy="381000"/>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6873" name="Straight Arrow Connector 13" descr="Black Arrows"/>
            <p:cNvCxnSpPr>
              <a:cxnSpLocks noChangeShapeType="1"/>
            </p:cNvCxnSpPr>
            <p:nvPr/>
          </p:nvCxnSpPr>
          <p:spPr bwMode="auto">
            <a:xfrm flipH="1">
              <a:off x="5842000" y="3663950"/>
              <a:ext cx="152400" cy="381000"/>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6874" name="TextBox 14"/>
            <p:cNvSpPr txBox="1">
              <a:spLocks noChangeArrowheads="1"/>
            </p:cNvSpPr>
            <p:nvPr/>
          </p:nvSpPr>
          <p:spPr bwMode="auto">
            <a:xfrm>
              <a:off x="6048375" y="3800475"/>
              <a:ext cx="2667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Char char="&gt;"/>
                <a:defRPr sz="2100">
                  <a:solidFill>
                    <a:schemeClr val="accent1"/>
                  </a:solidFill>
                  <a:latin typeface="Verdana" panose="020B0604030504040204" pitchFamily="34" charset="0"/>
                </a:defRPr>
              </a:lvl1pPr>
              <a:lvl2pPr marL="742950" indent="-285750">
                <a:spcBef>
                  <a:spcPct val="20000"/>
                </a:spcBef>
                <a:buClr>
                  <a:schemeClr val="bg2"/>
                </a:buClr>
                <a:buSzPct val="120000"/>
                <a:buChar char=" "/>
                <a:defRPr sz="1500">
                  <a:solidFill>
                    <a:schemeClr val="tx2"/>
                  </a:solidFill>
                  <a:latin typeface="Arial" panose="020B0604020202020204" pitchFamily="34" charset="0"/>
                </a:defRPr>
              </a:lvl2pPr>
              <a:lvl3pPr marL="1143000" indent="-228600">
                <a:spcBef>
                  <a:spcPct val="20000"/>
                </a:spcBef>
                <a:buClr>
                  <a:schemeClr val="bg2"/>
                </a:buClr>
                <a:buSzPct val="75000"/>
                <a:buChar char="•"/>
                <a:defRPr sz="1600" b="1">
                  <a:solidFill>
                    <a:schemeClr val="tx2"/>
                  </a:solidFill>
                  <a:latin typeface="Verdana" panose="020B0604030504040204" pitchFamily="34" charset="0"/>
                </a:defRPr>
              </a:lvl3pPr>
              <a:lvl4pPr marL="1600200" indent="-228600">
                <a:spcBef>
                  <a:spcPct val="20000"/>
                </a:spcBef>
                <a:buClr>
                  <a:schemeClr val="bg2"/>
                </a:buClr>
                <a:buChar char="&gt;"/>
                <a:defRPr sz="1600">
                  <a:solidFill>
                    <a:schemeClr val="tx2"/>
                  </a:solidFill>
                  <a:latin typeface="Verdana" panose="020B0604030504040204" pitchFamily="34" charset="0"/>
                </a:defRPr>
              </a:lvl4pPr>
              <a:lvl5pPr marL="2057400" indent="-228600">
                <a:spcBef>
                  <a:spcPct val="20000"/>
                </a:spcBef>
                <a:buClr>
                  <a:schemeClr val="bg2"/>
                </a:buClr>
                <a:buSzPct val="85000"/>
                <a:buFont typeface="Times" panose="02020603050405020304" pitchFamily="18" charset="0"/>
                <a:buChar char="•"/>
                <a:defRPr sz="15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9pPr>
            </a:lstStyle>
            <a:p>
              <a:pPr>
                <a:spcBef>
                  <a:spcPct val="0"/>
                </a:spcBef>
                <a:buClrTx/>
                <a:buFontTx/>
                <a:buNone/>
              </a:pPr>
              <a:r>
                <a:rPr lang="en-US" altLang="en-US" sz="1800" dirty="0">
                  <a:solidFill>
                    <a:schemeClr val="tx1"/>
                  </a:solidFill>
                  <a:latin typeface="Arial" panose="020B0604020202020204" pitchFamily="34" charset="0"/>
                  <a:cs typeface="Arial" panose="020B0604020202020204" pitchFamily="34" charset="0"/>
                </a:rPr>
                <a:t>Waves from structure moving interfere with ground motion waves</a:t>
              </a:r>
            </a:p>
          </p:txBody>
        </p:sp>
        <p:sp>
          <p:nvSpPr>
            <p:cNvPr id="36875" name="TextBox 15"/>
            <p:cNvSpPr txBox="1">
              <a:spLocks noChangeArrowheads="1"/>
            </p:cNvSpPr>
            <p:nvPr/>
          </p:nvSpPr>
          <p:spPr bwMode="auto">
            <a:xfrm>
              <a:off x="4667250" y="5400675"/>
              <a:ext cx="2667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Char char="&gt;"/>
                <a:defRPr sz="2100">
                  <a:solidFill>
                    <a:schemeClr val="accent1"/>
                  </a:solidFill>
                  <a:latin typeface="Verdana" panose="020B0604030504040204" pitchFamily="34" charset="0"/>
                </a:defRPr>
              </a:lvl1pPr>
              <a:lvl2pPr marL="742950" indent="-285750">
                <a:spcBef>
                  <a:spcPct val="20000"/>
                </a:spcBef>
                <a:buClr>
                  <a:schemeClr val="bg2"/>
                </a:buClr>
                <a:buSzPct val="120000"/>
                <a:buChar char=" "/>
                <a:defRPr sz="1500">
                  <a:solidFill>
                    <a:schemeClr val="tx2"/>
                  </a:solidFill>
                  <a:latin typeface="Arial" panose="020B0604020202020204" pitchFamily="34" charset="0"/>
                </a:defRPr>
              </a:lvl2pPr>
              <a:lvl3pPr marL="1143000" indent="-228600">
                <a:spcBef>
                  <a:spcPct val="20000"/>
                </a:spcBef>
                <a:buClr>
                  <a:schemeClr val="bg2"/>
                </a:buClr>
                <a:buSzPct val="75000"/>
                <a:buChar char="•"/>
                <a:defRPr sz="1600" b="1">
                  <a:solidFill>
                    <a:schemeClr val="tx2"/>
                  </a:solidFill>
                  <a:latin typeface="Verdana" panose="020B0604030504040204" pitchFamily="34" charset="0"/>
                </a:defRPr>
              </a:lvl3pPr>
              <a:lvl4pPr marL="1600200" indent="-228600">
                <a:spcBef>
                  <a:spcPct val="20000"/>
                </a:spcBef>
                <a:buClr>
                  <a:schemeClr val="bg2"/>
                </a:buClr>
                <a:buChar char="&gt;"/>
                <a:defRPr sz="1600">
                  <a:solidFill>
                    <a:schemeClr val="tx2"/>
                  </a:solidFill>
                  <a:latin typeface="Verdana" panose="020B0604030504040204" pitchFamily="34" charset="0"/>
                </a:defRPr>
              </a:lvl4pPr>
              <a:lvl5pPr marL="2057400" indent="-228600">
                <a:spcBef>
                  <a:spcPct val="20000"/>
                </a:spcBef>
                <a:buClr>
                  <a:schemeClr val="bg2"/>
                </a:buClr>
                <a:buSzPct val="85000"/>
                <a:buFont typeface="Times" panose="02020603050405020304" pitchFamily="18" charset="0"/>
                <a:buChar char="•"/>
                <a:defRPr sz="15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9pPr>
            </a:lstStyle>
            <a:p>
              <a:pPr>
                <a:spcBef>
                  <a:spcPct val="0"/>
                </a:spcBef>
                <a:buClrTx/>
                <a:buFontTx/>
                <a:buNone/>
              </a:pPr>
              <a:r>
                <a:rPr lang="en-US" altLang="en-US" sz="1800">
                  <a:solidFill>
                    <a:schemeClr val="tx1"/>
                  </a:solidFill>
                  <a:latin typeface="Arial" panose="020B0604020202020204" pitchFamily="34" charset="0"/>
                  <a:cs typeface="Arial" panose="020B0604020202020204" pitchFamily="34" charset="0"/>
                </a:rPr>
                <a:t>Soil Hysteretic damping affects shaking building feels</a:t>
              </a:r>
            </a:p>
          </p:txBody>
        </p:sp>
      </p:grpSp>
      <p:sp>
        <p:nvSpPr>
          <p:cNvPr id="2" name="Title 1"/>
          <p:cNvSpPr>
            <a:spLocks noGrp="1"/>
          </p:cNvSpPr>
          <p:nvPr>
            <p:ph type="title"/>
          </p:nvPr>
        </p:nvSpPr>
        <p:spPr>
          <a:xfrm>
            <a:off x="400050" y="398464"/>
            <a:ext cx="2266950" cy="1539874"/>
          </a:xfrm>
        </p:spPr>
        <p:txBody>
          <a:bodyPr/>
          <a:lstStyle/>
          <a:p>
            <a:pPr algn="ctr"/>
            <a:r>
              <a:rPr lang="en-US" altLang="en-US" sz="3600" b="1" dirty="0">
                <a:solidFill>
                  <a:schemeClr val="tx2"/>
                </a:solidFill>
              </a:rPr>
              <a:t>Foundation Damping</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8914" name="Content Placeholder 1"/>
              <p:cNvSpPr>
                <a:spLocks noGrp="1"/>
              </p:cNvSpPr>
              <p:nvPr>
                <p:ph idx="1"/>
              </p:nvPr>
            </p:nvSpPr>
            <p:spPr>
              <a:xfrm>
                <a:off x="628650" y="2895600"/>
                <a:ext cx="7886700" cy="3052763"/>
              </a:xfrm>
            </p:spPr>
            <p:txBody>
              <a:bodyPr/>
              <a:lstStyle/>
              <a:p>
                <a:r>
                  <a:rPr lang="en-US" altLang="en-US" dirty="0"/>
                  <a:t>Foundation damping, </a:t>
                </a:r>
                <a14:m>
                  <m:oMath xmlns:m="http://schemas.openxmlformats.org/officeDocument/2006/math">
                    <m:sSub>
                      <m:sSubPr>
                        <m:ctrlPr>
                          <a:rPr lang="en-US" smtClean="0"/>
                        </m:ctrlPr>
                      </m:sSubPr>
                      <m:e>
                        <m:r>
                          <a:rPr lang="en-US"/>
                          <m:t>𝛽</m:t>
                        </m:r>
                      </m:e>
                      <m:sub>
                        <m:r>
                          <a:rPr lang="en-US" smtClean="0"/>
                          <m:t>𝑓</m:t>
                        </m:r>
                      </m:sub>
                    </m:sSub>
                  </m:oMath>
                </a14:m>
                <a:r>
                  <a:rPr lang="en-US" altLang="en-US" dirty="0"/>
                  <a:t>, adds to the viscous damping inherent in the structural system,</a:t>
                </a:r>
                <a:r>
                  <a:rPr lang="en-US" dirty="0"/>
                  <a:t> </a:t>
                </a:r>
                <a14:m>
                  <m:oMath xmlns:m="http://schemas.openxmlformats.org/officeDocument/2006/math">
                    <m:r>
                      <a:rPr lang="en-US"/>
                      <m:t>𝛽</m:t>
                    </m:r>
                    <m:r>
                      <a:rPr lang="en-US" smtClean="0"/>
                      <m:t>.</m:t>
                    </m:r>
                  </m:oMath>
                </a14:m>
                <a:endParaRPr lang="en-US" dirty="0"/>
              </a:p>
              <a:p>
                <a:endParaRPr lang="en-US" altLang="en-US" dirty="0"/>
              </a:p>
              <a:p>
                <a:r>
                  <a:rPr lang="en-US" altLang="en-US" dirty="0"/>
                  <a:t>The structure’s inherent damping is reduced by an estimate of the period lengthening due to foundation flexibility. </a:t>
                </a:r>
              </a:p>
              <a:p>
                <a:endParaRPr lang="en-US" altLang="en-US" dirty="0"/>
              </a:p>
            </p:txBody>
          </p:sp>
        </mc:Choice>
        <mc:Fallback>
          <p:sp>
            <p:nvSpPr>
              <p:cNvPr id="38914" name="Content Placeholder 1"/>
              <p:cNvSpPr>
                <a:spLocks noGrp="1" noRot="1" noChangeAspect="1" noMove="1" noResize="1" noEditPoints="1" noAdjustHandles="1" noChangeArrowheads="1" noChangeShapeType="1" noTextEdit="1"/>
              </p:cNvSpPr>
              <p:nvPr>
                <p:ph idx="1"/>
              </p:nvPr>
            </p:nvSpPr>
            <p:spPr>
              <a:xfrm>
                <a:off x="628650" y="2895600"/>
                <a:ext cx="7886700" cy="3052763"/>
              </a:xfrm>
              <a:blipFill>
                <a:blip r:embed="rId3"/>
                <a:stretch>
                  <a:fillRect l="-773" t="-1996" r="-131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Rectangle 4"/>
              <p:cNvSpPr/>
              <p:nvPr/>
            </p:nvSpPr>
            <p:spPr>
              <a:xfrm>
                <a:off x="2362200" y="1690689"/>
                <a:ext cx="4419600" cy="108305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0">
                              <a:latin typeface="Cambria Math" panose="02040503050406030204" pitchFamily="18" charset="0"/>
                            </a:rPr>
                            <m:t>0</m:t>
                          </m:r>
                        </m:sub>
                      </m:sSub>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𝑓</m:t>
                          </m:r>
                        </m:sub>
                      </m:sSub>
                      <m:r>
                        <a:rPr lang="en-US" i="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𝛽</m:t>
                          </m:r>
                        </m:num>
                        <m:den>
                          <m:sSubSup>
                            <m:sSubSupPr>
                              <m:ctrlPr>
                                <a:rPr lang="en-US" i="1">
                                  <a:latin typeface="Cambria Math" panose="02040503050406030204" pitchFamily="18" charset="0"/>
                                </a:rPr>
                              </m:ctrlPr>
                            </m:sSubSupPr>
                            <m:e>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𝑇</m:t>
                                          </m:r>
                                        </m:e>
                                      </m:acc>
                                    </m:num>
                                    <m:den>
                                      <m:r>
                                        <a:rPr lang="en-US" i="1">
                                          <a:latin typeface="Cambria Math" panose="02040503050406030204" pitchFamily="18" charset="0"/>
                                        </a:rPr>
                                        <m:t>𝑇</m:t>
                                      </m:r>
                                    </m:den>
                                  </m:f>
                                </m:e>
                              </m:d>
                            </m:e>
                            <m:sub>
                              <m:r>
                                <a:rPr lang="en-US" i="1">
                                  <a:latin typeface="Cambria Math" panose="02040503050406030204" pitchFamily="18" charset="0"/>
                                </a:rPr>
                                <m:t>𝑒𝑓𝑓</m:t>
                              </m:r>
                            </m:sub>
                            <m:sup>
                              <m:r>
                                <a:rPr lang="en-US" i="0">
                                  <a:latin typeface="Cambria Math" panose="02040503050406030204" pitchFamily="18" charset="0"/>
                                </a:rPr>
                                <m:t>2</m:t>
                              </m:r>
                            </m:sup>
                          </m:sSubSup>
                        </m:den>
                      </m:f>
                      <m:r>
                        <a:rPr lang="en-US" i="0">
                          <a:latin typeface="Cambria Math" panose="02040503050406030204" pitchFamily="18" charset="0"/>
                        </a:rPr>
                        <m:t>≤0.20</m:t>
                      </m:r>
                    </m:oMath>
                  </m:oMathPara>
                </a14:m>
                <a:endParaRPr lang="en-US" dirty="0"/>
              </a:p>
            </p:txBody>
          </p:sp>
        </mc:Choice>
        <mc:Fallback>
          <p:sp>
            <p:nvSpPr>
              <p:cNvPr id="5" name="Rectangle 4"/>
              <p:cNvSpPr>
                <a:spLocks noRot="1" noChangeAspect="1" noMove="1" noResize="1" noEditPoints="1" noAdjustHandles="1" noChangeArrowheads="1" noChangeShapeType="1" noTextEdit="1"/>
              </p:cNvSpPr>
              <p:nvPr/>
            </p:nvSpPr>
            <p:spPr>
              <a:xfrm>
                <a:off x="2362200" y="1690689"/>
                <a:ext cx="4419600" cy="1083053"/>
              </a:xfrm>
              <a:prstGeom prst="rect">
                <a:avLst/>
              </a:prstGeom>
              <a:blipFill>
                <a:blip r:embed="rId4"/>
                <a:stretch>
                  <a:fillRect/>
                </a:stretch>
              </a:blipFill>
            </p:spPr>
            <p:txBody>
              <a:bodyPr/>
              <a:lstStyle/>
              <a:p>
                <a:r>
                  <a:rPr lang="en-US">
                    <a:noFill/>
                  </a:rPr>
                  <a:t> </a:t>
                </a:r>
              </a:p>
            </p:txBody>
          </p:sp>
        </mc:Fallback>
      </mc:AlternateContent>
      <p:sp>
        <p:nvSpPr>
          <p:cNvPr id="3" name="Title 2"/>
          <p:cNvSpPr>
            <a:spLocks noGrp="1"/>
          </p:cNvSpPr>
          <p:nvPr>
            <p:ph type="title"/>
          </p:nvPr>
        </p:nvSpPr>
        <p:spPr/>
        <p:txBody>
          <a:bodyPr/>
          <a:lstStyle/>
          <a:p>
            <a:pPr algn="ctr"/>
            <a:r>
              <a:rPr lang="en-US" altLang="en-US" sz="3600" b="1" dirty="0">
                <a:solidFill>
                  <a:schemeClr val="tx2"/>
                </a:solidFill>
              </a:rPr>
              <a:t>Foundation Damping</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2"/>
          <p:cNvSpPr>
            <a:spLocks noGrp="1"/>
          </p:cNvSpPr>
          <p:nvPr>
            <p:ph type="title"/>
          </p:nvPr>
        </p:nvSpPr>
        <p:spPr>
          <a:xfrm>
            <a:off x="1447800" y="381000"/>
            <a:ext cx="6515100" cy="830263"/>
          </a:xfrm>
        </p:spPr>
        <p:txBody>
          <a:bodyPr/>
          <a:lstStyle/>
          <a:p>
            <a:pPr algn="ctr"/>
            <a:r>
              <a:rPr lang="en-US" altLang="en-US">
                <a:solidFill>
                  <a:srgbClr val="002060"/>
                </a:solidFill>
                <a:latin typeface="Arial" panose="020B0604020202020204" pitchFamily="34" charset="0"/>
                <a:cs typeface="Arial" panose="020B0604020202020204" pitchFamily="34" charset="0"/>
              </a:rPr>
              <a:t>Soil-Structure Interaction</a:t>
            </a:r>
          </a:p>
        </p:txBody>
      </p:sp>
      <p:sp>
        <p:nvSpPr>
          <p:cNvPr id="2" name="Content Placeholder 1"/>
          <p:cNvSpPr>
            <a:spLocks noGrp="1"/>
          </p:cNvSpPr>
          <p:nvPr>
            <p:ph idx="1"/>
          </p:nvPr>
        </p:nvSpPr>
        <p:spPr>
          <a:xfrm>
            <a:off x="612775" y="1625600"/>
            <a:ext cx="4873625" cy="4394200"/>
          </a:xfrm>
        </p:spPr>
        <p:txBody>
          <a:bodyPr/>
          <a:lstStyle/>
          <a:p>
            <a:pPr>
              <a:buFont typeface="Arial" panose="020B0604020202020204" pitchFamily="34" charset="0"/>
              <a:buChar char="•"/>
              <a:defRPr/>
            </a:pPr>
            <a:r>
              <a:rPr lang="en-US" b="1" dirty="0">
                <a:solidFill>
                  <a:srgbClr val="3F352B"/>
                </a:solidFill>
                <a:latin typeface="Arial Narrow" panose="020B0606020202030204" pitchFamily="34" charset="0"/>
              </a:rPr>
              <a:t>Foundation Force-Deformation</a:t>
            </a:r>
          </a:p>
          <a:p>
            <a:pPr lvl="1">
              <a:defRPr/>
            </a:pPr>
            <a:r>
              <a:rPr lang="en-US" sz="2000" i="1" dirty="0">
                <a:solidFill>
                  <a:srgbClr val="3F352B"/>
                </a:solidFill>
              </a:rPr>
              <a:t>Foundation Flexibility</a:t>
            </a:r>
          </a:p>
          <a:p>
            <a:pPr lvl="1">
              <a:defRPr/>
            </a:pPr>
            <a:r>
              <a:rPr lang="en-US" sz="2000" i="1" dirty="0">
                <a:solidFill>
                  <a:srgbClr val="3F352B"/>
                </a:solidFill>
              </a:rPr>
              <a:t>Soil-Foundation Interface Yielding</a:t>
            </a:r>
          </a:p>
          <a:p>
            <a:pPr marL="0" indent="0">
              <a:buFontTx/>
              <a:buNone/>
              <a:defRPr/>
            </a:pPr>
            <a:endParaRPr lang="en-US" dirty="0">
              <a:solidFill>
                <a:srgbClr val="3F352B"/>
              </a:solidFill>
            </a:endParaRPr>
          </a:p>
          <a:p>
            <a:pPr>
              <a:buFont typeface="Arial" panose="020B0604020202020204" pitchFamily="34" charset="0"/>
              <a:buChar char="•"/>
              <a:defRPr/>
            </a:pPr>
            <a:r>
              <a:rPr lang="en-US" b="1" dirty="0">
                <a:solidFill>
                  <a:srgbClr val="3F352B"/>
                </a:solidFill>
                <a:latin typeface="Arial Narrow" panose="020B0606020202030204" pitchFamily="34" charset="0"/>
              </a:rPr>
              <a:t>Foundation Damping</a:t>
            </a:r>
          </a:p>
          <a:p>
            <a:pPr lvl="1">
              <a:defRPr/>
            </a:pPr>
            <a:r>
              <a:rPr lang="en-US" sz="2000" i="1" dirty="0">
                <a:solidFill>
                  <a:srgbClr val="3F352B"/>
                </a:solidFill>
              </a:rPr>
              <a:t>Radiation Damping</a:t>
            </a:r>
          </a:p>
          <a:p>
            <a:pPr lvl="1">
              <a:defRPr/>
            </a:pPr>
            <a:r>
              <a:rPr lang="en-US" sz="2000" i="1" dirty="0">
                <a:solidFill>
                  <a:srgbClr val="3F352B"/>
                </a:solidFill>
              </a:rPr>
              <a:t>Soil Hysteretic Damping</a:t>
            </a:r>
          </a:p>
          <a:p>
            <a:pPr>
              <a:defRPr/>
            </a:pPr>
            <a:endParaRPr lang="en-US" dirty="0">
              <a:solidFill>
                <a:srgbClr val="3F352B"/>
              </a:solidFill>
            </a:endParaRPr>
          </a:p>
          <a:p>
            <a:pPr>
              <a:buFont typeface="Arial" panose="020B0604020202020204" pitchFamily="34" charset="0"/>
              <a:buChar char="•"/>
              <a:defRPr/>
            </a:pPr>
            <a:r>
              <a:rPr lang="en-US" b="1" dirty="0">
                <a:solidFill>
                  <a:srgbClr val="3F352B"/>
                </a:solidFill>
                <a:latin typeface="Arial Narrow" panose="020B0606020202030204" pitchFamily="34" charset="0"/>
              </a:rPr>
              <a:t>Kinematic Interaction</a:t>
            </a:r>
          </a:p>
          <a:p>
            <a:pPr lvl="1">
              <a:defRPr/>
            </a:pPr>
            <a:r>
              <a:rPr lang="en-US" sz="2000" i="1" dirty="0">
                <a:solidFill>
                  <a:srgbClr val="3F352B"/>
                </a:solidFill>
              </a:rPr>
              <a:t>Base Slab Averaging</a:t>
            </a:r>
          </a:p>
          <a:p>
            <a:pPr lvl="1">
              <a:defRPr/>
            </a:pPr>
            <a:r>
              <a:rPr lang="en-US" sz="2000" i="1" dirty="0">
                <a:solidFill>
                  <a:srgbClr val="3F352B"/>
                </a:solidFill>
              </a:rPr>
              <a:t>Embedment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8914" name="Content Placeholder 1"/>
              <p:cNvSpPr>
                <a:spLocks noGrp="1"/>
              </p:cNvSpPr>
              <p:nvPr>
                <p:ph idx="1"/>
              </p:nvPr>
            </p:nvSpPr>
            <p:spPr>
              <a:xfrm>
                <a:off x="628649" y="2819400"/>
                <a:ext cx="7886700" cy="2976563"/>
              </a:xfrm>
            </p:spPr>
            <p:txBody>
              <a:bodyPr/>
              <a:lstStyle/>
              <a:p>
                <a:r>
                  <a:rPr lang="en-US" altLang="en-US" dirty="0"/>
                  <a:t>Foundation damping consists of Radiation damping, </a:t>
                </a:r>
                <a14:m>
                  <m:oMath xmlns:m="http://schemas.openxmlformats.org/officeDocument/2006/math">
                    <m:sSub>
                      <m:sSubPr>
                        <m:ctrlPr>
                          <a:rPr lang="en-US" smtClean="0"/>
                        </m:ctrlPr>
                      </m:sSubPr>
                      <m:e>
                        <m:r>
                          <a:rPr lang="en-US"/>
                          <m:t>𝛽</m:t>
                        </m:r>
                      </m:e>
                      <m:sub>
                        <m:r>
                          <a:rPr lang="en-US"/>
                          <m:t>𝑟𝑑</m:t>
                        </m:r>
                      </m:sub>
                    </m:sSub>
                  </m:oMath>
                </a14:m>
                <a:r>
                  <a:rPr lang="en-US" altLang="en-US" dirty="0"/>
                  <a:t>,  &amp; soil hysteretic, </a:t>
                </a:r>
                <a14:m>
                  <m:oMath xmlns:m="http://schemas.openxmlformats.org/officeDocument/2006/math">
                    <m:sSub>
                      <m:sSubPr>
                        <m:ctrlPr>
                          <a:rPr lang="en-US"/>
                        </m:ctrlPr>
                      </m:sSubPr>
                      <m:e>
                        <m:r>
                          <a:rPr lang="en-US"/>
                          <m:t>𝛽</m:t>
                        </m:r>
                      </m:e>
                      <m:sub>
                        <m:r>
                          <a:rPr lang="en-US" smtClean="0"/>
                          <m:t>𝑠</m:t>
                        </m:r>
                      </m:sub>
                    </m:sSub>
                  </m:oMath>
                </a14:m>
                <a:endParaRPr lang="en-US" altLang="en-US" dirty="0"/>
              </a:p>
              <a:p>
                <a:endParaRPr lang="en-US" altLang="en-US" dirty="0"/>
              </a:p>
              <a:p>
                <a:r>
                  <a:rPr lang="en-US" altLang="en-US" dirty="0"/>
                  <a:t>For linear procedures the design force equation is reduced due to the added damping.  </a:t>
                </a:r>
              </a:p>
              <a:p>
                <a:endParaRPr lang="en-US" altLang="en-US" dirty="0"/>
              </a:p>
              <a:p>
                <a:r>
                  <a:rPr lang="en-US" altLang="en-US" dirty="0"/>
                  <a:t>Explicit damping elements are required for nonlinear analysis</a:t>
                </a:r>
              </a:p>
              <a:p>
                <a:endParaRPr lang="en-US" altLang="en-US" dirty="0"/>
              </a:p>
            </p:txBody>
          </p:sp>
        </mc:Choice>
        <mc:Fallback>
          <p:sp>
            <p:nvSpPr>
              <p:cNvPr id="38914" name="Content Placeholder 1"/>
              <p:cNvSpPr>
                <a:spLocks noGrp="1" noRot="1" noChangeAspect="1" noMove="1" noResize="1" noEditPoints="1" noAdjustHandles="1" noChangeArrowheads="1" noChangeShapeType="1" noTextEdit="1"/>
              </p:cNvSpPr>
              <p:nvPr>
                <p:ph idx="1"/>
              </p:nvPr>
            </p:nvSpPr>
            <p:spPr>
              <a:xfrm>
                <a:off x="628649" y="2819400"/>
                <a:ext cx="7886700" cy="2976563"/>
              </a:xfrm>
              <a:blipFill>
                <a:blip r:embed="rId3"/>
                <a:stretch>
                  <a:fillRect l="-773" t="-2459" r="-131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Rectangle 5"/>
              <p:cNvSpPr/>
              <p:nvPr/>
            </p:nvSpPr>
            <p:spPr>
              <a:xfrm>
                <a:off x="3093069" y="1690689"/>
                <a:ext cx="2957861" cy="86684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𝑓</m:t>
                          </m:r>
                        </m:sub>
                      </m:sSub>
                      <m:r>
                        <a:rPr lang="en-US" i="0">
                          <a:latin typeface="Cambria Math" panose="02040503050406030204" pitchFamily="18" charset="0"/>
                        </a:rPr>
                        <m:t>=</m:t>
                      </m:r>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𝑇</m:t>
                                              </m:r>
                                            </m:e>
                                          </m:acc>
                                        </m:num>
                                        <m:den>
                                          <m:r>
                                            <a:rPr lang="en-US" i="1">
                                              <a:latin typeface="Cambria Math" panose="02040503050406030204" pitchFamily="18" charset="0"/>
                                            </a:rPr>
                                            <m:t>𝑇</m:t>
                                          </m:r>
                                        </m:den>
                                      </m:f>
                                    </m:e>
                                  </m:d>
                                </m:e>
                                <m:sup>
                                  <m:r>
                                    <a:rPr lang="en-US" i="0">
                                      <a:latin typeface="Cambria Math" panose="02040503050406030204" pitchFamily="18" charset="0"/>
                                    </a:rPr>
                                    <m:t>2</m:t>
                                  </m:r>
                                </m:sup>
                              </m:sSup>
                              <m:r>
                                <a:rPr lang="en-US" i="0">
                                  <a:latin typeface="Cambria Math" panose="02040503050406030204" pitchFamily="18" charset="0"/>
                                </a:rPr>
                                <m:t>−1</m:t>
                              </m:r>
                            </m:num>
                            <m:den>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𝑇</m:t>
                                              </m:r>
                                            </m:e>
                                          </m:acc>
                                        </m:num>
                                        <m:den>
                                          <m:r>
                                            <a:rPr lang="en-US" i="1">
                                              <a:latin typeface="Cambria Math" panose="02040503050406030204" pitchFamily="18" charset="0"/>
                                            </a:rPr>
                                            <m:t>𝑇</m:t>
                                          </m:r>
                                        </m:den>
                                      </m:f>
                                    </m:e>
                                  </m:d>
                                </m:e>
                                <m:sup>
                                  <m:r>
                                    <a:rPr lang="en-US" i="0">
                                      <a:latin typeface="Cambria Math" panose="02040503050406030204" pitchFamily="18" charset="0"/>
                                    </a:rPr>
                                    <m:t>2</m:t>
                                  </m:r>
                                </m:sup>
                              </m:sSup>
                            </m:den>
                          </m:f>
                        </m:e>
                      </m:d>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𝑠</m:t>
                          </m:r>
                        </m:sub>
                      </m:sSub>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𝑟𝑑</m:t>
                          </m:r>
                        </m:sub>
                      </m:sSub>
                    </m:oMath>
                  </m:oMathPara>
                </a14:m>
                <a:endParaRPr lang="en-US" dirty="0"/>
              </a:p>
            </p:txBody>
          </p:sp>
        </mc:Choice>
        <mc:Fallback>
          <p:sp>
            <p:nvSpPr>
              <p:cNvPr id="6" name="Rectangle 5"/>
              <p:cNvSpPr>
                <a:spLocks noRot="1" noChangeAspect="1" noMove="1" noResize="1" noEditPoints="1" noAdjustHandles="1" noChangeArrowheads="1" noChangeShapeType="1" noTextEdit="1"/>
              </p:cNvSpPr>
              <p:nvPr/>
            </p:nvSpPr>
            <p:spPr>
              <a:xfrm>
                <a:off x="3093069" y="1690689"/>
                <a:ext cx="2957861" cy="866840"/>
              </a:xfrm>
              <a:prstGeom prst="rect">
                <a:avLst/>
              </a:prstGeom>
              <a:blipFill>
                <a:blip r:embed="rId4"/>
                <a:stretch>
                  <a:fillRect/>
                </a:stretch>
              </a:blipFill>
            </p:spPr>
            <p:txBody>
              <a:bodyPr/>
              <a:lstStyle/>
              <a:p>
                <a:r>
                  <a:rPr lang="en-US">
                    <a:noFill/>
                  </a:rPr>
                  <a:t> </a:t>
                </a:r>
              </a:p>
            </p:txBody>
          </p:sp>
        </mc:Fallback>
      </mc:AlternateContent>
      <p:sp>
        <p:nvSpPr>
          <p:cNvPr id="3" name="Title 2"/>
          <p:cNvSpPr>
            <a:spLocks noGrp="1"/>
          </p:cNvSpPr>
          <p:nvPr>
            <p:ph type="title"/>
          </p:nvPr>
        </p:nvSpPr>
        <p:spPr/>
        <p:txBody>
          <a:bodyPr/>
          <a:lstStyle/>
          <a:p>
            <a:pPr algn="ctr"/>
            <a:r>
              <a:rPr lang="en-US" altLang="en-US" sz="3600" b="1" dirty="0">
                <a:solidFill>
                  <a:schemeClr val="tx2"/>
                </a:solidFill>
              </a:rPr>
              <a:t>Foundation Damping</a:t>
            </a:r>
            <a:endParaRPr lang="en-US" dirty="0"/>
          </a:p>
        </p:txBody>
      </p:sp>
    </p:spTree>
    <p:extLst>
      <p:ext uri="{BB962C8B-B14F-4D97-AF65-F5344CB8AC3E}">
        <p14:creationId xmlns:p14="http://schemas.microsoft.com/office/powerpoint/2010/main" val="34010238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1"/>
          <p:cNvSpPr>
            <a:spLocks noGrp="1"/>
          </p:cNvSpPr>
          <p:nvPr>
            <p:ph idx="1"/>
          </p:nvPr>
        </p:nvSpPr>
        <p:spPr/>
        <p:txBody>
          <a:bodyPr>
            <a:normAutofit/>
          </a:bodyPr>
          <a:lstStyle/>
          <a:p>
            <a:r>
              <a:rPr lang="en-US" altLang="en-US" sz="2400" dirty="0"/>
              <a:t>Requires a rigid, interconnected base, i.e. meets rigid or stiff diaphragm requirements</a:t>
            </a:r>
          </a:p>
          <a:p>
            <a:endParaRPr lang="en-US" altLang="en-US" sz="2400" dirty="0"/>
          </a:p>
          <a:p>
            <a:r>
              <a:rPr lang="en-US" altLang="en-US" sz="2400" dirty="0"/>
              <a:t>Procedures cannot be used with deep foundations (foundation damping still can occur, but detailed analysis required)</a:t>
            </a:r>
          </a:p>
          <a:p>
            <a:endParaRPr lang="en-US" altLang="en-US" sz="2400" dirty="0"/>
          </a:p>
          <a:p>
            <a:endParaRPr lang="en-US" altLang="en-US" sz="2400" dirty="0"/>
          </a:p>
          <a:p>
            <a:endParaRPr lang="en-US" altLang="en-US" sz="2400" dirty="0"/>
          </a:p>
          <a:p>
            <a:endParaRPr lang="en-US" altLang="en-US" sz="2400" dirty="0"/>
          </a:p>
          <a:p>
            <a:endParaRPr lang="en-US" altLang="en-US" sz="2400" dirty="0"/>
          </a:p>
          <a:p>
            <a:endParaRPr lang="en-US" altLang="en-US" sz="2400" dirty="0"/>
          </a:p>
          <a:p>
            <a:endParaRPr lang="en-US" altLang="en-US" sz="2400" dirty="0"/>
          </a:p>
          <a:p>
            <a:endParaRPr lang="en-US" altLang="en-US" sz="2400" dirty="0"/>
          </a:p>
        </p:txBody>
      </p:sp>
      <p:sp>
        <p:nvSpPr>
          <p:cNvPr id="3" name="Title 2"/>
          <p:cNvSpPr>
            <a:spLocks noGrp="1"/>
          </p:cNvSpPr>
          <p:nvPr>
            <p:ph type="title"/>
          </p:nvPr>
        </p:nvSpPr>
        <p:spPr/>
        <p:txBody>
          <a:bodyPr/>
          <a:lstStyle/>
          <a:p>
            <a:pPr algn="ctr"/>
            <a:r>
              <a:rPr lang="en-US" altLang="en-US" sz="3600" b="1" dirty="0">
                <a:solidFill>
                  <a:schemeClr val="tx2"/>
                </a:solidFill>
              </a:rPr>
              <a:t>Foundation Damping</a:t>
            </a:r>
            <a:endParaRPr lang="en-US" dirty="0"/>
          </a:p>
        </p:txBody>
      </p:sp>
    </p:spTree>
    <p:extLst>
      <p:ext uri="{BB962C8B-B14F-4D97-AF65-F5344CB8AC3E}">
        <p14:creationId xmlns:p14="http://schemas.microsoft.com/office/powerpoint/2010/main" val="42232019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Single degree of freedom representations of the rigid base model and the flexible base model. The flexible model shows rotation at the bas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4193005"/>
            <a:ext cx="4953000" cy="2202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63" name="Picture 2" descr="Two plots of spectral acceleration versus period, one is on a linear scale and the other is on a log scale. Both show the effects of including foundation flexibility and foundation damp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969" y="833533"/>
            <a:ext cx="7924800" cy="3359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560366" y="24714"/>
            <a:ext cx="7886700" cy="854074"/>
          </a:xfrm>
        </p:spPr>
        <p:txBody>
          <a:bodyPr/>
          <a:lstStyle/>
          <a:p>
            <a:pPr algn="ctr"/>
            <a:r>
              <a:rPr lang="en-US" altLang="en-US" sz="3600" b="1" dirty="0">
                <a:solidFill>
                  <a:schemeClr val="tx2"/>
                </a:solidFill>
              </a:rPr>
              <a:t>Foundation Damping</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FontTx/>
              <a:buNone/>
            </a:pPr>
            <a:r>
              <a:rPr lang="en-US" altLang="en-US" kern="0" dirty="0">
                <a:solidFill>
                  <a:srgbClr val="3F352B"/>
                </a:solidFill>
              </a:rPr>
              <a:t>Hysteretic damping within the subsurface media can affect the seismic motions imparted in the structure</a:t>
            </a:r>
          </a:p>
          <a:p>
            <a:pPr marL="0" indent="0">
              <a:buFontTx/>
              <a:buNone/>
            </a:pPr>
            <a:endParaRPr lang="en-US" altLang="en-US" kern="0" dirty="0">
              <a:solidFill>
                <a:srgbClr val="3F352B"/>
              </a:solidFill>
            </a:endParaRPr>
          </a:p>
          <a:p>
            <a:pPr marL="0" indent="0">
              <a:buFontTx/>
              <a:buNone/>
            </a:pPr>
            <a:r>
              <a:rPr lang="en-US" altLang="en-US" kern="0" dirty="0">
                <a:solidFill>
                  <a:srgbClr val="3F352B"/>
                </a:solidFill>
              </a:rPr>
              <a:t>Soil damping is a function of:</a:t>
            </a:r>
          </a:p>
          <a:p>
            <a:pPr marL="0" indent="0">
              <a:buFontTx/>
              <a:buNone/>
            </a:pPr>
            <a:endParaRPr lang="en-US" altLang="en-US" kern="0" dirty="0">
              <a:solidFill>
                <a:srgbClr val="3F352B"/>
              </a:solidFill>
            </a:endParaRPr>
          </a:p>
          <a:p>
            <a:r>
              <a:rPr lang="en-US" altLang="en-US" kern="0" dirty="0">
                <a:solidFill>
                  <a:srgbClr val="3F352B"/>
                </a:solidFill>
              </a:rPr>
              <a:t>Softness of the soil (less stiff = more damping)</a:t>
            </a:r>
          </a:p>
          <a:p>
            <a:endParaRPr lang="en-US" altLang="en-US" kern="0" dirty="0">
              <a:solidFill>
                <a:srgbClr val="3F352B"/>
              </a:solidFill>
            </a:endParaRPr>
          </a:p>
          <a:p>
            <a:r>
              <a:rPr lang="en-US" altLang="en-US" kern="0" dirty="0">
                <a:solidFill>
                  <a:srgbClr val="3F352B"/>
                </a:solidFill>
              </a:rPr>
              <a:t>Relative rigidity of the structure above relative to the soil (rigid structure = more damping)</a:t>
            </a:r>
          </a:p>
        </p:txBody>
      </p:sp>
      <p:sp>
        <p:nvSpPr>
          <p:cNvPr id="2" name="Title 1"/>
          <p:cNvSpPr>
            <a:spLocks noGrp="1"/>
          </p:cNvSpPr>
          <p:nvPr>
            <p:ph type="title"/>
          </p:nvPr>
        </p:nvSpPr>
        <p:spPr/>
        <p:txBody>
          <a:bodyPr/>
          <a:lstStyle/>
          <a:p>
            <a:pPr algn="ctr"/>
            <a:r>
              <a:rPr lang="en-US" altLang="en-US" sz="3600" b="1" dirty="0">
                <a:solidFill>
                  <a:srgbClr val="3F352B"/>
                </a:solidFill>
              </a:rPr>
              <a:t>Soil Damping</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Table 28" descr="Effective Peak Acceleration, SDS /2.51&#10;"/>
          <p:cNvGraphicFramePr>
            <a:graphicFrameLocks noGrp="1"/>
          </p:cNvGraphicFramePr>
          <p:nvPr>
            <p:extLst>
              <p:ext uri="{D42A27DB-BD31-4B8C-83A1-F6EECF244321}">
                <p14:modId xmlns:p14="http://schemas.microsoft.com/office/powerpoint/2010/main" val="2273410363"/>
              </p:ext>
            </p:extLst>
          </p:nvPr>
        </p:nvGraphicFramePr>
        <p:xfrm>
          <a:off x="1028700" y="2108319"/>
          <a:ext cx="7086600" cy="3378079"/>
        </p:xfrm>
        <a:graphic>
          <a:graphicData uri="http://schemas.openxmlformats.org/drawingml/2006/table">
            <a:tbl>
              <a:tblPr firstRow="1" firstCol="1" bandRow="1">
                <a:tableStyleId>{073A0DAA-6AF3-43AB-8588-CEC1D06C72B9}</a:tableStyleId>
              </a:tblPr>
              <a:tblGrid>
                <a:gridCol w="1686654">
                  <a:extLst>
                    <a:ext uri="{9D8B030D-6E8A-4147-A177-3AD203B41FA5}">
                      <a16:colId xmlns:a16="http://schemas.microsoft.com/office/drawing/2014/main" val="20000"/>
                    </a:ext>
                  </a:extLst>
                </a:gridCol>
                <a:gridCol w="1264416">
                  <a:extLst>
                    <a:ext uri="{9D8B030D-6E8A-4147-A177-3AD203B41FA5}">
                      <a16:colId xmlns:a16="http://schemas.microsoft.com/office/drawing/2014/main" val="20001"/>
                    </a:ext>
                  </a:extLst>
                </a:gridCol>
                <a:gridCol w="1094030">
                  <a:extLst>
                    <a:ext uri="{9D8B030D-6E8A-4147-A177-3AD203B41FA5}">
                      <a16:colId xmlns:a16="http://schemas.microsoft.com/office/drawing/2014/main" val="20003"/>
                    </a:ext>
                  </a:extLst>
                </a:gridCol>
                <a:gridCol w="1520750">
                  <a:extLst>
                    <a:ext uri="{9D8B030D-6E8A-4147-A177-3AD203B41FA5}">
                      <a16:colId xmlns:a16="http://schemas.microsoft.com/office/drawing/2014/main" val="20004"/>
                    </a:ext>
                  </a:extLst>
                </a:gridCol>
                <a:gridCol w="1520750">
                  <a:extLst>
                    <a:ext uri="{9D8B030D-6E8A-4147-A177-3AD203B41FA5}">
                      <a16:colId xmlns:a16="http://schemas.microsoft.com/office/drawing/2014/main" val="20005"/>
                    </a:ext>
                  </a:extLst>
                </a:gridCol>
              </a:tblGrid>
              <a:tr h="896141">
                <a:tc>
                  <a:txBody>
                    <a:bodyPr/>
                    <a:lstStyle/>
                    <a:p>
                      <a:pPr marL="0" marR="0" algn="ctr">
                        <a:spcBef>
                          <a:spcPts val="0"/>
                        </a:spcBef>
                        <a:spcAft>
                          <a:spcPts val="0"/>
                        </a:spcAft>
                      </a:pPr>
                      <a:r>
                        <a:rPr lang="en-US" sz="1800" dirty="0">
                          <a:effectLst/>
                        </a:rPr>
                        <a:t>Site Class</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S</a:t>
                      </a:r>
                      <a:r>
                        <a:rPr lang="en-US" sz="1800" baseline="-25000" dirty="0">
                          <a:effectLst/>
                        </a:rPr>
                        <a:t>DS</a:t>
                      </a:r>
                      <a:r>
                        <a:rPr lang="en-US" sz="1800" dirty="0">
                          <a:effectLst/>
                        </a:rPr>
                        <a:t> /2.5 = 0</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S</a:t>
                      </a:r>
                      <a:r>
                        <a:rPr lang="en-US" sz="1800" baseline="-25000" dirty="0">
                          <a:effectLst/>
                        </a:rPr>
                        <a:t>DS</a:t>
                      </a:r>
                      <a:r>
                        <a:rPr lang="en-US" sz="1800" dirty="0">
                          <a:effectLst/>
                        </a:rPr>
                        <a:t> /2.5 = 0.1</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S</a:t>
                      </a:r>
                      <a:r>
                        <a:rPr lang="en-US" sz="1800" baseline="-25000" dirty="0">
                          <a:effectLst/>
                        </a:rPr>
                        <a:t>DS</a:t>
                      </a:r>
                      <a:r>
                        <a:rPr lang="en-US" sz="1800" dirty="0">
                          <a:effectLst/>
                        </a:rPr>
                        <a:t> /2.5 = 0.4</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S</a:t>
                      </a:r>
                      <a:r>
                        <a:rPr lang="en-US" sz="1800" baseline="-25000">
                          <a:effectLst/>
                        </a:rPr>
                        <a:t>DS</a:t>
                      </a:r>
                      <a:r>
                        <a:rPr lang="en-US" sz="1800">
                          <a:effectLst/>
                        </a:rPr>
                        <a:t> /2.5 = 0.8</a:t>
                      </a:r>
                      <a:endParaRPr lang="en-US" sz="1800">
                        <a:effectLst/>
                        <a:latin typeface="Courier New" panose="02070309020205020404" pitchFamily="49" charset="0"/>
                        <a:ea typeface="Times New Roman" panose="02020603050405020304" pitchFamily="18" charset="0"/>
                      </a:endParaRPr>
                    </a:p>
                  </a:txBody>
                  <a:tcPr marL="59982" marR="59982" marT="0" marB="0" anchor="ctr"/>
                </a:tc>
                <a:extLst>
                  <a:ext uri="{0D108BD9-81ED-4DB2-BD59-A6C34878D82A}">
                    <a16:rowId xmlns:a16="http://schemas.microsoft.com/office/drawing/2014/main" val="10001"/>
                  </a:ext>
                </a:extLst>
              </a:tr>
              <a:tr h="435176">
                <a:tc>
                  <a:txBody>
                    <a:bodyPr/>
                    <a:lstStyle/>
                    <a:p>
                      <a:pPr marL="0" marR="0" algn="ctr">
                        <a:spcBef>
                          <a:spcPts val="0"/>
                        </a:spcBef>
                        <a:spcAft>
                          <a:spcPts val="0"/>
                        </a:spcAft>
                      </a:pPr>
                      <a:r>
                        <a:rPr lang="en-US" sz="1800" dirty="0">
                          <a:effectLst/>
                        </a:rPr>
                        <a:t>A</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0.01</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extLst>
                  <a:ext uri="{0D108BD9-81ED-4DB2-BD59-A6C34878D82A}">
                    <a16:rowId xmlns:a16="http://schemas.microsoft.com/office/drawing/2014/main" val="10002"/>
                  </a:ext>
                </a:extLst>
              </a:tr>
              <a:tr h="435176">
                <a:tc>
                  <a:txBody>
                    <a:bodyPr/>
                    <a:lstStyle/>
                    <a:p>
                      <a:pPr marL="0" marR="0" algn="ctr">
                        <a:spcBef>
                          <a:spcPts val="0"/>
                        </a:spcBef>
                        <a:spcAft>
                          <a:spcPts val="0"/>
                        </a:spcAft>
                      </a:pPr>
                      <a:r>
                        <a:rPr lang="en-US" sz="1800" dirty="0">
                          <a:effectLst/>
                        </a:rPr>
                        <a:t>B</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0.02</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extLst>
                  <a:ext uri="{0D108BD9-81ED-4DB2-BD59-A6C34878D82A}">
                    <a16:rowId xmlns:a16="http://schemas.microsoft.com/office/drawing/2014/main" val="10003"/>
                  </a:ext>
                </a:extLst>
              </a:tr>
              <a:tr h="435176">
                <a:tc>
                  <a:txBody>
                    <a:bodyPr/>
                    <a:lstStyle/>
                    <a:p>
                      <a:pPr marL="0" marR="0" algn="ctr">
                        <a:spcBef>
                          <a:spcPts val="0"/>
                        </a:spcBef>
                        <a:spcAft>
                          <a:spcPts val="0"/>
                        </a:spcAft>
                      </a:pPr>
                      <a:r>
                        <a:rPr lang="en-US" sz="1800" dirty="0">
                          <a:effectLst/>
                        </a:rPr>
                        <a:t>C</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0.03</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0.05</a:t>
                      </a:r>
                      <a:endParaRPr lang="en-US" sz="1800">
                        <a:effectLst/>
                        <a:latin typeface="Courier New" panose="02070309020205020404" pitchFamily="49" charset="0"/>
                        <a:ea typeface="Times New Roman" panose="02020603050405020304" pitchFamily="18" charset="0"/>
                      </a:endParaRPr>
                    </a:p>
                  </a:txBody>
                  <a:tcPr marL="59982" marR="59982" marT="0" marB="0" anchor="ctr"/>
                </a:tc>
                <a:extLst>
                  <a:ext uri="{0D108BD9-81ED-4DB2-BD59-A6C34878D82A}">
                    <a16:rowId xmlns:a16="http://schemas.microsoft.com/office/drawing/2014/main" val="10004"/>
                  </a:ext>
                </a:extLst>
              </a:tr>
              <a:tr h="435176">
                <a:tc>
                  <a:txBody>
                    <a:bodyPr/>
                    <a:lstStyle/>
                    <a:p>
                      <a:pPr marL="0" marR="0" algn="ctr">
                        <a:spcBef>
                          <a:spcPts val="0"/>
                        </a:spcBef>
                        <a:spcAft>
                          <a:spcPts val="0"/>
                        </a:spcAft>
                      </a:pPr>
                      <a:r>
                        <a:rPr lang="en-US" sz="1800" dirty="0">
                          <a:effectLst/>
                        </a:rPr>
                        <a:t>D</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0.01</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0.02</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0.07</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0.15</a:t>
                      </a:r>
                      <a:endParaRPr lang="en-US" sz="1800">
                        <a:effectLst/>
                        <a:latin typeface="Courier New" panose="02070309020205020404" pitchFamily="49" charset="0"/>
                        <a:ea typeface="Times New Roman" panose="02020603050405020304" pitchFamily="18" charset="0"/>
                      </a:endParaRPr>
                    </a:p>
                  </a:txBody>
                  <a:tcPr marL="59982" marR="59982" marT="0" marB="0" anchor="ctr"/>
                </a:tc>
                <a:extLst>
                  <a:ext uri="{0D108BD9-81ED-4DB2-BD59-A6C34878D82A}">
                    <a16:rowId xmlns:a16="http://schemas.microsoft.com/office/drawing/2014/main" val="10005"/>
                  </a:ext>
                </a:extLst>
              </a:tr>
              <a:tr h="435176">
                <a:tc>
                  <a:txBody>
                    <a:bodyPr/>
                    <a:lstStyle/>
                    <a:p>
                      <a:pPr marL="0" marR="0" algn="ctr">
                        <a:spcBef>
                          <a:spcPts val="0"/>
                        </a:spcBef>
                        <a:spcAft>
                          <a:spcPts val="0"/>
                        </a:spcAft>
                      </a:pPr>
                      <a:r>
                        <a:rPr lang="en-US" sz="1800" dirty="0">
                          <a:effectLst/>
                        </a:rPr>
                        <a:t>E</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0.01</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0.05</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0.20</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a:t>
                      </a:r>
                      <a:endParaRPr lang="en-US" sz="1800">
                        <a:effectLst/>
                        <a:latin typeface="Courier New" panose="02070309020205020404" pitchFamily="49" charset="0"/>
                        <a:ea typeface="Times New Roman" panose="02020603050405020304" pitchFamily="18" charset="0"/>
                      </a:endParaRPr>
                    </a:p>
                  </a:txBody>
                  <a:tcPr marL="59982" marR="59982" marT="0" marB="0" anchor="ctr"/>
                </a:tc>
                <a:extLst>
                  <a:ext uri="{0D108BD9-81ED-4DB2-BD59-A6C34878D82A}">
                    <a16:rowId xmlns:a16="http://schemas.microsoft.com/office/drawing/2014/main" val="10006"/>
                  </a:ext>
                </a:extLst>
              </a:tr>
              <a:tr h="306058">
                <a:tc>
                  <a:txBody>
                    <a:bodyPr/>
                    <a:lstStyle/>
                    <a:p>
                      <a:pPr marL="0" marR="0" algn="ctr">
                        <a:spcBef>
                          <a:spcPts val="0"/>
                        </a:spcBef>
                        <a:spcAft>
                          <a:spcPts val="0"/>
                        </a:spcAft>
                      </a:pPr>
                      <a:r>
                        <a:rPr lang="en-US" sz="1800" dirty="0">
                          <a:effectLst/>
                        </a:rPr>
                        <a:t>F</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a:effectLst/>
                        </a:rPr>
                        <a:t>*</a:t>
                      </a:r>
                      <a:endParaRPr lang="en-US" sz="180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tc>
                  <a:txBody>
                    <a:bodyPr/>
                    <a:lstStyle/>
                    <a:p>
                      <a:pPr marL="0" marR="0" algn="ctr">
                        <a:spcBef>
                          <a:spcPts val="0"/>
                        </a:spcBef>
                        <a:spcAft>
                          <a:spcPts val="0"/>
                        </a:spcAft>
                      </a:pPr>
                      <a:r>
                        <a:rPr lang="en-US" sz="1800" dirty="0">
                          <a:effectLst/>
                        </a:rPr>
                        <a:t>*</a:t>
                      </a:r>
                      <a:endParaRPr lang="en-US" sz="1800" dirty="0">
                        <a:effectLst/>
                        <a:latin typeface="Courier New" panose="02070309020205020404" pitchFamily="49" charset="0"/>
                        <a:ea typeface="Times New Roman" panose="02020603050405020304" pitchFamily="18" charset="0"/>
                      </a:endParaRPr>
                    </a:p>
                  </a:txBody>
                  <a:tcPr marL="59982" marR="59982" marT="0" marB="0" anchor="ctr"/>
                </a:tc>
                <a:extLst>
                  <a:ext uri="{0D108BD9-81ED-4DB2-BD59-A6C34878D82A}">
                    <a16:rowId xmlns:a16="http://schemas.microsoft.com/office/drawing/2014/main" val="10007"/>
                  </a:ext>
                </a:extLst>
              </a:tr>
            </a:tbl>
          </a:graphicData>
        </a:graphic>
      </p:graphicFrame>
      <p:sp>
        <p:nvSpPr>
          <p:cNvPr id="3" name="TextBox 2"/>
          <p:cNvSpPr txBox="1"/>
          <p:nvPr/>
        </p:nvSpPr>
        <p:spPr>
          <a:xfrm>
            <a:off x="1905000" y="1506023"/>
            <a:ext cx="5334000" cy="369332"/>
          </a:xfrm>
          <a:prstGeom prst="rect">
            <a:avLst/>
          </a:prstGeom>
          <a:noFill/>
        </p:spPr>
        <p:txBody>
          <a:bodyPr wrap="square" rtlCol="0">
            <a:spAutoFit/>
          </a:bodyPr>
          <a:lstStyle/>
          <a:p>
            <a:pPr algn="ctr"/>
            <a:r>
              <a:rPr lang="en-US"/>
              <a:t>Effective Peak Acceleration, S</a:t>
            </a:r>
            <a:r>
              <a:rPr lang="en-US" baseline="-25000"/>
              <a:t>DS</a:t>
            </a:r>
            <a:r>
              <a:rPr lang="en-US"/>
              <a:t> /2.5</a:t>
            </a:r>
            <a:r>
              <a:rPr lang="en-US" baseline="30000"/>
              <a:t>1</a:t>
            </a:r>
            <a:endParaRPr lang="en-US" dirty="0">
              <a:latin typeface="Courier New" panose="02070309020205020404" pitchFamily="49" charset="0"/>
              <a:ea typeface="Times New Roman" panose="02020603050405020304" pitchFamily="18" charset="0"/>
            </a:endParaRPr>
          </a:p>
        </p:txBody>
      </p:sp>
      <mc:AlternateContent xmlns:mc="http://schemas.openxmlformats.org/markup-compatibility/2006">
        <mc:Choice xmlns:a14="http://schemas.microsoft.com/office/drawing/2010/main" Requires="a14">
          <p:sp>
            <p:nvSpPr>
              <p:cNvPr id="2" name="Title 1"/>
              <p:cNvSpPr>
                <a:spLocks noGrp="1"/>
              </p:cNvSpPr>
              <p:nvPr>
                <p:ph type="title"/>
              </p:nvPr>
            </p:nvSpPr>
            <p:spPr>
              <a:xfrm>
                <a:off x="628650" y="365126"/>
                <a:ext cx="7886700" cy="1325563"/>
              </a:xfrm>
            </p:spPr>
            <p:txBody>
              <a:bodyPr/>
              <a:lstStyle/>
              <a:p>
                <a:pPr algn="ctr"/>
                <a:r>
                  <a:rPr lang="en-US" altLang="en-US" sz="3600" b="1" dirty="0">
                    <a:solidFill>
                      <a:srgbClr val="3F352B"/>
                    </a:solidFill>
                  </a:rPr>
                  <a:t>Soil Damping</a:t>
                </a:r>
                <a:r>
                  <a:rPr lang="en-US" altLang="en-US" sz="3600" dirty="0">
                    <a:solidFill>
                      <a:srgbClr val="3F352B"/>
                    </a:solidFill>
                  </a:rPr>
                  <a:t>, </a:t>
                </a:r>
                <a14:m>
                  <m:oMath xmlns:m="http://schemas.openxmlformats.org/officeDocument/2006/math">
                    <m:sSub>
                      <m:sSubPr>
                        <m:ctrlPr>
                          <a:rPr lang="en-US" sz="3600" i="1">
                            <a:solidFill>
                              <a:srgbClr val="3F352B"/>
                            </a:solidFill>
                            <a:latin typeface="Cambria Math" panose="02040503050406030204" pitchFamily="18" charset="0"/>
                          </a:rPr>
                        </m:ctrlPr>
                      </m:sSubPr>
                      <m:e>
                        <m:r>
                          <a:rPr lang="en-US" sz="3600" i="1">
                            <a:solidFill>
                              <a:srgbClr val="3F352B"/>
                            </a:solidFill>
                            <a:latin typeface="Cambria Math" panose="02040503050406030204" pitchFamily="18" charset="0"/>
                          </a:rPr>
                          <m:t>𝛽</m:t>
                        </m:r>
                      </m:e>
                      <m:sub>
                        <m:r>
                          <a:rPr lang="en-US" sz="3600" i="1">
                            <a:solidFill>
                              <a:srgbClr val="3F352B"/>
                            </a:solidFill>
                            <a:latin typeface="Cambria Math" panose="02040503050406030204" pitchFamily="18" charset="0"/>
                          </a:rPr>
                          <m:t>𝑠</m:t>
                        </m:r>
                      </m:sub>
                    </m:sSub>
                  </m:oMath>
                </a14:m>
                <a:r>
                  <a:rPr lang="en-US" altLang="en-US" sz="3600" b="1" dirty="0">
                    <a:solidFill>
                      <a:srgbClr val="3F352B"/>
                    </a:solidFill>
                  </a:rPr>
                  <a:t> </a:t>
                </a:r>
                <a:endParaRPr lang="en-US" dirty="0"/>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628650" y="365126"/>
                <a:ext cx="7886700" cy="1325563"/>
              </a:xfr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5192846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3016251"/>
            <a:ext cx="7886700" cy="3160711"/>
          </a:xfrm>
        </p:spPr>
        <p:txBody>
          <a:bodyPr>
            <a:normAutofit/>
          </a:bodyPr>
          <a:lstStyle/>
          <a:p>
            <a:pPr marL="0" indent="0" algn="ctr">
              <a:lnSpc>
                <a:spcPct val="150000"/>
              </a:lnSpc>
              <a:buFontTx/>
              <a:buNone/>
            </a:pPr>
            <a:r>
              <a:rPr lang="en-US" altLang="en-US" sz="2400" kern="0" dirty="0">
                <a:solidFill>
                  <a:srgbClr val="3F352B"/>
                </a:solidFill>
              </a:rPr>
              <a:t>Ratio of flexible base period to fixed base period captures relative flexibility of structure to subsurface media.  Larger the ratio, the larger the soil damping contribution.</a:t>
            </a:r>
          </a:p>
        </p:txBody>
      </p:sp>
      <mc:AlternateContent xmlns:mc="http://schemas.openxmlformats.org/markup-compatibility/2006">
        <mc:Choice xmlns:a14="http://schemas.microsoft.com/office/drawing/2010/main" Requires="a14">
          <p:sp>
            <p:nvSpPr>
              <p:cNvPr id="7" name="Rectangle 6"/>
              <p:cNvSpPr/>
              <p:nvPr/>
            </p:nvSpPr>
            <p:spPr>
              <a:xfrm>
                <a:off x="3093069" y="1690689"/>
                <a:ext cx="2957861" cy="86684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𝑓</m:t>
                          </m:r>
                        </m:sub>
                      </m:sSub>
                      <m:r>
                        <a:rPr lang="en-US" i="0">
                          <a:latin typeface="Cambria Math" panose="02040503050406030204" pitchFamily="18" charset="0"/>
                        </a:rPr>
                        <m:t>=</m:t>
                      </m:r>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𝑇</m:t>
                                              </m:r>
                                            </m:e>
                                          </m:acc>
                                        </m:num>
                                        <m:den>
                                          <m:r>
                                            <a:rPr lang="en-US" i="1">
                                              <a:latin typeface="Cambria Math" panose="02040503050406030204" pitchFamily="18" charset="0"/>
                                            </a:rPr>
                                            <m:t>𝑇</m:t>
                                          </m:r>
                                        </m:den>
                                      </m:f>
                                    </m:e>
                                  </m:d>
                                </m:e>
                                <m:sup>
                                  <m:r>
                                    <a:rPr lang="en-US" i="0">
                                      <a:latin typeface="Cambria Math" panose="02040503050406030204" pitchFamily="18" charset="0"/>
                                    </a:rPr>
                                    <m:t>2</m:t>
                                  </m:r>
                                </m:sup>
                              </m:sSup>
                              <m:r>
                                <a:rPr lang="en-US" i="0">
                                  <a:latin typeface="Cambria Math" panose="02040503050406030204" pitchFamily="18" charset="0"/>
                                </a:rPr>
                                <m:t>−1</m:t>
                              </m:r>
                            </m:num>
                            <m:den>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𝑇</m:t>
                                              </m:r>
                                            </m:e>
                                          </m:acc>
                                        </m:num>
                                        <m:den>
                                          <m:r>
                                            <a:rPr lang="en-US" i="1">
                                              <a:latin typeface="Cambria Math" panose="02040503050406030204" pitchFamily="18" charset="0"/>
                                            </a:rPr>
                                            <m:t>𝑇</m:t>
                                          </m:r>
                                        </m:den>
                                      </m:f>
                                    </m:e>
                                  </m:d>
                                </m:e>
                                <m:sup>
                                  <m:r>
                                    <a:rPr lang="en-US" i="0">
                                      <a:latin typeface="Cambria Math" panose="02040503050406030204" pitchFamily="18" charset="0"/>
                                    </a:rPr>
                                    <m:t>2</m:t>
                                  </m:r>
                                </m:sup>
                              </m:sSup>
                            </m:den>
                          </m:f>
                        </m:e>
                      </m:d>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𝑠</m:t>
                          </m:r>
                        </m:sub>
                      </m:sSub>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𝑟𝑑</m:t>
                          </m:r>
                        </m:sub>
                      </m:sSub>
                    </m:oMath>
                  </m:oMathPara>
                </a14:m>
                <a:endParaRPr lang="en-US" dirty="0"/>
              </a:p>
            </p:txBody>
          </p:sp>
        </mc:Choice>
        <mc:Fallback>
          <p:sp>
            <p:nvSpPr>
              <p:cNvPr id="7" name="Rectangle 6"/>
              <p:cNvSpPr>
                <a:spLocks noRot="1" noChangeAspect="1" noMove="1" noResize="1" noEditPoints="1" noAdjustHandles="1" noChangeArrowheads="1" noChangeShapeType="1" noTextEdit="1"/>
              </p:cNvSpPr>
              <p:nvPr/>
            </p:nvSpPr>
            <p:spPr>
              <a:xfrm>
                <a:off x="3093069" y="1690689"/>
                <a:ext cx="2957861" cy="86684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 name="Title 1"/>
              <p:cNvSpPr>
                <a:spLocks noGrp="1"/>
              </p:cNvSpPr>
              <p:nvPr>
                <p:ph type="title"/>
              </p:nvPr>
            </p:nvSpPr>
            <p:spPr/>
            <p:txBody>
              <a:bodyPr/>
              <a:lstStyle/>
              <a:p>
                <a:pPr algn="ctr"/>
                <a:r>
                  <a:rPr lang="en-US" altLang="en-US" sz="3600" b="1" dirty="0">
                    <a:solidFill>
                      <a:srgbClr val="3F352B"/>
                    </a:solidFill>
                  </a:rPr>
                  <a:t>Soil Damping</a:t>
                </a:r>
                <a:r>
                  <a:rPr lang="en-US" altLang="en-US" sz="3600" dirty="0">
                    <a:solidFill>
                      <a:srgbClr val="3F352B"/>
                    </a:solidFill>
                  </a:rPr>
                  <a:t>, </a:t>
                </a:r>
                <a14:m>
                  <m:oMath xmlns:m="http://schemas.openxmlformats.org/officeDocument/2006/math">
                    <m:sSub>
                      <m:sSubPr>
                        <m:ctrlPr>
                          <a:rPr lang="en-US" sz="3600" i="1">
                            <a:solidFill>
                              <a:srgbClr val="3F352B"/>
                            </a:solidFill>
                            <a:latin typeface="Cambria Math" panose="02040503050406030204" pitchFamily="18" charset="0"/>
                          </a:rPr>
                        </m:ctrlPr>
                      </m:sSubPr>
                      <m:e>
                        <m:r>
                          <a:rPr lang="en-US" sz="3600" i="1">
                            <a:solidFill>
                              <a:srgbClr val="3F352B"/>
                            </a:solidFill>
                            <a:latin typeface="Cambria Math" panose="02040503050406030204" pitchFamily="18" charset="0"/>
                          </a:rPr>
                          <m:t>𝛽</m:t>
                        </m:r>
                      </m:e>
                      <m:sub>
                        <m:r>
                          <a:rPr lang="en-US" sz="3600" i="1">
                            <a:solidFill>
                              <a:srgbClr val="3F352B"/>
                            </a:solidFill>
                            <a:latin typeface="Cambria Math" panose="02040503050406030204" pitchFamily="18" charset="0"/>
                          </a:rPr>
                          <m:t>𝑠</m:t>
                        </m:r>
                      </m:sub>
                    </m:sSub>
                  </m:oMath>
                </a14:m>
                <a:r>
                  <a:rPr lang="en-US" altLang="en-US" sz="3600" b="1" dirty="0">
                    <a:solidFill>
                      <a:srgbClr val="3F352B"/>
                    </a:solidFill>
                  </a:rPr>
                  <a:t> </a:t>
                </a:r>
                <a:endParaRPr lang="en-US" dirty="0"/>
              </a:p>
            </p:txBody>
          </p:sp>
        </mc:Choice>
        <mc:Fallback>
          <p:sp>
            <p:nvSpPr>
              <p:cNvPr id="2" name="Title 1"/>
              <p:cNvSpPr>
                <a:spLocks noGrp="1" noRot="1" noChangeAspect="1" noMove="1" noResize="1" noEditPoints="1" noAdjustHandles="1" noChangeArrowheads="1" noChangeShapeType="1" noTextEdit="1"/>
              </p:cNvSpPr>
              <p:nvPr>
                <p:ph type="title"/>
              </p:nvPr>
            </p:nvSpPr>
            <p:spPr>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7375792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628650" y="1922839"/>
            <a:ext cx="7886700" cy="646331"/>
          </a:xfrm>
          <a:prstGeom prst="rect">
            <a:avLst/>
          </a:prstGeom>
          <a:noFill/>
        </p:spPr>
        <p:txBody>
          <a:bodyPr wrap="square" rtlCol="0">
            <a:spAutoFit/>
          </a:bodyPr>
          <a:lstStyle/>
          <a:p>
            <a:pPr algn="ctr"/>
            <a:r>
              <a:rPr lang="en-US" i="1" dirty="0"/>
              <a:t>Energy radiating away from the foundation in the form of stress waves due to the foundation’s lateral movement and rocking</a:t>
            </a:r>
          </a:p>
        </p:txBody>
      </p:sp>
      <p:grpSp>
        <p:nvGrpSpPr>
          <p:cNvPr id="3" name="Group 2" descr="(LEFT TO RIGHT) Depict the original soil deposit, the soil deposit with an embedded foundation element translating with energy waves emanating away, and the soil deposit wit an embedded foundation element rotating with energy waves emanating away."/>
          <p:cNvGrpSpPr/>
          <p:nvPr/>
        </p:nvGrpSpPr>
        <p:grpSpPr>
          <a:xfrm>
            <a:off x="917742" y="2684192"/>
            <a:ext cx="7308516" cy="2606982"/>
            <a:chOff x="917742" y="2684192"/>
            <a:chExt cx="7308516" cy="2606982"/>
          </a:xfrm>
        </p:grpSpPr>
        <p:pic>
          <p:nvPicPr>
            <p:cNvPr id="13" name="Picture 12" descr="Original soil deposit, the soil deposit with an embedded foundation element translating with energy waves emanating away, and the soil deposit wit an embedded foundation element rotating with energy waves emanating away.&#10;"/>
            <p:cNvPicPr>
              <a:picLocks noChangeAspect="1"/>
            </p:cNvPicPr>
            <p:nvPr/>
          </p:nvPicPr>
          <p:blipFill>
            <a:blip r:embed="rId3"/>
            <a:stretch>
              <a:fillRect/>
            </a:stretch>
          </p:blipFill>
          <p:spPr>
            <a:xfrm>
              <a:off x="917742" y="2684192"/>
              <a:ext cx="7308516" cy="1841764"/>
            </a:xfrm>
            <a:prstGeom prst="rect">
              <a:avLst/>
            </a:prstGeom>
          </p:spPr>
        </p:pic>
        <p:sp>
          <p:nvSpPr>
            <p:cNvPr id="14" name="TextBox 13"/>
            <p:cNvSpPr txBox="1"/>
            <p:nvPr/>
          </p:nvSpPr>
          <p:spPr>
            <a:xfrm>
              <a:off x="1060411" y="4644843"/>
              <a:ext cx="2048196" cy="369332"/>
            </a:xfrm>
            <a:prstGeom prst="rect">
              <a:avLst/>
            </a:prstGeom>
            <a:noFill/>
          </p:spPr>
          <p:txBody>
            <a:bodyPr wrap="square" rtlCol="0">
              <a:spAutoFit/>
            </a:bodyPr>
            <a:lstStyle/>
            <a:p>
              <a:r>
                <a:rPr lang="en-US" dirty="0"/>
                <a:t>Original Condition</a:t>
              </a:r>
            </a:p>
          </p:txBody>
        </p:sp>
        <p:sp>
          <p:nvSpPr>
            <p:cNvPr id="15" name="TextBox 14"/>
            <p:cNvSpPr txBox="1"/>
            <p:nvPr/>
          </p:nvSpPr>
          <p:spPr>
            <a:xfrm>
              <a:off x="3619236" y="4367844"/>
              <a:ext cx="2048196" cy="923330"/>
            </a:xfrm>
            <a:prstGeom prst="rect">
              <a:avLst/>
            </a:prstGeom>
            <a:noFill/>
          </p:spPr>
          <p:txBody>
            <a:bodyPr wrap="square" rtlCol="0">
              <a:spAutoFit/>
            </a:bodyPr>
            <a:lstStyle/>
            <a:p>
              <a:pPr algn="ctr"/>
              <a:r>
                <a:rPr lang="en-US" dirty="0"/>
                <a:t>Translational Radiation Damping, </a:t>
              </a:r>
              <a:r>
                <a:rPr lang="el-GR" dirty="0"/>
                <a:t>β</a:t>
              </a:r>
              <a:r>
                <a:rPr lang="en-US" baseline="-25000" dirty="0"/>
                <a:t>y</a:t>
              </a:r>
            </a:p>
          </p:txBody>
        </p:sp>
        <p:sp>
          <p:nvSpPr>
            <p:cNvPr id="16" name="TextBox 15"/>
            <p:cNvSpPr txBox="1"/>
            <p:nvPr/>
          </p:nvSpPr>
          <p:spPr>
            <a:xfrm>
              <a:off x="6178061" y="4367844"/>
              <a:ext cx="2048196" cy="923330"/>
            </a:xfrm>
            <a:prstGeom prst="rect">
              <a:avLst/>
            </a:prstGeom>
            <a:noFill/>
          </p:spPr>
          <p:txBody>
            <a:bodyPr wrap="square" rtlCol="0">
              <a:spAutoFit/>
            </a:bodyPr>
            <a:lstStyle/>
            <a:p>
              <a:pPr algn="ctr"/>
              <a:r>
                <a:rPr lang="en-US" dirty="0"/>
                <a:t>Rotational Radiation Damping, </a:t>
              </a:r>
              <a:r>
                <a:rPr lang="el-GR" dirty="0"/>
                <a:t>β</a:t>
              </a:r>
              <a:r>
                <a:rPr lang="en-US" baseline="-25000" dirty="0"/>
                <a:t>xx</a:t>
              </a:r>
            </a:p>
          </p:txBody>
        </p:sp>
      </p:grpSp>
      <mc:AlternateContent xmlns:mc="http://schemas.openxmlformats.org/markup-compatibility/2006">
        <mc:Choice xmlns:a14="http://schemas.microsoft.com/office/drawing/2010/main" Requires="a14">
          <p:sp>
            <p:nvSpPr>
              <p:cNvPr id="7" name="Rectangle 6"/>
              <p:cNvSpPr/>
              <p:nvPr/>
            </p:nvSpPr>
            <p:spPr>
              <a:xfrm>
                <a:off x="4890640" y="681915"/>
                <a:ext cx="3624710" cy="6919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rPr>
                          </m:ctrlPr>
                        </m:sSubPr>
                        <m:e>
                          <m:r>
                            <a:rPr lang="en-US" sz="1600" i="1">
                              <a:latin typeface="Cambria Math" panose="02040503050406030204" pitchFamily="18" charset="0"/>
                            </a:rPr>
                            <m:t>𝛽</m:t>
                          </m:r>
                        </m:e>
                        <m:sub>
                          <m:r>
                            <a:rPr lang="en-US" sz="1600" i="1">
                              <a:latin typeface="Cambria Math" panose="02040503050406030204" pitchFamily="18" charset="0"/>
                            </a:rPr>
                            <m:t>𝑟𝑑</m:t>
                          </m:r>
                        </m:sub>
                      </m:sSub>
                      <m:r>
                        <a:rPr lang="en-US" sz="1600" i="0">
                          <a:latin typeface="Cambria Math" panose="02040503050406030204" pitchFamily="18" charset="0"/>
                        </a:rPr>
                        <m:t>=</m:t>
                      </m:r>
                      <m:d>
                        <m:dPr>
                          <m:ctrlPr>
                            <a:rPr lang="en-US" sz="1600" i="1">
                              <a:latin typeface="Cambria Math" panose="02040503050406030204" pitchFamily="18" charset="0"/>
                            </a:rPr>
                          </m:ctrlPr>
                        </m:dPr>
                        <m:e>
                          <m:f>
                            <m:fPr>
                              <m:ctrlPr>
                                <a:rPr lang="en-US" sz="1600" i="1">
                                  <a:latin typeface="Cambria Math" panose="02040503050406030204" pitchFamily="18" charset="0"/>
                                </a:rPr>
                              </m:ctrlPr>
                            </m:fPr>
                            <m:num>
                              <m:r>
                                <a:rPr lang="en-US" sz="1600" i="0">
                                  <a:latin typeface="Cambria Math" panose="02040503050406030204" pitchFamily="18" charset="0"/>
                                </a:rPr>
                                <m:t>1</m:t>
                              </m:r>
                            </m:num>
                            <m:den>
                              <m:sSup>
                                <m:sSupPr>
                                  <m:ctrlPr>
                                    <a:rPr lang="en-US" sz="1600" i="1">
                                      <a:latin typeface="Cambria Math" panose="02040503050406030204" pitchFamily="18" charset="0"/>
                                    </a:rPr>
                                  </m:ctrlPr>
                                </m:sSupPr>
                                <m:e>
                                  <m:d>
                                    <m:dPr>
                                      <m:ctrlPr>
                                        <a:rPr lang="en-US" sz="1600" i="1">
                                          <a:latin typeface="Cambria Math" panose="02040503050406030204" pitchFamily="18" charset="0"/>
                                        </a:rPr>
                                      </m:ctrlPr>
                                    </m:dPr>
                                    <m:e>
                                      <m:f>
                                        <m:fPr>
                                          <m:type m:val="lin"/>
                                          <m:ctrlPr>
                                            <a:rPr lang="en-US" sz="1600" i="1">
                                              <a:latin typeface="Cambria Math" panose="02040503050406030204" pitchFamily="18" charset="0"/>
                                            </a:rPr>
                                          </m:ctrlPr>
                                        </m:fPr>
                                        <m:num>
                                          <m:acc>
                                            <m:accPr>
                                              <m:chr m:val="̃"/>
                                              <m:ctrlPr>
                                                <a:rPr lang="en-US" sz="1600" i="1">
                                                  <a:latin typeface="Cambria Math" panose="02040503050406030204" pitchFamily="18" charset="0"/>
                                                </a:rPr>
                                              </m:ctrlPr>
                                            </m:accPr>
                                            <m:e>
                                              <m:r>
                                                <a:rPr lang="en-US" sz="1600" i="1">
                                                  <a:latin typeface="Cambria Math" panose="02040503050406030204" pitchFamily="18" charset="0"/>
                                                </a:rPr>
                                                <m:t>𝑇</m:t>
                                              </m:r>
                                            </m:e>
                                          </m:acc>
                                        </m:num>
                                        <m:den>
                                          <m:sSub>
                                            <m:sSubPr>
                                              <m:ctrlPr>
                                                <a:rPr lang="en-US" sz="1600" i="1">
                                                  <a:latin typeface="Cambria Math" panose="02040503050406030204" pitchFamily="18" charset="0"/>
                                                </a:rPr>
                                              </m:ctrlPr>
                                            </m:sSubPr>
                                            <m:e>
                                              <m:r>
                                                <a:rPr lang="en-US" sz="1600" i="1">
                                                  <a:latin typeface="Cambria Math" panose="02040503050406030204" pitchFamily="18" charset="0"/>
                                                </a:rPr>
                                                <m:t>𝑇</m:t>
                                              </m:r>
                                            </m:e>
                                            <m:sub>
                                              <m:r>
                                                <a:rPr lang="en-US" sz="1600" i="1">
                                                  <a:latin typeface="Cambria Math" panose="02040503050406030204" pitchFamily="18" charset="0"/>
                                                </a:rPr>
                                                <m:t>𝑦</m:t>
                                              </m:r>
                                            </m:sub>
                                          </m:sSub>
                                        </m:den>
                                      </m:f>
                                    </m:e>
                                  </m:d>
                                </m:e>
                                <m:sup>
                                  <m:r>
                                    <a:rPr lang="en-US" sz="1600" i="0">
                                      <a:latin typeface="Cambria Math" panose="02040503050406030204" pitchFamily="18" charset="0"/>
                                    </a:rPr>
                                    <m:t>2</m:t>
                                  </m:r>
                                </m:sup>
                              </m:sSup>
                            </m:den>
                          </m:f>
                        </m:e>
                      </m:d>
                      <m:sSub>
                        <m:sSubPr>
                          <m:ctrlPr>
                            <a:rPr lang="en-US" sz="1600" i="1">
                              <a:latin typeface="Cambria Math" panose="02040503050406030204" pitchFamily="18" charset="0"/>
                            </a:rPr>
                          </m:ctrlPr>
                        </m:sSubPr>
                        <m:e>
                          <m:r>
                            <a:rPr lang="en-US" sz="1600" i="1">
                              <a:latin typeface="Cambria Math" panose="02040503050406030204" pitchFamily="18" charset="0"/>
                            </a:rPr>
                            <m:t>𝛽</m:t>
                          </m:r>
                        </m:e>
                        <m:sub>
                          <m:r>
                            <a:rPr lang="en-US" sz="1600" i="1">
                              <a:latin typeface="Cambria Math" panose="02040503050406030204" pitchFamily="18" charset="0"/>
                            </a:rPr>
                            <m:t>𝑦</m:t>
                          </m:r>
                        </m:sub>
                      </m:sSub>
                      <m:r>
                        <a:rPr lang="en-US" sz="1600" i="0">
                          <a:latin typeface="Cambria Math" panose="02040503050406030204" pitchFamily="18" charset="0"/>
                        </a:rPr>
                        <m:t>+</m:t>
                      </m:r>
                      <m:d>
                        <m:dPr>
                          <m:ctrlPr>
                            <a:rPr lang="en-US" sz="1600" i="1">
                              <a:latin typeface="Cambria Math" panose="02040503050406030204" pitchFamily="18" charset="0"/>
                            </a:rPr>
                          </m:ctrlPr>
                        </m:dPr>
                        <m:e>
                          <m:f>
                            <m:fPr>
                              <m:ctrlPr>
                                <a:rPr lang="en-US" sz="1600" i="1">
                                  <a:latin typeface="Cambria Math" panose="02040503050406030204" pitchFamily="18" charset="0"/>
                                </a:rPr>
                              </m:ctrlPr>
                            </m:fPr>
                            <m:num>
                              <m:r>
                                <a:rPr lang="en-US" sz="1600" i="0">
                                  <a:latin typeface="Cambria Math" panose="02040503050406030204" pitchFamily="18" charset="0"/>
                                </a:rPr>
                                <m:t>1</m:t>
                              </m:r>
                            </m:num>
                            <m:den>
                              <m:sSup>
                                <m:sSupPr>
                                  <m:ctrlPr>
                                    <a:rPr lang="en-US" sz="1600" i="1">
                                      <a:latin typeface="Cambria Math" panose="02040503050406030204" pitchFamily="18" charset="0"/>
                                    </a:rPr>
                                  </m:ctrlPr>
                                </m:sSupPr>
                                <m:e>
                                  <m:d>
                                    <m:dPr>
                                      <m:ctrlPr>
                                        <a:rPr lang="en-US" sz="1600" i="1">
                                          <a:latin typeface="Cambria Math" panose="02040503050406030204" pitchFamily="18" charset="0"/>
                                        </a:rPr>
                                      </m:ctrlPr>
                                    </m:dPr>
                                    <m:e>
                                      <m:f>
                                        <m:fPr>
                                          <m:type m:val="lin"/>
                                          <m:ctrlPr>
                                            <a:rPr lang="en-US" sz="1600" i="1">
                                              <a:latin typeface="Cambria Math" panose="02040503050406030204" pitchFamily="18" charset="0"/>
                                            </a:rPr>
                                          </m:ctrlPr>
                                        </m:fPr>
                                        <m:num>
                                          <m:acc>
                                            <m:accPr>
                                              <m:chr m:val="̃"/>
                                              <m:ctrlPr>
                                                <a:rPr lang="en-US" sz="1600" i="1">
                                                  <a:latin typeface="Cambria Math" panose="02040503050406030204" pitchFamily="18" charset="0"/>
                                                </a:rPr>
                                              </m:ctrlPr>
                                            </m:accPr>
                                            <m:e>
                                              <m:r>
                                                <a:rPr lang="en-US" sz="1600" i="1">
                                                  <a:latin typeface="Cambria Math" panose="02040503050406030204" pitchFamily="18" charset="0"/>
                                                </a:rPr>
                                                <m:t>𝑇</m:t>
                                              </m:r>
                                            </m:e>
                                          </m:acc>
                                        </m:num>
                                        <m:den>
                                          <m:sSub>
                                            <m:sSubPr>
                                              <m:ctrlPr>
                                                <a:rPr lang="en-US" sz="1600" i="1">
                                                  <a:latin typeface="Cambria Math" panose="02040503050406030204" pitchFamily="18" charset="0"/>
                                                </a:rPr>
                                              </m:ctrlPr>
                                            </m:sSubPr>
                                            <m:e>
                                              <m:r>
                                                <a:rPr lang="en-US" sz="1600" i="1">
                                                  <a:latin typeface="Cambria Math" panose="02040503050406030204" pitchFamily="18" charset="0"/>
                                                </a:rPr>
                                                <m:t>𝑇</m:t>
                                              </m:r>
                                            </m:e>
                                            <m:sub>
                                              <m:r>
                                                <a:rPr lang="en-US" sz="1600" i="1">
                                                  <a:latin typeface="Cambria Math" panose="02040503050406030204" pitchFamily="18" charset="0"/>
                                                </a:rPr>
                                                <m:t>𝑥𝑥</m:t>
                                              </m:r>
                                            </m:sub>
                                          </m:sSub>
                                        </m:den>
                                      </m:f>
                                    </m:e>
                                  </m:d>
                                </m:e>
                                <m:sup>
                                  <m:r>
                                    <a:rPr lang="en-US" sz="1600" i="0">
                                      <a:latin typeface="Cambria Math" panose="02040503050406030204" pitchFamily="18" charset="0"/>
                                    </a:rPr>
                                    <m:t>2</m:t>
                                  </m:r>
                                </m:sup>
                              </m:sSup>
                            </m:den>
                          </m:f>
                        </m:e>
                      </m:d>
                      <m:sSub>
                        <m:sSubPr>
                          <m:ctrlPr>
                            <a:rPr lang="en-US" sz="1600" i="1">
                              <a:latin typeface="Cambria Math" panose="02040503050406030204" pitchFamily="18" charset="0"/>
                            </a:rPr>
                          </m:ctrlPr>
                        </m:sSubPr>
                        <m:e>
                          <m:r>
                            <a:rPr lang="en-US" sz="1600" i="1">
                              <a:latin typeface="Cambria Math" panose="02040503050406030204" pitchFamily="18" charset="0"/>
                            </a:rPr>
                            <m:t>𝛽</m:t>
                          </m:r>
                        </m:e>
                        <m:sub>
                          <m:r>
                            <a:rPr lang="en-US" sz="1600" i="1">
                              <a:latin typeface="Cambria Math" panose="02040503050406030204" pitchFamily="18" charset="0"/>
                            </a:rPr>
                            <m:t>𝑥𝑥</m:t>
                          </m:r>
                        </m:sub>
                      </m:sSub>
                    </m:oMath>
                  </m:oMathPara>
                </a14:m>
                <a:endParaRPr lang="en-US" sz="1600" dirty="0"/>
              </a:p>
            </p:txBody>
          </p:sp>
        </mc:Choice>
        <mc:Fallback>
          <p:sp>
            <p:nvSpPr>
              <p:cNvPr id="7" name="Rectangle 6"/>
              <p:cNvSpPr>
                <a:spLocks noRot="1" noChangeAspect="1" noMove="1" noResize="1" noEditPoints="1" noAdjustHandles="1" noChangeArrowheads="1" noChangeShapeType="1" noTextEdit="1"/>
              </p:cNvSpPr>
              <p:nvPr/>
            </p:nvSpPr>
            <p:spPr>
              <a:xfrm>
                <a:off x="4890640" y="681915"/>
                <a:ext cx="3624710" cy="691984"/>
              </a:xfrm>
              <a:prstGeom prst="rect">
                <a:avLst/>
              </a:prstGeom>
              <a:blipFill>
                <a:blip r:embed="rId4"/>
                <a:stretch>
                  <a:fillRect/>
                </a:stretch>
              </a:blipFill>
            </p:spPr>
            <p:txBody>
              <a:bodyPr/>
              <a:lstStyle/>
              <a:p>
                <a:r>
                  <a:rPr lang="en-US">
                    <a:noFill/>
                  </a:rPr>
                  <a:t> </a:t>
                </a:r>
              </a:p>
            </p:txBody>
          </p:sp>
        </mc:Fallback>
      </mc:AlternateContent>
      <p:sp>
        <p:nvSpPr>
          <p:cNvPr id="2" name="Title 1"/>
          <p:cNvSpPr>
            <a:spLocks noGrp="1"/>
          </p:cNvSpPr>
          <p:nvPr>
            <p:ph type="title"/>
          </p:nvPr>
        </p:nvSpPr>
        <p:spPr>
          <a:xfrm>
            <a:off x="0" y="365126"/>
            <a:ext cx="4890640" cy="1325563"/>
          </a:xfrm>
        </p:spPr>
        <p:txBody>
          <a:bodyPr/>
          <a:lstStyle/>
          <a:p>
            <a:pPr algn="ctr"/>
            <a:r>
              <a:rPr lang="en-US" altLang="en-US" sz="3600" b="1" dirty="0">
                <a:solidFill>
                  <a:schemeClr val="tx2"/>
                </a:solidFill>
              </a:rPr>
              <a:t>Radiation Damping</a:t>
            </a:r>
            <a:endParaRPr lang="en-US" dirty="0"/>
          </a:p>
        </p:txBody>
      </p:sp>
    </p:spTree>
    <p:extLst>
      <p:ext uri="{BB962C8B-B14F-4D97-AF65-F5344CB8AC3E}">
        <p14:creationId xmlns:p14="http://schemas.microsoft.com/office/powerpoint/2010/main" val="40206897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Content Placeholder 3" descr="rigid plate sitting in the ground"/>
          <p:cNvPicPr>
            <a:picLocks noChangeAspect="1"/>
          </p:cNvPicPr>
          <p:nvPr/>
        </p:nvPicPr>
        <p:blipFill>
          <a:blip r:embed="rId3"/>
          <a:stretch>
            <a:fillRect/>
          </a:stretch>
        </p:blipFill>
        <p:spPr>
          <a:xfrm>
            <a:off x="4651994" y="2537620"/>
            <a:ext cx="3898301" cy="2927348"/>
          </a:xfrm>
          <a:prstGeom prst="rect">
            <a:avLst/>
          </a:prstGeom>
        </p:spPr>
      </p:pic>
      <mc:AlternateContent xmlns:mc="http://schemas.openxmlformats.org/markup-compatibility/2006">
        <mc:Choice xmlns:a14="http://schemas.microsoft.com/office/drawing/2010/main" Requires="a14">
          <p:sp>
            <p:nvSpPr>
              <p:cNvPr id="18" name="Rectangle 17"/>
              <p:cNvSpPr/>
              <p:nvPr/>
            </p:nvSpPr>
            <p:spPr>
              <a:xfrm>
                <a:off x="4572000" y="1690689"/>
                <a:ext cx="4058290" cy="7670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𝑟𝑑</m:t>
                          </m:r>
                        </m:sub>
                      </m:sSub>
                      <m:r>
                        <a:rPr lang="en-US" i="0">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0">
                                  <a:latin typeface="Cambria Math" panose="02040503050406030204" pitchFamily="18" charset="0"/>
                                </a:rPr>
                                <m:t>1</m:t>
                              </m:r>
                            </m:num>
                            <m:den>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𝑇</m:t>
                                              </m:r>
                                            </m:e>
                                          </m:acc>
                                        </m:num>
                                        <m:den>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𝑦</m:t>
                                              </m:r>
                                            </m:sub>
                                          </m:sSub>
                                        </m:den>
                                      </m:f>
                                    </m:e>
                                  </m:d>
                                </m:e>
                                <m:sup>
                                  <m:r>
                                    <a:rPr lang="en-US" i="0">
                                      <a:latin typeface="Cambria Math" panose="02040503050406030204" pitchFamily="18" charset="0"/>
                                    </a:rPr>
                                    <m:t>2</m:t>
                                  </m:r>
                                </m:sup>
                              </m:sSup>
                            </m:den>
                          </m:f>
                        </m:e>
                      </m:d>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𝑦</m:t>
                          </m:r>
                        </m:sub>
                      </m:sSub>
                      <m:r>
                        <a:rPr lang="en-US" i="0">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0">
                                  <a:latin typeface="Cambria Math" panose="02040503050406030204" pitchFamily="18" charset="0"/>
                                </a:rPr>
                                <m:t>1</m:t>
                              </m:r>
                            </m:num>
                            <m:den>
                              <m:sSup>
                                <m:sSupPr>
                                  <m:ctrlPr>
                                    <a:rPr lang="en-US" i="1">
                                      <a:latin typeface="Cambria Math" panose="02040503050406030204" pitchFamily="18" charset="0"/>
                                    </a:rPr>
                                  </m:ctrlPr>
                                </m:sSupPr>
                                <m:e>
                                  <m:d>
                                    <m:dPr>
                                      <m:ctrlPr>
                                        <a:rPr lang="en-US" i="1">
                                          <a:latin typeface="Cambria Math" panose="02040503050406030204" pitchFamily="18" charset="0"/>
                                        </a:rPr>
                                      </m:ctrlPr>
                                    </m:dPr>
                                    <m:e>
                                      <m:f>
                                        <m:fPr>
                                          <m:type m:val="lin"/>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𝑇</m:t>
                                              </m:r>
                                            </m:e>
                                          </m:acc>
                                        </m:num>
                                        <m:den>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𝑥𝑥</m:t>
                                              </m:r>
                                            </m:sub>
                                          </m:sSub>
                                        </m:den>
                                      </m:f>
                                    </m:e>
                                  </m:d>
                                </m:e>
                                <m:sup>
                                  <m:r>
                                    <a:rPr lang="en-US" i="0">
                                      <a:latin typeface="Cambria Math" panose="02040503050406030204" pitchFamily="18" charset="0"/>
                                    </a:rPr>
                                    <m:t>2</m:t>
                                  </m:r>
                                </m:sup>
                              </m:sSup>
                            </m:den>
                          </m:f>
                        </m:e>
                      </m:d>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𝑥𝑥</m:t>
                          </m:r>
                        </m:sub>
                      </m:sSub>
                    </m:oMath>
                  </m:oMathPara>
                </a14:m>
                <a:endParaRPr lang="en-US" dirty="0"/>
              </a:p>
            </p:txBody>
          </p:sp>
        </mc:Choice>
        <mc:Fallback>
          <p:sp>
            <p:nvSpPr>
              <p:cNvPr id="18" name="Rectangle 17"/>
              <p:cNvSpPr>
                <a:spLocks noRot="1" noChangeAspect="1" noMove="1" noResize="1" noEditPoints="1" noAdjustHandles="1" noChangeArrowheads="1" noChangeShapeType="1" noTextEdit="1"/>
              </p:cNvSpPr>
              <p:nvPr/>
            </p:nvSpPr>
            <p:spPr>
              <a:xfrm>
                <a:off x="4572000" y="1690689"/>
                <a:ext cx="4058290" cy="767005"/>
              </a:xfrm>
              <a:prstGeom prst="rect">
                <a:avLst/>
              </a:prstGeom>
              <a:blipFill>
                <a:blip r:embed="rId4"/>
                <a:stretch>
                  <a:fillRect/>
                </a:stretch>
              </a:blipFill>
            </p:spPr>
            <p:txBody>
              <a:bodyPr/>
              <a:lstStyle/>
              <a:p>
                <a:r>
                  <a:rPr lang="en-US">
                    <a:noFill/>
                  </a:rPr>
                  <a:t> </a:t>
                </a:r>
              </a:p>
            </p:txBody>
          </p:sp>
        </mc:Fallback>
      </mc:AlternateContent>
      <p:sp>
        <p:nvSpPr>
          <p:cNvPr id="3" name="Content Placeholder 2"/>
          <p:cNvSpPr>
            <a:spLocks noGrp="1"/>
          </p:cNvSpPr>
          <p:nvPr>
            <p:ph sz="half" idx="1"/>
          </p:nvPr>
        </p:nvSpPr>
        <p:spPr/>
        <p:txBody>
          <a:bodyPr>
            <a:noAutofit/>
          </a:bodyPr>
          <a:lstStyle/>
          <a:p>
            <a:r>
              <a:rPr lang="en-US" altLang="en-US" sz="1900" kern="0" dirty="0"/>
              <a:t>Translational and rotational radiation damping are considered.</a:t>
            </a:r>
          </a:p>
          <a:p>
            <a:endParaRPr lang="en-US" altLang="en-US" sz="1900" kern="0" dirty="0"/>
          </a:p>
          <a:p>
            <a:r>
              <a:rPr lang="en-US" altLang="en-US" sz="1900" kern="0" dirty="0"/>
              <a:t>Each is a function of the relative flexibility of the structure/soil system (flexible base) to the period of a rigid plate in the subsurface media with the weight and effective height of the structure</a:t>
            </a:r>
          </a:p>
          <a:p>
            <a:endParaRPr lang="en-US" altLang="en-US" sz="1900" kern="0" dirty="0"/>
          </a:p>
          <a:p>
            <a:r>
              <a:rPr lang="en-US" altLang="en-US" sz="1900" kern="0" dirty="0"/>
              <a:t>More flexible the soil compared to the structure the more radiation damping</a:t>
            </a:r>
          </a:p>
        </p:txBody>
      </p:sp>
      <p:sp>
        <p:nvSpPr>
          <p:cNvPr id="2" name="Title 1"/>
          <p:cNvSpPr>
            <a:spLocks noGrp="1"/>
          </p:cNvSpPr>
          <p:nvPr>
            <p:ph type="title"/>
          </p:nvPr>
        </p:nvSpPr>
        <p:spPr/>
        <p:txBody>
          <a:bodyPr/>
          <a:lstStyle/>
          <a:p>
            <a:pPr algn="ctr"/>
            <a:r>
              <a:rPr lang="en-US" altLang="en-US" sz="3600" b="1" dirty="0">
                <a:solidFill>
                  <a:schemeClr val="tx2"/>
                </a:solidFill>
              </a:rPr>
              <a:t>Radiation Damping</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157" name="Object 4" descr="Dimensionless frequency parameter related to soil shear wave velocity, flexible base structure frequency and base dimension&#10;"/>
          <p:cNvGraphicFramePr>
            <a:graphicFrameLocks noChangeAspect="1"/>
          </p:cNvGraphicFramePr>
          <p:nvPr>
            <p:extLst>
              <p:ext uri="{D42A27DB-BD31-4B8C-83A1-F6EECF244321}">
                <p14:modId xmlns:p14="http://schemas.microsoft.com/office/powerpoint/2010/main" val="220977994"/>
              </p:ext>
            </p:extLst>
          </p:nvPr>
        </p:nvGraphicFramePr>
        <p:xfrm>
          <a:off x="1657945" y="4736524"/>
          <a:ext cx="1427559" cy="1038225"/>
        </p:xfrm>
        <a:graphic>
          <a:graphicData uri="http://schemas.openxmlformats.org/presentationml/2006/ole">
            <mc:AlternateContent xmlns:mc="http://schemas.openxmlformats.org/markup-compatibility/2006">
              <mc:Choice xmlns:v="urn:schemas-microsoft-com:vml" Requires="v">
                <p:oleObj spid="_x0000_s87145" name="Equation" r:id="rId4" imgW="634725" imgH="444307" progId="Equation.3">
                  <p:embed/>
                </p:oleObj>
              </mc:Choice>
              <mc:Fallback>
                <p:oleObj name="Equation" r:id="rId4" imgW="634725" imgH="444307" progId="Equation.3">
                  <p:embed/>
                  <p:pic>
                    <p:nvPicPr>
                      <p:cNvPr id="49157"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57945" y="4736524"/>
                        <a:ext cx="1427559" cy="1038225"/>
                      </a:xfrm>
                      <a:prstGeom prst="rect">
                        <a:avLst/>
                      </a:prstGeom>
                      <a:noFill/>
                      <a:ln>
                        <a:noFill/>
                      </a:ln>
                      <a:extLst/>
                    </p:spPr>
                  </p:pic>
                </p:oleObj>
              </mc:Fallback>
            </mc:AlternateContent>
          </a:graphicData>
        </a:graphic>
      </p:graphicFrame>
      <p:graphicFrame>
        <p:nvGraphicFramePr>
          <p:cNvPr id="49156" name="Object 3" descr="Equation for translational radiation damping&#10;"/>
          <p:cNvGraphicFramePr>
            <a:graphicFrameLocks noChangeAspect="1"/>
          </p:cNvGraphicFramePr>
          <p:nvPr>
            <p:extLst>
              <p:ext uri="{D42A27DB-BD31-4B8C-83A1-F6EECF244321}">
                <p14:modId xmlns:p14="http://schemas.microsoft.com/office/powerpoint/2010/main" val="3649041592"/>
              </p:ext>
            </p:extLst>
          </p:nvPr>
        </p:nvGraphicFramePr>
        <p:xfrm>
          <a:off x="833438" y="3505200"/>
          <a:ext cx="2446337" cy="930275"/>
        </p:xfrm>
        <a:graphic>
          <a:graphicData uri="http://schemas.openxmlformats.org/presentationml/2006/ole">
            <mc:AlternateContent xmlns:mc="http://schemas.openxmlformats.org/markup-compatibility/2006">
              <mc:Choice xmlns:v="urn:schemas-microsoft-com:vml" Requires="v">
                <p:oleObj spid="_x0000_s87146" name="Equation" r:id="rId6" imgW="1358640" imgH="507960" progId="Equation.3">
                  <p:embed/>
                </p:oleObj>
              </mc:Choice>
              <mc:Fallback>
                <p:oleObj name="Equation" r:id="rId6" imgW="1358640" imgH="507960" progId="Equation.3">
                  <p:embed/>
                  <p:pic>
                    <p:nvPicPr>
                      <p:cNvPr id="49156" name="Object 3"/>
                      <p:cNvPicPr>
                        <a:picLocks noChangeAspect="1" noChangeArrowheads="1"/>
                      </p:cNvPicPr>
                      <p:nvPr/>
                    </p:nvPicPr>
                    <p:blipFill>
                      <a:blip r:embed="rId7"/>
                      <a:srcRect/>
                      <a:stretch>
                        <a:fillRect/>
                      </a:stretch>
                    </p:blipFill>
                    <p:spPr bwMode="auto">
                      <a:xfrm>
                        <a:off x="833438" y="3505200"/>
                        <a:ext cx="2446337" cy="930275"/>
                      </a:xfrm>
                      <a:prstGeom prst="rect">
                        <a:avLst/>
                      </a:prstGeom>
                      <a:noFill/>
                      <a:ln>
                        <a:noFill/>
                      </a:ln>
                      <a:extLst/>
                    </p:spPr>
                  </p:pic>
                </p:oleObj>
              </mc:Fallback>
            </mc:AlternateContent>
          </a:graphicData>
        </a:graphic>
      </p:graphicFrame>
      <mc:AlternateContent xmlns:mc="http://schemas.openxmlformats.org/markup-compatibility/2006">
        <mc:Choice xmlns:a14="http://schemas.microsoft.com/office/drawing/2010/main" Requires="a14">
          <p:sp>
            <p:nvSpPr>
              <p:cNvPr id="12" name="Rectangle 11"/>
              <p:cNvSpPr/>
              <p:nvPr/>
            </p:nvSpPr>
            <p:spPr>
              <a:xfrm>
                <a:off x="277280" y="2324969"/>
                <a:ext cx="1945084" cy="118352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𝑦</m:t>
                          </m:r>
                        </m:sub>
                      </m:sSub>
                      <m:r>
                        <a:rPr lang="en-US" i="0">
                          <a:latin typeface="Cambria Math" panose="02040503050406030204" pitchFamily="18" charset="0"/>
                        </a:rPr>
                        <m:t>=</m:t>
                      </m:r>
                      <m:r>
                        <a:rPr lang="en-US" b="0" i="0" smtClean="0">
                          <a:latin typeface="Cambria Math" panose="02040503050406030204" pitchFamily="18" charset="0"/>
                        </a:rPr>
                        <m:t>2</m:t>
                      </m:r>
                      <m:r>
                        <m:rPr>
                          <m:sty m:val="p"/>
                        </m:rPr>
                        <a:rPr lang="el-GR" b="0" i="1" smtClean="0">
                          <a:latin typeface="Cambria Math" panose="02040503050406030204" pitchFamily="18" charset="0"/>
                          <a:ea typeface="Cambria Math" panose="02040503050406030204" pitchFamily="18" charset="0"/>
                        </a:rPr>
                        <m:t>π</m:t>
                      </m:r>
                      <m:rad>
                        <m:radPr>
                          <m:degHide m:val="on"/>
                          <m:ctrlPr>
                            <a:rPr lang="el-GR" b="0" i="1" smtClean="0">
                              <a:latin typeface="Cambria Math" panose="02040503050406030204" pitchFamily="18" charset="0"/>
                              <a:ea typeface="Cambria Math" panose="02040503050406030204" pitchFamily="18" charset="0"/>
                            </a:rPr>
                          </m:ctrlPr>
                        </m:radPr>
                        <m:deg/>
                        <m:e>
                          <m:f>
                            <m:fPr>
                              <m:ctrlPr>
                                <a:rPr lang="el-GR" b="0" i="1" smtClean="0">
                                  <a:latin typeface="Cambria Math" panose="02040503050406030204" pitchFamily="18" charset="0"/>
                                  <a:ea typeface="Cambria Math" panose="02040503050406030204" pitchFamily="18" charset="0"/>
                                </a:rPr>
                              </m:ctrlPr>
                            </m:fPr>
                            <m:num>
                              <m:sSup>
                                <m:sSupPr>
                                  <m:ctrlPr>
                                    <a:rPr lang="el-GR"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𝑀</m:t>
                                  </m:r>
                                </m:e>
                                <m:sup>
                                  <m:r>
                                    <a:rPr lang="en-US" b="0" i="1" smtClean="0">
                                      <a:latin typeface="Cambria Math" panose="02040503050406030204" pitchFamily="18" charset="0"/>
                                      <a:ea typeface="Cambria Math" panose="02040503050406030204" pitchFamily="18" charset="0"/>
                                    </a:rPr>
                                    <m:t>∗</m:t>
                                  </m:r>
                                </m:sup>
                              </m:sSup>
                            </m:num>
                            <m:den>
                              <m:sSub>
                                <m:sSubPr>
                                  <m:ctrlPr>
                                    <a:rPr lang="el-GR"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𝐾</m:t>
                                  </m:r>
                                </m:e>
                                <m:sub>
                                  <m:r>
                                    <a:rPr lang="en-US" b="0" i="1" smtClean="0">
                                      <a:latin typeface="Cambria Math" panose="02040503050406030204" pitchFamily="18" charset="0"/>
                                      <a:ea typeface="Cambria Math" panose="02040503050406030204" pitchFamily="18" charset="0"/>
                                    </a:rPr>
                                    <m:t>𝑦</m:t>
                                  </m:r>
                                </m:sub>
                              </m:sSub>
                            </m:den>
                          </m:f>
                        </m:e>
                      </m:rad>
                    </m:oMath>
                  </m:oMathPara>
                </a14:m>
                <a:endParaRPr lang="en-US" dirty="0"/>
              </a:p>
            </p:txBody>
          </p:sp>
        </mc:Choice>
        <mc:Fallback>
          <p:sp>
            <p:nvSpPr>
              <p:cNvPr id="12" name="Rectangle 11"/>
              <p:cNvSpPr>
                <a:spLocks noRot="1" noChangeAspect="1" noMove="1" noResize="1" noEditPoints="1" noAdjustHandles="1" noChangeArrowheads="1" noChangeShapeType="1" noTextEdit="1"/>
              </p:cNvSpPr>
              <p:nvPr/>
            </p:nvSpPr>
            <p:spPr>
              <a:xfrm>
                <a:off x="277280" y="2324969"/>
                <a:ext cx="1945084" cy="1183529"/>
              </a:xfrm>
              <a:prstGeom prst="rect">
                <a:avLst/>
              </a:prstGeom>
              <a:blipFill>
                <a:blip r:embed="rId8"/>
                <a:stretch>
                  <a:fillRect/>
                </a:stretch>
              </a:blipFill>
            </p:spPr>
            <p:txBody>
              <a:bodyPr/>
              <a:lstStyle/>
              <a:p>
                <a:r>
                  <a:rPr lang="en-US">
                    <a:noFill/>
                  </a:rPr>
                  <a:t> </a:t>
                </a:r>
              </a:p>
            </p:txBody>
          </p:sp>
        </mc:Fallback>
      </mc:AlternateContent>
      <p:graphicFrame>
        <p:nvGraphicFramePr>
          <p:cNvPr id="49154" name="Object 1" descr="Stiffness of a rigid plate with dimension of the structure’s base in the subsurface media"/>
          <p:cNvGraphicFramePr>
            <a:graphicFrameLocks noChangeAspect="1"/>
          </p:cNvGraphicFramePr>
          <p:nvPr>
            <p:extLst>
              <p:ext uri="{D42A27DB-BD31-4B8C-83A1-F6EECF244321}">
                <p14:modId xmlns:p14="http://schemas.microsoft.com/office/powerpoint/2010/main" val="2470272975"/>
              </p:ext>
            </p:extLst>
          </p:nvPr>
        </p:nvGraphicFramePr>
        <p:xfrm>
          <a:off x="293444" y="1263807"/>
          <a:ext cx="3527912" cy="768728"/>
        </p:xfrm>
        <a:graphic>
          <a:graphicData uri="http://schemas.openxmlformats.org/presentationml/2006/ole">
            <mc:AlternateContent xmlns:mc="http://schemas.openxmlformats.org/markup-compatibility/2006">
              <mc:Choice xmlns:v="urn:schemas-microsoft-com:vml" Requires="v">
                <p:oleObj spid="_x0000_s87147" name="Equation" r:id="rId9" imgW="2451100" imgH="533400" progId="Equation.3">
                  <p:embed/>
                </p:oleObj>
              </mc:Choice>
              <mc:Fallback>
                <p:oleObj name="Equation" r:id="rId9" imgW="2451100" imgH="533400" progId="Equation.3">
                  <p:embed/>
                  <p:pic>
                    <p:nvPicPr>
                      <p:cNvPr id="49154" name="Object 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3444" y="1263807"/>
                        <a:ext cx="3527912" cy="768728"/>
                      </a:xfrm>
                      <a:prstGeom prst="rect">
                        <a:avLst/>
                      </a:prstGeom>
                      <a:noFill/>
                      <a:ln>
                        <a:noFill/>
                      </a:ln>
                      <a:extLst/>
                    </p:spPr>
                  </p:pic>
                </p:oleObj>
              </mc:Fallback>
            </mc:AlternateContent>
          </a:graphicData>
        </a:graphic>
      </p:graphicFrame>
      <p:sp>
        <p:nvSpPr>
          <p:cNvPr id="4" name="Content Placeholder 3"/>
          <p:cNvSpPr>
            <a:spLocks noGrp="1"/>
          </p:cNvSpPr>
          <p:nvPr>
            <p:ph sz="half" idx="2"/>
          </p:nvPr>
        </p:nvSpPr>
        <p:spPr>
          <a:xfrm>
            <a:off x="4377514" y="1263806"/>
            <a:ext cx="4385486" cy="5060793"/>
          </a:xfrm>
        </p:spPr>
        <p:txBody>
          <a:bodyPr>
            <a:normAutofit/>
          </a:bodyPr>
          <a:lstStyle/>
          <a:p>
            <a:pPr>
              <a:spcBef>
                <a:spcPts val="0"/>
              </a:spcBef>
              <a:spcAft>
                <a:spcPts val="3000"/>
              </a:spcAft>
              <a:buFont typeface="Cambria Math" panose="02040503050406030204" pitchFamily="18" charset="0"/>
              <a:buChar char="⃪"/>
            </a:pPr>
            <a:r>
              <a:rPr lang="en-US" altLang="en-US" sz="2000" dirty="0">
                <a:solidFill>
                  <a:schemeClr val="tx1"/>
                </a:solidFill>
                <a:latin typeface="Cambria Math" panose="02040503050406030204" pitchFamily="18" charset="0"/>
                <a:cs typeface="Times New Roman" panose="02020603050405020304" pitchFamily="18" charset="0"/>
                <a:sym typeface="Symbol" panose="05050102010706020507" pitchFamily="18" charset="2"/>
              </a:rPr>
              <a:t> Stiffness of a rigid plate with dimension of the structure’s base in the subsurface media</a:t>
            </a:r>
          </a:p>
          <a:p>
            <a:pPr>
              <a:spcBef>
                <a:spcPts val="0"/>
              </a:spcBef>
              <a:spcAft>
                <a:spcPts val="3000"/>
              </a:spcAft>
              <a:buFont typeface="Cambria Math" panose="02040503050406030204" pitchFamily="18" charset="0"/>
              <a:buChar char="⃪"/>
            </a:pPr>
            <a:r>
              <a:rPr lang="en-US" altLang="en-US" sz="2000" dirty="0">
                <a:solidFill>
                  <a:schemeClr val="tx1"/>
                </a:solidFill>
                <a:latin typeface="Cambria Math" panose="02040503050406030204" pitchFamily="18" charset="0"/>
                <a:cs typeface="Times New Roman" panose="02020603050405020304" pitchFamily="18" charset="0"/>
                <a:sym typeface="Symbol" panose="05050102010706020507" pitchFamily="18" charset="2"/>
              </a:rPr>
              <a:t> Translational period of that rigid plate, with mass equal to the structure’s</a:t>
            </a:r>
          </a:p>
          <a:p>
            <a:pPr>
              <a:spcBef>
                <a:spcPts val="0"/>
              </a:spcBef>
              <a:spcAft>
                <a:spcPts val="3000"/>
              </a:spcAft>
              <a:buFont typeface="Cambria Math" panose="02040503050406030204" pitchFamily="18" charset="0"/>
              <a:buChar char="⃪"/>
            </a:pPr>
            <a:r>
              <a:rPr lang="en-US" altLang="en-US" sz="2000" dirty="0">
                <a:solidFill>
                  <a:schemeClr val="tx1"/>
                </a:solidFill>
                <a:latin typeface="Cambria Math" panose="02040503050406030204" pitchFamily="18" charset="0"/>
                <a:cs typeface="Times New Roman" panose="02020603050405020304" pitchFamily="18" charset="0"/>
                <a:sym typeface="Symbol" panose="05050102010706020507" pitchFamily="18" charset="2"/>
              </a:rPr>
              <a:t> Equation for translational radiation damping</a:t>
            </a:r>
          </a:p>
          <a:p>
            <a:pPr>
              <a:spcBef>
                <a:spcPts val="0"/>
              </a:spcBef>
              <a:spcAft>
                <a:spcPts val="3000"/>
              </a:spcAft>
              <a:buFont typeface="Cambria Math" panose="02040503050406030204" pitchFamily="18" charset="0"/>
              <a:buChar char="⃪"/>
            </a:pPr>
            <a:r>
              <a:rPr lang="en-US" altLang="en-US" sz="2000" dirty="0">
                <a:solidFill>
                  <a:schemeClr val="tx1"/>
                </a:solidFill>
                <a:latin typeface="Cambria Math" panose="02040503050406030204" pitchFamily="18" charset="0"/>
                <a:cs typeface="Times New Roman" panose="02020603050405020304" pitchFamily="18" charset="0"/>
                <a:sym typeface="Symbol" panose="05050102010706020507" pitchFamily="18" charset="2"/>
              </a:rPr>
              <a:t> Dimensionless frequency parameter related to soil shear wave velocity, flexible base structure frequency and base dimension</a:t>
            </a:r>
          </a:p>
          <a:p>
            <a:pPr>
              <a:spcBef>
                <a:spcPts val="0"/>
              </a:spcBef>
              <a:spcAft>
                <a:spcPts val="3000"/>
              </a:spcAft>
              <a:buFont typeface="Cambria Math" panose="02040503050406030204" pitchFamily="18" charset="0"/>
              <a:buChar char="⃪"/>
            </a:pPr>
            <a:endParaRPr lang="en-US" sz="2000" dirty="0"/>
          </a:p>
        </p:txBody>
      </p:sp>
      <p:sp>
        <p:nvSpPr>
          <p:cNvPr id="2" name="Title 1"/>
          <p:cNvSpPr>
            <a:spLocks noGrp="1"/>
          </p:cNvSpPr>
          <p:nvPr>
            <p:ph type="title"/>
          </p:nvPr>
        </p:nvSpPr>
        <p:spPr>
          <a:xfrm>
            <a:off x="628650" y="365126"/>
            <a:ext cx="7886700" cy="869405"/>
          </a:xfrm>
        </p:spPr>
        <p:txBody>
          <a:bodyPr/>
          <a:lstStyle/>
          <a:p>
            <a:pPr algn="ctr"/>
            <a:r>
              <a:rPr lang="en-US" altLang="en-US" sz="3600" b="1" dirty="0">
                <a:solidFill>
                  <a:schemeClr val="tx2"/>
                </a:solidFill>
              </a:rPr>
              <a:t>Radiation Damping</a:t>
            </a:r>
            <a:endParaRPr lang="en-US" dirty="0"/>
          </a:p>
        </p:txBody>
      </p:sp>
    </p:spTree>
    <p:extLst>
      <p:ext uri="{BB962C8B-B14F-4D97-AF65-F5344CB8AC3E}">
        <p14:creationId xmlns:p14="http://schemas.microsoft.com/office/powerpoint/2010/main" val="28612493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8"/>
          <p:cNvSpPr>
            <a:spLocks noChangeArrowheads="1"/>
          </p:cNvSpPr>
          <p:nvPr/>
        </p:nvSpPr>
        <p:spPr bwMode="auto">
          <a:xfrm>
            <a:off x="4318916" y="5673156"/>
            <a:ext cx="486544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457200">
              <a:spcBef>
                <a:spcPct val="20000"/>
              </a:spcBef>
              <a:buClr>
                <a:schemeClr val="bg2"/>
              </a:buClr>
              <a:buChar char="&gt;"/>
              <a:tabLst>
                <a:tab pos="3657600" algn="l"/>
              </a:tabLst>
              <a:defRPr sz="2100">
                <a:solidFill>
                  <a:schemeClr val="accent1"/>
                </a:solidFill>
                <a:latin typeface="Verdana" panose="020B0604030504040204" pitchFamily="34" charset="0"/>
              </a:defRPr>
            </a:lvl1pPr>
            <a:lvl2pPr marL="742950" indent="-285750">
              <a:spcBef>
                <a:spcPct val="20000"/>
              </a:spcBef>
              <a:buClr>
                <a:schemeClr val="bg2"/>
              </a:buClr>
              <a:buSzPct val="120000"/>
              <a:buChar char=" "/>
              <a:tabLst>
                <a:tab pos="3657600" algn="l"/>
              </a:tabLst>
              <a:defRPr sz="1500">
                <a:solidFill>
                  <a:schemeClr val="tx2"/>
                </a:solidFill>
                <a:latin typeface="Arial" panose="020B0604020202020204" pitchFamily="34" charset="0"/>
              </a:defRPr>
            </a:lvl2pPr>
            <a:lvl3pPr marL="1143000" indent="-228600">
              <a:spcBef>
                <a:spcPct val="20000"/>
              </a:spcBef>
              <a:buClr>
                <a:schemeClr val="bg2"/>
              </a:buClr>
              <a:buSzPct val="75000"/>
              <a:buChar char="•"/>
              <a:tabLst>
                <a:tab pos="3657600" algn="l"/>
              </a:tabLst>
              <a:defRPr sz="1600" b="1">
                <a:solidFill>
                  <a:schemeClr val="tx2"/>
                </a:solidFill>
                <a:latin typeface="Verdana" panose="020B0604030504040204" pitchFamily="34" charset="0"/>
              </a:defRPr>
            </a:lvl3pPr>
            <a:lvl4pPr marL="1600200" indent="-228600">
              <a:spcBef>
                <a:spcPct val="20000"/>
              </a:spcBef>
              <a:buClr>
                <a:schemeClr val="bg2"/>
              </a:buClr>
              <a:buChar char="&gt;"/>
              <a:tabLst>
                <a:tab pos="3657600" algn="l"/>
              </a:tabLst>
              <a:defRPr sz="1600">
                <a:solidFill>
                  <a:schemeClr val="tx2"/>
                </a:solidFill>
                <a:latin typeface="Verdana" panose="020B0604030504040204" pitchFamily="34" charset="0"/>
              </a:defRPr>
            </a:lvl4pPr>
            <a:lvl5pPr marL="2057400" indent="-228600">
              <a:spcBef>
                <a:spcPct val="20000"/>
              </a:spcBef>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9pPr>
          </a:lstStyle>
          <a:p>
            <a:pPr indent="0">
              <a:spcBef>
                <a:spcPct val="0"/>
              </a:spcBef>
              <a:buClrTx/>
              <a:buFontTx/>
              <a:buNone/>
            </a:pPr>
            <a:r>
              <a:rPr lang="en-US" altLang="en-US" sz="2000" dirty="0">
                <a:solidFill>
                  <a:schemeClr val="tx1"/>
                </a:solidFill>
                <a:latin typeface="Cambria Math" panose="02040503050406030204" pitchFamily="18" charset="0"/>
                <a:cs typeface="Times New Roman" panose="02020603050405020304" pitchFamily="18" charset="0"/>
                <a:sym typeface="Symbol" panose="05050102010706020507" pitchFamily="18" charset="2"/>
              </a:rPr>
              <a:t>Dynamic stiffness modifier based on the frequency parameter</a:t>
            </a:r>
          </a:p>
        </p:txBody>
      </p:sp>
      <p:graphicFrame>
        <p:nvGraphicFramePr>
          <p:cNvPr id="49160" name="Object 7" descr="Dynamic stiffness modifier based on the frequency parameter&#10;"/>
          <p:cNvGraphicFramePr>
            <a:graphicFrameLocks noChangeAspect="1"/>
          </p:cNvGraphicFramePr>
          <p:nvPr>
            <p:extLst>
              <p:ext uri="{D42A27DB-BD31-4B8C-83A1-F6EECF244321}">
                <p14:modId xmlns:p14="http://schemas.microsoft.com/office/powerpoint/2010/main" val="669808361"/>
              </p:ext>
            </p:extLst>
          </p:nvPr>
        </p:nvGraphicFramePr>
        <p:xfrm>
          <a:off x="669542" y="5212865"/>
          <a:ext cx="3614738" cy="1519833"/>
        </p:xfrm>
        <a:graphic>
          <a:graphicData uri="http://schemas.openxmlformats.org/presentationml/2006/ole">
            <mc:AlternateContent xmlns:mc="http://schemas.openxmlformats.org/markup-compatibility/2006">
              <mc:Choice xmlns:v="urn:schemas-microsoft-com:vml" Requires="v">
                <p:oleObj spid="_x0000_s88207" r:id="rId4" imgW="2527300" imgH="1066800" progId="Equation.DSMT4">
                  <p:embed/>
                </p:oleObj>
              </mc:Choice>
              <mc:Fallback>
                <p:oleObj r:id="rId4" imgW="2527300" imgH="1066800" progId="Equation.DSMT4">
                  <p:embed/>
                  <p:pic>
                    <p:nvPicPr>
                      <p:cNvPr id="4916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9542" y="5212865"/>
                        <a:ext cx="3614738" cy="1519833"/>
                      </a:xfrm>
                      <a:prstGeom prst="rect">
                        <a:avLst/>
                      </a:prstGeom>
                      <a:noFill/>
                      <a:ln>
                        <a:noFill/>
                      </a:ln>
                      <a:extLst/>
                    </p:spPr>
                  </p:pic>
                </p:oleObj>
              </mc:Fallback>
            </mc:AlternateContent>
          </a:graphicData>
        </a:graphic>
      </p:graphicFrame>
      <p:sp>
        <p:nvSpPr>
          <p:cNvPr id="21" name="Rectangle 8"/>
          <p:cNvSpPr>
            <a:spLocks noChangeArrowheads="1"/>
          </p:cNvSpPr>
          <p:nvPr/>
        </p:nvSpPr>
        <p:spPr bwMode="auto">
          <a:xfrm>
            <a:off x="4572000" y="4780002"/>
            <a:ext cx="400276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457200">
              <a:spcBef>
                <a:spcPct val="20000"/>
              </a:spcBef>
              <a:buClr>
                <a:schemeClr val="bg2"/>
              </a:buClr>
              <a:buChar char="&gt;"/>
              <a:tabLst>
                <a:tab pos="3657600" algn="l"/>
              </a:tabLst>
              <a:defRPr sz="2100">
                <a:solidFill>
                  <a:schemeClr val="accent1"/>
                </a:solidFill>
                <a:latin typeface="Verdana" panose="020B0604030504040204" pitchFamily="34" charset="0"/>
              </a:defRPr>
            </a:lvl1pPr>
            <a:lvl2pPr marL="742950" indent="-285750">
              <a:spcBef>
                <a:spcPct val="20000"/>
              </a:spcBef>
              <a:buClr>
                <a:schemeClr val="bg2"/>
              </a:buClr>
              <a:buSzPct val="120000"/>
              <a:buChar char=" "/>
              <a:tabLst>
                <a:tab pos="3657600" algn="l"/>
              </a:tabLst>
              <a:defRPr sz="1500">
                <a:solidFill>
                  <a:schemeClr val="tx2"/>
                </a:solidFill>
                <a:latin typeface="Arial" panose="020B0604020202020204" pitchFamily="34" charset="0"/>
              </a:defRPr>
            </a:lvl2pPr>
            <a:lvl3pPr marL="1143000" indent="-228600">
              <a:spcBef>
                <a:spcPct val="20000"/>
              </a:spcBef>
              <a:buClr>
                <a:schemeClr val="bg2"/>
              </a:buClr>
              <a:buSzPct val="75000"/>
              <a:buChar char="•"/>
              <a:tabLst>
                <a:tab pos="3657600" algn="l"/>
              </a:tabLst>
              <a:defRPr sz="1600" b="1">
                <a:solidFill>
                  <a:schemeClr val="tx2"/>
                </a:solidFill>
                <a:latin typeface="Verdana" panose="020B0604030504040204" pitchFamily="34" charset="0"/>
              </a:defRPr>
            </a:lvl3pPr>
            <a:lvl4pPr marL="1600200" indent="-228600">
              <a:spcBef>
                <a:spcPct val="20000"/>
              </a:spcBef>
              <a:buClr>
                <a:schemeClr val="bg2"/>
              </a:buClr>
              <a:buChar char="&gt;"/>
              <a:tabLst>
                <a:tab pos="3657600" algn="l"/>
              </a:tabLst>
              <a:defRPr sz="1600">
                <a:solidFill>
                  <a:schemeClr val="tx2"/>
                </a:solidFill>
                <a:latin typeface="Verdana" panose="020B0604030504040204" pitchFamily="34" charset="0"/>
              </a:defRPr>
            </a:lvl4pPr>
            <a:lvl5pPr marL="2057400" indent="-228600">
              <a:spcBef>
                <a:spcPct val="20000"/>
              </a:spcBef>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9pPr>
          </a:lstStyle>
          <a:p>
            <a:pPr indent="0">
              <a:spcBef>
                <a:spcPct val="0"/>
              </a:spcBef>
              <a:buClrTx/>
              <a:buFontTx/>
              <a:buNone/>
            </a:pPr>
            <a:r>
              <a:rPr lang="en-US" altLang="en-US" sz="2000" dirty="0">
                <a:solidFill>
                  <a:schemeClr val="tx1"/>
                </a:solidFill>
                <a:latin typeface="Cambria Math" panose="02040503050406030204" pitchFamily="18" charset="0"/>
                <a:cs typeface="Times New Roman" panose="02020603050405020304" pitchFamily="18" charset="0"/>
                <a:sym typeface="Symbol" panose="05050102010706020507" pitchFamily="18" charset="2"/>
              </a:rPr>
              <a:t>Factor related to </a:t>
            </a:r>
            <a:r>
              <a:rPr lang="en-US" altLang="en-US" sz="2000" dirty="0" err="1">
                <a:solidFill>
                  <a:schemeClr val="tx1"/>
                </a:solidFill>
                <a:latin typeface="Cambria Math" panose="02040503050406030204" pitchFamily="18" charset="0"/>
                <a:cs typeface="Times New Roman" panose="02020603050405020304" pitchFamily="18" charset="0"/>
                <a:sym typeface="Symbol" panose="05050102010706020507" pitchFamily="18" charset="2"/>
              </a:rPr>
              <a:t>poisson’s</a:t>
            </a:r>
            <a:r>
              <a:rPr lang="en-US" altLang="en-US" sz="2000" dirty="0">
                <a:solidFill>
                  <a:schemeClr val="tx1"/>
                </a:solidFill>
                <a:latin typeface="Cambria Math" panose="02040503050406030204" pitchFamily="18" charset="0"/>
                <a:cs typeface="Times New Roman" panose="02020603050405020304" pitchFamily="18" charset="0"/>
                <a:sym typeface="Symbol" panose="05050102010706020507" pitchFamily="18" charset="2"/>
              </a:rPr>
              <a:t> effect</a:t>
            </a:r>
          </a:p>
        </p:txBody>
      </p:sp>
      <p:graphicFrame>
        <p:nvGraphicFramePr>
          <p:cNvPr id="49159" name="Object 6" descr="Factor related to poisson’s effect&#10;"/>
          <p:cNvGraphicFramePr>
            <a:graphicFrameLocks noChangeAspect="1"/>
          </p:cNvGraphicFramePr>
          <p:nvPr>
            <p:extLst>
              <p:ext uri="{D42A27DB-BD31-4B8C-83A1-F6EECF244321}">
                <p14:modId xmlns:p14="http://schemas.microsoft.com/office/powerpoint/2010/main" val="24689092"/>
              </p:ext>
            </p:extLst>
          </p:nvPr>
        </p:nvGraphicFramePr>
        <p:xfrm>
          <a:off x="1828800" y="4657494"/>
          <a:ext cx="1807368" cy="670917"/>
        </p:xfrm>
        <a:graphic>
          <a:graphicData uri="http://schemas.openxmlformats.org/presentationml/2006/ole">
            <mc:AlternateContent xmlns:mc="http://schemas.openxmlformats.org/markup-compatibility/2006">
              <mc:Choice xmlns:v="urn:schemas-microsoft-com:vml" Requires="v">
                <p:oleObj spid="_x0000_s88208" name="Equation" r:id="rId6" imgW="1257300" imgH="469900" progId="Equation.3">
                  <p:embed/>
                </p:oleObj>
              </mc:Choice>
              <mc:Fallback>
                <p:oleObj name="Equation" r:id="rId6" imgW="1257300" imgH="469900" progId="Equation.3">
                  <p:embed/>
                  <p:pic>
                    <p:nvPicPr>
                      <p:cNvPr id="49159"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28800" y="4657494"/>
                        <a:ext cx="1807368" cy="670917"/>
                      </a:xfrm>
                      <a:prstGeom prst="rect">
                        <a:avLst/>
                      </a:prstGeom>
                      <a:noFill/>
                      <a:ln>
                        <a:noFill/>
                      </a:ln>
                      <a:extLst/>
                    </p:spPr>
                  </p:pic>
                </p:oleObj>
              </mc:Fallback>
            </mc:AlternateContent>
          </a:graphicData>
        </a:graphic>
      </p:graphicFrame>
      <p:sp>
        <p:nvSpPr>
          <p:cNvPr id="19" name="Rectangle 8"/>
          <p:cNvSpPr>
            <a:spLocks noChangeArrowheads="1"/>
          </p:cNvSpPr>
          <p:nvPr/>
        </p:nvSpPr>
        <p:spPr bwMode="auto">
          <a:xfrm>
            <a:off x="4572000" y="3429000"/>
            <a:ext cx="40027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457200">
              <a:spcBef>
                <a:spcPct val="20000"/>
              </a:spcBef>
              <a:buClr>
                <a:schemeClr val="bg2"/>
              </a:buClr>
              <a:buChar char="&gt;"/>
              <a:tabLst>
                <a:tab pos="3657600" algn="l"/>
              </a:tabLst>
              <a:defRPr sz="2100">
                <a:solidFill>
                  <a:schemeClr val="accent1"/>
                </a:solidFill>
                <a:latin typeface="Verdana" panose="020B0604030504040204" pitchFamily="34" charset="0"/>
              </a:defRPr>
            </a:lvl1pPr>
            <a:lvl2pPr marL="742950" indent="-285750">
              <a:spcBef>
                <a:spcPct val="20000"/>
              </a:spcBef>
              <a:buClr>
                <a:schemeClr val="bg2"/>
              </a:buClr>
              <a:buSzPct val="120000"/>
              <a:buChar char=" "/>
              <a:tabLst>
                <a:tab pos="3657600" algn="l"/>
              </a:tabLst>
              <a:defRPr sz="1500">
                <a:solidFill>
                  <a:schemeClr val="tx2"/>
                </a:solidFill>
                <a:latin typeface="Arial" panose="020B0604020202020204" pitchFamily="34" charset="0"/>
              </a:defRPr>
            </a:lvl2pPr>
            <a:lvl3pPr marL="1143000" indent="-228600">
              <a:spcBef>
                <a:spcPct val="20000"/>
              </a:spcBef>
              <a:buClr>
                <a:schemeClr val="bg2"/>
              </a:buClr>
              <a:buSzPct val="75000"/>
              <a:buChar char="•"/>
              <a:tabLst>
                <a:tab pos="3657600" algn="l"/>
              </a:tabLst>
              <a:defRPr sz="1600" b="1">
                <a:solidFill>
                  <a:schemeClr val="tx2"/>
                </a:solidFill>
                <a:latin typeface="Verdana" panose="020B0604030504040204" pitchFamily="34" charset="0"/>
              </a:defRPr>
            </a:lvl3pPr>
            <a:lvl4pPr marL="1600200" indent="-228600">
              <a:spcBef>
                <a:spcPct val="20000"/>
              </a:spcBef>
              <a:buClr>
                <a:schemeClr val="bg2"/>
              </a:buClr>
              <a:buChar char="&gt;"/>
              <a:tabLst>
                <a:tab pos="3657600" algn="l"/>
              </a:tabLst>
              <a:defRPr sz="1600">
                <a:solidFill>
                  <a:schemeClr val="tx2"/>
                </a:solidFill>
                <a:latin typeface="Verdana" panose="020B0604030504040204" pitchFamily="34" charset="0"/>
              </a:defRPr>
            </a:lvl4pPr>
            <a:lvl5pPr marL="2057400" indent="-228600">
              <a:spcBef>
                <a:spcPct val="20000"/>
              </a:spcBef>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9pPr>
          </a:lstStyle>
          <a:p>
            <a:pPr indent="0">
              <a:spcBef>
                <a:spcPct val="0"/>
              </a:spcBef>
              <a:buClrTx/>
              <a:buFontTx/>
              <a:buNone/>
            </a:pPr>
            <a:r>
              <a:rPr lang="en-US" altLang="en-US" sz="2000" dirty="0">
                <a:solidFill>
                  <a:schemeClr val="tx1"/>
                </a:solidFill>
                <a:latin typeface="Cambria Math" panose="02040503050406030204" pitchFamily="18" charset="0"/>
                <a:cs typeface="Times New Roman" panose="02020603050405020304" pitchFamily="18" charset="0"/>
                <a:sym typeface="Symbol" panose="05050102010706020507" pitchFamily="18" charset="2"/>
              </a:rPr>
              <a:t>Equation for rotational radiation damping</a:t>
            </a:r>
          </a:p>
        </p:txBody>
      </p:sp>
      <p:graphicFrame>
        <p:nvGraphicFramePr>
          <p:cNvPr id="49158" name="Object 5" descr="Equation for rotational radiation damping&#10;"/>
          <p:cNvGraphicFramePr>
            <a:graphicFrameLocks noChangeAspect="1"/>
          </p:cNvGraphicFramePr>
          <p:nvPr>
            <p:extLst>
              <p:ext uri="{D42A27DB-BD31-4B8C-83A1-F6EECF244321}">
                <p14:modId xmlns:p14="http://schemas.microsoft.com/office/powerpoint/2010/main" val="2345000805"/>
              </p:ext>
            </p:extLst>
          </p:nvPr>
        </p:nvGraphicFramePr>
        <p:xfrm>
          <a:off x="211260" y="3037112"/>
          <a:ext cx="4107656" cy="1601986"/>
        </p:xfrm>
        <a:graphic>
          <a:graphicData uri="http://schemas.openxmlformats.org/presentationml/2006/ole">
            <mc:AlternateContent xmlns:mc="http://schemas.openxmlformats.org/markup-compatibility/2006">
              <mc:Choice xmlns:v="urn:schemas-microsoft-com:vml" Requires="v">
                <p:oleObj spid="_x0000_s88209" r:id="rId8" imgW="2870200" imgH="1117600" progId="Equation.DSMT4">
                  <p:embed/>
                </p:oleObj>
              </mc:Choice>
              <mc:Fallback>
                <p:oleObj r:id="rId8" imgW="2870200" imgH="1117600" progId="Equation.DSMT4">
                  <p:embed/>
                  <p:pic>
                    <p:nvPicPr>
                      <p:cNvPr id="49158"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1260" y="3037112"/>
                        <a:ext cx="4107656" cy="1601986"/>
                      </a:xfrm>
                      <a:prstGeom prst="rect">
                        <a:avLst/>
                      </a:prstGeom>
                      <a:noFill/>
                      <a:ln>
                        <a:noFill/>
                      </a:ln>
                      <a:extLst/>
                    </p:spPr>
                  </p:pic>
                </p:oleObj>
              </mc:Fallback>
            </mc:AlternateContent>
          </a:graphicData>
        </a:graphic>
      </p:graphicFrame>
      <p:sp>
        <p:nvSpPr>
          <p:cNvPr id="18" name="Rectangle 8"/>
          <p:cNvSpPr>
            <a:spLocks noChangeArrowheads="1"/>
          </p:cNvSpPr>
          <p:nvPr/>
        </p:nvSpPr>
        <p:spPr bwMode="auto">
          <a:xfrm>
            <a:off x="4267111" y="2463345"/>
            <a:ext cx="486544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457200">
              <a:spcBef>
                <a:spcPct val="20000"/>
              </a:spcBef>
              <a:buClr>
                <a:schemeClr val="bg2"/>
              </a:buClr>
              <a:buChar char="&gt;"/>
              <a:tabLst>
                <a:tab pos="3657600" algn="l"/>
              </a:tabLst>
              <a:defRPr sz="2100">
                <a:solidFill>
                  <a:schemeClr val="accent1"/>
                </a:solidFill>
                <a:latin typeface="Verdana" panose="020B0604030504040204" pitchFamily="34" charset="0"/>
              </a:defRPr>
            </a:lvl1pPr>
            <a:lvl2pPr marL="742950" indent="-285750">
              <a:spcBef>
                <a:spcPct val="20000"/>
              </a:spcBef>
              <a:buClr>
                <a:schemeClr val="bg2"/>
              </a:buClr>
              <a:buSzPct val="120000"/>
              <a:buChar char=" "/>
              <a:tabLst>
                <a:tab pos="3657600" algn="l"/>
              </a:tabLst>
              <a:defRPr sz="1500">
                <a:solidFill>
                  <a:schemeClr val="tx2"/>
                </a:solidFill>
                <a:latin typeface="Arial" panose="020B0604020202020204" pitchFamily="34" charset="0"/>
              </a:defRPr>
            </a:lvl2pPr>
            <a:lvl3pPr marL="1143000" indent="-228600">
              <a:spcBef>
                <a:spcPct val="20000"/>
              </a:spcBef>
              <a:buClr>
                <a:schemeClr val="bg2"/>
              </a:buClr>
              <a:buSzPct val="75000"/>
              <a:buChar char="•"/>
              <a:tabLst>
                <a:tab pos="3657600" algn="l"/>
              </a:tabLst>
              <a:defRPr sz="1600" b="1">
                <a:solidFill>
                  <a:schemeClr val="tx2"/>
                </a:solidFill>
                <a:latin typeface="Verdana" panose="020B0604030504040204" pitchFamily="34" charset="0"/>
              </a:defRPr>
            </a:lvl3pPr>
            <a:lvl4pPr marL="1600200" indent="-228600">
              <a:spcBef>
                <a:spcPct val="20000"/>
              </a:spcBef>
              <a:buClr>
                <a:schemeClr val="bg2"/>
              </a:buClr>
              <a:buChar char="&gt;"/>
              <a:tabLst>
                <a:tab pos="3657600" algn="l"/>
              </a:tabLst>
              <a:defRPr sz="1600">
                <a:solidFill>
                  <a:schemeClr val="tx2"/>
                </a:solidFill>
                <a:latin typeface="Verdana" panose="020B0604030504040204" pitchFamily="34" charset="0"/>
              </a:defRPr>
            </a:lvl4pPr>
            <a:lvl5pPr marL="2057400" indent="-228600">
              <a:spcBef>
                <a:spcPct val="20000"/>
              </a:spcBef>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9pPr>
          </a:lstStyle>
          <a:p>
            <a:pPr indent="0">
              <a:spcBef>
                <a:spcPct val="0"/>
              </a:spcBef>
              <a:buClrTx/>
              <a:buFontTx/>
              <a:buNone/>
            </a:pPr>
            <a:r>
              <a:rPr lang="en-US" altLang="en-US" sz="2000" dirty="0">
                <a:solidFill>
                  <a:schemeClr val="tx1"/>
                </a:solidFill>
                <a:latin typeface="Cambria Math" panose="02040503050406030204" pitchFamily="18" charset="0"/>
                <a:cs typeface="Times New Roman" panose="02020603050405020304" pitchFamily="18" charset="0"/>
                <a:sym typeface="Symbol" panose="05050102010706020507" pitchFamily="18" charset="2"/>
              </a:rPr>
              <a:t>Rotational period of that rigid plate, with mass equal to the structure’s</a:t>
            </a:r>
          </a:p>
        </p:txBody>
      </p:sp>
      <mc:AlternateContent xmlns:mc="http://schemas.openxmlformats.org/markup-compatibility/2006">
        <mc:Choice xmlns:a14="http://schemas.microsoft.com/office/drawing/2010/main" Requires="a14">
          <p:sp>
            <p:nvSpPr>
              <p:cNvPr id="20" name="Rectangle 19" descr="Rotational period of that rigid plate, with mass equal to the structure’s&#10;"/>
              <p:cNvSpPr/>
              <p:nvPr/>
            </p:nvSpPr>
            <p:spPr>
              <a:xfrm>
                <a:off x="631600" y="2158464"/>
                <a:ext cx="2765694" cy="118352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𝑥𝑥</m:t>
                          </m:r>
                        </m:sub>
                      </m:sSub>
                      <m:r>
                        <a:rPr lang="en-US" i="0">
                          <a:latin typeface="Cambria Math" panose="02040503050406030204" pitchFamily="18" charset="0"/>
                        </a:rPr>
                        <m:t>=</m:t>
                      </m:r>
                      <m:r>
                        <a:rPr lang="en-US" b="0" i="0" smtClean="0">
                          <a:latin typeface="Cambria Math" panose="02040503050406030204" pitchFamily="18" charset="0"/>
                        </a:rPr>
                        <m:t>2</m:t>
                      </m:r>
                      <m:r>
                        <m:rPr>
                          <m:sty m:val="p"/>
                        </m:rPr>
                        <a:rPr lang="el-GR" b="0" i="1" smtClean="0">
                          <a:latin typeface="Cambria Math" panose="02040503050406030204" pitchFamily="18" charset="0"/>
                          <a:ea typeface="Cambria Math" panose="02040503050406030204" pitchFamily="18" charset="0"/>
                        </a:rPr>
                        <m:t>π</m:t>
                      </m:r>
                      <m:rad>
                        <m:radPr>
                          <m:degHide m:val="on"/>
                          <m:ctrlPr>
                            <a:rPr lang="el-GR" b="0" i="1" smtClean="0">
                              <a:latin typeface="Cambria Math" panose="02040503050406030204" pitchFamily="18" charset="0"/>
                              <a:ea typeface="Cambria Math" panose="02040503050406030204" pitchFamily="18" charset="0"/>
                            </a:rPr>
                          </m:ctrlPr>
                        </m:radPr>
                        <m:deg/>
                        <m:e>
                          <m:f>
                            <m:fPr>
                              <m:ctrlPr>
                                <a:rPr lang="el-GR" b="0" i="1" smtClean="0">
                                  <a:latin typeface="Cambria Math" panose="02040503050406030204" pitchFamily="18" charset="0"/>
                                  <a:ea typeface="Cambria Math" panose="02040503050406030204" pitchFamily="18" charset="0"/>
                                </a:rPr>
                              </m:ctrlPr>
                            </m:fPr>
                            <m:num>
                              <m:sSup>
                                <m:sSupPr>
                                  <m:ctrlPr>
                                    <a:rPr lang="el-GR"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𝑀</m:t>
                                  </m:r>
                                </m:e>
                                <m:sup>
                                  <m:r>
                                    <a:rPr lang="en-US" b="0" i="1" smtClean="0">
                                      <a:latin typeface="Cambria Math" panose="02040503050406030204" pitchFamily="18" charset="0"/>
                                      <a:ea typeface="Cambria Math" panose="02040503050406030204" pitchFamily="18" charset="0"/>
                                    </a:rPr>
                                    <m:t>∗</m:t>
                                  </m:r>
                                </m:sup>
                              </m:sSup>
                              <m:sSup>
                                <m:sSupPr>
                                  <m:ctrlPr>
                                    <a:rPr lang="el-GR" b="0" i="1" smtClean="0">
                                      <a:latin typeface="Cambria Math" panose="02040503050406030204" pitchFamily="18" charset="0"/>
                                      <a:ea typeface="Cambria Math" panose="02040503050406030204" pitchFamily="18" charset="0"/>
                                    </a:rPr>
                                  </m:ctrlPr>
                                </m:sSupPr>
                                <m:e>
                                  <m:d>
                                    <m:dPr>
                                      <m:ctrlPr>
                                        <a:rPr lang="el-GR" b="0" i="1" smtClean="0">
                                          <a:latin typeface="Cambria Math" panose="02040503050406030204" pitchFamily="18" charset="0"/>
                                          <a:ea typeface="Cambria Math" panose="02040503050406030204" pitchFamily="18" charset="0"/>
                                        </a:rPr>
                                      </m:ctrlPr>
                                    </m:dPr>
                                    <m:e>
                                      <m:sSup>
                                        <m:sSupPr>
                                          <m:ctrlPr>
                                            <a:rPr lang="el-GR"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h</m:t>
                                          </m:r>
                                        </m:e>
                                        <m:sup>
                                          <m:r>
                                            <a:rPr lang="en-US" b="0" i="1" smtClean="0">
                                              <a:latin typeface="Cambria Math" panose="02040503050406030204" pitchFamily="18" charset="0"/>
                                              <a:ea typeface="Cambria Math" panose="02040503050406030204" pitchFamily="18" charset="0"/>
                                            </a:rPr>
                                            <m:t>∗</m:t>
                                          </m:r>
                                        </m:sup>
                                      </m:sSup>
                                    </m:e>
                                  </m:d>
                                </m:e>
                                <m:sup>
                                  <m:r>
                                    <a:rPr lang="en-US" b="0" i="1" smtClean="0">
                                      <a:latin typeface="Cambria Math" panose="02040503050406030204" pitchFamily="18" charset="0"/>
                                      <a:ea typeface="Cambria Math" panose="02040503050406030204" pitchFamily="18" charset="0"/>
                                    </a:rPr>
                                    <m:t>2</m:t>
                                  </m:r>
                                </m:sup>
                              </m:sSup>
                            </m:num>
                            <m:den>
                              <m:sSub>
                                <m:sSubPr>
                                  <m:ctrlPr>
                                    <a:rPr lang="el-GR" b="0" i="1" smtClean="0">
                                      <a:latin typeface="Cambria Math" panose="02040503050406030204" pitchFamily="18" charset="0"/>
                                      <a:ea typeface="Cambria Math" panose="02040503050406030204" pitchFamily="18" charset="0"/>
                                    </a:rPr>
                                  </m:ctrlPr>
                                </m:sSub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𝛼</m:t>
                                      </m:r>
                                    </m:e>
                                    <m:sub>
                                      <m:r>
                                        <a:rPr lang="en-US" b="0" i="1" smtClean="0">
                                          <a:latin typeface="Cambria Math" panose="02040503050406030204" pitchFamily="18" charset="0"/>
                                          <a:ea typeface="Cambria Math" panose="02040503050406030204" pitchFamily="18" charset="0"/>
                                        </a:rPr>
                                        <m:t>𝑥𝑥</m:t>
                                      </m:r>
                                    </m:sub>
                                  </m:sSub>
                                  <m:r>
                                    <a:rPr lang="en-US" b="0" i="1" smtClean="0">
                                      <a:latin typeface="Cambria Math" panose="02040503050406030204" pitchFamily="18" charset="0"/>
                                      <a:ea typeface="Cambria Math" panose="02040503050406030204" pitchFamily="18" charset="0"/>
                                    </a:rPr>
                                    <m:t>𝐾</m:t>
                                  </m:r>
                                </m:e>
                                <m:sub>
                                  <m:r>
                                    <a:rPr lang="en-US" b="0" i="1" smtClean="0">
                                      <a:latin typeface="Cambria Math" panose="02040503050406030204" pitchFamily="18" charset="0"/>
                                      <a:ea typeface="Cambria Math" panose="02040503050406030204" pitchFamily="18" charset="0"/>
                                    </a:rPr>
                                    <m:t>𝑥𝑥</m:t>
                                  </m:r>
                                </m:sub>
                              </m:sSub>
                            </m:den>
                          </m:f>
                        </m:e>
                      </m:rad>
                    </m:oMath>
                  </m:oMathPara>
                </a14:m>
                <a:endParaRPr lang="en-US" dirty="0"/>
              </a:p>
            </p:txBody>
          </p:sp>
        </mc:Choice>
        <mc:Fallback>
          <p:sp>
            <p:nvSpPr>
              <p:cNvPr id="20" name="Rectangle 19" descr="Rotational period of that rigid plate, with mass equal to the structure’s&#10;"/>
              <p:cNvSpPr>
                <a:spLocks noRot="1" noChangeAspect="1" noMove="1" noResize="1" noEditPoints="1" noAdjustHandles="1" noChangeArrowheads="1" noChangeShapeType="1" noTextEdit="1"/>
              </p:cNvSpPr>
              <p:nvPr/>
            </p:nvSpPr>
            <p:spPr>
              <a:xfrm>
                <a:off x="631600" y="2158464"/>
                <a:ext cx="2765694" cy="1183529"/>
              </a:xfrm>
              <a:prstGeom prst="rect">
                <a:avLst/>
              </a:prstGeom>
              <a:blipFill>
                <a:blip r:embed="rId10"/>
                <a:stretch>
                  <a:fillRect/>
                </a:stretch>
              </a:blipFill>
            </p:spPr>
            <p:txBody>
              <a:bodyPr/>
              <a:lstStyle/>
              <a:p>
                <a:r>
                  <a:rPr lang="en-US">
                    <a:noFill/>
                  </a:rPr>
                  <a:t> </a:t>
                </a:r>
              </a:p>
            </p:txBody>
          </p:sp>
        </mc:Fallback>
      </mc:AlternateContent>
      <p:sp>
        <p:nvSpPr>
          <p:cNvPr id="17" name="Rectangle 8"/>
          <p:cNvSpPr>
            <a:spLocks noChangeArrowheads="1"/>
          </p:cNvSpPr>
          <p:nvPr/>
        </p:nvSpPr>
        <p:spPr bwMode="auto">
          <a:xfrm>
            <a:off x="4267111" y="1148715"/>
            <a:ext cx="4865444"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indent="457200">
              <a:spcBef>
                <a:spcPct val="20000"/>
              </a:spcBef>
              <a:buClr>
                <a:schemeClr val="bg2"/>
              </a:buClr>
              <a:buChar char="&gt;"/>
              <a:tabLst>
                <a:tab pos="3657600" algn="l"/>
              </a:tabLst>
              <a:defRPr sz="2100">
                <a:solidFill>
                  <a:schemeClr val="accent1"/>
                </a:solidFill>
                <a:latin typeface="Verdana" panose="020B0604030504040204" pitchFamily="34" charset="0"/>
              </a:defRPr>
            </a:lvl1pPr>
            <a:lvl2pPr marL="742950" indent="-285750">
              <a:spcBef>
                <a:spcPct val="20000"/>
              </a:spcBef>
              <a:buClr>
                <a:schemeClr val="bg2"/>
              </a:buClr>
              <a:buSzPct val="120000"/>
              <a:buChar char=" "/>
              <a:tabLst>
                <a:tab pos="3657600" algn="l"/>
              </a:tabLst>
              <a:defRPr sz="1500">
                <a:solidFill>
                  <a:schemeClr val="tx2"/>
                </a:solidFill>
                <a:latin typeface="Arial" panose="020B0604020202020204" pitchFamily="34" charset="0"/>
              </a:defRPr>
            </a:lvl2pPr>
            <a:lvl3pPr marL="1143000" indent="-228600">
              <a:spcBef>
                <a:spcPct val="20000"/>
              </a:spcBef>
              <a:buClr>
                <a:schemeClr val="bg2"/>
              </a:buClr>
              <a:buSzPct val="75000"/>
              <a:buChar char="•"/>
              <a:tabLst>
                <a:tab pos="3657600" algn="l"/>
              </a:tabLst>
              <a:defRPr sz="1600" b="1">
                <a:solidFill>
                  <a:schemeClr val="tx2"/>
                </a:solidFill>
                <a:latin typeface="Verdana" panose="020B0604030504040204" pitchFamily="34" charset="0"/>
              </a:defRPr>
            </a:lvl3pPr>
            <a:lvl4pPr marL="1600200" indent="-228600">
              <a:spcBef>
                <a:spcPct val="20000"/>
              </a:spcBef>
              <a:buClr>
                <a:schemeClr val="bg2"/>
              </a:buClr>
              <a:buChar char="&gt;"/>
              <a:tabLst>
                <a:tab pos="3657600" algn="l"/>
              </a:tabLst>
              <a:defRPr sz="1600">
                <a:solidFill>
                  <a:schemeClr val="tx2"/>
                </a:solidFill>
                <a:latin typeface="Verdana" panose="020B0604030504040204" pitchFamily="34" charset="0"/>
              </a:defRPr>
            </a:lvl4pPr>
            <a:lvl5pPr marL="2057400" indent="-228600">
              <a:spcBef>
                <a:spcPct val="20000"/>
              </a:spcBef>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bg2"/>
              </a:buClr>
              <a:buSzPct val="85000"/>
              <a:buFont typeface="Times" panose="02020603050405020304" pitchFamily="18" charset="0"/>
              <a:buChar char="•"/>
              <a:tabLst>
                <a:tab pos="3657600" algn="l"/>
              </a:tabLst>
              <a:defRPr sz="1500">
                <a:solidFill>
                  <a:schemeClr val="tx2"/>
                </a:solidFill>
                <a:latin typeface="Arial" panose="020B0604020202020204" pitchFamily="34" charset="0"/>
              </a:defRPr>
            </a:lvl9pPr>
          </a:lstStyle>
          <a:p>
            <a:pPr indent="0">
              <a:spcBef>
                <a:spcPct val="0"/>
              </a:spcBef>
              <a:buClrTx/>
              <a:buFontTx/>
              <a:buNone/>
            </a:pPr>
            <a:r>
              <a:rPr lang="en-US" altLang="en-US" sz="2000" dirty="0">
                <a:solidFill>
                  <a:schemeClr val="tx1"/>
                </a:solidFill>
                <a:latin typeface="Cambria Math" panose="02040503050406030204" pitchFamily="18" charset="0"/>
                <a:cs typeface="Times New Roman" panose="02020603050405020304" pitchFamily="18" charset="0"/>
                <a:sym typeface="Symbol" panose="05050102010706020507" pitchFamily="18" charset="2"/>
              </a:rPr>
              <a:t>Rotational stiffness of a rigid plate with dimension of the structure’s base in the subsurface media</a:t>
            </a:r>
          </a:p>
        </p:txBody>
      </p:sp>
      <p:graphicFrame>
        <p:nvGraphicFramePr>
          <p:cNvPr id="49155" name="Object 2" descr="Rotational stiffness of a rigid plate with dimension of the structure’s base in the subsurface media&#10;"/>
          <p:cNvGraphicFramePr>
            <a:graphicFrameLocks noChangeAspect="1"/>
          </p:cNvGraphicFramePr>
          <p:nvPr>
            <p:extLst>
              <p:ext uri="{D42A27DB-BD31-4B8C-83A1-F6EECF244321}">
                <p14:modId xmlns:p14="http://schemas.microsoft.com/office/powerpoint/2010/main" val="1534051795"/>
              </p:ext>
            </p:extLst>
          </p:nvPr>
        </p:nvGraphicFramePr>
        <p:xfrm>
          <a:off x="407824" y="1324541"/>
          <a:ext cx="2423517" cy="657225"/>
        </p:xfrm>
        <a:graphic>
          <a:graphicData uri="http://schemas.openxmlformats.org/presentationml/2006/ole">
            <mc:AlternateContent xmlns:mc="http://schemas.openxmlformats.org/markup-compatibility/2006">
              <mc:Choice xmlns:v="urn:schemas-microsoft-com:vml" Requires="v">
                <p:oleObj spid="_x0000_s88210" name="Equation" r:id="rId11" imgW="1676400" imgH="457200" progId="Equation.3">
                  <p:embed/>
                </p:oleObj>
              </mc:Choice>
              <mc:Fallback>
                <p:oleObj name="Equation" r:id="rId11" imgW="1676400" imgH="457200" progId="Equation.3">
                  <p:embed/>
                  <p:pic>
                    <p:nvPicPr>
                      <p:cNvPr id="49155" name="Object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07824" y="1324541"/>
                        <a:ext cx="2423517" cy="657225"/>
                      </a:xfrm>
                      <a:prstGeom prst="rect">
                        <a:avLst/>
                      </a:prstGeom>
                      <a:noFill/>
                      <a:ln>
                        <a:noFill/>
                      </a:ln>
                      <a:extLst/>
                    </p:spPr>
                  </p:pic>
                </p:oleObj>
              </mc:Fallback>
            </mc:AlternateContent>
          </a:graphicData>
        </a:graphic>
      </p:graphicFrame>
      <p:sp>
        <p:nvSpPr>
          <p:cNvPr id="2" name="Title 1"/>
          <p:cNvSpPr>
            <a:spLocks noGrp="1"/>
          </p:cNvSpPr>
          <p:nvPr>
            <p:ph type="title"/>
          </p:nvPr>
        </p:nvSpPr>
        <p:spPr>
          <a:xfrm>
            <a:off x="628650" y="365127"/>
            <a:ext cx="7886700" cy="759280"/>
          </a:xfrm>
        </p:spPr>
        <p:txBody>
          <a:bodyPr/>
          <a:lstStyle/>
          <a:p>
            <a:pPr algn="ctr"/>
            <a:r>
              <a:rPr lang="en-US" altLang="en-US" sz="3600" b="1" dirty="0">
                <a:solidFill>
                  <a:schemeClr val="tx2"/>
                </a:solidFill>
              </a:rPr>
              <a:t>Radiation Damping</a:t>
            </a:r>
            <a:endParaRPr lang="en-US" dirty="0"/>
          </a:p>
        </p:txBody>
      </p:sp>
    </p:spTree>
    <p:extLst>
      <p:ext uri="{BB962C8B-B14F-4D97-AF65-F5344CB8AC3E}">
        <p14:creationId xmlns:p14="http://schemas.microsoft.com/office/powerpoint/2010/main" val="1514143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2221704" y="2877961"/>
            <a:ext cx="5410200" cy="830263"/>
          </a:xfrm>
        </p:spPr>
        <p:txBody>
          <a:bodyPr>
            <a:normAutofit/>
          </a:bodyPr>
          <a:lstStyle/>
          <a:p>
            <a:pPr algn="ctr"/>
            <a:r>
              <a:rPr lang="en-US" altLang="en-US" sz="2400" dirty="0"/>
              <a:t>Single Degree Of Freedom (SDOF) “Lollypop” On A Rigid Foundation</a:t>
            </a:r>
            <a:endParaRPr lang="en-US" sz="2400" dirty="0"/>
          </a:p>
        </p:txBody>
      </p:sp>
      <p:pic>
        <p:nvPicPr>
          <p:cNvPr id="6" name="Content Placeholder 5" descr="(TOP LEFT) Single degree of freedom (SDOF) “lollypop” on a rigid foundation on a rigid subgrade.  &#10;&#10;(TOP RIGHT) Same SDOF lollypop on a rigid foundation with springs between the foundation and the rigid subsurface media.  &#10;&#10;(BOTTOM RIGHT &amp; LEFT) Same as the upper right, but the lower left includes a note about kinematic interaction and the lower right includes additional notes about foundation damping.  "/>
          <p:cNvPicPr>
            <a:picLocks noGrp="1" noChangeAspect="1"/>
          </p:cNvPicPr>
          <p:nvPr>
            <p:ph idx="1"/>
          </p:nvPr>
        </p:nvPicPr>
        <p:blipFill>
          <a:blip r:embed="rId3"/>
          <a:stretch>
            <a:fillRect/>
          </a:stretch>
        </p:blipFill>
        <p:spPr>
          <a:xfrm>
            <a:off x="1371600" y="452438"/>
            <a:ext cx="7633949" cy="5567363"/>
          </a:xfrm>
          <a:prstGeom prst="rect">
            <a:avLst/>
          </a:prstGeom>
        </p:spPr>
      </p:pic>
    </p:spTree>
    <p:extLst>
      <p:ext uri="{BB962C8B-B14F-4D97-AF65-F5344CB8AC3E}">
        <p14:creationId xmlns:p14="http://schemas.microsoft.com/office/powerpoint/2010/main" val="16885057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ow the decrease in the stiffness of the soil leads to larger foundation damping&#10;"/>
          <p:cNvPicPr>
            <a:picLocks noChangeAspect="1"/>
          </p:cNvPicPr>
          <p:nvPr/>
        </p:nvPicPr>
        <p:blipFill>
          <a:blip r:embed="rId3"/>
          <a:stretch>
            <a:fillRect/>
          </a:stretch>
        </p:blipFill>
        <p:spPr>
          <a:xfrm>
            <a:off x="1676400" y="2209800"/>
            <a:ext cx="5623955" cy="4142163"/>
          </a:xfrm>
          <a:prstGeom prst="rect">
            <a:avLst/>
          </a:prstGeom>
        </p:spPr>
      </p:pic>
      <p:sp>
        <p:nvSpPr>
          <p:cNvPr id="8" name="Content Placeholder 7"/>
          <p:cNvSpPr>
            <a:spLocks noGrp="1"/>
          </p:cNvSpPr>
          <p:nvPr>
            <p:ph idx="1"/>
          </p:nvPr>
        </p:nvSpPr>
        <p:spPr>
          <a:xfrm>
            <a:off x="628650" y="1572601"/>
            <a:ext cx="7886700" cy="506047"/>
          </a:xfrm>
        </p:spPr>
        <p:txBody>
          <a:bodyPr anchor="ctr"/>
          <a:lstStyle/>
          <a:p>
            <a:pPr marL="0" indent="0" algn="ctr">
              <a:buNone/>
            </a:pPr>
            <a:r>
              <a:rPr lang="en-US" dirty="0">
                <a:solidFill>
                  <a:srgbClr val="3F352B"/>
                </a:solidFill>
                <a:latin typeface="Verdana" pitchFamily="34" charset="0"/>
              </a:rPr>
              <a:t>The more flexible the soil the more damping.</a:t>
            </a:r>
          </a:p>
        </p:txBody>
      </p:sp>
      <p:sp>
        <p:nvSpPr>
          <p:cNvPr id="7" name="Title 6"/>
          <p:cNvSpPr>
            <a:spLocks noGrp="1"/>
          </p:cNvSpPr>
          <p:nvPr>
            <p:ph type="title"/>
          </p:nvPr>
        </p:nvSpPr>
        <p:spPr/>
        <p:txBody>
          <a:bodyPr/>
          <a:lstStyle/>
          <a:p>
            <a:pPr algn="ctr"/>
            <a:r>
              <a:rPr lang="en-US" altLang="en-US" sz="3600" b="1" dirty="0">
                <a:solidFill>
                  <a:schemeClr val="tx2"/>
                </a:solidFill>
              </a:rPr>
              <a:t>Foundation Damping</a:t>
            </a:r>
            <a:endParaRPr lang="en-US" dirty="0"/>
          </a:p>
        </p:txBody>
      </p:sp>
    </p:spTree>
    <p:extLst>
      <p:ext uri="{BB962C8B-B14F-4D97-AF65-F5344CB8AC3E}">
        <p14:creationId xmlns:p14="http://schemas.microsoft.com/office/powerpoint/2010/main" val="39671186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descr="Response spectra plots for R=1, beta=5%, R=1, beta=15%, and R=1, beta=5%&#10;"/>
          <p:cNvGraphicFramePr>
            <a:graphicFrameLocks/>
          </p:cNvGraphicFramePr>
          <p:nvPr>
            <p:extLst>
              <p:ext uri="{D42A27DB-BD31-4B8C-83A1-F6EECF244321}">
                <p14:modId xmlns:p14="http://schemas.microsoft.com/office/powerpoint/2010/main" val="785180050"/>
              </p:ext>
            </p:extLst>
          </p:nvPr>
        </p:nvGraphicFramePr>
        <p:xfrm>
          <a:off x="1272652" y="2209800"/>
          <a:ext cx="6598696" cy="4191064"/>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3"/>
          <p:cNvSpPr>
            <a:spLocks noGrp="1" noChangeArrowheads="1"/>
          </p:cNvSpPr>
          <p:nvPr>
            <p:ph idx="1"/>
          </p:nvPr>
        </p:nvSpPr>
        <p:spPr bwMode="auto">
          <a:xfrm>
            <a:off x="762000" y="1413669"/>
            <a:ext cx="78867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p>
            <a:pPr marL="0" indent="0" algn="ctr">
              <a:spcBef>
                <a:spcPct val="20000"/>
              </a:spcBef>
              <a:spcAft>
                <a:spcPts val="600"/>
              </a:spcAft>
              <a:buClr>
                <a:schemeClr val="bg2"/>
              </a:buClr>
              <a:buNone/>
              <a:defRPr/>
            </a:pPr>
            <a:r>
              <a:rPr lang="en-US" sz="2100" dirty="0">
                <a:solidFill>
                  <a:srgbClr val="3F352B"/>
                </a:solidFill>
                <a:latin typeface="Verdana" pitchFamily="34" charset="0"/>
              </a:rPr>
              <a:t>Since damping acts in a similar manner as the R-factor, to reduce the response, is there an overlap? </a:t>
            </a:r>
          </a:p>
        </p:txBody>
      </p:sp>
      <p:sp>
        <p:nvSpPr>
          <p:cNvPr id="2" name="Title 1"/>
          <p:cNvSpPr>
            <a:spLocks noGrp="1"/>
          </p:cNvSpPr>
          <p:nvPr>
            <p:ph type="title"/>
          </p:nvPr>
        </p:nvSpPr>
        <p:spPr>
          <a:xfrm>
            <a:off x="628650" y="365126"/>
            <a:ext cx="7886700" cy="1048543"/>
          </a:xfrm>
        </p:spPr>
        <p:txBody>
          <a:bodyPr/>
          <a:lstStyle/>
          <a:p>
            <a:pPr algn="ctr"/>
            <a:r>
              <a:rPr lang="en-US" altLang="en-US" sz="3600" b="1" dirty="0">
                <a:solidFill>
                  <a:schemeClr val="tx2"/>
                </a:solidFill>
              </a:rPr>
              <a:t>Foundation Damping &amp; the R-Factor</a:t>
            </a:r>
            <a:endParaRPr lang="en-US" dirty="0"/>
          </a:p>
        </p:txBody>
      </p:sp>
    </p:spTree>
    <p:extLst>
      <p:ext uri="{BB962C8B-B14F-4D97-AF65-F5344CB8AC3E}">
        <p14:creationId xmlns:p14="http://schemas.microsoft.com/office/powerpoint/2010/main" val="2577479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3" name="Picture 5" descr="Statements regarding the R-Factor and an equation representing the base shear including SSI effects&#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2859" y="4043937"/>
            <a:ext cx="5260182" cy="1442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mc:Choice xmlns:a14="http://schemas.microsoft.com/office/drawing/2010/main" Requires="a14">
          <p:sp>
            <p:nvSpPr>
              <p:cNvPr id="4" name="TextBox 3"/>
              <p:cNvSpPr txBox="1"/>
              <p:nvPr/>
            </p:nvSpPr>
            <p:spPr>
              <a:xfrm>
                <a:off x="3200400" y="2590800"/>
                <a:ext cx="2909961" cy="501419"/>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acc>
                        <m:accPr>
                          <m:chr m:val="̃"/>
                          <m:ctrlPr>
                            <a:rPr lang="en-US" sz="3200" b="0" i="1" smtClean="0">
                              <a:latin typeface="Cambria Math" panose="02040503050406030204" pitchFamily="18" charset="0"/>
                              <a:ea typeface="Cambria Math" panose="02040503050406030204" pitchFamily="18" charset="0"/>
                            </a:rPr>
                          </m:ctrlPr>
                        </m:accPr>
                        <m:e>
                          <m:r>
                            <a:rPr lang="en-US" sz="3200" b="0" i="1" smtClean="0">
                              <a:latin typeface="Cambria Math" panose="02040503050406030204" pitchFamily="18" charset="0"/>
                              <a:ea typeface="Cambria Math" panose="02040503050406030204" pitchFamily="18" charset="0"/>
                            </a:rPr>
                            <m:t>𝑉</m:t>
                          </m:r>
                        </m:e>
                      </m:acc>
                      <m:r>
                        <a:rPr lang="en-US" sz="3200" b="0" i="1" smtClean="0">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𝑉</m:t>
                      </m:r>
                      <m:r>
                        <a:rPr lang="en-US" sz="3200" b="0" i="1" smtClean="0">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𝑉</m:t>
                      </m:r>
                    </m:oMath>
                  </m:oMathPara>
                </a14:m>
                <a:endParaRPr lang="en-US" sz="3200" dirty="0"/>
              </a:p>
            </p:txBody>
          </p:sp>
        </mc:Choice>
        <mc:Fallback>
          <p:sp>
            <p:nvSpPr>
              <p:cNvPr id="4" name="TextBox 3"/>
              <p:cNvSpPr txBox="1">
                <a:spLocks noRot="1" noChangeAspect="1" noMove="1" noResize="1" noEditPoints="1" noAdjustHandles="1" noChangeArrowheads="1" noChangeShapeType="1" noTextEdit="1"/>
              </p:cNvSpPr>
              <p:nvPr/>
            </p:nvSpPr>
            <p:spPr>
              <a:xfrm>
                <a:off x="3200400" y="2590800"/>
                <a:ext cx="2909961" cy="501419"/>
              </a:xfrm>
              <a:prstGeom prst="rect">
                <a:avLst/>
              </a:prstGeom>
              <a:blipFill>
                <a:blip r:embed="rId4"/>
                <a:stretch>
                  <a:fillRect/>
                </a:stretch>
              </a:blipFill>
            </p:spPr>
            <p:txBody>
              <a:bodyPr/>
              <a:lstStyle/>
              <a:p>
                <a:r>
                  <a:rPr lang="en-US">
                    <a:noFill/>
                  </a:rPr>
                  <a:t> </a:t>
                </a:r>
              </a:p>
            </p:txBody>
          </p:sp>
        </mc:Fallback>
      </mc:AlternateContent>
      <p:sp>
        <p:nvSpPr>
          <p:cNvPr id="3" name="Content Placeholder 2"/>
          <p:cNvSpPr>
            <a:spLocks noGrp="1"/>
          </p:cNvSpPr>
          <p:nvPr>
            <p:ph idx="1"/>
          </p:nvPr>
        </p:nvSpPr>
        <p:spPr>
          <a:xfrm>
            <a:off x="609600" y="1418321"/>
            <a:ext cx="7886700" cy="384175"/>
          </a:xfrm>
        </p:spPr>
        <p:txBody>
          <a:bodyPr/>
          <a:lstStyle/>
          <a:p>
            <a:pPr marL="0" indent="0" algn="ctr">
              <a:buNone/>
            </a:pPr>
            <a:r>
              <a:rPr lang="en-US" dirty="0">
                <a:solidFill>
                  <a:srgbClr val="3F352B"/>
                </a:solidFill>
                <a:latin typeface="Verdana" pitchFamily="34" charset="0"/>
              </a:rPr>
              <a:t>ASCE 7-10 limited to a 30% reduction</a:t>
            </a:r>
          </a:p>
          <a:p>
            <a:pPr marL="0" indent="0" algn="ctr">
              <a:buNone/>
            </a:pPr>
            <a:endParaRPr lang="en-US" dirty="0"/>
          </a:p>
        </p:txBody>
      </p:sp>
      <p:sp>
        <p:nvSpPr>
          <p:cNvPr id="2" name="Title 1"/>
          <p:cNvSpPr>
            <a:spLocks noGrp="1"/>
          </p:cNvSpPr>
          <p:nvPr>
            <p:ph type="title"/>
          </p:nvPr>
        </p:nvSpPr>
        <p:spPr>
          <a:xfrm>
            <a:off x="609600" y="556310"/>
            <a:ext cx="7886700" cy="777874"/>
          </a:xfrm>
        </p:spPr>
        <p:txBody>
          <a:bodyPr/>
          <a:lstStyle/>
          <a:p>
            <a:pPr algn="ctr"/>
            <a:r>
              <a:rPr lang="en-US" altLang="en-US" sz="3600" b="1" dirty="0">
                <a:solidFill>
                  <a:schemeClr val="tx2"/>
                </a:solidFill>
              </a:rPr>
              <a:t>Foundation Damping &amp; the R-Factor</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quation included in ASCE 7-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8200" y="3657600"/>
            <a:ext cx="3581400" cy="1156101"/>
          </a:xfrm>
          <a:prstGeom prst="rect">
            <a:avLst/>
          </a:prstGeom>
        </p:spPr>
      </p:pic>
      <p:graphicFrame>
        <p:nvGraphicFramePr>
          <p:cNvPr id="45066" name="Object 24" descr="Equation included in ASCE 7-16"/>
          <p:cNvGraphicFramePr>
            <a:graphicFrameLocks noChangeAspect="1"/>
          </p:cNvGraphicFramePr>
          <p:nvPr>
            <p:extLst>
              <p:ext uri="{D42A27DB-BD31-4B8C-83A1-F6EECF244321}">
                <p14:modId xmlns:p14="http://schemas.microsoft.com/office/powerpoint/2010/main" val="4087954225"/>
              </p:ext>
            </p:extLst>
          </p:nvPr>
        </p:nvGraphicFramePr>
        <p:xfrm>
          <a:off x="992659" y="3657600"/>
          <a:ext cx="2588741" cy="1100809"/>
        </p:xfrm>
        <a:graphic>
          <a:graphicData uri="http://schemas.openxmlformats.org/presentationml/2006/ole">
            <mc:AlternateContent xmlns:mc="http://schemas.openxmlformats.org/markup-compatibility/2006">
              <mc:Choice xmlns:v="urn:schemas-microsoft-com:vml" Requires="v">
                <p:oleObj spid="_x0000_s45146" name="Equation" r:id="rId5" imgW="1218671" imgH="495085" progId="Equation.3">
                  <p:embed/>
                </p:oleObj>
              </mc:Choice>
              <mc:Fallback>
                <p:oleObj name="Equation" r:id="rId5" imgW="1218671" imgH="495085" progId="Equation.3">
                  <p:embed/>
                  <p:pic>
                    <p:nvPicPr>
                      <p:cNvPr id="0" name="Object 2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2659" y="3657600"/>
                        <a:ext cx="2588741" cy="1100809"/>
                      </a:xfrm>
                      <a:prstGeom prst="rect">
                        <a:avLst/>
                      </a:prstGeom>
                      <a:noFill/>
                      <a:ln>
                        <a:noFill/>
                      </a:ln>
                      <a:extLst/>
                    </p:spPr>
                  </p:pic>
                </p:oleObj>
              </mc:Fallback>
            </mc:AlternateContent>
          </a:graphicData>
        </a:graphic>
      </p:graphicFrame>
      <p:pic>
        <p:nvPicPr>
          <p:cNvPr id="2" name="Picture 1" descr="Equation included in ASCE 7-16"/>
          <p:cNvPicPr>
            <a:picLocks noChangeAspect="1"/>
          </p:cNvPicPr>
          <p:nvPr/>
        </p:nvPicPr>
        <p:blipFill rotWithShape="1">
          <a:blip r:embed="rId7">
            <a:extLst>
              <a:ext uri="{28A0092B-C50C-407E-A947-70E740481C1C}">
                <a14:useLocalDpi xmlns:a14="http://schemas.microsoft.com/office/drawing/2010/main" val="0"/>
              </a:ext>
            </a:extLst>
          </a:blip>
          <a:srcRect l="30000" r="28333"/>
          <a:stretch/>
        </p:blipFill>
        <p:spPr>
          <a:xfrm>
            <a:off x="4726459" y="2216150"/>
            <a:ext cx="3503141" cy="1165863"/>
          </a:xfrm>
          <a:prstGeom prst="rect">
            <a:avLst/>
          </a:prstGeom>
        </p:spPr>
      </p:pic>
      <p:graphicFrame>
        <p:nvGraphicFramePr>
          <p:cNvPr id="45060" name="Object 2" descr="Equation included in ASCE 7-16"/>
          <p:cNvGraphicFramePr>
            <a:graphicFrameLocks noChangeAspect="1"/>
          </p:cNvGraphicFramePr>
          <p:nvPr>
            <p:extLst>
              <p:ext uri="{D42A27DB-BD31-4B8C-83A1-F6EECF244321}">
                <p14:modId xmlns:p14="http://schemas.microsoft.com/office/powerpoint/2010/main" val="1306523263"/>
              </p:ext>
            </p:extLst>
          </p:nvPr>
        </p:nvGraphicFramePr>
        <p:xfrm>
          <a:off x="1019432" y="2216150"/>
          <a:ext cx="2299816" cy="927101"/>
        </p:xfrm>
        <a:graphic>
          <a:graphicData uri="http://schemas.openxmlformats.org/presentationml/2006/ole">
            <mc:AlternateContent xmlns:mc="http://schemas.openxmlformats.org/markup-compatibility/2006">
              <mc:Choice xmlns:v="urn:schemas-microsoft-com:vml" Requires="v">
                <p:oleObj spid="_x0000_s45147" name="Equation" r:id="rId8" imgW="1282700" imgH="508000" progId="Equation.3">
                  <p:embed/>
                </p:oleObj>
              </mc:Choice>
              <mc:Fallback>
                <p:oleObj name="Equation" r:id="rId8" imgW="1282700" imgH="508000" progId="Equation.3">
                  <p:embed/>
                  <p:pic>
                    <p:nvPicPr>
                      <p:cNvPr id="0" name="Object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19432" y="2216150"/>
                        <a:ext cx="2299816" cy="927101"/>
                      </a:xfrm>
                      <a:prstGeom prst="rect">
                        <a:avLst/>
                      </a:prstGeom>
                      <a:noFill/>
                      <a:ln>
                        <a:noFill/>
                      </a:ln>
                      <a:extLst/>
                    </p:spPr>
                  </p:pic>
                </p:oleObj>
              </mc:Fallback>
            </mc:AlternateContent>
          </a:graphicData>
        </a:graphic>
      </p:graphicFrame>
      <p:sp>
        <p:nvSpPr>
          <p:cNvPr id="4" name="Title 3"/>
          <p:cNvSpPr>
            <a:spLocks noGrp="1"/>
          </p:cNvSpPr>
          <p:nvPr>
            <p:ph type="title"/>
          </p:nvPr>
        </p:nvSpPr>
        <p:spPr/>
        <p:txBody>
          <a:bodyPr/>
          <a:lstStyle/>
          <a:p>
            <a:pPr algn="ctr"/>
            <a:r>
              <a:rPr lang="en-US" altLang="en-US" sz="3600" b="1" dirty="0">
                <a:solidFill>
                  <a:srgbClr val="3F352B"/>
                </a:solidFill>
              </a:rPr>
              <a:t>ASCE 7-16 Foundation Damping</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9" name="Picture 3" descr="Part 2 of image abo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2828" y="4642407"/>
            <a:ext cx="5388432" cy="1571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348" name="Picture 2" descr="Building model with horizontal and vertical springs and dashpots. The horizontal springs can be excited with a ground motion that varies over depth, and the vertical springs can experience multi-support excita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9188" y="2903301"/>
            <a:ext cx="4116162" cy="2182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628650" y="1597185"/>
            <a:ext cx="7886700" cy="4351338"/>
          </a:xfrm>
        </p:spPr>
        <p:txBody>
          <a:bodyPr/>
          <a:lstStyle/>
          <a:p>
            <a:r>
              <a:rPr lang="en-US" sz="2000" dirty="0"/>
              <a:t>Spatial variability of input ground motion along the foundation</a:t>
            </a:r>
          </a:p>
          <a:p>
            <a:pPr lvl="1"/>
            <a:r>
              <a:rPr lang="en-US" dirty="0"/>
              <a:t>Embedment Effects – </a:t>
            </a:r>
            <a:r>
              <a:rPr lang="en-US" dirty="0" err="1"/>
              <a:t>Deamplification</a:t>
            </a:r>
            <a:r>
              <a:rPr lang="en-US" dirty="0"/>
              <a:t> of ground motion with depth (Vertical)</a:t>
            </a:r>
          </a:p>
          <a:p>
            <a:pPr lvl="1"/>
            <a:r>
              <a:rPr lang="en-US" dirty="0"/>
              <a:t>Base-Slab Averaging – Wave incoherence across foundation (Horizontal)</a:t>
            </a:r>
          </a:p>
          <a:p>
            <a:pPr lvl="1"/>
            <a:endParaRPr lang="en-US" dirty="0"/>
          </a:p>
          <a:p>
            <a:r>
              <a:rPr lang="en-US" sz="2000" dirty="0"/>
              <a:t>Affects high-frequency input</a:t>
            </a:r>
          </a:p>
          <a:p>
            <a:endParaRPr lang="en-US" dirty="0"/>
          </a:p>
          <a:p>
            <a:r>
              <a:rPr lang="en-US" sz="2000" dirty="0"/>
              <a:t>Foundation input motion </a:t>
            </a:r>
            <a:br>
              <a:rPr lang="en-US" sz="2000" dirty="0"/>
            </a:br>
            <a:r>
              <a:rPr lang="en-US" sz="2000" dirty="0"/>
              <a:t>different than free field</a:t>
            </a:r>
            <a:br>
              <a:rPr lang="en-US" sz="2000" dirty="0"/>
            </a:br>
            <a:r>
              <a:rPr lang="en-US" sz="2000" dirty="0"/>
              <a:t>motion </a:t>
            </a:r>
          </a:p>
        </p:txBody>
      </p:sp>
      <p:sp>
        <p:nvSpPr>
          <p:cNvPr id="57346" name="Title 1"/>
          <p:cNvSpPr>
            <a:spLocks noGrp="1"/>
          </p:cNvSpPr>
          <p:nvPr>
            <p:ph type="title"/>
          </p:nvPr>
        </p:nvSpPr>
        <p:spPr/>
        <p:txBody>
          <a:bodyPr/>
          <a:lstStyle/>
          <a:p>
            <a:pPr algn="ctr"/>
            <a:r>
              <a:rPr lang="en-US" altLang="en-US" dirty="0"/>
              <a:t>Kinematic Interaction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t>Out of phase ground motions over the base can cause low period (high frequency) ground motion waves to be damped out</a:t>
            </a:r>
          </a:p>
          <a:p>
            <a:endParaRPr lang="en-US"/>
          </a:p>
          <a:p>
            <a:r>
              <a:rPr lang="en-US"/>
              <a:t>Long period (low frequency) ground motions not affected</a:t>
            </a:r>
          </a:p>
          <a:p>
            <a:endParaRPr lang="en-US"/>
          </a:p>
          <a:p>
            <a:r>
              <a:rPr lang="en-US"/>
              <a:t>Base must be relatively rigid with respect to the vertical lateral force elements</a:t>
            </a:r>
          </a:p>
          <a:p>
            <a:endParaRPr lang="en-US"/>
          </a:p>
          <a:p>
            <a:endParaRPr lang="en-US" dirty="0"/>
          </a:p>
        </p:txBody>
      </p:sp>
      <p:sp>
        <p:nvSpPr>
          <p:cNvPr id="3" name="Title 2"/>
          <p:cNvSpPr>
            <a:spLocks noGrp="1"/>
          </p:cNvSpPr>
          <p:nvPr>
            <p:ph type="title"/>
          </p:nvPr>
        </p:nvSpPr>
        <p:spPr/>
        <p:txBody>
          <a:bodyPr/>
          <a:lstStyle/>
          <a:p>
            <a:pPr algn="ctr"/>
            <a:r>
              <a:rPr lang="en-US" dirty="0"/>
              <a:t>Base Slab Averaging</a:t>
            </a:r>
          </a:p>
        </p:txBody>
      </p:sp>
    </p:spTree>
    <p:extLst>
      <p:ext uri="{BB962C8B-B14F-4D97-AF65-F5344CB8AC3E}">
        <p14:creationId xmlns:p14="http://schemas.microsoft.com/office/powerpoint/2010/main" val="19753971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951538" y="5145088"/>
            <a:ext cx="2508250" cy="522287"/>
          </a:xfrm>
          <a:prstGeom prst="rect">
            <a:avLst/>
          </a:prstGeom>
          <a:noFill/>
        </p:spPr>
        <p:txBody>
          <a:bodyPr wrap="none">
            <a:spAutoFit/>
          </a:bodyPr>
          <a:lstStyle/>
          <a:p>
            <a:pPr fontAlgn="auto">
              <a:spcBef>
                <a:spcPts val="0"/>
              </a:spcBef>
              <a:spcAft>
                <a:spcPts val="0"/>
              </a:spcAft>
              <a:defRPr/>
            </a:pPr>
            <a:r>
              <a:rPr lang="en-US" sz="2800" b="1" dirty="0" err="1">
                <a:solidFill>
                  <a:schemeClr val="tx1">
                    <a:lumMod val="95000"/>
                  </a:schemeClr>
                </a:solidFill>
                <a:latin typeface="Calibri"/>
              </a:rPr>
              <a:t>u</a:t>
            </a:r>
            <a:r>
              <a:rPr lang="en-US" sz="2800" b="1" baseline="-25000" dirty="0" err="1">
                <a:solidFill>
                  <a:schemeClr val="tx1">
                    <a:lumMod val="95000"/>
                  </a:schemeClr>
                </a:solidFill>
                <a:latin typeface="Calibri"/>
              </a:rPr>
              <a:t>FIM</a:t>
            </a:r>
            <a:r>
              <a:rPr lang="en-US" sz="2800" b="1" baseline="-25000" dirty="0">
                <a:solidFill>
                  <a:schemeClr val="tx1">
                    <a:lumMod val="95000"/>
                  </a:schemeClr>
                </a:solidFill>
                <a:latin typeface="Calibri"/>
              </a:rPr>
              <a:t> </a:t>
            </a:r>
            <a:r>
              <a:rPr lang="en-US" sz="2800" b="1" dirty="0">
                <a:solidFill>
                  <a:schemeClr val="tx1">
                    <a:lumMod val="95000"/>
                  </a:schemeClr>
                </a:solidFill>
                <a:latin typeface="Calibri"/>
              </a:rPr>
              <a:t>(</a:t>
            </a:r>
            <a:r>
              <a:rPr lang="en-US" sz="2800" b="1" dirty="0">
                <a:solidFill>
                  <a:schemeClr val="tx1">
                    <a:lumMod val="95000"/>
                  </a:schemeClr>
                </a:solidFill>
                <a:latin typeface="Symbol" pitchFamily="18" charset="2"/>
              </a:rPr>
              <a:t>w</a:t>
            </a:r>
            <a:r>
              <a:rPr lang="en-US" sz="2800" b="1" dirty="0">
                <a:solidFill>
                  <a:schemeClr val="tx1">
                    <a:lumMod val="95000"/>
                  </a:schemeClr>
                </a:solidFill>
                <a:latin typeface="Calibri"/>
              </a:rPr>
              <a:t>) </a:t>
            </a:r>
            <a:r>
              <a:rPr lang="en-US" sz="2800" b="1" dirty="0">
                <a:solidFill>
                  <a:schemeClr val="tx1">
                    <a:lumMod val="95000"/>
                  </a:schemeClr>
                </a:solidFill>
                <a:latin typeface="Calibri"/>
                <a:sym typeface="Symbol"/>
              </a:rPr>
              <a:t></a:t>
            </a:r>
            <a:r>
              <a:rPr lang="en-US" sz="2800" b="1" dirty="0">
                <a:solidFill>
                  <a:schemeClr val="tx1">
                    <a:lumMod val="95000"/>
                  </a:schemeClr>
                </a:solidFill>
                <a:latin typeface="Calibri"/>
              </a:rPr>
              <a:t> </a:t>
            </a:r>
            <a:r>
              <a:rPr lang="en-US" sz="2800" b="1" dirty="0" err="1">
                <a:solidFill>
                  <a:schemeClr val="tx1">
                    <a:lumMod val="95000"/>
                  </a:schemeClr>
                </a:solidFill>
                <a:latin typeface="Calibri"/>
              </a:rPr>
              <a:t>u</a:t>
            </a:r>
            <a:r>
              <a:rPr lang="en-US" sz="2800" b="1" baseline="-25000" dirty="0" err="1">
                <a:solidFill>
                  <a:schemeClr val="tx1">
                    <a:lumMod val="95000"/>
                  </a:schemeClr>
                </a:solidFill>
                <a:latin typeface="Calibri"/>
              </a:rPr>
              <a:t>g</a:t>
            </a:r>
            <a:r>
              <a:rPr lang="en-US" sz="2800" b="1" dirty="0">
                <a:solidFill>
                  <a:schemeClr val="tx1">
                    <a:lumMod val="95000"/>
                  </a:schemeClr>
                </a:solidFill>
                <a:latin typeface="Calibri"/>
              </a:rPr>
              <a:t> (</a:t>
            </a:r>
            <a:r>
              <a:rPr lang="en-US" sz="2800" b="1" dirty="0">
                <a:solidFill>
                  <a:schemeClr val="tx1">
                    <a:lumMod val="95000"/>
                  </a:schemeClr>
                </a:solidFill>
                <a:latin typeface="Symbol" pitchFamily="18" charset="2"/>
              </a:rPr>
              <a:t>w</a:t>
            </a:r>
            <a:r>
              <a:rPr lang="en-US" sz="2800" b="1" dirty="0">
                <a:solidFill>
                  <a:schemeClr val="tx1">
                    <a:lumMod val="95000"/>
                  </a:schemeClr>
                </a:solidFill>
                <a:latin typeface="Calibri"/>
              </a:rPr>
              <a:t>)</a:t>
            </a:r>
            <a:endParaRPr lang="en-US" sz="2800" b="1" baseline="-25000" dirty="0">
              <a:solidFill>
                <a:schemeClr val="tx1">
                  <a:lumMod val="95000"/>
                </a:schemeClr>
              </a:solidFill>
              <a:latin typeface="Calibri"/>
            </a:endParaRPr>
          </a:p>
        </p:txBody>
      </p:sp>
      <p:sp>
        <p:nvSpPr>
          <p:cNvPr id="59402" name="TextBox 13"/>
          <p:cNvSpPr txBox="1">
            <a:spLocks noChangeArrowheads="1"/>
          </p:cNvSpPr>
          <p:nvPr/>
        </p:nvSpPr>
        <p:spPr bwMode="auto">
          <a:xfrm>
            <a:off x="7343775" y="6275388"/>
            <a:ext cx="1563688" cy="1857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bg2"/>
              </a:buClr>
              <a:buChar char="&gt;"/>
              <a:defRPr sz="2100">
                <a:solidFill>
                  <a:schemeClr val="accent1"/>
                </a:solidFill>
                <a:latin typeface="Verdana" panose="020B0604030504040204" pitchFamily="34" charset="0"/>
              </a:defRPr>
            </a:lvl1pPr>
            <a:lvl2pPr marL="742950" indent="-285750">
              <a:spcBef>
                <a:spcPct val="20000"/>
              </a:spcBef>
              <a:buClr>
                <a:schemeClr val="bg2"/>
              </a:buClr>
              <a:buSzPct val="120000"/>
              <a:buChar char=" "/>
              <a:defRPr sz="1500">
                <a:solidFill>
                  <a:schemeClr val="tx2"/>
                </a:solidFill>
                <a:latin typeface="Arial" panose="020B0604020202020204" pitchFamily="34" charset="0"/>
              </a:defRPr>
            </a:lvl2pPr>
            <a:lvl3pPr marL="1143000" indent="-228600">
              <a:spcBef>
                <a:spcPct val="20000"/>
              </a:spcBef>
              <a:buClr>
                <a:schemeClr val="bg2"/>
              </a:buClr>
              <a:buSzPct val="75000"/>
              <a:buChar char="•"/>
              <a:defRPr sz="1600" b="1">
                <a:solidFill>
                  <a:schemeClr val="tx2"/>
                </a:solidFill>
                <a:latin typeface="Verdana" panose="020B0604030504040204" pitchFamily="34" charset="0"/>
              </a:defRPr>
            </a:lvl3pPr>
            <a:lvl4pPr marL="1600200" indent="-228600">
              <a:spcBef>
                <a:spcPct val="20000"/>
              </a:spcBef>
              <a:buClr>
                <a:schemeClr val="bg2"/>
              </a:buClr>
              <a:buChar char="&gt;"/>
              <a:defRPr sz="1600">
                <a:solidFill>
                  <a:schemeClr val="tx2"/>
                </a:solidFill>
                <a:latin typeface="Verdana" panose="020B0604030504040204" pitchFamily="34" charset="0"/>
              </a:defRPr>
            </a:lvl4pPr>
            <a:lvl5pPr marL="2057400" indent="-228600">
              <a:spcBef>
                <a:spcPct val="20000"/>
              </a:spcBef>
              <a:buClr>
                <a:schemeClr val="bg2"/>
              </a:buClr>
              <a:buSzPct val="85000"/>
              <a:buFont typeface="Times" panose="02020603050405020304" pitchFamily="18" charset="0"/>
              <a:buChar char="•"/>
              <a:defRPr sz="15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9pPr>
          </a:lstStyle>
          <a:p>
            <a:pPr>
              <a:spcBef>
                <a:spcPct val="0"/>
              </a:spcBef>
              <a:buClrTx/>
              <a:buFontTx/>
              <a:buNone/>
            </a:pPr>
            <a:r>
              <a:rPr lang="en-US" altLang="en-US" sz="1200">
                <a:solidFill>
                  <a:schemeClr val="tx1"/>
                </a:solidFill>
                <a:latin typeface="Arial" panose="020B0604020202020204" pitchFamily="34" charset="0"/>
                <a:cs typeface="Arial" panose="020B0604020202020204" pitchFamily="34" charset="0"/>
              </a:rPr>
              <a:t>Prof. Jonathan Stewart</a:t>
            </a:r>
          </a:p>
        </p:txBody>
      </p:sp>
      <p:pic>
        <p:nvPicPr>
          <p:cNvPr id="59396" name="Picture 7" descr="Plan view of a foundation with vectors representing the ground motion felt at varying points on the slab. For low frequencies, these vectors are well correlated and point in the same direction. "/>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3588" y="1716088"/>
            <a:ext cx="4516437" cy="306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descr="Dark grey rectangle"/>
          <p:cNvSpPr/>
          <p:nvPr/>
        </p:nvSpPr>
        <p:spPr>
          <a:xfrm>
            <a:off x="5335588" y="2325688"/>
            <a:ext cx="3505200" cy="2362200"/>
          </a:xfrm>
          <a:prstGeom prst="rect">
            <a:avLst/>
          </a:prstGeom>
          <a:noFill/>
          <a:ln w="698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schemeClr val="tx1">
                  <a:lumMod val="95000"/>
                </a:schemeClr>
              </a:solidFill>
            </a:endParaRPr>
          </a:p>
        </p:txBody>
      </p:sp>
      <p:sp>
        <p:nvSpPr>
          <p:cNvPr id="10" name="TextBox 9"/>
          <p:cNvSpPr txBox="1"/>
          <p:nvPr/>
        </p:nvSpPr>
        <p:spPr>
          <a:xfrm>
            <a:off x="4878388" y="1182688"/>
            <a:ext cx="2967037" cy="369887"/>
          </a:xfrm>
          <a:prstGeom prst="rect">
            <a:avLst/>
          </a:prstGeom>
          <a:noFill/>
        </p:spPr>
        <p:txBody>
          <a:bodyPr wrap="none">
            <a:spAutoFit/>
          </a:bodyPr>
          <a:lstStyle/>
          <a:p>
            <a:pPr fontAlgn="auto">
              <a:spcBef>
                <a:spcPts val="0"/>
              </a:spcBef>
              <a:spcAft>
                <a:spcPts val="0"/>
              </a:spcAft>
              <a:defRPr/>
            </a:pPr>
            <a:r>
              <a:rPr lang="en-US" b="1" i="1" dirty="0">
                <a:solidFill>
                  <a:schemeClr val="tx1">
                    <a:lumMod val="95000"/>
                  </a:schemeClr>
                </a:solidFill>
                <a:latin typeface="Calibri"/>
              </a:rPr>
              <a:t>Low frequency components…</a:t>
            </a:r>
            <a:endParaRPr lang="en-US" sz="1800" b="1" i="1" dirty="0">
              <a:solidFill>
                <a:schemeClr val="tx1">
                  <a:lumMod val="95000"/>
                </a:schemeClr>
              </a:solidFill>
              <a:latin typeface="Calibri"/>
            </a:endParaRPr>
          </a:p>
        </p:txBody>
      </p:sp>
      <p:sp>
        <p:nvSpPr>
          <p:cNvPr id="11" name="TextBox 10"/>
          <p:cNvSpPr txBox="1"/>
          <p:nvPr/>
        </p:nvSpPr>
        <p:spPr>
          <a:xfrm>
            <a:off x="687388" y="5449888"/>
            <a:ext cx="2078037" cy="646112"/>
          </a:xfrm>
          <a:prstGeom prst="rect">
            <a:avLst/>
          </a:prstGeom>
          <a:noFill/>
        </p:spPr>
        <p:txBody>
          <a:bodyPr wrap="none">
            <a:spAutoFit/>
          </a:bodyPr>
          <a:lstStyle/>
          <a:p>
            <a:pPr fontAlgn="auto">
              <a:spcBef>
                <a:spcPts val="0"/>
              </a:spcBef>
              <a:spcAft>
                <a:spcPts val="0"/>
              </a:spcAft>
              <a:defRPr/>
            </a:pPr>
            <a:r>
              <a:rPr lang="en-US" sz="1800" dirty="0">
                <a:solidFill>
                  <a:schemeClr val="tx1">
                    <a:lumMod val="95000"/>
                  </a:schemeClr>
                </a:solidFill>
                <a:latin typeface="Calibri"/>
              </a:rPr>
              <a:t>2003 Off-Miyagi </a:t>
            </a:r>
            <a:r>
              <a:rPr lang="en-US" sz="1800" dirty="0" err="1">
                <a:solidFill>
                  <a:schemeClr val="tx1">
                    <a:lumMod val="95000"/>
                  </a:schemeClr>
                </a:solidFill>
                <a:latin typeface="Calibri"/>
              </a:rPr>
              <a:t>Eqk</a:t>
            </a:r>
            <a:endParaRPr lang="en-US" sz="1800" dirty="0">
              <a:solidFill>
                <a:schemeClr val="tx1">
                  <a:lumMod val="95000"/>
                </a:schemeClr>
              </a:solidFill>
              <a:latin typeface="Calibri"/>
            </a:endParaRPr>
          </a:p>
          <a:p>
            <a:pPr fontAlgn="auto">
              <a:spcBef>
                <a:spcPts val="0"/>
              </a:spcBef>
              <a:spcAft>
                <a:spcPts val="0"/>
              </a:spcAft>
              <a:defRPr/>
            </a:pPr>
            <a:r>
              <a:rPr lang="en-US" sz="1800" dirty="0">
                <a:solidFill>
                  <a:schemeClr val="tx1">
                    <a:lumMod val="95000"/>
                  </a:schemeClr>
                </a:solidFill>
                <a:latin typeface="Calibri"/>
              </a:rPr>
              <a:t>FF, s-wave window</a:t>
            </a:r>
          </a:p>
        </p:txBody>
      </p:sp>
      <p:pic>
        <p:nvPicPr>
          <p:cNvPr id="59399" name="Picture 11" descr="Particle motion of a point from earthquake shaking. "/>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4988" y="1716088"/>
            <a:ext cx="3078162" cy="310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4" name="Title 1"/>
          <p:cNvSpPr>
            <a:spLocks noGrp="1"/>
          </p:cNvSpPr>
          <p:nvPr>
            <p:ph type="title"/>
          </p:nvPr>
        </p:nvSpPr>
        <p:spPr>
          <a:xfrm>
            <a:off x="1314450" y="131763"/>
            <a:ext cx="6515100" cy="830262"/>
          </a:xfrm>
        </p:spPr>
        <p:txBody>
          <a:bodyPr/>
          <a:lstStyle/>
          <a:p>
            <a:pPr algn="ctr"/>
            <a:r>
              <a:rPr lang="en-US" altLang="en-US" sz="3600" dirty="0"/>
              <a:t>Base Slab Averaging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9" name="TextBox 14"/>
          <p:cNvSpPr txBox="1">
            <a:spLocks noChangeArrowheads="1"/>
          </p:cNvSpPr>
          <p:nvPr/>
        </p:nvSpPr>
        <p:spPr bwMode="auto">
          <a:xfrm>
            <a:off x="7343775" y="6275388"/>
            <a:ext cx="1563688" cy="1857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bg2"/>
              </a:buClr>
              <a:buChar char="&gt;"/>
              <a:defRPr sz="2100">
                <a:solidFill>
                  <a:schemeClr val="accent1"/>
                </a:solidFill>
                <a:latin typeface="Verdana" panose="020B0604030504040204" pitchFamily="34" charset="0"/>
              </a:defRPr>
            </a:lvl1pPr>
            <a:lvl2pPr marL="742950" indent="-285750">
              <a:spcBef>
                <a:spcPct val="20000"/>
              </a:spcBef>
              <a:buClr>
                <a:schemeClr val="bg2"/>
              </a:buClr>
              <a:buSzPct val="120000"/>
              <a:buChar char=" "/>
              <a:defRPr sz="1500">
                <a:solidFill>
                  <a:schemeClr val="tx2"/>
                </a:solidFill>
                <a:latin typeface="Arial" panose="020B0604020202020204" pitchFamily="34" charset="0"/>
              </a:defRPr>
            </a:lvl2pPr>
            <a:lvl3pPr marL="1143000" indent="-228600">
              <a:spcBef>
                <a:spcPct val="20000"/>
              </a:spcBef>
              <a:buClr>
                <a:schemeClr val="bg2"/>
              </a:buClr>
              <a:buSzPct val="75000"/>
              <a:buChar char="•"/>
              <a:defRPr sz="1600" b="1">
                <a:solidFill>
                  <a:schemeClr val="tx2"/>
                </a:solidFill>
                <a:latin typeface="Verdana" panose="020B0604030504040204" pitchFamily="34" charset="0"/>
              </a:defRPr>
            </a:lvl3pPr>
            <a:lvl4pPr marL="1600200" indent="-228600">
              <a:spcBef>
                <a:spcPct val="20000"/>
              </a:spcBef>
              <a:buClr>
                <a:schemeClr val="bg2"/>
              </a:buClr>
              <a:buChar char="&gt;"/>
              <a:defRPr sz="1600">
                <a:solidFill>
                  <a:schemeClr val="tx2"/>
                </a:solidFill>
                <a:latin typeface="Verdana" panose="020B0604030504040204" pitchFamily="34" charset="0"/>
              </a:defRPr>
            </a:lvl4pPr>
            <a:lvl5pPr marL="2057400" indent="-228600">
              <a:spcBef>
                <a:spcPct val="20000"/>
              </a:spcBef>
              <a:buClr>
                <a:schemeClr val="bg2"/>
              </a:buClr>
              <a:buSzPct val="85000"/>
              <a:buFont typeface="Times" panose="02020603050405020304" pitchFamily="18" charset="0"/>
              <a:buChar char="•"/>
              <a:defRPr sz="15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9pPr>
          </a:lstStyle>
          <a:p>
            <a:pPr>
              <a:spcBef>
                <a:spcPct val="0"/>
              </a:spcBef>
              <a:buClrTx/>
              <a:buFontTx/>
              <a:buNone/>
            </a:pPr>
            <a:r>
              <a:rPr lang="en-US" altLang="en-US" sz="1200">
                <a:solidFill>
                  <a:schemeClr val="tx1"/>
                </a:solidFill>
                <a:latin typeface="Arial" panose="020B0604020202020204" pitchFamily="34" charset="0"/>
                <a:cs typeface="Arial" panose="020B0604020202020204" pitchFamily="34" charset="0"/>
              </a:rPr>
              <a:t>Prof. Jonathan Stewart</a:t>
            </a:r>
          </a:p>
        </p:txBody>
      </p:sp>
      <p:sp>
        <p:nvSpPr>
          <p:cNvPr id="9" name="TextBox 8"/>
          <p:cNvSpPr txBox="1"/>
          <p:nvPr/>
        </p:nvSpPr>
        <p:spPr>
          <a:xfrm>
            <a:off x="5953125" y="5127625"/>
            <a:ext cx="2506663" cy="522288"/>
          </a:xfrm>
          <a:prstGeom prst="rect">
            <a:avLst/>
          </a:prstGeom>
          <a:noFill/>
        </p:spPr>
        <p:txBody>
          <a:bodyPr wrap="none">
            <a:spAutoFit/>
          </a:bodyPr>
          <a:lstStyle/>
          <a:p>
            <a:pPr fontAlgn="auto">
              <a:spcBef>
                <a:spcPts val="0"/>
              </a:spcBef>
              <a:spcAft>
                <a:spcPts val="0"/>
              </a:spcAft>
              <a:defRPr/>
            </a:pPr>
            <a:r>
              <a:rPr lang="en-US" sz="2800" b="1" dirty="0" err="1">
                <a:solidFill>
                  <a:schemeClr val="tx1">
                    <a:lumMod val="95000"/>
                  </a:schemeClr>
                </a:solidFill>
                <a:latin typeface="Calibri"/>
              </a:rPr>
              <a:t>u</a:t>
            </a:r>
            <a:r>
              <a:rPr lang="en-US" sz="2800" b="1" baseline="-25000" dirty="0" err="1">
                <a:solidFill>
                  <a:schemeClr val="tx1">
                    <a:lumMod val="95000"/>
                  </a:schemeClr>
                </a:solidFill>
                <a:latin typeface="Calibri"/>
              </a:rPr>
              <a:t>FIM</a:t>
            </a:r>
            <a:r>
              <a:rPr lang="en-US" sz="2800" b="1" baseline="-25000" dirty="0">
                <a:solidFill>
                  <a:schemeClr val="tx1">
                    <a:lumMod val="95000"/>
                  </a:schemeClr>
                </a:solidFill>
                <a:latin typeface="Calibri"/>
              </a:rPr>
              <a:t> </a:t>
            </a:r>
            <a:r>
              <a:rPr lang="en-US" sz="2800" b="1" dirty="0">
                <a:solidFill>
                  <a:schemeClr val="tx1">
                    <a:lumMod val="95000"/>
                  </a:schemeClr>
                </a:solidFill>
                <a:latin typeface="Calibri"/>
              </a:rPr>
              <a:t>(</a:t>
            </a:r>
            <a:r>
              <a:rPr lang="en-US" sz="2800" b="1" dirty="0">
                <a:solidFill>
                  <a:schemeClr val="tx1">
                    <a:lumMod val="95000"/>
                  </a:schemeClr>
                </a:solidFill>
                <a:latin typeface="Symbol" pitchFamily="18" charset="2"/>
              </a:rPr>
              <a:t>w</a:t>
            </a:r>
            <a:r>
              <a:rPr lang="en-US" sz="2800" b="1" dirty="0">
                <a:solidFill>
                  <a:schemeClr val="tx1">
                    <a:lumMod val="95000"/>
                  </a:schemeClr>
                </a:solidFill>
                <a:latin typeface="Calibri"/>
              </a:rPr>
              <a:t>) </a:t>
            </a:r>
            <a:r>
              <a:rPr lang="en-US" sz="2800" b="1" dirty="0">
                <a:solidFill>
                  <a:schemeClr val="tx1">
                    <a:lumMod val="95000"/>
                  </a:schemeClr>
                </a:solidFill>
                <a:latin typeface="Calibri"/>
                <a:sym typeface="Symbol"/>
              </a:rPr>
              <a:t>&lt;</a:t>
            </a:r>
            <a:r>
              <a:rPr lang="en-US" sz="2800" b="1" dirty="0">
                <a:solidFill>
                  <a:schemeClr val="tx1">
                    <a:lumMod val="95000"/>
                  </a:schemeClr>
                </a:solidFill>
                <a:latin typeface="Calibri"/>
              </a:rPr>
              <a:t> </a:t>
            </a:r>
            <a:r>
              <a:rPr lang="en-US" sz="2800" b="1" dirty="0" err="1">
                <a:solidFill>
                  <a:schemeClr val="tx1">
                    <a:lumMod val="95000"/>
                  </a:schemeClr>
                </a:solidFill>
                <a:latin typeface="Calibri"/>
              </a:rPr>
              <a:t>u</a:t>
            </a:r>
            <a:r>
              <a:rPr lang="en-US" sz="2800" b="1" baseline="-25000" dirty="0" err="1">
                <a:solidFill>
                  <a:schemeClr val="tx1">
                    <a:lumMod val="95000"/>
                  </a:schemeClr>
                </a:solidFill>
                <a:latin typeface="Calibri"/>
              </a:rPr>
              <a:t>g</a:t>
            </a:r>
            <a:r>
              <a:rPr lang="en-US" sz="2800" b="1" dirty="0">
                <a:solidFill>
                  <a:schemeClr val="tx1">
                    <a:lumMod val="95000"/>
                  </a:schemeClr>
                </a:solidFill>
                <a:latin typeface="Calibri"/>
              </a:rPr>
              <a:t> (</a:t>
            </a:r>
            <a:r>
              <a:rPr lang="en-US" sz="2800" b="1" dirty="0">
                <a:solidFill>
                  <a:schemeClr val="tx1">
                    <a:lumMod val="95000"/>
                  </a:schemeClr>
                </a:solidFill>
                <a:latin typeface="Symbol" pitchFamily="18" charset="2"/>
              </a:rPr>
              <a:t>w</a:t>
            </a:r>
            <a:r>
              <a:rPr lang="en-US" sz="2800" b="1" dirty="0">
                <a:solidFill>
                  <a:schemeClr val="tx1">
                    <a:lumMod val="95000"/>
                  </a:schemeClr>
                </a:solidFill>
                <a:latin typeface="Calibri"/>
              </a:rPr>
              <a:t>)</a:t>
            </a:r>
            <a:endParaRPr lang="en-US" sz="2800" b="1" baseline="-25000" dirty="0">
              <a:solidFill>
                <a:schemeClr val="tx1">
                  <a:lumMod val="95000"/>
                </a:schemeClr>
              </a:solidFill>
              <a:latin typeface="Calibri"/>
            </a:endParaRPr>
          </a:p>
        </p:txBody>
      </p:sp>
      <p:pic>
        <p:nvPicPr>
          <p:cNvPr id="61443" name="Picture 6" descr="Plan view of a foundation slab with vectors representing the earthquake at different points on the slab. These vectors are all varying in direction and magnitude. &#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1698625"/>
            <a:ext cx="4373563" cy="306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descr="red rectangle"/>
          <p:cNvSpPr/>
          <p:nvPr/>
        </p:nvSpPr>
        <p:spPr>
          <a:xfrm>
            <a:off x="5334000" y="2308225"/>
            <a:ext cx="3505200" cy="2362200"/>
          </a:xfrm>
          <a:prstGeom prst="rect">
            <a:avLst/>
          </a:prstGeom>
          <a:noFill/>
          <a:ln w="698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schemeClr val="tx1">
                  <a:lumMod val="95000"/>
                </a:schemeClr>
              </a:solidFill>
            </a:endParaRPr>
          </a:p>
        </p:txBody>
      </p:sp>
      <p:sp>
        <p:nvSpPr>
          <p:cNvPr id="10" name="TextBox 9"/>
          <p:cNvSpPr txBox="1"/>
          <p:nvPr/>
        </p:nvSpPr>
        <p:spPr>
          <a:xfrm>
            <a:off x="4876800" y="1165225"/>
            <a:ext cx="3022600" cy="368300"/>
          </a:xfrm>
          <a:prstGeom prst="rect">
            <a:avLst/>
          </a:prstGeom>
          <a:noFill/>
        </p:spPr>
        <p:txBody>
          <a:bodyPr wrap="none">
            <a:spAutoFit/>
          </a:bodyPr>
          <a:lstStyle/>
          <a:p>
            <a:pPr fontAlgn="auto">
              <a:spcBef>
                <a:spcPts val="0"/>
              </a:spcBef>
              <a:spcAft>
                <a:spcPts val="0"/>
              </a:spcAft>
              <a:defRPr/>
            </a:pPr>
            <a:r>
              <a:rPr lang="en-US" b="1" i="1" dirty="0">
                <a:solidFill>
                  <a:schemeClr val="tx1">
                    <a:lumMod val="95000"/>
                  </a:schemeClr>
                </a:solidFill>
                <a:latin typeface="Calibri"/>
              </a:rPr>
              <a:t>High frequency components…</a:t>
            </a:r>
            <a:endParaRPr lang="en-US" sz="1800" b="1" i="1" dirty="0">
              <a:solidFill>
                <a:schemeClr val="tx1">
                  <a:lumMod val="95000"/>
                </a:schemeClr>
              </a:solidFill>
              <a:latin typeface="Calibri"/>
            </a:endParaRPr>
          </a:p>
        </p:txBody>
      </p:sp>
      <p:sp>
        <p:nvSpPr>
          <p:cNvPr id="12" name="TextBox 11"/>
          <p:cNvSpPr txBox="1"/>
          <p:nvPr/>
        </p:nvSpPr>
        <p:spPr>
          <a:xfrm>
            <a:off x="685800" y="5432425"/>
            <a:ext cx="2078038" cy="646113"/>
          </a:xfrm>
          <a:prstGeom prst="rect">
            <a:avLst/>
          </a:prstGeom>
          <a:noFill/>
        </p:spPr>
        <p:txBody>
          <a:bodyPr wrap="none">
            <a:spAutoFit/>
          </a:bodyPr>
          <a:lstStyle/>
          <a:p>
            <a:pPr fontAlgn="auto">
              <a:spcBef>
                <a:spcPts val="0"/>
              </a:spcBef>
              <a:spcAft>
                <a:spcPts val="0"/>
              </a:spcAft>
              <a:defRPr/>
            </a:pPr>
            <a:r>
              <a:rPr lang="en-US" sz="1800" dirty="0">
                <a:solidFill>
                  <a:schemeClr val="tx1">
                    <a:lumMod val="95000"/>
                  </a:schemeClr>
                </a:solidFill>
                <a:latin typeface="Calibri"/>
              </a:rPr>
              <a:t>2003 Off-Miyagi </a:t>
            </a:r>
            <a:r>
              <a:rPr lang="en-US" sz="1800" dirty="0" err="1">
                <a:solidFill>
                  <a:schemeClr val="tx1">
                    <a:lumMod val="95000"/>
                  </a:schemeClr>
                </a:solidFill>
                <a:latin typeface="Calibri"/>
              </a:rPr>
              <a:t>Eqk</a:t>
            </a:r>
            <a:endParaRPr lang="en-US" sz="1800" dirty="0">
              <a:solidFill>
                <a:schemeClr val="tx1">
                  <a:lumMod val="95000"/>
                </a:schemeClr>
              </a:solidFill>
              <a:latin typeface="Calibri"/>
            </a:endParaRPr>
          </a:p>
          <a:p>
            <a:pPr fontAlgn="auto">
              <a:spcBef>
                <a:spcPts val="0"/>
              </a:spcBef>
              <a:spcAft>
                <a:spcPts val="0"/>
              </a:spcAft>
              <a:defRPr/>
            </a:pPr>
            <a:r>
              <a:rPr lang="en-US" sz="1800" dirty="0">
                <a:solidFill>
                  <a:schemeClr val="tx1">
                    <a:lumMod val="95000"/>
                  </a:schemeClr>
                </a:solidFill>
                <a:latin typeface="Calibri"/>
              </a:rPr>
              <a:t>FF, p-wave window</a:t>
            </a:r>
          </a:p>
        </p:txBody>
      </p:sp>
      <p:pic>
        <p:nvPicPr>
          <p:cNvPr id="61446" name="Picture 13" descr="Graph of the motion of a particle motion due to earthquake shaki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225" y="1698625"/>
            <a:ext cx="3078163" cy="310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28650" y="365126"/>
            <a:ext cx="7886700" cy="800099"/>
          </a:xfrm>
        </p:spPr>
        <p:txBody>
          <a:bodyPr/>
          <a:lstStyle/>
          <a:p>
            <a:pPr algn="ctr"/>
            <a:r>
              <a:rPr lang="en-US" altLang="en-US" sz="3200" kern="0" dirty="0"/>
              <a:t>Base Slab Averaging</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6" descr="Figure on the right is small base area, while figure on the right is a large base area.  The purpose is to show that small base areas do not have out-of-phase motions&#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9800" y="1143000"/>
            <a:ext cx="6726314" cy="4719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7" descr="Figure on the right is small base area, while figure on the right is a large base area.  The purpose is to show that small base areas do not have out-of-phase motions&#10;"/>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8899" y="3264272"/>
            <a:ext cx="958864" cy="65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28650" y="365127"/>
            <a:ext cx="7886700" cy="777874"/>
          </a:xfrm>
        </p:spPr>
        <p:txBody>
          <a:bodyPr/>
          <a:lstStyle/>
          <a:p>
            <a:pPr algn="ctr"/>
            <a:r>
              <a:rPr lang="en-US" altLang="en-US" sz="3200" kern="0" dirty="0"/>
              <a:t>Base Slab Averaging</a:t>
            </a:r>
            <a:endParaRPr lang="en-US" dirty="0"/>
          </a:p>
        </p:txBody>
      </p:sp>
    </p:spTree>
    <p:extLst>
      <p:ext uri="{BB962C8B-B14F-4D97-AF65-F5344CB8AC3E}">
        <p14:creationId xmlns:p14="http://schemas.microsoft.com/office/powerpoint/2010/main" val="6003764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t>Low period (high frequency) ground motion waves are not as pronounced at depths below the surface</a:t>
            </a:r>
          </a:p>
          <a:p>
            <a:endParaRPr lang="en-US"/>
          </a:p>
          <a:p>
            <a:r>
              <a:rPr lang="en-US"/>
              <a:t>Long period (low frequency) ground motions not affected</a:t>
            </a:r>
          </a:p>
          <a:p>
            <a:endParaRPr lang="en-US"/>
          </a:p>
          <a:p>
            <a:r>
              <a:rPr lang="en-US"/>
              <a:t>Base must be relatively rigid with respect to the vertical lateral force elements</a:t>
            </a:r>
          </a:p>
          <a:p>
            <a:endParaRPr lang="en-US"/>
          </a:p>
          <a:p>
            <a:endParaRPr lang="en-US" dirty="0"/>
          </a:p>
        </p:txBody>
      </p:sp>
      <p:sp>
        <p:nvSpPr>
          <p:cNvPr id="3" name="Title 2"/>
          <p:cNvSpPr>
            <a:spLocks noGrp="1"/>
          </p:cNvSpPr>
          <p:nvPr>
            <p:ph type="title"/>
          </p:nvPr>
        </p:nvSpPr>
        <p:spPr/>
        <p:txBody>
          <a:bodyPr/>
          <a:lstStyle/>
          <a:p>
            <a:pPr algn="ctr"/>
            <a:r>
              <a:rPr lang="en-US" dirty="0"/>
              <a:t>Embedment</a:t>
            </a:r>
          </a:p>
        </p:txBody>
      </p:sp>
    </p:spTree>
    <p:extLst>
      <p:ext uri="{BB962C8B-B14F-4D97-AF65-F5344CB8AC3E}">
        <p14:creationId xmlns:p14="http://schemas.microsoft.com/office/powerpoint/2010/main" val="3045600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Modelling configuration used to represent the structure, link elements representing the foundation, a mesh element representing the soil, and a transmitting boundary at the ends of the soil elements.&#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2275" y="381000"/>
            <a:ext cx="702945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195" name="Title 26"/>
          <p:cNvSpPr>
            <a:spLocks noGrp="1"/>
          </p:cNvSpPr>
          <p:nvPr>
            <p:ph type="title"/>
          </p:nvPr>
        </p:nvSpPr>
        <p:spPr>
          <a:xfrm>
            <a:off x="76200" y="990600"/>
            <a:ext cx="2036075" cy="4572000"/>
          </a:xfrm>
        </p:spPr>
        <p:txBody>
          <a:bodyPr>
            <a:normAutofit/>
          </a:bodyPr>
          <a:lstStyle/>
          <a:p>
            <a:pPr algn="ctr"/>
            <a:r>
              <a:rPr lang="en-US" altLang="en-US" sz="3600" dirty="0"/>
              <a:t>What We Should Do</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4" name="TextBox 6"/>
          <p:cNvSpPr txBox="1">
            <a:spLocks noChangeArrowheads="1"/>
          </p:cNvSpPr>
          <p:nvPr/>
        </p:nvSpPr>
        <p:spPr bwMode="auto">
          <a:xfrm>
            <a:off x="7343775" y="6019800"/>
            <a:ext cx="1563688" cy="1857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bg2"/>
              </a:buClr>
              <a:buChar char="&gt;"/>
              <a:defRPr sz="2100">
                <a:solidFill>
                  <a:schemeClr val="accent1"/>
                </a:solidFill>
                <a:latin typeface="Verdana" panose="020B0604030504040204" pitchFamily="34" charset="0"/>
              </a:defRPr>
            </a:lvl1pPr>
            <a:lvl2pPr marL="742950" indent="-285750">
              <a:spcBef>
                <a:spcPct val="20000"/>
              </a:spcBef>
              <a:buClr>
                <a:schemeClr val="bg2"/>
              </a:buClr>
              <a:buSzPct val="120000"/>
              <a:buChar char=" "/>
              <a:defRPr sz="1500">
                <a:solidFill>
                  <a:schemeClr val="tx2"/>
                </a:solidFill>
                <a:latin typeface="Arial" panose="020B0604020202020204" pitchFamily="34" charset="0"/>
              </a:defRPr>
            </a:lvl2pPr>
            <a:lvl3pPr marL="1143000" indent="-228600">
              <a:spcBef>
                <a:spcPct val="20000"/>
              </a:spcBef>
              <a:buClr>
                <a:schemeClr val="bg2"/>
              </a:buClr>
              <a:buSzPct val="75000"/>
              <a:buChar char="•"/>
              <a:defRPr sz="1600" b="1">
                <a:solidFill>
                  <a:schemeClr val="tx2"/>
                </a:solidFill>
                <a:latin typeface="Verdana" panose="020B0604030504040204" pitchFamily="34" charset="0"/>
              </a:defRPr>
            </a:lvl3pPr>
            <a:lvl4pPr marL="1600200" indent="-228600">
              <a:spcBef>
                <a:spcPct val="20000"/>
              </a:spcBef>
              <a:buClr>
                <a:schemeClr val="bg2"/>
              </a:buClr>
              <a:buChar char="&gt;"/>
              <a:defRPr sz="1600">
                <a:solidFill>
                  <a:schemeClr val="tx2"/>
                </a:solidFill>
                <a:latin typeface="Verdana" panose="020B0604030504040204" pitchFamily="34" charset="0"/>
              </a:defRPr>
            </a:lvl4pPr>
            <a:lvl5pPr marL="2057400" indent="-228600">
              <a:spcBef>
                <a:spcPct val="20000"/>
              </a:spcBef>
              <a:buClr>
                <a:schemeClr val="bg2"/>
              </a:buClr>
              <a:buSzPct val="85000"/>
              <a:buFont typeface="Times" panose="02020603050405020304" pitchFamily="18" charset="0"/>
              <a:buChar char="•"/>
              <a:defRPr sz="15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9pPr>
          </a:lstStyle>
          <a:p>
            <a:pPr>
              <a:spcBef>
                <a:spcPct val="0"/>
              </a:spcBef>
              <a:buClrTx/>
              <a:buFontTx/>
              <a:buNone/>
            </a:pPr>
            <a:r>
              <a:rPr lang="en-US" altLang="en-US" sz="1200" dirty="0">
                <a:solidFill>
                  <a:schemeClr val="tx1"/>
                </a:solidFill>
                <a:latin typeface="Arial" panose="020B0604020202020204" pitchFamily="34" charset="0"/>
                <a:cs typeface="Arial" panose="020B0604020202020204" pitchFamily="34" charset="0"/>
              </a:rPr>
              <a:t>Prof. Jonathan Stewart</a:t>
            </a:r>
          </a:p>
        </p:txBody>
      </p:sp>
      <p:sp>
        <p:nvSpPr>
          <p:cNvPr id="11" name="TextBox 10"/>
          <p:cNvSpPr txBox="1"/>
          <p:nvPr/>
        </p:nvSpPr>
        <p:spPr>
          <a:xfrm>
            <a:off x="6172200" y="2895600"/>
            <a:ext cx="1885950" cy="2032000"/>
          </a:xfrm>
          <a:prstGeom prst="rect">
            <a:avLst/>
          </a:prstGeom>
          <a:noFill/>
        </p:spPr>
        <p:txBody>
          <a:bodyPr wrap="none">
            <a:spAutoFit/>
          </a:bodyPr>
          <a:lstStyle/>
          <a:p>
            <a:pPr fontAlgn="auto">
              <a:spcBef>
                <a:spcPts val="0"/>
              </a:spcBef>
              <a:spcAft>
                <a:spcPts val="0"/>
              </a:spcAft>
              <a:defRPr/>
            </a:pPr>
            <a:r>
              <a:rPr lang="en-US" b="1" i="1" dirty="0">
                <a:solidFill>
                  <a:schemeClr val="tx1">
                    <a:lumMod val="95000"/>
                  </a:schemeClr>
                </a:solidFill>
                <a:latin typeface="Calibri"/>
              </a:rPr>
              <a:t>Low frequency</a:t>
            </a:r>
          </a:p>
          <a:p>
            <a:pPr fontAlgn="auto">
              <a:spcBef>
                <a:spcPts val="0"/>
              </a:spcBef>
              <a:spcAft>
                <a:spcPts val="0"/>
              </a:spcAft>
              <a:defRPr/>
            </a:pPr>
            <a:endParaRPr lang="en-US" b="1" i="1" dirty="0">
              <a:solidFill>
                <a:schemeClr val="tx1">
                  <a:lumMod val="95000"/>
                </a:schemeClr>
              </a:solidFill>
              <a:latin typeface="Calibri"/>
            </a:endParaRPr>
          </a:p>
          <a:p>
            <a:pPr fontAlgn="auto">
              <a:spcBef>
                <a:spcPts val="0"/>
              </a:spcBef>
              <a:spcAft>
                <a:spcPts val="0"/>
              </a:spcAft>
              <a:defRPr/>
            </a:pPr>
            <a:r>
              <a:rPr lang="en-US" b="1" i="1" dirty="0">
                <a:solidFill>
                  <a:schemeClr val="tx1">
                    <a:lumMod val="95000"/>
                  </a:schemeClr>
                </a:solidFill>
                <a:latin typeface="Calibri"/>
              </a:rPr>
              <a:t>Long wavelength </a:t>
            </a:r>
          </a:p>
          <a:p>
            <a:pPr fontAlgn="auto">
              <a:spcBef>
                <a:spcPts val="0"/>
              </a:spcBef>
              <a:spcAft>
                <a:spcPts val="0"/>
              </a:spcAft>
              <a:defRPr/>
            </a:pPr>
            <a:r>
              <a:rPr lang="en-US" b="1" i="1" dirty="0">
                <a:solidFill>
                  <a:schemeClr val="tx1">
                    <a:lumMod val="95000"/>
                  </a:schemeClr>
                </a:solidFill>
                <a:latin typeface="Symbol" pitchFamily="18" charset="2"/>
              </a:rPr>
              <a:t>l</a:t>
            </a:r>
            <a:r>
              <a:rPr lang="en-US" b="1" i="1" dirty="0">
                <a:solidFill>
                  <a:schemeClr val="tx1">
                    <a:lumMod val="95000"/>
                  </a:schemeClr>
                </a:solidFill>
                <a:latin typeface="Calibri"/>
              </a:rPr>
              <a:t> = V</a:t>
            </a:r>
            <a:r>
              <a:rPr lang="en-US" b="1" i="1" baseline="-25000" dirty="0">
                <a:solidFill>
                  <a:schemeClr val="tx1">
                    <a:lumMod val="95000"/>
                  </a:schemeClr>
                </a:solidFill>
                <a:latin typeface="Calibri"/>
              </a:rPr>
              <a:t>s</a:t>
            </a:r>
            <a:r>
              <a:rPr lang="en-US" b="1" i="1" dirty="0">
                <a:solidFill>
                  <a:schemeClr val="tx1">
                    <a:lumMod val="95000"/>
                  </a:schemeClr>
                </a:solidFill>
                <a:latin typeface="Calibri"/>
              </a:rPr>
              <a:t>/f</a:t>
            </a:r>
          </a:p>
          <a:p>
            <a:pPr fontAlgn="auto">
              <a:spcBef>
                <a:spcPts val="0"/>
              </a:spcBef>
              <a:spcAft>
                <a:spcPts val="0"/>
              </a:spcAft>
              <a:defRPr/>
            </a:pPr>
            <a:endParaRPr lang="en-US" b="1" i="1" dirty="0">
              <a:solidFill>
                <a:schemeClr val="tx1">
                  <a:lumMod val="95000"/>
                </a:schemeClr>
              </a:solidFill>
              <a:latin typeface="Calibri"/>
            </a:endParaRPr>
          </a:p>
          <a:p>
            <a:pPr fontAlgn="auto">
              <a:spcBef>
                <a:spcPts val="0"/>
              </a:spcBef>
              <a:spcAft>
                <a:spcPts val="0"/>
              </a:spcAft>
              <a:defRPr/>
            </a:pPr>
            <a:r>
              <a:rPr lang="en-US" b="1" i="1" dirty="0" err="1">
                <a:solidFill>
                  <a:schemeClr val="tx1">
                    <a:lumMod val="95000"/>
                  </a:schemeClr>
                </a:solidFill>
                <a:latin typeface="Calibri"/>
              </a:rPr>
              <a:t>u</a:t>
            </a:r>
            <a:r>
              <a:rPr lang="en-US" b="1" i="1" baseline="-25000" dirty="0" err="1">
                <a:solidFill>
                  <a:schemeClr val="tx1">
                    <a:lumMod val="95000"/>
                  </a:schemeClr>
                </a:solidFill>
                <a:latin typeface="Calibri"/>
              </a:rPr>
              <a:t>FIM</a:t>
            </a:r>
            <a:r>
              <a:rPr lang="en-US" b="1" i="1" dirty="0">
                <a:solidFill>
                  <a:schemeClr val="tx1">
                    <a:lumMod val="95000"/>
                  </a:schemeClr>
                </a:solidFill>
                <a:latin typeface="Calibri"/>
              </a:rPr>
              <a:t> </a:t>
            </a:r>
            <a:r>
              <a:rPr lang="en-US" b="1" i="1" dirty="0">
                <a:solidFill>
                  <a:schemeClr val="tx1">
                    <a:lumMod val="95000"/>
                  </a:schemeClr>
                </a:solidFill>
                <a:latin typeface="Calibri"/>
                <a:sym typeface="Symbol"/>
              </a:rPr>
              <a:t> </a:t>
            </a:r>
            <a:r>
              <a:rPr lang="en-US" b="1" i="1" dirty="0" err="1">
                <a:solidFill>
                  <a:schemeClr val="tx1">
                    <a:lumMod val="95000"/>
                  </a:schemeClr>
                </a:solidFill>
                <a:latin typeface="Calibri"/>
                <a:sym typeface="Symbol"/>
              </a:rPr>
              <a:t>u</a:t>
            </a:r>
            <a:r>
              <a:rPr lang="en-US" b="1" i="1" baseline="-25000" dirty="0" err="1">
                <a:solidFill>
                  <a:schemeClr val="tx1">
                    <a:lumMod val="95000"/>
                  </a:schemeClr>
                </a:solidFill>
                <a:latin typeface="Calibri"/>
                <a:sym typeface="Symbol"/>
              </a:rPr>
              <a:t>g</a:t>
            </a:r>
            <a:endParaRPr lang="en-US" b="1" i="1" baseline="-25000" dirty="0">
              <a:solidFill>
                <a:schemeClr val="tx1">
                  <a:lumMod val="95000"/>
                </a:schemeClr>
              </a:solidFill>
              <a:latin typeface="Calibri"/>
              <a:sym typeface="Symbol"/>
            </a:endParaRPr>
          </a:p>
          <a:p>
            <a:pPr fontAlgn="auto">
              <a:spcBef>
                <a:spcPts val="0"/>
              </a:spcBef>
              <a:spcAft>
                <a:spcPts val="0"/>
              </a:spcAft>
              <a:defRPr/>
            </a:pPr>
            <a:r>
              <a:rPr lang="en-US" b="1" i="1" dirty="0" err="1">
                <a:solidFill>
                  <a:schemeClr val="tx1">
                    <a:lumMod val="95000"/>
                  </a:schemeClr>
                </a:solidFill>
                <a:latin typeface="Symbol" pitchFamily="18" charset="2"/>
                <a:sym typeface="Symbol"/>
              </a:rPr>
              <a:t>q</a:t>
            </a:r>
            <a:r>
              <a:rPr lang="en-US" b="1" i="1" baseline="-25000" dirty="0" err="1">
                <a:solidFill>
                  <a:schemeClr val="tx1">
                    <a:lumMod val="95000"/>
                  </a:schemeClr>
                </a:solidFill>
                <a:latin typeface="Calibri"/>
                <a:sym typeface="Symbol"/>
              </a:rPr>
              <a:t>FIM</a:t>
            </a:r>
            <a:r>
              <a:rPr lang="en-US" b="1" i="1" baseline="-25000" dirty="0">
                <a:solidFill>
                  <a:schemeClr val="tx1">
                    <a:lumMod val="95000"/>
                  </a:schemeClr>
                </a:solidFill>
                <a:latin typeface="Calibri"/>
                <a:sym typeface="Symbol"/>
              </a:rPr>
              <a:t> </a:t>
            </a:r>
            <a:r>
              <a:rPr lang="en-US" b="1" i="1" dirty="0">
                <a:solidFill>
                  <a:schemeClr val="tx1">
                    <a:lumMod val="95000"/>
                  </a:schemeClr>
                </a:solidFill>
                <a:latin typeface="Calibri"/>
                <a:sym typeface="Symbol"/>
              </a:rPr>
              <a:t> 0</a:t>
            </a:r>
            <a:endParaRPr lang="en-US" b="1" i="1" dirty="0">
              <a:solidFill>
                <a:schemeClr val="tx1">
                  <a:lumMod val="95000"/>
                </a:schemeClr>
              </a:solidFill>
              <a:latin typeface="Calibri"/>
            </a:endParaRPr>
          </a:p>
        </p:txBody>
      </p:sp>
      <p:pic>
        <p:nvPicPr>
          <p:cNvPr id="63491" name="Picture 7" descr="Building basement surrounded by soil. At a distance away from the basement is where the ground motion is being recorded. Displacement varies with depth in a wave pattern with a low frequency."/>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8800" y="1828800"/>
            <a:ext cx="3752850" cy="363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0" name="Title 1"/>
          <p:cNvSpPr>
            <a:spLocks noGrp="1"/>
          </p:cNvSpPr>
          <p:nvPr>
            <p:ph type="title"/>
          </p:nvPr>
        </p:nvSpPr>
        <p:spPr/>
        <p:txBody>
          <a:bodyPr/>
          <a:lstStyle/>
          <a:p>
            <a:pPr algn="ctr"/>
            <a:r>
              <a:rPr lang="en-US" altLang="en-US" sz="3600" i="1" dirty="0"/>
              <a:t>Embedment Effect</a:t>
            </a: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2" name="TextBox 7"/>
          <p:cNvSpPr txBox="1">
            <a:spLocks noChangeArrowheads="1"/>
          </p:cNvSpPr>
          <p:nvPr/>
        </p:nvSpPr>
        <p:spPr bwMode="auto">
          <a:xfrm>
            <a:off x="7343775" y="6275388"/>
            <a:ext cx="1563688" cy="1857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bg2"/>
              </a:buClr>
              <a:buChar char="&gt;"/>
              <a:defRPr sz="2100">
                <a:solidFill>
                  <a:schemeClr val="accent1"/>
                </a:solidFill>
                <a:latin typeface="Verdana" panose="020B0604030504040204" pitchFamily="34" charset="0"/>
              </a:defRPr>
            </a:lvl1pPr>
            <a:lvl2pPr marL="742950" indent="-285750">
              <a:spcBef>
                <a:spcPct val="20000"/>
              </a:spcBef>
              <a:buClr>
                <a:schemeClr val="bg2"/>
              </a:buClr>
              <a:buSzPct val="120000"/>
              <a:buChar char=" "/>
              <a:defRPr sz="1500">
                <a:solidFill>
                  <a:schemeClr val="tx2"/>
                </a:solidFill>
                <a:latin typeface="Arial" panose="020B0604020202020204" pitchFamily="34" charset="0"/>
              </a:defRPr>
            </a:lvl2pPr>
            <a:lvl3pPr marL="1143000" indent="-228600">
              <a:spcBef>
                <a:spcPct val="20000"/>
              </a:spcBef>
              <a:buClr>
                <a:schemeClr val="bg2"/>
              </a:buClr>
              <a:buSzPct val="75000"/>
              <a:buChar char="•"/>
              <a:defRPr sz="1600" b="1">
                <a:solidFill>
                  <a:schemeClr val="tx2"/>
                </a:solidFill>
                <a:latin typeface="Verdana" panose="020B0604030504040204" pitchFamily="34" charset="0"/>
              </a:defRPr>
            </a:lvl3pPr>
            <a:lvl4pPr marL="1600200" indent="-228600">
              <a:spcBef>
                <a:spcPct val="20000"/>
              </a:spcBef>
              <a:buClr>
                <a:schemeClr val="bg2"/>
              </a:buClr>
              <a:buChar char="&gt;"/>
              <a:defRPr sz="1600">
                <a:solidFill>
                  <a:schemeClr val="tx2"/>
                </a:solidFill>
                <a:latin typeface="Verdana" panose="020B0604030504040204" pitchFamily="34" charset="0"/>
              </a:defRPr>
            </a:lvl4pPr>
            <a:lvl5pPr marL="2057400" indent="-228600">
              <a:spcBef>
                <a:spcPct val="20000"/>
              </a:spcBef>
              <a:buClr>
                <a:schemeClr val="bg2"/>
              </a:buClr>
              <a:buSzPct val="85000"/>
              <a:buFont typeface="Times" panose="02020603050405020304" pitchFamily="18" charset="0"/>
              <a:buChar char="•"/>
              <a:defRPr sz="15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9pPr>
          </a:lstStyle>
          <a:p>
            <a:pPr>
              <a:spcBef>
                <a:spcPct val="0"/>
              </a:spcBef>
              <a:buClrTx/>
              <a:buFontTx/>
              <a:buNone/>
            </a:pPr>
            <a:r>
              <a:rPr lang="en-US" altLang="en-US" sz="1200" dirty="0">
                <a:solidFill>
                  <a:schemeClr val="tx1"/>
                </a:solidFill>
                <a:latin typeface="Arial" panose="020B0604020202020204" pitchFamily="34" charset="0"/>
                <a:cs typeface="Arial" panose="020B0604020202020204" pitchFamily="34" charset="0"/>
              </a:rPr>
              <a:t>Prof. Jonathan Stewart</a:t>
            </a:r>
          </a:p>
        </p:txBody>
      </p:sp>
      <p:sp>
        <p:nvSpPr>
          <p:cNvPr id="65539" name="TextBox 10"/>
          <p:cNvSpPr txBox="1">
            <a:spLocks noChangeArrowheads="1"/>
          </p:cNvSpPr>
          <p:nvPr/>
        </p:nvSpPr>
        <p:spPr bwMode="auto">
          <a:xfrm>
            <a:off x="6017869" y="2089943"/>
            <a:ext cx="2509838"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bg2"/>
              </a:buClr>
              <a:buChar char="&gt;"/>
              <a:defRPr sz="2100">
                <a:solidFill>
                  <a:schemeClr val="accent1"/>
                </a:solidFill>
                <a:latin typeface="Verdana" panose="020B0604030504040204" pitchFamily="34" charset="0"/>
              </a:defRPr>
            </a:lvl1pPr>
            <a:lvl2pPr marL="742950" indent="-285750">
              <a:spcBef>
                <a:spcPct val="20000"/>
              </a:spcBef>
              <a:buClr>
                <a:schemeClr val="bg2"/>
              </a:buClr>
              <a:buSzPct val="120000"/>
              <a:buChar char=" "/>
              <a:defRPr sz="1500">
                <a:solidFill>
                  <a:schemeClr val="tx2"/>
                </a:solidFill>
                <a:latin typeface="Arial" panose="020B0604020202020204" pitchFamily="34" charset="0"/>
              </a:defRPr>
            </a:lvl2pPr>
            <a:lvl3pPr marL="1143000" indent="-228600">
              <a:spcBef>
                <a:spcPct val="20000"/>
              </a:spcBef>
              <a:buClr>
                <a:schemeClr val="bg2"/>
              </a:buClr>
              <a:buSzPct val="75000"/>
              <a:buChar char="•"/>
              <a:defRPr sz="1600" b="1">
                <a:solidFill>
                  <a:schemeClr val="tx2"/>
                </a:solidFill>
                <a:latin typeface="Verdana" panose="020B0604030504040204" pitchFamily="34" charset="0"/>
              </a:defRPr>
            </a:lvl3pPr>
            <a:lvl4pPr marL="1600200" indent="-228600">
              <a:spcBef>
                <a:spcPct val="20000"/>
              </a:spcBef>
              <a:buClr>
                <a:schemeClr val="bg2"/>
              </a:buClr>
              <a:buChar char="&gt;"/>
              <a:defRPr sz="1600">
                <a:solidFill>
                  <a:schemeClr val="tx2"/>
                </a:solidFill>
                <a:latin typeface="Verdana" panose="020B0604030504040204" pitchFamily="34" charset="0"/>
              </a:defRPr>
            </a:lvl4pPr>
            <a:lvl5pPr marL="2057400" indent="-228600">
              <a:spcBef>
                <a:spcPct val="20000"/>
              </a:spcBef>
              <a:buClr>
                <a:schemeClr val="bg2"/>
              </a:buClr>
              <a:buSzPct val="85000"/>
              <a:buFont typeface="Times" panose="02020603050405020304" pitchFamily="18" charset="0"/>
              <a:buChar char="•"/>
              <a:defRPr sz="15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9pPr>
          </a:lstStyle>
          <a:p>
            <a:pPr>
              <a:spcBef>
                <a:spcPct val="0"/>
              </a:spcBef>
              <a:buClrTx/>
              <a:buFontTx/>
              <a:buNone/>
            </a:pPr>
            <a:r>
              <a:rPr lang="en-US" altLang="en-US" sz="2400" b="1" i="1" dirty="0">
                <a:solidFill>
                  <a:srgbClr val="FF0000"/>
                </a:solidFill>
                <a:latin typeface="Calibri" panose="020F0502020204030204" pitchFamily="34" charset="0"/>
              </a:rPr>
              <a:t>High frequency</a:t>
            </a:r>
          </a:p>
          <a:p>
            <a:pPr>
              <a:spcBef>
                <a:spcPct val="0"/>
              </a:spcBef>
              <a:buClrTx/>
              <a:buFontTx/>
              <a:buNone/>
            </a:pPr>
            <a:endParaRPr lang="en-US" altLang="en-US" sz="2400" b="1" i="1" dirty="0">
              <a:solidFill>
                <a:srgbClr val="FF0000"/>
              </a:solidFill>
              <a:latin typeface="Calibri" panose="020F0502020204030204" pitchFamily="34" charset="0"/>
            </a:endParaRPr>
          </a:p>
          <a:p>
            <a:pPr>
              <a:spcBef>
                <a:spcPct val="0"/>
              </a:spcBef>
              <a:buClrTx/>
              <a:buFontTx/>
              <a:buNone/>
            </a:pPr>
            <a:r>
              <a:rPr lang="en-US" altLang="en-US" sz="2400" b="1" i="1" dirty="0">
                <a:solidFill>
                  <a:srgbClr val="FF0000"/>
                </a:solidFill>
                <a:latin typeface="Calibri" panose="020F0502020204030204" pitchFamily="34" charset="0"/>
              </a:rPr>
              <a:t>Short wavelength </a:t>
            </a:r>
          </a:p>
          <a:p>
            <a:pPr>
              <a:spcBef>
                <a:spcPct val="0"/>
              </a:spcBef>
              <a:buClrTx/>
              <a:buFontTx/>
              <a:buNone/>
            </a:pPr>
            <a:r>
              <a:rPr lang="en-US" altLang="en-US" sz="2400" b="1" i="1" dirty="0">
                <a:solidFill>
                  <a:srgbClr val="FF0000"/>
                </a:solidFill>
                <a:latin typeface="Symbol" panose="05050102010706020507" pitchFamily="18" charset="2"/>
              </a:rPr>
              <a:t>l</a:t>
            </a:r>
            <a:r>
              <a:rPr lang="en-US" altLang="en-US" sz="2400" b="1" i="1" dirty="0">
                <a:solidFill>
                  <a:srgbClr val="FF0000"/>
                </a:solidFill>
                <a:latin typeface="Calibri" panose="020F0502020204030204" pitchFamily="34" charset="0"/>
              </a:rPr>
              <a:t> = V</a:t>
            </a:r>
            <a:r>
              <a:rPr lang="en-US" altLang="en-US" sz="2400" b="1" i="1" baseline="-25000" dirty="0">
                <a:solidFill>
                  <a:srgbClr val="FF0000"/>
                </a:solidFill>
                <a:latin typeface="Calibri" panose="020F0502020204030204" pitchFamily="34" charset="0"/>
              </a:rPr>
              <a:t>s</a:t>
            </a:r>
            <a:r>
              <a:rPr lang="en-US" altLang="en-US" sz="2400" b="1" i="1" dirty="0">
                <a:solidFill>
                  <a:srgbClr val="FF0000"/>
                </a:solidFill>
                <a:latin typeface="Calibri" panose="020F0502020204030204" pitchFamily="34" charset="0"/>
              </a:rPr>
              <a:t>/f</a:t>
            </a:r>
          </a:p>
          <a:p>
            <a:pPr>
              <a:spcBef>
                <a:spcPct val="0"/>
              </a:spcBef>
              <a:buClrTx/>
              <a:buFontTx/>
              <a:buNone/>
            </a:pPr>
            <a:endParaRPr lang="en-US" altLang="en-US" sz="2400" b="1" i="1" dirty="0">
              <a:solidFill>
                <a:srgbClr val="FF0000"/>
              </a:solidFill>
              <a:latin typeface="Calibri" panose="020F0502020204030204" pitchFamily="34" charset="0"/>
            </a:endParaRPr>
          </a:p>
          <a:p>
            <a:pPr>
              <a:spcBef>
                <a:spcPct val="0"/>
              </a:spcBef>
              <a:buClrTx/>
              <a:buFontTx/>
              <a:buNone/>
            </a:pPr>
            <a:r>
              <a:rPr lang="en-US" altLang="en-US" sz="2400" b="1" i="1" dirty="0" err="1">
                <a:solidFill>
                  <a:srgbClr val="FF0000"/>
                </a:solidFill>
                <a:latin typeface="Calibri" panose="020F0502020204030204" pitchFamily="34" charset="0"/>
              </a:rPr>
              <a:t>u</a:t>
            </a:r>
            <a:r>
              <a:rPr lang="en-US" altLang="en-US" sz="2400" b="1" i="1" baseline="-25000" dirty="0" err="1">
                <a:solidFill>
                  <a:srgbClr val="FF0000"/>
                </a:solidFill>
                <a:latin typeface="Calibri" panose="020F0502020204030204" pitchFamily="34" charset="0"/>
              </a:rPr>
              <a:t>FIM</a:t>
            </a:r>
            <a:r>
              <a:rPr lang="en-US" altLang="en-US" sz="2400" b="1" i="1" dirty="0">
                <a:solidFill>
                  <a:srgbClr val="FF0000"/>
                </a:solidFill>
                <a:latin typeface="Calibri" panose="020F0502020204030204" pitchFamily="34" charset="0"/>
              </a:rPr>
              <a:t> </a:t>
            </a:r>
            <a:r>
              <a:rPr lang="en-US" altLang="en-US" sz="2400" b="1" i="1" dirty="0">
                <a:solidFill>
                  <a:srgbClr val="FF0000"/>
                </a:solidFill>
                <a:latin typeface="Calibri" panose="020F0502020204030204" pitchFamily="34" charset="0"/>
                <a:sym typeface="Symbol" panose="05050102010706020507" pitchFamily="18" charset="2"/>
              </a:rPr>
              <a:t>&lt; </a:t>
            </a:r>
            <a:r>
              <a:rPr lang="en-US" altLang="en-US" sz="2400" b="1" i="1" dirty="0" err="1">
                <a:solidFill>
                  <a:srgbClr val="FF0000"/>
                </a:solidFill>
                <a:latin typeface="Calibri" panose="020F0502020204030204" pitchFamily="34" charset="0"/>
                <a:sym typeface="Symbol" panose="05050102010706020507" pitchFamily="18" charset="2"/>
              </a:rPr>
              <a:t>u</a:t>
            </a:r>
            <a:r>
              <a:rPr lang="en-US" altLang="en-US" sz="2400" b="1" i="1" baseline="-25000" dirty="0" err="1">
                <a:solidFill>
                  <a:srgbClr val="FF0000"/>
                </a:solidFill>
                <a:latin typeface="Calibri" panose="020F0502020204030204" pitchFamily="34" charset="0"/>
                <a:sym typeface="Symbol" panose="05050102010706020507" pitchFamily="18" charset="2"/>
              </a:rPr>
              <a:t>g</a:t>
            </a:r>
            <a:endParaRPr lang="en-US" altLang="en-US" sz="2400" b="1" i="1" baseline="-25000" dirty="0">
              <a:solidFill>
                <a:srgbClr val="FF0000"/>
              </a:solidFill>
              <a:latin typeface="Calibri" panose="020F0502020204030204" pitchFamily="34" charset="0"/>
              <a:sym typeface="Symbol" panose="05050102010706020507" pitchFamily="18" charset="2"/>
            </a:endParaRPr>
          </a:p>
          <a:p>
            <a:pPr>
              <a:spcBef>
                <a:spcPct val="0"/>
              </a:spcBef>
              <a:buClrTx/>
              <a:buFontTx/>
              <a:buNone/>
            </a:pPr>
            <a:r>
              <a:rPr lang="en-US" altLang="en-US" sz="2400" b="1" i="1" dirty="0" err="1">
                <a:solidFill>
                  <a:srgbClr val="FF0000"/>
                </a:solidFill>
                <a:latin typeface="Symbol" panose="05050102010706020507" pitchFamily="18" charset="2"/>
                <a:sym typeface="Symbol" panose="05050102010706020507" pitchFamily="18" charset="2"/>
              </a:rPr>
              <a:t>q</a:t>
            </a:r>
            <a:r>
              <a:rPr lang="en-US" altLang="en-US" sz="2400" b="1" i="1" baseline="-25000" dirty="0" err="1">
                <a:solidFill>
                  <a:srgbClr val="FF0000"/>
                </a:solidFill>
                <a:latin typeface="Calibri" panose="020F0502020204030204" pitchFamily="34" charset="0"/>
                <a:sym typeface="Symbol" panose="05050102010706020507" pitchFamily="18" charset="2"/>
              </a:rPr>
              <a:t>FIM</a:t>
            </a:r>
            <a:r>
              <a:rPr lang="en-US" altLang="en-US" sz="2400" b="1" i="1" baseline="-25000" dirty="0">
                <a:solidFill>
                  <a:srgbClr val="FF0000"/>
                </a:solidFill>
                <a:latin typeface="Calibri" panose="020F0502020204030204" pitchFamily="34" charset="0"/>
                <a:sym typeface="Symbol" panose="05050102010706020507" pitchFamily="18" charset="2"/>
              </a:rPr>
              <a:t> </a:t>
            </a:r>
            <a:r>
              <a:rPr lang="en-US" altLang="en-US" sz="2400" b="1" i="1" dirty="0">
                <a:solidFill>
                  <a:srgbClr val="FF0000"/>
                </a:solidFill>
                <a:latin typeface="Calibri" panose="020F0502020204030204" pitchFamily="34" charset="0"/>
                <a:sym typeface="Symbol" panose="05050102010706020507" pitchFamily="18" charset="2"/>
              </a:rPr>
              <a:t>&gt; 0</a:t>
            </a:r>
            <a:endParaRPr lang="en-US" altLang="en-US" sz="2400" b="1" i="1" dirty="0">
              <a:solidFill>
                <a:srgbClr val="FF0000"/>
              </a:solidFill>
              <a:latin typeface="Calibri" panose="020F0502020204030204" pitchFamily="34" charset="0"/>
            </a:endParaRPr>
          </a:p>
        </p:txBody>
      </p:sp>
      <p:pic>
        <p:nvPicPr>
          <p:cNvPr id="65540" name="Picture 4" descr="Same image of a building basement on the left, where the ground motion is being recorded, displacement varies with depth in a wave pattern with a higher frequency than the previous slide."/>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9149" y="1828800"/>
            <a:ext cx="4437387"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38" name="Title 1"/>
          <p:cNvSpPr>
            <a:spLocks noGrp="1"/>
          </p:cNvSpPr>
          <p:nvPr>
            <p:ph type="title"/>
          </p:nvPr>
        </p:nvSpPr>
        <p:spPr/>
        <p:txBody>
          <a:bodyPr/>
          <a:lstStyle/>
          <a:p>
            <a:pPr algn="ctr"/>
            <a:r>
              <a:rPr lang="en-US" altLang="en-US" sz="3600" i="1" dirty="0"/>
              <a:t>Embedment Effect</a:t>
            </a: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7" name="Picture 2" descr="Spectral acceleration plot versus period. Three series are plotted, the unreduced MCE spectra, the base slab averaged reduced spectra, and the factor resulting from dividing the two spectra&#10;"/>
          <p:cNvPicPr>
            <a:picLocks noChangeAspect="1" noChangeArrowheads="1"/>
          </p:cNvPicPr>
          <p:nvPr/>
        </p:nvPicPr>
        <p:blipFill>
          <a:blip r:embed="rId3">
            <a:extLst>
              <a:ext uri="{28A0092B-C50C-407E-A947-70E740481C1C}">
                <a14:useLocalDpi xmlns:a14="http://schemas.microsoft.com/office/drawing/2010/main" val="0"/>
              </a:ext>
            </a:extLst>
          </a:blip>
          <a:srcRect t="475"/>
          <a:stretch>
            <a:fillRect/>
          </a:stretch>
        </p:blipFill>
        <p:spPr bwMode="auto">
          <a:xfrm>
            <a:off x="1311275" y="1060449"/>
            <a:ext cx="6521450" cy="542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86" name="Title 1"/>
          <p:cNvSpPr>
            <a:spLocks noGrp="1"/>
          </p:cNvSpPr>
          <p:nvPr>
            <p:ph type="title"/>
          </p:nvPr>
        </p:nvSpPr>
        <p:spPr>
          <a:xfrm>
            <a:off x="628650" y="0"/>
            <a:ext cx="7886700" cy="1060449"/>
          </a:xfrm>
        </p:spPr>
        <p:txBody>
          <a:bodyPr/>
          <a:lstStyle/>
          <a:p>
            <a:pPr algn="ctr"/>
            <a:r>
              <a:rPr lang="en-US" altLang="en-US" dirty="0"/>
              <a:t>Kinematic Interaction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5" name="Picture 3" descr="Spectral acceleration plot versus period. Three series are plotted, the unreduced MCE spectra, the base slab averaged reduced spectra, and the factor resulting from dividing the two spectra&#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081088"/>
            <a:ext cx="7700963" cy="531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descr="white rectangle"/>
          <p:cNvSpPr/>
          <p:nvPr/>
        </p:nvSpPr>
        <p:spPr>
          <a:xfrm>
            <a:off x="1146175" y="1143000"/>
            <a:ext cx="207963" cy="4373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9634" name="Title 1"/>
          <p:cNvSpPr>
            <a:spLocks noGrp="1"/>
          </p:cNvSpPr>
          <p:nvPr>
            <p:ph type="title"/>
          </p:nvPr>
        </p:nvSpPr>
        <p:spPr>
          <a:xfrm>
            <a:off x="225425" y="274638"/>
            <a:ext cx="8786813" cy="661987"/>
          </a:xfrm>
        </p:spPr>
        <p:txBody>
          <a:bodyPr/>
          <a:lstStyle/>
          <a:p>
            <a:pPr algn="ctr"/>
            <a:r>
              <a:rPr lang="en-US" altLang="en-US" dirty="0"/>
              <a:t>Ground Motions – Free Field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4" name="Picture 2" descr="Plot of the same spectral acceleration for a series of recorded motions that are scaled to represent the motion felt at depth. The SRSS average is also shown along with the scale factor representing the difference from the free field motion.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2175" y="1073150"/>
            <a:ext cx="7489825" cy="532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descr="white rectangle"/>
          <p:cNvSpPr/>
          <p:nvPr/>
        </p:nvSpPr>
        <p:spPr>
          <a:xfrm>
            <a:off x="1123950" y="1108075"/>
            <a:ext cx="104775" cy="44910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120650" y="274638"/>
            <a:ext cx="8566150" cy="661987"/>
          </a:xfrm>
        </p:spPr>
        <p:txBody>
          <a:bodyPr>
            <a:normAutofit/>
          </a:bodyPr>
          <a:lstStyle/>
          <a:p>
            <a:pPr algn="ctr">
              <a:defRPr/>
            </a:pPr>
            <a:r>
              <a:rPr lang="en-US" dirty="0"/>
              <a:t>Ground Motions – At-Depth Amp-Scaled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628650" y="1690689"/>
            <a:ext cx="788670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spcAft>
                <a:spcPts val="600"/>
              </a:spcAft>
              <a:buClr>
                <a:schemeClr val="bg2"/>
              </a:buClr>
              <a:defRPr/>
            </a:pPr>
            <a:r>
              <a:rPr lang="en-US" sz="2100" u="sng" dirty="0">
                <a:latin typeface="Verdana" pitchFamily="34" charset="0"/>
              </a:rPr>
              <a:t>Concerns / Issues</a:t>
            </a:r>
          </a:p>
          <a:p>
            <a:pPr marL="342900" indent="-342900">
              <a:spcBef>
                <a:spcPct val="20000"/>
              </a:spcBef>
              <a:spcAft>
                <a:spcPts val="600"/>
              </a:spcAft>
              <a:buClr>
                <a:schemeClr val="bg2"/>
              </a:buClr>
              <a:buFont typeface="Arial" pitchFamily="34" charset="0"/>
              <a:buChar char="•"/>
              <a:defRPr/>
            </a:pPr>
            <a:r>
              <a:rPr lang="en-US" sz="2100" dirty="0">
                <a:latin typeface="Verdana" pitchFamily="34" charset="0"/>
              </a:rPr>
              <a:t>Base slab averaging reduction was unlimited at short periods</a:t>
            </a:r>
          </a:p>
          <a:p>
            <a:pPr marL="342900" indent="-342900">
              <a:spcBef>
                <a:spcPct val="20000"/>
              </a:spcBef>
              <a:spcAft>
                <a:spcPts val="600"/>
              </a:spcAft>
              <a:buClr>
                <a:schemeClr val="bg2"/>
              </a:buClr>
              <a:buFont typeface="Arial" pitchFamily="34" charset="0"/>
              <a:buChar char="•"/>
              <a:defRPr/>
            </a:pPr>
            <a:r>
              <a:rPr lang="en-US" sz="2100" dirty="0">
                <a:latin typeface="Verdana" pitchFamily="34" charset="0"/>
              </a:rPr>
              <a:t>Base slab averaging equation predicts negative values at large base dimensions</a:t>
            </a:r>
          </a:p>
          <a:p>
            <a:pPr marL="342900" indent="-342900">
              <a:spcBef>
                <a:spcPct val="20000"/>
              </a:spcBef>
              <a:spcAft>
                <a:spcPts val="600"/>
              </a:spcAft>
              <a:buClr>
                <a:schemeClr val="bg2"/>
              </a:buClr>
              <a:buFont typeface="Arial" pitchFamily="34" charset="0"/>
              <a:buChar char="•"/>
              <a:defRPr/>
            </a:pPr>
            <a:r>
              <a:rPr lang="en-US" sz="2100" dirty="0">
                <a:latin typeface="Verdana" pitchFamily="34" charset="0"/>
              </a:rPr>
              <a:t>Embedment &amp; base slab averaging can reduce PGA to 0.3 second values to 0.22*Free Field</a:t>
            </a:r>
          </a:p>
          <a:p>
            <a:pPr marL="342900" indent="-342900">
              <a:spcBef>
                <a:spcPct val="20000"/>
              </a:spcBef>
              <a:spcAft>
                <a:spcPts val="600"/>
              </a:spcAft>
              <a:buClr>
                <a:schemeClr val="bg2"/>
              </a:buClr>
              <a:buFont typeface="Arial" pitchFamily="34" charset="0"/>
              <a:buChar char="•"/>
              <a:defRPr/>
            </a:pPr>
            <a:r>
              <a:rPr lang="en-US" sz="2100" dirty="0">
                <a:latin typeface="Verdana" pitchFamily="34" charset="0"/>
              </a:rPr>
              <a:t>Kinematic effects greatest at short periods, but no requirement to include foundation flexibility</a:t>
            </a:r>
          </a:p>
        </p:txBody>
      </p:sp>
      <p:sp>
        <p:nvSpPr>
          <p:cNvPr id="2" name="Title 1"/>
          <p:cNvSpPr>
            <a:spLocks noGrp="1"/>
          </p:cNvSpPr>
          <p:nvPr>
            <p:ph type="title"/>
          </p:nvPr>
        </p:nvSpPr>
        <p:spPr/>
        <p:txBody>
          <a:bodyPr/>
          <a:lstStyle/>
          <a:p>
            <a:pPr algn="ctr"/>
            <a:r>
              <a:rPr lang="en-US" altLang="en-US" dirty="0"/>
              <a:t>ASCE 41-06</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80" name="Picture 2" descr="Spectral acceleration versus period for the unreduced free-field spectrum, the base slab averaged (BSA) reduced spectrum, the embedment effects reduced spectrum, and the combined BSA-Embedment Effects reduced spectr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30800" y="1431925"/>
            <a:ext cx="3784600" cy="40052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 name="Picture 1" descr="Plotof reduction factors from each of the same three factors&#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600" y="1143000"/>
            <a:ext cx="4643816" cy="4953000"/>
          </a:xfrm>
          <a:prstGeom prst="rect">
            <a:avLst/>
          </a:prstGeom>
        </p:spPr>
      </p:pic>
      <p:sp>
        <p:nvSpPr>
          <p:cNvPr id="75778" name="Title 1"/>
          <p:cNvSpPr>
            <a:spLocks noGrp="1"/>
          </p:cNvSpPr>
          <p:nvPr>
            <p:ph type="title"/>
          </p:nvPr>
        </p:nvSpPr>
        <p:spPr>
          <a:xfrm>
            <a:off x="457200" y="328612"/>
            <a:ext cx="8229600" cy="661988"/>
          </a:xfrm>
        </p:spPr>
        <p:txBody>
          <a:bodyPr/>
          <a:lstStyle/>
          <a:p>
            <a:pPr algn="ctr"/>
            <a:r>
              <a:rPr lang="en-US" altLang="en-US" dirty="0"/>
              <a:t>Combined BSA &amp; Embedment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7" name="Picture 13" descr="Observed scatter for the spectral acceleration graphs shown on the previous slide&#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4213" y="1752600"/>
            <a:ext cx="4572000" cy="3973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pPr algn="ctr"/>
            <a:r>
              <a:rPr lang="en-US" altLang="en-US" sz="3600" b="1" dirty="0">
                <a:solidFill>
                  <a:schemeClr val="tx2"/>
                </a:solidFill>
              </a:rPr>
              <a:t>Scatter on Observed Data </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7" name="Slide Number Placeholder 3"/>
          <p:cNvSpPr>
            <a:spLocks noGrp="1"/>
          </p:cNvSpPr>
          <p:nvPr>
            <p:ph type="sldNum" sz="quarter" idx="12"/>
          </p:nvPr>
        </p:nvSpPr>
        <p:spPr bwMode="auto">
          <a:xfrm>
            <a:off x="6553200" y="6264275"/>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Char char="&gt;"/>
              <a:defRPr sz="2100">
                <a:solidFill>
                  <a:schemeClr val="accent1"/>
                </a:solidFill>
                <a:latin typeface="Verdana" panose="020B0604030504040204" pitchFamily="34" charset="0"/>
              </a:defRPr>
            </a:lvl1pPr>
            <a:lvl2pPr marL="742950" indent="-285750">
              <a:spcBef>
                <a:spcPct val="20000"/>
              </a:spcBef>
              <a:buClr>
                <a:schemeClr val="bg2"/>
              </a:buClr>
              <a:buSzPct val="120000"/>
              <a:buChar char=" "/>
              <a:defRPr sz="1500">
                <a:solidFill>
                  <a:schemeClr val="tx2"/>
                </a:solidFill>
                <a:latin typeface="Arial" panose="020B0604020202020204" pitchFamily="34" charset="0"/>
              </a:defRPr>
            </a:lvl2pPr>
            <a:lvl3pPr marL="1143000" indent="-228600">
              <a:spcBef>
                <a:spcPct val="20000"/>
              </a:spcBef>
              <a:buClr>
                <a:schemeClr val="bg2"/>
              </a:buClr>
              <a:buSzPct val="75000"/>
              <a:buChar char="•"/>
              <a:defRPr sz="1600" b="1">
                <a:solidFill>
                  <a:schemeClr val="tx2"/>
                </a:solidFill>
                <a:latin typeface="Verdana" panose="020B0604030504040204" pitchFamily="34" charset="0"/>
              </a:defRPr>
            </a:lvl3pPr>
            <a:lvl4pPr marL="1600200" indent="-228600">
              <a:spcBef>
                <a:spcPct val="20000"/>
              </a:spcBef>
              <a:buClr>
                <a:schemeClr val="bg2"/>
              </a:buClr>
              <a:buChar char="&gt;"/>
              <a:defRPr sz="1600">
                <a:solidFill>
                  <a:schemeClr val="tx2"/>
                </a:solidFill>
                <a:latin typeface="Verdana" panose="020B0604030504040204" pitchFamily="34" charset="0"/>
              </a:defRPr>
            </a:lvl4pPr>
            <a:lvl5pPr marL="2057400" indent="-228600">
              <a:spcBef>
                <a:spcPct val="20000"/>
              </a:spcBef>
              <a:buClr>
                <a:schemeClr val="bg2"/>
              </a:buClr>
              <a:buSzPct val="85000"/>
              <a:buFont typeface="Times" panose="02020603050405020304" pitchFamily="18" charset="0"/>
              <a:buChar char="•"/>
              <a:defRPr sz="15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9pPr>
          </a:lstStyle>
          <a:p>
            <a:pPr>
              <a:spcBef>
                <a:spcPct val="0"/>
              </a:spcBef>
              <a:buClrTx/>
              <a:buFontTx/>
              <a:buNone/>
            </a:pPr>
            <a:fld id="{BCD6079A-C393-484B-B5CA-E9635B752FFE}" type="slidenum">
              <a:rPr lang="en-US" altLang="en-US" sz="2400">
                <a:solidFill>
                  <a:schemeClr val="tx1"/>
                </a:solidFill>
                <a:latin typeface="Times" panose="02020603050405020304" pitchFamily="18" charset="0"/>
              </a:rPr>
              <a:pPr>
                <a:spcBef>
                  <a:spcPct val="0"/>
                </a:spcBef>
                <a:buClrTx/>
                <a:buFontTx/>
                <a:buNone/>
              </a:pPr>
              <a:t>48</a:t>
            </a:fld>
            <a:endParaRPr lang="en-US" altLang="en-US" sz="2400">
              <a:solidFill>
                <a:schemeClr val="tx1"/>
              </a:solidFill>
              <a:latin typeface="Times" panose="02020603050405020304" pitchFamily="18" charset="0"/>
            </a:endParaRPr>
          </a:p>
        </p:txBody>
      </p:sp>
      <p:pic>
        <p:nvPicPr>
          <p:cNvPr id="79875" name="Picture 2" descr="Plot of the response spectrum modification factor for the base slab averaging &amp; embedment effects reduction factor as defined by ASCE 41-06 and the ratio between measured free-field response for the Northridge earthquake and the measured response at the basement of the Wadsworth Veterans Affairs hospital in Los Angeles for the same ground motion." title="Los Angeles, Wadsworth V.A.-- Northridge 199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6450" y="935038"/>
            <a:ext cx="755015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9878" name="TextBox 4"/>
          <p:cNvSpPr txBox="1">
            <a:spLocks noChangeArrowheads="1"/>
          </p:cNvSpPr>
          <p:nvPr/>
        </p:nvSpPr>
        <p:spPr bwMode="auto">
          <a:xfrm>
            <a:off x="2449513" y="5037138"/>
            <a:ext cx="6381750" cy="784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Char char="&gt;"/>
              <a:defRPr sz="2100">
                <a:solidFill>
                  <a:schemeClr val="accent1"/>
                </a:solidFill>
                <a:latin typeface="Verdana" panose="020B0604030504040204" pitchFamily="34" charset="0"/>
              </a:defRPr>
            </a:lvl1pPr>
            <a:lvl2pPr marL="742950" indent="-285750">
              <a:spcBef>
                <a:spcPct val="20000"/>
              </a:spcBef>
              <a:buClr>
                <a:schemeClr val="bg2"/>
              </a:buClr>
              <a:buSzPct val="120000"/>
              <a:buChar char=" "/>
              <a:defRPr sz="1500">
                <a:solidFill>
                  <a:schemeClr val="tx2"/>
                </a:solidFill>
                <a:latin typeface="Arial" panose="020B0604020202020204" pitchFamily="34" charset="0"/>
              </a:defRPr>
            </a:lvl2pPr>
            <a:lvl3pPr marL="1143000" indent="-228600">
              <a:spcBef>
                <a:spcPct val="20000"/>
              </a:spcBef>
              <a:buClr>
                <a:schemeClr val="bg2"/>
              </a:buClr>
              <a:buSzPct val="75000"/>
              <a:buChar char="•"/>
              <a:defRPr sz="1600" b="1">
                <a:solidFill>
                  <a:schemeClr val="tx2"/>
                </a:solidFill>
                <a:latin typeface="Verdana" panose="020B0604030504040204" pitchFamily="34" charset="0"/>
              </a:defRPr>
            </a:lvl3pPr>
            <a:lvl4pPr marL="1600200" indent="-228600">
              <a:spcBef>
                <a:spcPct val="20000"/>
              </a:spcBef>
              <a:buClr>
                <a:schemeClr val="bg2"/>
              </a:buClr>
              <a:buChar char="&gt;"/>
              <a:defRPr sz="1600">
                <a:solidFill>
                  <a:schemeClr val="tx2"/>
                </a:solidFill>
                <a:latin typeface="Verdana" panose="020B0604030504040204" pitchFamily="34" charset="0"/>
              </a:defRPr>
            </a:lvl4pPr>
            <a:lvl5pPr marL="2057400" indent="-228600">
              <a:spcBef>
                <a:spcPct val="20000"/>
              </a:spcBef>
              <a:buClr>
                <a:schemeClr val="bg2"/>
              </a:buClr>
              <a:buSzPct val="85000"/>
              <a:buFont typeface="Times" panose="02020603050405020304" pitchFamily="18" charset="0"/>
              <a:buChar char="•"/>
              <a:defRPr sz="15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9pPr>
          </a:lstStyle>
          <a:p>
            <a:pPr>
              <a:spcBef>
                <a:spcPct val="0"/>
              </a:spcBef>
              <a:buClrTx/>
              <a:buFontTx/>
              <a:buNone/>
            </a:pPr>
            <a:r>
              <a:rPr lang="en-US" altLang="en-US" sz="2000">
                <a:solidFill>
                  <a:schemeClr val="tx1"/>
                </a:solidFill>
                <a:latin typeface="Times" panose="02020603050405020304" pitchFamily="18" charset="0"/>
              </a:rPr>
              <a:t>Ratio between basement and free-field record (average)</a:t>
            </a:r>
          </a:p>
          <a:p>
            <a:pPr>
              <a:spcBef>
                <a:spcPct val="0"/>
              </a:spcBef>
              <a:buClrTx/>
              <a:buFontTx/>
              <a:buNone/>
            </a:pPr>
            <a:endParaRPr lang="en-US" altLang="en-US" sz="500">
              <a:solidFill>
                <a:schemeClr val="tx1"/>
              </a:solidFill>
              <a:latin typeface="Times" panose="02020603050405020304" pitchFamily="18" charset="0"/>
            </a:endParaRPr>
          </a:p>
          <a:p>
            <a:pPr>
              <a:spcBef>
                <a:spcPct val="0"/>
              </a:spcBef>
              <a:buClrTx/>
              <a:buFontTx/>
              <a:buNone/>
            </a:pPr>
            <a:r>
              <a:rPr lang="en-US" altLang="en-US" sz="2000">
                <a:solidFill>
                  <a:schemeClr val="tx1"/>
                </a:solidFill>
                <a:latin typeface="Times" panose="02020603050405020304" pitchFamily="18" charset="0"/>
              </a:rPr>
              <a:t>ASCE 41-06 BSA + Embedment Effects</a:t>
            </a:r>
          </a:p>
        </p:txBody>
      </p:sp>
      <p:cxnSp>
        <p:nvCxnSpPr>
          <p:cNvPr id="9" name="Straight Connector 8" descr="red line -- representing ASCE 41-06 BSA + Embedment Effects"/>
          <p:cNvCxnSpPr/>
          <p:nvPr/>
        </p:nvCxnSpPr>
        <p:spPr>
          <a:xfrm flipH="1">
            <a:off x="1774825" y="5600700"/>
            <a:ext cx="67468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descr="black line -- representing ratio between basement and free0field record (average)"/>
          <p:cNvCxnSpPr/>
          <p:nvPr/>
        </p:nvCxnSpPr>
        <p:spPr>
          <a:xfrm flipH="1">
            <a:off x="1774825" y="5208588"/>
            <a:ext cx="67468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79876" name="Picture 3" descr="Satellite image of the greater Los Angeles region and a street level view of the VA hospital.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57713" y="2197100"/>
            <a:ext cx="4273550" cy="282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6200" y="-15875"/>
            <a:ext cx="8991600" cy="830263"/>
          </a:xfrm>
        </p:spPr>
        <p:txBody>
          <a:bodyPr>
            <a:normAutofit/>
          </a:bodyPr>
          <a:lstStyle/>
          <a:p>
            <a:pPr algn="ctr">
              <a:defRPr/>
            </a:pPr>
            <a:r>
              <a:rPr lang="en-US" dirty="0"/>
              <a:t>Look at Existing Data – Wadsworth Hospital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209550" y="1219200"/>
            <a:ext cx="7010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spcAft>
                <a:spcPts val="600"/>
              </a:spcAft>
              <a:buClr>
                <a:schemeClr val="bg2"/>
              </a:buClr>
              <a:defRPr/>
            </a:pPr>
            <a:r>
              <a:rPr lang="en-US" sz="2100" u="sng" dirty="0">
                <a:solidFill>
                  <a:srgbClr val="3F352B"/>
                </a:solidFill>
                <a:latin typeface="Verdana" pitchFamily="34" charset="0"/>
              </a:rPr>
              <a:t>Issues addressed</a:t>
            </a:r>
          </a:p>
          <a:p>
            <a:pPr marL="342900" indent="-342900">
              <a:spcBef>
                <a:spcPct val="20000"/>
              </a:spcBef>
              <a:spcAft>
                <a:spcPts val="600"/>
              </a:spcAft>
              <a:buClr>
                <a:schemeClr val="bg2"/>
              </a:buClr>
              <a:buFont typeface="Arial" pitchFamily="34" charset="0"/>
              <a:buChar char="•"/>
              <a:defRPr/>
            </a:pPr>
            <a:r>
              <a:rPr lang="en-US" sz="2100" dirty="0">
                <a:solidFill>
                  <a:srgbClr val="3F352B"/>
                </a:solidFill>
                <a:latin typeface="Verdana" pitchFamily="34" charset="0"/>
              </a:rPr>
              <a:t>Require soil flexibility modeled</a:t>
            </a:r>
          </a:p>
          <a:p>
            <a:pPr marL="342900" indent="-342900">
              <a:spcBef>
                <a:spcPct val="20000"/>
              </a:spcBef>
              <a:spcAft>
                <a:spcPts val="600"/>
              </a:spcAft>
              <a:buClr>
                <a:schemeClr val="bg2"/>
              </a:buClr>
              <a:buFont typeface="Arial" pitchFamily="34" charset="0"/>
              <a:buChar char="•"/>
              <a:defRPr/>
            </a:pPr>
            <a:r>
              <a:rPr lang="en-US" sz="2100" dirty="0">
                <a:solidFill>
                  <a:srgbClr val="3F352B"/>
                </a:solidFill>
                <a:latin typeface="Verdana" pitchFamily="34" charset="0"/>
              </a:rPr>
              <a:t>Provide overall kinematic limit of 50%</a:t>
            </a:r>
          </a:p>
          <a:p>
            <a:pPr marL="342900" indent="-342900">
              <a:spcBef>
                <a:spcPct val="20000"/>
              </a:spcBef>
              <a:spcAft>
                <a:spcPts val="600"/>
              </a:spcAft>
              <a:buClr>
                <a:schemeClr val="bg2"/>
              </a:buClr>
              <a:buFont typeface="Arial" pitchFamily="34" charset="0"/>
              <a:buChar char="•"/>
              <a:defRPr/>
            </a:pPr>
            <a:r>
              <a:rPr lang="en-US" sz="2100" dirty="0">
                <a:solidFill>
                  <a:srgbClr val="3F352B"/>
                </a:solidFill>
                <a:latin typeface="Verdana" pitchFamily="34" charset="0"/>
              </a:rPr>
              <a:t>Temper reductions for kinematic effects</a:t>
            </a:r>
          </a:p>
          <a:p>
            <a:pPr marL="342900" indent="-342900">
              <a:spcBef>
                <a:spcPct val="20000"/>
              </a:spcBef>
              <a:spcAft>
                <a:spcPts val="600"/>
              </a:spcAft>
              <a:buClr>
                <a:schemeClr val="bg2"/>
              </a:buClr>
              <a:buFont typeface="Arial" pitchFamily="34" charset="0"/>
              <a:buChar char="•"/>
              <a:defRPr/>
            </a:pPr>
            <a:r>
              <a:rPr lang="en-US" sz="2100" dirty="0">
                <a:solidFill>
                  <a:srgbClr val="3F352B"/>
                </a:solidFill>
                <a:latin typeface="Verdana" pitchFamily="34" charset="0"/>
              </a:rPr>
              <a:t>Limit base area for BSA</a:t>
            </a:r>
          </a:p>
          <a:p>
            <a:pPr marL="342900" indent="-342900">
              <a:spcBef>
                <a:spcPct val="20000"/>
              </a:spcBef>
              <a:spcAft>
                <a:spcPts val="600"/>
              </a:spcAft>
              <a:buClr>
                <a:schemeClr val="bg2"/>
              </a:buClr>
              <a:buFont typeface="Arial" pitchFamily="34" charset="0"/>
              <a:buChar char="•"/>
              <a:defRPr/>
            </a:pPr>
            <a:r>
              <a:rPr lang="en-US" sz="2100" dirty="0">
                <a:solidFill>
                  <a:srgbClr val="3F352B"/>
                </a:solidFill>
                <a:latin typeface="Verdana" pitchFamily="34" charset="0"/>
              </a:rPr>
              <a:t>Update equations for BSA</a:t>
            </a:r>
          </a:p>
          <a:p>
            <a:pPr marL="342900" indent="-342900">
              <a:spcBef>
                <a:spcPct val="20000"/>
              </a:spcBef>
              <a:spcAft>
                <a:spcPts val="600"/>
              </a:spcAft>
              <a:buClr>
                <a:schemeClr val="bg2"/>
              </a:buClr>
              <a:buFont typeface="Arial" pitchFamily="34" charset="0"/>
              <a:buChar char="•"/>
              <a:defRPr/>
            </a:pPr>
            <a:endParaRPr lang="en-US" sz="2100" dirty="0">
              <a:solidFill>
                <a:srgbClr val="3F352B"/>
              </a:solidFill>
              <a:latin typeface="Verdana" pitchFamily="34" charset="0"/>
            </a:endParaRPr>
          </a:p>
        </p:txBody>
      </p:sp>
      <p:sp>
        <p:nvSpPr>
          <p:cNvPr id="2" name="Title 1"/>
          <p:cNvSpPr>
            <a:spLocks noGrp="1"/>
          </p:cNvSpPr>
          <p:nvPr>
            <p:ph type="title"/>
          </p:nvPr>
        </p:nvSpPr>
        <p:spPr>
          <a:xfrm>
            <a:off x="1314450" y="381000"/>
            <a:ext cx="6515100" cy="830263"/>
          </a:xfrm>
        </p:spPr>
        <p:txBody>
          <a:bodyPr/>
          <a:lstStyle/>
          <a:p>
            <a:pPr algn="ctr"/>
            <a:r>
              <a:rPr lang="en-US" altLang="en-US" dirty="0"/>
              <a:t>ASCE 41-13</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905000"/>
            <a:ext cx="7086600" cy="2057400"/>
          </a:xfrm>
        </p:spPr>
        <p:txBody>
          <a:bodyPr>
            <a:normAutofit/>
          </a:bodyPr>
          <a:lstStyle/>
          <a:p>
            <a:pPr algn="ctr"/>
            <a:r>
              <a:rPr lang="en-US" sz="4400" dirty="0"/>
              <a:t>In practice structural response and subsurface response are typically de-coupled</a:t>
            </a:r>
          </a:p>
        </p:txBody>
      </p:sp>
    </p:spTree>
    <p:extLst>
      <p:ext uri="{BB962C8B-B14F-4D97-AF65-F5344CB8AC3E}">
        <p14:creationId xmlns:p14="http://schemas.microsoft.com/office/powerpoint/2010/main" val="150844657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descr="Spectral acceleration plot comparing 3 spectra; the fixed base condition, and the condition considering SSI under the parameters for ASCE 41-06 (which is lower by ~0.1g for virtually the entire period range) and ASCE 41-13 (which is higher by about 0.2 – 0.5 g) for virtually all period ranges. "/>
          <p:cNvGraphicFramePr>
            <a:graphicFrameLocks noGrp="1"/>
          </p:cNvGraphicFramePr>
          <p:nvPr>
            <p:extLst>
              <p:ext uri="{D42A27DB-BD31-4B8C-83A1-F6EECF244321}">
                <p14:modId xmlns:p14="http://schemas.microsoft.com/office/powerpoint/2010/main" val="381043091"/>
              </p:ext>
            </p:extLst>
          </p:nvPr>
        </p:nvGraphicFramePr>
        <p:xfrm>
          <a:off x="537861" y="1017588"/>
          <a:ext cx="8068278" cy="5432867"/>
        </p:xfrm>
        <a:graphic>
          <a:graphicData uri="http://schemas.openxmlformats.org/drawingml/2006/chart">
            <c:chart xmlns:c="http://schemas.openxmlformats.org/drawingml/2006/chart" xmlns:r="http://schemas.openxmlformats.org/officeDocument/2006/relationships" r:id="rId3"/>
          </a:graphicData>
        </a:graphic>
      </p:graphicFrame>
      <p:sp>
        <p:nvSpPr>
          <p:cNvPr id="83976" name="TextBox 7"/>
          <p:cNvSpPr txBox="1">
            <a:spLocks noChangeArrowheads="1"/>
          </p:cNvSpPr>
          <p:nvPr/>
        </p:nvSpPr>
        <p:spPr bwMode="auto">
          <a:xfrm>
            <a:off x="1524000" y="4267200"/>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Char char="&gt;"/>
              <a:defRPr sz="2100">
                <a:solidFill>
                  <a:schemeClr val="accent1"/>
                </a:solidFill>
                <a:latin typeface="Verdana" panose="020B0604030504040204" pitchFamily="34" charset="0"/>
              </a:defRPr>
            </a:lvl1pPr>
            <a:lvl2pPr marL="742950" indent="-285750">
              <a:spcBef>
                <a:spcPct val="20000"/>
              </a:spcBef>
              <a:buClr>
                <a:schemeClr val="bg2"/>
              </a:buClr>
              <a:buSzPct val="120000"/>
              <a:buChar char=" "/>
              <a:defRPr sz="1500">
                <a:solidFill>
                  <a:schemeClr val="tx2"/>
                </a:solidFill>
                <a:latin typeface="Arial" panose="020B0604020202020204" pitchFamily="34" charset="0"/>
              </a:defRPr>
            </a:lvl2pPr>
            <a:lvl3pPr marL="1143000" indent="-228600">
              <a:spcBef>
                <a:spcPct val="20000"/>
              </a:spcBef>
              <a:buClr>
                <a:schemeClr val="bg2"/>
              </a:buClr>
              <a:buSzPct val="75000"/>
              <a:buChar char="•"/>
              <a:defRPr sz="1600" b="1">
                <a:solidFill>
                  <a:schemeClr val="tx2"/>
                </a:solidFill>
                <a:latin typeface="Verdana" panose="020B0604030504040204" pitchFamily="34" charset="0"/>
              </a:defRPr>
            </a:lvl3pPr>
            <a:lvl4pPr marL="1600200" indent="-228600">
              <a:spcBef>
                <a:spcPct val="20000"/>
              </a:spcBef>
              <a:buClr>
                <a:schemeClr val="bg2"/>
              </a:buClr>
              <a:buChar char="&gt;"/>
              <a:defRPr sz="1600">
                <a:solidFill>
                  <a:schemeClr val="tx2"/>
                </a:solidFill>
                <a:latin typeface="Verdana" panose="020B0604030504040204" pitchFamily="34" charset="0"/>
              </a:defRPr>
            </a:lvl4pPr>
            <a:lvl5pPr marL="2057400" indent="-228600">
              <a:spcBef>
                <a:spcPct val="20000"/>
              </a:spcBef>
              <a:buClr>
                <a:schemeClr val="bg2"/>
              </a:buClr>
              <a:buSzPct val="85000"/>
              <a:buFont typeface="Times" panose="02020603050405020304" pitchFamily="18" charset="0"/>
              <a:buChar char="•"/>
              <a:defRPr sz="15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9pPr>
          </a:lstStyle>
          <a:p>
            <a:pPr>
              <a:spcBef>
                <a:spcPct val="0"/>
              </a:spcBef>
              <a:buClrTx/>
              <a:buFontTx/>
              <a:buNone/>
            </a:pPr>
            <a:r>
              <a:rPr lang="en-US" altLang="en-US" sz="1800">
                <a:solidFill>
                  <a:schemeClr val="tx1"/>
                </a:solidFill>
                <a:latin typeface="Times" panose="02020603050405020304" pitchFamily="18" charset="0"/>
              </a:rPr>
              <a:t>41-06</a:t>
            </a:r>
          </a:p>
        </p:txBody>
      </p:sp>
      <p:sp>
        <p:nvSpPr>
          <p:cNvPr id="83977" name="TextBox 13"/>
          <p:cNvSpPr txBox="1">
            <a:spLocks noChangeArrowheads="1"/>
          </p:cNvSpPr>
          <p:nvPr/>
        </p:nvSpPr>
        <p:spPr bwMode="auto">
          <a:xfrm>
            <a:off x="1219200" y="2743200"/>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Char char="&gt;"/>
              <a:defRPr sz="2100">
                <a:solidFill>
                  <a:schemeClr val="accent1"/>
                </a:solidFill>
                <a:latin typeface="Verdana" panose="020B0604030504040204" pitchFamily="34" charset="0"/>
              </a:defRPr>
            </a:lvl1pPr>
            <a:lvl2pPr marL="742950" indent="-285750">
              <a:spcBef>
                <a:spcPct val="20000"/>
              </a:spcBef>
              <a:buClr>
                <a:schemeClr val="bg2"/>
              </a:buClr>
              <a:buSzPct val="120000"/>
              <a:buChar char=" "/>
              <a:defRPr sz="1500">
                <a:solidFill>
                  <a:schemeClr val="tx2"/>
                </a:solidFill>
                <a:latin typeface="Arial" panose="020B0604020202020204" pitchFamily="34" charset="0"/>
              </a:defRPr>
            </a:lvl2pPr>
            <a:lvl3pPr marL="1143000" indent="-228600">
              <a:spcBef>
                <a:spcPct val="20000"/>
              </a:spcBef>
              <a:buClr>
                <a:schemeClr val="bg2"/>
              </a:buClr>
              <a:buSzPct val="75000"/>
              <a:buChar char="•"/>
              <a:defRPr sz="1600" b="1">
                <a:solidFill>
                  <a:schemeClr val="tx2"/>
                </a:solidFill>
                <a:latin typeface="Verdana" panose="020B0604030504040204" pitchFamily="34" charset="0"/>
              </a:defRPr>
            </a:lvl3pPr>
            <a:lvl4pPr marL="1600200" indent="-228600">
              <a:spcBef>
                <a:spcPct val="20000"/>
              </a:spcBef>
              <a:buClr>
                <a:schemeClr val="bg2"/>
              </a:buClr>
              <a:buChar char="&gt;"/>
              <a:defRPr sz="1600">
                <a:solidFill>
                  <a:schemeClr val="tx2"/>
                </a:solidFill>
                <a:latin typeface="Verdana" panose="020B0604030504040204" pitchFamily="34" charset="0"/>
              </a:defRPr>
            </a:lvl4pPr>
            <a:lvl5pPr marL="2057400" indent="-228600">
              <a:spcBef>
                <a:spcPct val="20000"/>
              </a:spcBef>
              <a:buClr>
                <a:schemeClr val="bg2"/>
              </a:buClr>
              <a:buSzPct val="85000"/>
              <a:buFont typeface="Times" panose="02020603050405020304" pitchFamily="18" charset="0"/>
              <a:buChar char="•"/>
              <a:defRPr sz="15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bg2"/>
              </a:buClr>
              <a:buSzPct val="85000"/>
              <a:buFont typeface="Times" panose="02020603050405020304" pitchFamily="18" charset="0"/>
              <a:buChar char="•"/>
              <a:defRPr sz="1500">
                <a:solidFill>
                  <a:schemeClr val="tx2"/>
                </a:solidFill>
                <a:latin typeface="Arial" panose="020B0604020202020204" pitchFamily="34" charset="0"/>
              </a:defRPr>
            </a:lvl9pPr>
          </a:lstStyle>
          <a:p>
            <a:pPr>
              <a:spcBef>
                <a:spcPct val="0"/>
              </a:spcBef>
              <a:buClrTx/>
              <a:buFontTx/>
              <a:buNone/>
            </a:pPr>
            <a:r>
              <a:rPr lang="en-US" altLang="en-US" sz="1800">
                <a:solidFill>
                  <a:schemeClr val="tx1"/>
                </a:solidFill>
                <a:latin typeface="Times" panose="02020603050405020304" pitchFamily="18" charset="0"/>
              </a:rPr>
              <a:t>41-13</a:t>
            </a:r>
          </a:p>
        </p:txBody>
      </p:sp>
      <p:sp>
        <p:nvSpPr>
          <p:cNvPr id="83971" name="Title 1"/>
          <p:cNvSpPr>
            <a:spLocks noGrp="1"/>
          </p:cNvSpPr>
          <p:nvPr>
            <p:ph type="title"/>
          </p:nvPr>
        </p:nvSpPr>
        <p:spPr>
          <a:xfrm>
            <a:off x="1314450" y="187325"/>
            <a:ext cx="6515100" cy="830263"/>
          </a:xfrm>
        </p:spPr>
        <p:txBody>
          <a:bodyPr/>
          <a:lstStyle/>
          <a:p>
            <a:pPr algn="ctr"/>
            <a:r>
              <a:rPr lang="en-US" altLang="en-US" dirty="0"/>
              <a:t>Kinematic Soil-Structure Interaction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6024" name="Object 9" descr="The maximum reduction is 50%. BSA reduction can be represented by a Bessel function with the main parameter for BSA is the average base dimension, which is the square root of the base area.  That parameter is limited to 260 feet, which is the upper-bound of the structures that were studied to validate the theoretical equations. For embedment, the main parameters are the soil stiffness and the embedment."/>
          <p:cNvGraphicFramePr>
            <a:graphicFrameLocks noChangeAspect="1"/>
          </p:cNvGraphicFramePr>
          <p:nvPr>
            <p:extLst>
              <p:ext uri="{D42A27DB-BD31-4B8C-83A1-F6EECF244321}">
                <p14:modId xmlns:p14="http://schemas.microsoft.com/office/powerpoint/2010/main" val="4047179578"/>
              </p:ext>
            </p:extLst>
          </p:nvPr>
        </p:nvGraphicFramePr>
        <p:xfrm>
          <a:off x="1676400" y="4343400"/>
          <a:ext cx="4191000" cy="838200"/>
        </p:xfrm>
        <a:graphic>
          <a:graphicData uri="http://schemas.openxmlformats.org/presentationml/2006/ole">
            <mc:AlternateContent xmlns:mc="http://schemas.openxmlformats.org/markup-compatibility/2006">
              <mc:Choice xmlns:v="urn:schemas-microsoft-com:vml" Requires="v">
                <p:oleObj spid="_x0000_s86134" name="Equation" r:id="rId4" imgW="2425700" imgH="482600" progId="Equation.3">
                  <p:embed/>
                </p:oleObj>
              </mc:Choice>
              <mc:Fallback>
                <p:oleObj name="Equation" r:id="rId4" imgW="2425700" imgH="482600" progId="Equation.3">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76400" y="4343400"/>
                        <a:ext cx="41910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6021" name="Object 4" descr="Equation for Embedment"/>
          <p:cNvGraphicFramePr>
            <a:graphicFrameLocks noChangeAspect="1"/>
          </p:cNvGraphicFramePr>
          <p:nvPr>
            <p:extLst>
              <p:ext uri="{D42A27DB-BD31-4B8C-83A1-F6EECF244321}">
                <p14:modId xmlns:p14="http://schemas.microsoft.com/office/powerpoint/2010/main" val="2256848931"/>
              </p:ext>
            </p:extLst>
          </p:nvPr>
        </p:nvGraphicFramePr>
        <p:xfrm>
          <a:off x="5218113" y="2286000"/>
          <a:ext cx="3894137" cy="1258888"/>
        </p:xfrm>
        <a:graphic>
          <a:graphicData uri="http://schemas.openxmlformats.org/presentationml/2006/ole">
            <mc:AlternateContent xmlns:mc="http://schemas.openxmlformats.org/markup-compatibility/2006">
              <mc:Choice xmlns:v="urn:schemas-microsoft-com:vml" Requires="v">
                <p:oleObj spid="_x0000_s86135" name="Equation" r:id="rId6" imgW="2832100" imgH="914400" progId="Equation.3">
                  <p:embed/>
                </p:oleObj>
              </mc:Choice>
              <mc:Fallback>
                <p:oleObj name="Equation" r:id="rId6" imgW="2832100" imgH="914400" progId="Equation.3">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18113" y="2286000"/>
                        <a:ext cx="3894137" cy="1258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6020" name="Object 3" descr="Equation for Base Slab Averaging"/>
          <p:cNvGraphicFramePr>
            <a:graphicFrameLocks noChangeAspect="1"/>
          </p:cNvGraphicFramePr>
          <p:nvPr>
            <p:extLst>
              <p:ext uri="{D42A27DB-BD31-4B8C-83A1-F6EECF244321}">
                <p14:modId xmlns:p14="http://schemas.microsoft.com/office/powerpoint/2010/main" val="3090184799"/>
              </p:ext>
            </p:extLst>
          </p:nvPr>
        </p:nvGraphicFramePr>
        <p:xfrm>
          <a:off x="152400" y="2514600"/>
          <a:ext cx="4679950" cy="798513"/>
        </p:xfrm>
        <a:graphic>
          <a:graphicData uri="http://schemas.openxmlformats.org/presentationml/2006/ole">
            <mc:AlternateContent xmlns:mc="http://schemas.openxmlformats.org/markup-compatibility/2006">
              <mc:Choice xmlns:v="urn:schemas-microsoft-com:vml" Requires="v">
                <p:oleObj spid="_x0000_s86136" name="Equation" r:id="rId8" imgW="3124200" imgH="533400" progId="Equation.3">
                  <p:embed/>
                </p:oleObj>
              </mc:Choice>
              <mc:Fallback>
                <p:oleObj name="Equation" r:id="rId8" imgW="3124200" imgH="533400" progId="Equation.3">
                  <p:embed/>
                  <p:pic>
                    <p:nvPicPr>
                      <p:cNvPr id="0" name="Object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2400" y="2514600"/>
                        <a:ext cx="4679950" cy="7985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6018" name="Title 1"/>
          <p:cNvSpPr>
            <a:spLocks noGrp="1"/>
          </p:cNvSpPr>
          <p:nvPr>
            <p:ph type="title"/>
          </p:nvPr>
        </p:nvSpPr>
        <p:spPr>
          <a:xfrm>
            <a:off x="228600" y="381000"/>
            <a:ext cx="6515100" cy="830263"/>
          </a:xfrm>
        </p:spPr>
        <p:txBody>
          <a:bodyPr/>
          <a:lstStyle/>
          <a:p>
            <a:r>
              <a:rPr lang="en-US" altLang="en-US">
                <a:solidFill>
                  <a:srgbClr val="3F352B"/>
                </a:solidFill>
              </a:rPr>
              <a:t>Kinematic Interaction</a:t>
            </a:r>
          </a:p>
        </p:txBody>
      </p:sp>
      <p:sp>
        <p:nvSpPr>
          <p:cNvPr id="18435" name="Content Placeholder 2"/>
          <p:cNvSpPr>
            <a:spLocks noGrp="1"/>
          </p:cNvSpPr>
          <p:nvPr>
            <p:ph idx="1"/>
          </p:nvPr>
        </p:nvSpPr>
        <p:spPr>
          <a:xfrm>
            <a:off x="231775" y="1625600"/>
            <a:ext cx="6511925" cy="2159000"/>
          </a:xfrm>
        </p:spPr>
        <p:txBody>
          <a:bodyPr>
            <a:normAutofit fontScale="40000" lnSpcReduction="20000"/>
          </a:bodyPr>
          <a:lstStyle/>
          <a:p>
            <a:pPr marL="0" indent="0">
              <a:buFontTx/>
              <a:buNone/>
              <a:defRPr/>
            </a:pPr>
            <a:r>
              <a:rPr lang="en-US" altLang="en-US" dirty="0">
                <a:solidFill>
                  <a:srgbClr val="3F352B"/>
                </a:solidFill>
              </a:rPr>
              <a:t>Base Slab Averaging &amp; Embedment Equations Updated </a:t>
            </a:r>
          </a:p>
          <a:p>
            <a:pPr>
              <a:defRPr/>
            </a:pPr>
            <a:endParaRPr lang="en-US" altLang="en-US" dirty="0">
              <a:solidFill>
                <a:srgbClr val="3F352B"/>
              </a:solidFill>
            </a:endParaRPr>
          </a:p>
          <a:p>
            <a:pPr>
              <a:defRPr/>
            </a:pPr>
            <a:endParaRPr lang="en-US" altLang="en-US" dirty="0">
              <a:solidFill>
                <a:srgbClr val="3F352B"/>
              </a:solidFill>
            </a:endParaRPr>
          </a:p>
          <a:p>
            <a:pPr>
              <a:defRPr/>
            </a:pPr>
            <a:endParaRPr lang="en-US" altLang="en-US" dirty="0">
              <a:solidFill>
                <a:srgbClr val="3F352B"/>
              </a:solidFill>
            </a:endParaRPr>
          </a:p>
          <a:p>
            <a:pPr marL="0" indent="0">
              <a:buFontTx/>
              <a:buNone/>
              <a:defRPr/>
            </a:pPr>
            <a:r>
              <a:rPr lang="en-US" altLang="en-US" dirty="0">
                <a:solidFill>
                  <a:srgbClr val="3F352B"/>
                </a:solidFill>
              </a:rPr>
              <a:t>Base area limited based on testing limits, 260 feet.</a:t>
            </a:r>
          </a:p>
          <a:p>
            <a:pPr>
              <a:defRPr/>
            </a:pPr>
            <a:endParaRPr lang="en-US" altLang="en-US" dirty="0">
              <a:solidFill>
                <a:srgbClr val="3F352B"/>
              </a:solidFill>
            </a:endParaRPr>
          </a:p>
          <a:p>
            <a:pPr>
              <a:defRPr/>
            </a:pPr>
            <a:endParaRPr lang="en-US" altLang="en-US" dirty="0">
              <a:solidFill>
                <a:srgbClr val="3F352B"/>
              </a:solidFill>
            </a:endParaRPr>
          </a:p>
          <a:p>
            <a:pPr>
              <a:defRPr/>
            </a:pPr>
            <a:endParaRPr lang="en-US" altLang="en-US" dirty="0">
              <a:solidFill>
                <a:srgbClr val="3F352B"/>
              </a:solidFill>
            </a:endParaRPr>
          </a:p>
          <a:p>
            <a:pPr marL="0" indent="0">
              <a:buFontTx/>
              <a:buNone/>
              <a:defRPr/>
            </a:pPr>
            <a:r>
              <a:rPr lang="en-US" altLang="en-US" dirty="0">
                <a:solidFill>
                  <a:srgbClr val="3F352B"/>
                </a:solidFill>
              </a:rPr>
              <a:t>		0.75 factor reduces the reduction </a:t>
            </a:r>
          </a:p>
          <a:p>
            <a:pPr>
              <a:defRPr/>
            </a:pPr>
            <a:endParaRPr lang="en-US" altLang="en-US" dirty="0">
              <a:solidFill>
                <a:srgbClr val="3F352B"/>
              </a:solidFill>
            </a:endParaRPr>
          </a:p>
          <a:p>
            <a:pPr marL="0" indent="0">
              <a:buFontTx/>
              <a:buNone/>
              <a:defRPr/>
            </a:pPr>
            <a:r>
              <a:rPr lang="en-US" altLang="en-US" dirty="0">
                <a:solidFill>
                  <a:srgbClr val="3F352B"/>
                </a:solidFill>
              </a:rPr>
              <a:t>		Max reduction can only be 50%</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380999" y="1219200"/>
            <a:ext cx="8099425"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spcAft>
                <a:spcPts val="600"/>
              </a:spcAft>
              <a:buClr>
                <a:schemeClr val="bg2"/>
              </a:buClr>
              <a:defRPr/>
            </a:pPr>
            <a:r>
              <a:rPr lang="en-US" sz="2100" b="1" u="sng" dirty="0">
                <a:solidFill>
                  <a:srgbClr val="3F352B"/>
                </a:solidFill>
                <a:latin typeface="Verdana" pitchFamily="34" charset="0"/>
              </a:rPr>
              <a:t>Only can be used with nonlinear response history</a:t>
            </a:r>
          </a:p>
          <a:p>
            <a:pPr>
              <a:spcBef>
                <a:spcPct val="20000"/>
              </a:spcBef>
              <a:spcAft>
                <a:spcPts val="600"/>
              </a:spcAft>
              <a:buClr>
                <a:schemeClr val="bg2"/>
              </a:buClr>
              <a:defRPr/>
            </a:pPr>
            <a:endParaRPr lang="en-US" sz="2100" dirty="0">
              <a:solidFill>
                <a:srgbClr val="3F352B"/>
              </a:solidFill>
              <a:latin typeface="Verdana" pitchFamily="34" charset="0"/>
            </a:endParaRPr>
          </a:p>
          <a:p>
            <a:pPr>
              <a:spcBef>
                <a:spcPct val="20000"/>
              </a:spcBef>
              <a:spcAft>
                <a:spcPts val="600"/>
              </a:spcAft>
              <a:buClr>
                <a:schemeClr val="bg2"/>
              </a:buClr>
              <a:defRPr/>
            </a:pPr>
            <a:r>
              <a:rPr lang="en-US" sz="2100" dirty="0">
                <a:solidFill>
                  <a:srgbClr val="3F352B"/>
                </a:solidFill>
                <a:latin typeface="Verdana" pitchFamily="34" charset="0"/>
              </a:rPr>
              <a:t>Limited to 20% reduction from site specific</a:t>
            </a:r>
          </a:p>
          <a:p>
            <a:pPr>
              <a:spcBef>
                <a:spcPct val="20000"/>
              </a:spcBef>
              <a:spcAft>
                <a:spcPts val="600"/>
              </a:spcAft>
              <a:buClr>
                <a:schemeClr val="bg2"/>
              </a:buClr>
              <a:defRPr/>
            </a:pPr>
            <a:r>
              <a:rPr lang="en-US" sz="2100" dirty="0">
                <a:solidFill>
                  <a:srgbClr val="3F352B"/>
                </a:solidFill>
                <a:latin typeface="Verdana" pitchFamily="34" charset="0"/>
              </a:rPr>
              <a:t> </a:t>
            </a:r>
          </a:p>
          <a:p>
            <a:pPr>
              <a:spcBef>
                <a:spcPct val="20000"/>
              </a:spcBef>
              <a:spcAft>
                <a:spcPts val="600"/>
              </a:spcAft>
              <a:buClr>
                <a:schemeClr val="bg2"/>
              </a:buClr>
              <a:defRPr/>
            </a:pPr>
            <a:r>
              <a:rPr lang="en-US" sz="2100" dirty="0">
                <a:solidFill>
                  <a:srgbClr val="3F352B"/>
                </a:solidFill>
                <a:latin typeface="Verdana" pitchFamily="34" charset="0"/>
              </a:rPr>
              <a:t>Limited to 30% reduction from USGS spectra</a:t>
            </a:r>
          </a:p>
          <a:p>
            <a:pPr marL="342900" indent="-342900">
              <a:spcBef>
                <a:spcPct val="20000"/>
              </a:spcBef>
              <a:spcAft>
                <a:spcPts val="600"/>
              </a:spcAft>
              <a:buClr>
                <a:schemeClr val="bg2"/>
              </a:buClr>
              <a:buFont typeface="Arial" pitchFamily="34" charset="0"/>
              <a:buChar char="•"/>
              <a:defRPr/>
            </a:pPr>
            <a:endParaRPr lang="en-US" sz="2100" dirty="0">
              <a:solidFill>
                <a:srgbClr val="3F352B"/>
              </a:solidFill>
              <a:latin typeface="Verdana" pitchFamily="34" charset="0"/>
            </a:endParaRPr>
          </a:p>
          <a:p>
            <a:pPr>
              <a:spcBef>
                <a:spcPct val="20000"/>
              </a:spcBef>
              <a:spcAft>
                <a:spcPts val="600"/>
              </a:spcAft>
              <a:buClr>
                <a:schemeClr val="bg2"/>
              </a:buClr>
              <a:defRPr/>
            </a:pPr>
            <a:r>
              <a:rPr lang="en-US" sz="2100" dirty="0">
                <a:solidFill>
                  <a:srgbClr val="3F352B"/>
                </a:solidFill>
                <a:latin typeface="Verdana" pitchFamily="34" charset="0"/>
              </a:rPr>
              <a:t>2015 NEHRP allowed to 40% with peer review</a:t>
            </a:r>
          </a:p>
          <a:p>
            <a:pPr marL="800100" lvl="1" indent="-342900">
              <a:spcBef>
                <a:spcPct val="20000"/>
              </a:spcBef>
              <a:spcAft>
                <a:spcPts val="600"/>
              </a:spcAft>
              <a:buClr>
                <a:schemeClr val="bg2"/>
              </a:buClr>
              <a:buFont typeface="Arial" pitchFamily="34" charset="0"/>
              <a:buChar char="•"/>
              <a:defRPr/>
            </a:pPr>
            <a:r>
              <a:rPr lang="en-US" sz="2100" dirty="0">
                <a:solidFill>
                  <a:srgbClr val="3F352B"/>
                </a:solidFill>
                <a:latin typeface="Verdana" pitchFamily="34" charset="0"/>
              </a:rPr>
              <a:t>40% eliminated in ASCE 7-16</a:t>
            </a:r>
          </a:p>
          <a:p>
            <a:pPr marL="342900" indent="-342900">
              <a:spcBef>
                <a:spcPct val="20000"/>
              </a:spcBef>
              <a:spcAft>
                <a:spcPts val="600"/>
              </a:spcAft>
              <a:buClr>
                <a:schemeClr val="bg2"/>
              </a:buClr>
              <a:buFont typeface="Arial" pitchFamily="34" charset="0"/>
              <a:buChar char="•"/>
              <a:defRPr/>
            </a:pPr>
            <a:endParaRPr lang="en-US" sz="2100" dirty="0">
              <a:solidFill>
                <a:srgbClr val="3F352B"/>
              </a:solidFill>
              <a:latin typeface="Verdana" pitchFamily="34" charset="0"/>
            </a:endParaRPr>
          </a:p>
          <a:p>
            <a:pPr>
              <a:spcBef>
                <a:spcPct val="20000"/>
              </a:spcBef>
              <a:spcAft>
                <a:spcPts val="600"/>
              </a:spcAft>
              <a:buClr>
                <a:schemeClr val="bg2"/>
              </a:buClr>
              <a:defRPr/>
            </a:pPr>
            <a:r>
              <a:rPr lang="en-US" sz="2100" dirty="0">
                <a:solidFill>
                  <a:srgbClr val="3F352B"/>
                </a:solidFill>
                <a:latin typeface="Verdana" pitchFamily="34" charset="0"/>
              </a:rPr>
              <a:t>Must model soil flexibility</a:t>
            </a:r>
          </a:p>
          <a:p>
            <a:pPr>
              <a:spcBef>
                <a:spcPct val="20000"/>
              </a:spcBef>
              <a:spcAft>
                <a:spcPts val="600"/>
              </a:spcAft>
              <a:buClr>
                <a:schemeClr val="bg2"/>
              </a:buClr>
              <a:defRPr/>
            </a:pPr>
            <a:endParaRPr lang="en-US" sz="2100" dirty="0">
              <a:solidFill>
                <a:srgbClr val="3F352B"/>
              </a:solidFill>
              <a:latin typeface="Verdana" pitchFamily="34" charset="0"/>
            </a:endParaRPr>
          </a:p>
          <a:p>
            <a:pPr marL="342900" indent="-342900">
              <a:spcBef>
                <a:spcPct val="20000"/>
              </a:spcBef>
              <a:spcAft>
                <a:spcPts val="600"/>
              </a:spcAft>
              <a:buClr>
                <a:schemeClr val="bg2"/>
              </a:buClr>
              <a:buFont typeface="Arial" pitchFamily="34" charset="0"/>
              <a:buChar char="•"/>
              <a:defRPr/>
            </a:pPr>
            <a:endParaRPr lang="en-US" sz="2100" dirty="0">
              <a:solidFill>
                <a:srgbClr val="3F352B"/>
              </a:solidFill>
              <a:latin typeface="Verdana" pitchFamily="34" charset="0"/>
            </a:endParaRPr>
          </a:p>
          <a:p>
            <a:pPr marL="342900" indent="-342900">
              <a:spcBef>
                <a:spcPct val="20000"/>
              </a:spcBef>
              <a:spcAft>
                <a:spcPts val="600"/>
              </a:spcAft>
              <a:buClr>
                <a:schemeClr val="bg2"/>
              </a:buClr>
              <a:buFont typeface="Arial" pitchFamily="34" charset="0"/>
              <a:buChar char="•"/>
              <a:defRPr/>
            </a:pPr>
            <a:endParaRPr lang="en-US" sz="2100" dirty="0">
              <a:solidFill>
                <a:srgbClr val="3F352B"/>
              </a:solidFill>
              <a:latin typeface="Verdana" pitchFamily="34" charset="0"/>
            </a:endParaRPr>
          </a:p>
        </p:txBody>
      </p:sp>
      <p:sp>
        <p:nvSpPr>
          <p:cNvPr id="2" name="Title 1"/>
          <p:cNvSpPr>
            <a:spLocks noGrp="1"/>
          </p:cNvSpPr>
          <p:nvPr>
            <p:ph type="title"/>
          </p:nvPr>
        </p:nvSpPr>
        <p:spPr>
          <a:xfrm>
            <a:off x="685800" y="381000"/>
            <a:ext cx="7794625" cy="830263"/>
          </a:xfrm>
        </p:spPr>
        <p:txBody>
          <a:bodyPr/>
          <a:lstStyle/>
          <a:p>
            <a:pPr algn="ctr"/>
            <a:r>
              <a:rPr lang="en-US" altLang="en-US" dirty="0"/>
              <a:t>ASCE 7-16 Kinematic Interaction</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descr="Site specific response spectrum compared to the kinematic interaction modified spectrum per the Standard and the NEHRP Provisions assuming there is Peer Review.&#10;"/>
          <p:cNvGraphicFramePr/>
          <p:nvPr>
            <p:extLst>
              <p:ext uri="{D42A27DB-BD31-4B8C-83A1-F6EECF244321}">
                <p14:modId xmlns:p14="http://schemas.microsoft.com/office/powerpoint/2010/main" val="1790655529"/>
              </p:ext>
            </p:extLst>
          </p:nvPr>
        </p:nvGraphicFramePr>
        <p:xfrm>
          <a:off x="609600" y="1058864"/>
          <a:ext cx="8077199" cy="5418136"/>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1"/>
          <p:cNvSpPr>
            <a:spLocks noGrp="1"/>
          </p:cNvSpPr>
          <p:nvPr>
            <p:ph type="title"/>
          </p:nvPr>
        </p:nvSpPr>
        <p:spPr>
          <a:xfrm>
            <a:off x="280988" y="233363"/>
            <a:ext cx="7753350" cy="784225"/>
          </a:xfrm>
        </p:spPr>
        <p:txBody>
          <a:bodyPr/>
          <a:lstStyle/>
          <a:p>
            <a:pPr>
              <a:defRPr/>
            </a:pPr>
            <a:r>
              <a:rPr lang="en-US" dirty="0">
                <a:solidFill>
                  <a:schemeClr val="accent5"/>
                </a:solidFill>
              </a:rPr>
              <a:t>Kinematic Interaction  - Example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ctrTitle"/>
          </p:nvPr>
        </p:nvSpPr>
        <p:spPr>
          <a:xfrm>
            <a:off x="914400" y="2057400"/>
            <a:ext cx="7543800" cy="1143000"/>
          </a:xfrm>
          <a:effectLst>
            <a:outerShdw dist="17961" dir="2700000" algn="ctr" rotWithShape="0">
              <a:schemeClr val="bg1"/>
            </a:outerShdw>
          </a:effectLst>
        </p:spPr>
        <p:txBody>
          <a:bodyPr>
            <a:normAutofit fontScale="90000"/>
          </a:bodyPr>
          <a:lstStyle/>
          <a:p>
            <a:pPr algn="ctr"/>
            <a:r>
              <a:rPr lang="en-US" altLang="en-US" sz="2600" u="sng" dirty="0"/>
              <a:t>ASCE 7-16 / 2015 NEHRP Provisions</a:t>
            </a:r>
            <a:br>
              <a:rPr lang="en-US" altLang="en-US" sz="2600" u="sng" dirty="0"/>
            </a:br>
            <a:r>
              <a:rPr lang="en-US" altLang="en-US" sz="2600" u="sng" dirty="0"/>
              <a:t>Chapter 19: Soil-Structure Interaction </a:t>
            </a:r>
            <a:br>
              <a:rPr lang="en-US" altLang="en-US" sz="2600" u="sng" dirty="0"/>
            </a:br>
            <a:endParaRPr lang="en-US" altLang="en-US" sz="3200" i="1"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57200"/>
            <a:ext cx="6515100" cy="830263"/>
          </a:xfrm>
        </p:spPr>
        <p:txBody>
          <a:bodyPr/>
          <a:lstStyle/>
          <a:p>
            <a:pPr algn="ctr"/>
            <a:r>
              <a:rPr lang="en-US" dirty="0">
                <a:solidFill>
                  <a:srgbClr val="0000CC"/>
                </a:solidFill>
              </a:rPr>
              <a:t>DISCLAIMER</a:t>
            </a:r>
          </a:p>
        </p:txBody>
      </p:sp>
      <p:sp>
        <p:nvSpPr>
          <p:cNvPr id="3" name="Content Placeholder 2"/>
          <p:cNvSpPr>
            <a:spLocks noGrp="1"/>
          </p:cNvSpPr>
          <p:nvPr>
            <p:ph idx="1"/>
          </p:nvPr>
        </p:nvSpPr>
        <p:spPr>
          <a:xfrm>
            <a:off x="457200" y="1524000"/>
            <a:ext cx="8130829" cy="4297362"/>
          </a:xfrm>
        </p:spPr>
        <p:txBody>
          <a:bodyPr/>
          <a:lstStyle/>
          <a:p>
            <a:pPr marL="0" indent="0">
              <a:buNone/>
            </a:pPr>
            <a:r>
              <a:rPr lang="en-US" sz="1800" dirty="0">
                <a:solidFill>
                  <a:schemeClr val="tx1"/>
                </a:solidFill>
              </a:rPr>
              <a:t> </a:t>
            </a:r>
          </a:p>
          <a:p>
            <a:r>
              <a:rPr lang="en-US" sz="1800" dirty="0">
                <a:solidFill>
                  <a:schemeClr val="tx1"/>
                </a:solidFill>
              </a:rPr>
              <a:t>NOTICE: Any opinions, findings, conclusions, or recommendations expressed in this publication do not necessarily reflect the views of the Federal Emergency Management Agency. Additionally, neither FEMA nor any of its employees make any warranty, expressed or implied, nor assume any legal liability or responsibility for the accuracy, completeness, or usefulness of any information, product or process included in this publication. </a:t>
            </a:r>
          </a:p>
          <a:p>
            <a:r>
              <a:rPr lang="en-US" sz="1800" dirty="0">
                <a:solidFill>
                  <a:schemeClr val="tx1"/>
                </a:solidFill>
              </a:rPr>
              <a:t>The opinions expressed herein regarding the requirements of the </a:t>
            </a:r>
            <a:r>
              <a:rPr lang="en-US" sz="1800" i="1" dirty="0">
                <a:solidFill>
                  <a:schemeClr val="tx1"/>
                </a:solidFill>
              </a:rPr>
              <a:t>NEHRP Recommended Seismic Provisions</a:t>
            </a:r>
            <a:r>
              <a:rPr lang="en-US" sz="1800" dirty="0">
                <a:solidFill>
                  <a:schemeClr val="tx1"/>
                </a:solidFill>
              </a:rPr>
              <a:t>, the referenced standards, and the building codes are not to be used for design purposes. Rather the user should consult the jurisdiction’s building official who has the authority to render interpretation of the code.</a:t>
            </a:r>
          </a:p>
          <a:p>
            <a:r>
              <a:rPr lang="en-US" sz="1800" dirty="0">
                <a:solidFill>
                  <a:schemeClr val="tx1"/>
                </a:solidFill>
              </a:rPr>
              <a:t>Any modifications made to the file represent the presenters' opinion only. </a:t>
            </a:r>
          </a:p>
        </p:txBody>
      </p:sp>
    </p:spTree>
    <p:extLst>
      <p:ext uri="{BB962C8B-B14F-4D97-AF65-F5344CB8AC3E}">
        <p14:creationId xmlns:p14="http://schemas.microsoft.com/office/powerpoint/2010/main" val="252615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imple 6-story building model, a rigid foundation, and an earthquake ground motion applied to the ground level&#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1600383"/>
            <a:ext cx="5410200" cy="4329395"/>
          </a:xfrm>
          <a:prstGeom prst="rect">
            <a:avLst/>
          </a:prstGeom>
        </p:spPr>
      </p:pic>
      <p:sp>
        <p:nvSpPr>
          <p:cNvPr id="4" name="Title 26"/>
          <p:cNvSpPr txBox="1">
            <a:spLocks/>
          </p:cNvSpPr>
          <p:nvPr/>
        </p:nvSpPr>
        <p:spPr bwMode="auto">
          <a:xfrm>
            <a:off x="4876800" y="1416845"/>
            <a:ext cx="3810000" cy="306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000" b="1" i="0" u="none">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Verdana" pitchFamily="34" charset="0"/>
              </a:defRPr>
            </a:lvl2pPr>
            <a:lvl3pPr algn="l" rtl="0" eaLnBrk="0" fontAlgn="base" hangingPunct="0">
              <a:spcBef>
                <a:spcPct val="0"/>
              </a:spcBef>
              <a:spcAft>
                <a:spcPct val="0"/>
              </a:spcAft>
              <a:defRPr sz="3000" b="1">
                <a:solidFill>
                  <a:schemeClr val="tx2"/>
                </a:solidFill>
                <a:latin typeface="Verdana" pitchFamily="34" charset="0"/>
              </a:defRPr>
            </a:lvl3pPr>
            <a:lvl4pPr algn="l" rtl="0" eaLnBrk="0" fontAlgn="base" hangingPunct="0">
              <a:spcBef>
                <a:spcPct val="0"/>
              </a:spcBef>
              <a:spcAft>
                <a:spcPct val="0"/>
              </a:spcAft>
              <a:defRPr sz="3000" b="1">
                <a:solidFill>
                  <a:schemeClr val="tx2"/>
                </a:solidFill>
                <a:latin typeface="Verdana" pitchFamily="34" charset="0"/>
              </a:defRPr>
            </a:lvl4pPr>
            <a:lvl5pPr algn="l" rtl="0" eaLnBrk="0" fontAlgn="base" hangingPunct="0">
              <a:spcBef>
                <a:spcPct val="0"/>
              </a:spcBef>
              <a:spcAft>
                <a:spcPct val="0"/>
              </a:spcAft>
              <a:defRPr sz="3000" b="1">
                <a:solidFill>
                  <a:schemeClr val="tx2"/>
                </a:solidFill>
                <a:latin typeface="Verdana" pitchFamily="34" charset="0"/>
              </a:defRPr>
            </a:lvl5pPr>
            <a:lvl6pPr marL="457200" algn="l" rtl="0" eaLnBrk="0" fontAlgn="base" hangingPunct="0">
              <a:spcBef>
                <a:spcPct val="0"/>
              </a:spcBef>
              <a:spcAft>
                <a:spcPct val="0"/>
              </a:spcAft>
              <a:defRPr sz="3000" b="1">
                <a:solidFill>
                  <a:schemeClr val="tx2"/>
                </a:solidFill>
                <a:latin typeface="Verdana" pitchFamily="34" charset="0"/>
              </a:defRPr>
            </a:lvl6pPr>
            <a:lvl7pPr marL="914400" algn="l" rtl="0" eaLnBrk="0" fontAlgn="base" hangingPunct="0">
              <a:spcBef>
                <a:spcPct val="0"/>
              </a:spcBef>
              <a:spcAft>
                <a:spcPct val="0"/>
              </a:spcAft>
              <a:defRPr sz="3000" b="1">
                <a:solidFill>
                  <a:schemeClr val="tx2"/>
                </a:solidFill>
                <a:latin typeface="Verdana" pitchFamily="34" charset="0"/>
              </a:defRPr>
            </a:lvl7pPr>
            <a:lvl8pPr marL="1371600" algn="l" rtl="0" eaLnBrk="0" fontAlgn="base" hangingPunct="0">
              <a:spcBef>
                <a:spcPct val="0"/>
              </a:spcBef>
              <a:spcAft>
                <a:spcPct val="0"/>
              </a:spcAft>
              <a:defRPr sz="3000" b="1">
                <a:solidFill>
                  <a:schemeClr val="tx2"/>
                </a:solidFill>
                <a:latin typeface="Verdana" pitchFamily="34" charset="0"/>
              </a:defRPr>
            </a:lvl8pPr>
            <a:lvl9pPr marL="1828800" algn="l" rtl="0" eaLnBrk="0" fontAlgn="base" hangingPunct="0">
              <a:spcBef>
                <a:spcPct val="0"/>
              </a:spcBef>
              <a:spcAft>
                <a:spcPct val="0"/>
              </a:spcAft>
              <a:defRPr sz="3000" b="1">
                <a:solidFill>
                  <a:schemeClr val="tx2"/>
                </a:solidFill>
                <a:latin typeface="Verdana" pitchFamily="34" charset="0"/>
              </a:defRPr>
            </a:lvl9pPr>
          </a:lstStyle>
          <a:p>
            <a:r>
              <a:rPr lang="en-US" altLang="en-US" sz="2400" kern="0" dirty="0"/>
              <a:t>Assume the foundation is rigid and seismic forces are imparted at the ground level, regardless of basement.</a:t>
            </a:r>
          </a:p>
        </p:txBody>
      </p:sp>
      <p:sp>
        <p:nvSpPr>
          <p:cNvPr id="14338" name="Title 26"/>
          <p:cNvSpPr>
            <a:spLocks noGrp="1"/>
          </p:cNvSpPr>
          <p:nvPr>
            <p:ph type="title"/>
          </p:nvPr>
        </p:nvSpPr>
        <p:spPr>
          <a:xfrm>
            <a:off x="0" y="0"/>
            <a:ext cx="9144000" cy="1392238"/>
          </a:xfrm>
        </p:spPr>
        <p:txBody>
          <a:bodyPr>
            <a:normAutofit/>
          </a:bodyPr>
          <a:lstStyle/>
          <a:p>
            <a:pPr algn="ctr"/>
            <a:r>
              <a:rPr lang="en-US" altLang="en-US" sz="3600" dirty="0"/>
              <a:t>What Structural Engineer Typically Do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imple 6-story building model, a rigid foundation, and an earthquake ground motion applied to the ground level&#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1524000"/>
            <a:ext cx="5793632" cy="4629615"/>
          </a:xfrm>
          <a:prstGeom prst="rect">
            <a:avLst/>
          </a:prstGeom>
        </p:spPr>
      </p:pic>
      <p:sp>
        <p:nvSpPr>
          <p:cNvPr id="4" name="Title 26"/>
          <p:cNvSpPr txBox="1">
            <a:spLocks/>
          </p:cNvSpPr>
          <p:nvPr/>
        </p:nvSpPr>
        <p:spPr bwMode="auto">
          <a:xfrm>
            <a:off x="4724400" y="1676400"/>
            <a:ext cx="3810000" cy="284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000" b="1" i="0" u="none">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Verdana" pitchFamily="34" charset="0"/>
              </a:defRPr>
            </a:lvl2pPr>
            <a:lvl3pPr algn="l" rtl="0" eaLnBrk="0" fontAlgn="base" hangingPunct="0">
              <a:spcBef>
                <a:spcPct val="0"/>
              </a:spcBef>
              <a:spcAft>
                <a:spcPct val="0"/>
              </a:spcAft>
              <a:defRPr sz="3000" b="1">
                <a:solidFill>
                  <a:schemeClr val="tx2"/>
                </a:solidFill>
                <a:latin typeface="Verdana" pitchFamily="34" charset="0"/>
              </a:defRPr>
            </a:lvl3pPr>
            <a:lvl4pPr algn="l" rtl="0" eaLnBrk="0" fontAlgn="base" hangingPunct="0">
              <a:spcBef>
                <a:spcPct val="0"/>
              </a:spcBef>
              <a:spcAft>
                <a:spcPct val="0"/>
              </a:spcAft>
              <a:defRPr sz="3000" b="1">
                <a:solidFill>
                  <a:schemeClr val="tx2"/>
                </a:solidFill>
                <a:latin typeface="Verdana" pitchFamily="34" charset="0"/>
              </a:defRPr>
            </a:lvl4pPr>
            <a:lvl5pPr algn="l" rtl="0" eaLnBrk="0" fontAlgn="base" hangingPunct="0">
              <a:spcBef>
                <a:spcPct val="0"/>
              </a:spcBef>
              <a:spcAft>
                <a:spcPct val="0"/>
              </a:spcAft>
              <a:defRPr sz="3000" b="1">
                <a:solidFill>
                  <a:schemeClr val="tx2"/>
                </a:solidFill>
                <a:latin typeface="Verdana" pitchFamily="34" charset="0"/>
              </a:defRPr>
            </a:lvl5pPr>
            <a:lvl6pPr marL="457200" algn="l" rtl="0" eaLnBrk="0" fontAlgn="base" hangingPunct="0">
              <a:spcBef>
                <a:spcPct val="0"/>
              </a:spcBef>
              <a:spcAft>
                <a:spcPct val="0"/>
              </a:spcAft>
              <a:defRPr sz="3000" b="1">
                <a:solidFill>
                  <a:schemeClr val="tx2"/>
                </a:solidFill>
                <a:latin typeface="Verdana" pitchFamily="34" charset="0"/>
              </a:defRPr>
            </a:lvl6pPr>
            <a:lvl7pPr marL="914400" algn="l" rtl="0" eaLnBrk="0" fontAlgn="base" hangingPunct="0">
              <a:spcBef>
                <a:spcPct val="0"/>
              </a:spcBef>
              <a:spcAft>
                <a:spcPct val="0"/>
              </a:spcAft>
              <a:defRPr sz="3000" b="1">
                <a:solidFill>
                  <a:schemeClr val="tx2"/>
                </a:solidFill>
                <a:latin typeface="Verdana" pitchFamily="34" charset="0"/>
              </a:defRPr>
            </a:lvl7pPr>
            <a:lvl8pPr marL="1371600" algn="l" rtl="0" eaLnBrk="0" fontAlgn="base" hangingPunct="0">
              <a:spcBef>
                <a:spcPct val="0"/>
              </a:spcBef>
              <a:spcAft>
                <a:spcPct val="0"/>
              </a:spcAft>
              <a:defRPr sz="3000" b="1">
                <a:solidFill>
                  <a:schemeClr val="tx2"/>
                </a:solidFill>
                <a:latin typeface="Verdana" pitchFamily="34" charset="0"/>
              </a:defRPr>
            </a:lvl8pPr>
            <a:lvl9pPr marL="1828800" algn="l" rtl="0" eaLnBrk="0" fontAlgn="base" hangingPunct="0">
              <a:spcBef>
                <a:spcPct val="0"/>
              </a:spcBef>
              <a:spcAft>
                <a:spcPct val="0"/>
              </a:spcAft>
              <a:defRPr sz="3000" b="1">
                <a:solidFill>
                  <a:schemeClr val="tx2"/>
                </a:solidFill>
                <a:latin typeface="Verdana" pitchFamily="34" charset="0"/>
              </a:defRPr>
            </a:lvl9pPr>
          </a:lstStyle>
          <a:p>
            <a:r>
              <a:rPr lang="en-US" altLang="en-US" sz="2400" kern="0" dirty="0"/>
              <a:t>Some engineers may model the basement levels of the structure and impart the ground motion at the bottom of the basement.</a:t>
            </a:r>
          </a:p>
        </p:txBody>
      </p:sp>
      <p:sp>
        <p:nvSpPr>
          <p:cNvPr id="14338" name="Title 26"/>
          <p:cNvSpPr>
            <a:spLocks noGrp="1"/>
          </p:cNvSpPr>
          <p:nvPr>
            <p:ph type="title"/>
          </p:nvPr>
        </p:nvSpPr>
        <p:spPr>
          <a:xfrm>
            <a:off x="-8114" y="408781"/>
            <a:ext cx="9166225" cy="962819"/>
          </a:xfrm>
        </p:spPr>
        <p:txBody>
          <a:bodyPr>
            <a:normAutofit/>
          </a:bodyPr>
          <a:lstStyle/>
          <a:p>
            <a:pPr algn="ctr"/>
            <a:r>
              <a:rPr lang="en-US" altLang="en-US" sz="3600" dirty="0"/>
              <a:t>What Structural Engineer May Do</a:t>
            </a:r>
          </a:p>
        </p:txBody>
      </p:sp>
    </p:spTree>
    <p:extLst>
      <p:ext uri="{BB962C8B-B14F-4D97-AF65-F5344CB8AC3E}">
        <p14:creationId xmlns:p14="http://schemas.microsoft.com/office/powerpoint/2010/main" val="21299071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ingle degree of freedom oscillator which has deflected after some force, F, has been applied&#10;"/>
          <p:cNvPicPr>
            <a:picLocks noChangeAspect="1"/>
          </p:cNvPicPr>
          <p:nvPr/>
        </p:nvPicPr>
        <p:blipFill>
          <a:blip r:embed="rId3"/>
          <a:stretch>
            <a:fillRect/>
          </a:stretch>
        </p:blipFill>
        <p:spPr>
          <a:xfrm>
            <a:off x="3962400" y="2133600"/>
            <a:ext cx="4948570" cy="3286397"/>
          </a:xfrm>
          <a:prstGeom prst="rect">
            <a:avLst/>
          </a:prstGeom>
        </p:spPr>
      </p:pic>
      <p:pic>
        <p:nvPicPr>
          <p:cNvPr id="12291" name="Picture 2" descr="Single degree of freedom oscillator which has deflected after some force, F, has been applied&#10;"/>
          <p:cNvPicPr>
            <a:picLocks noChangeAspect="1" noChangeArrowheads="1"/>
          </p:cNvPicPr>
          <p:nvPr/>
        </p:nvPicPr>
        <p:blipFill rotWithShape="1">
          <a:blip r:embed="rId4">
            <a:extLst>
              <a:ext uri="{28A0092B-C50C-407E-A947-70E740481C1C}">
                <a14:useLocalDpi xmlns:a14="http://schemas.microsoft.com/office/drawing/2010/main" val="0"/>
              </a:ext>
            </a:extLst>
          </a:blip>
          <a:srcRect l="8409" r="48500" b="13158"/>
          <a:stretch/>
        </p:blipFill>
        <p:spPr bwMode="auto">
          <a:xfrm>
            <a:off x="304800" y="2286000"/>
            <a:ext cx="3279721" cy="29400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290" name="Title 26"/>
          <p:cNvSpPr>
            <a:spLocks noGrp="1"/>
          </p:cNvSpPr>
          <p:nvPr>
            <p:ph type="title"/>
          </p:nvPr>
        </p:nvSpPr>
        <p:spPr>
          <a:xfrm>
            <a:off x="304800" y="228600"/>
            <a:ext cx="8229600" cy="1392237"/>
          </a:xfrm>
        </p:spPr>
        <p:txBody>
          <a:bodyPr>
            <a:normAutofit/>
          </a:bodyPr>
          <a:lstStyle/>
          <a:p>
            <a:pPr algn="ctr"/>
            <a:r>
              <a:rPr lang="en-US" altLang="en-US" sz="3600" dirty="0"/>
              <a:t>What the USGS Maps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2" name="Chart 311" descr="Sophisticated model of the soil and basement of a structure, which would be used to generate the response spectrum that the structural engineer would use to design the structure.  "/>
          <p:cNvGraphicFramePr>
            <a:graphicFrameLocks/>
          </p:cNvGraphicFramePr>
          <p:nvPr>
            <p:extLst>
              <p:ext uri="{D42A27DB-BD31-4B8C-83A1-F6EECF244321}">
                <p14:modId xmlns:p14="http://schemas.microsoft.com/office/powerpoint/2010/main" val="1769238022"/>
              </p:ext>
            </p:extLst>
          </p:nvPr>
        </p:nvGraphicFramePr>
        <p:xfrm>
          <a:off x="5459609" y="2097274"/>
          <a:ext cx="3531991" cy="3008126"/>
        </p:xfrm>
        <a:graphic>
          <a:graphicData uri="http://schemas.openxmlformats.org/drawingml/2006/chart">
            <c:chart xmlns:c="http://schemas.openxmlformats.org/drawingml/2006/chart" xmlns:r="http://schemas.openxmlformats.org/officeDocument/2006/relationships" r:id="rId3"/>
          </a:graphicData>
        </a:graphic>
      </p:graphicFrame>
      <p:pic>
        <p:nvPicPr>
          <p:cNvPr id="2" name="Picture 1" descr="Model representing SSI effects. It is a complicated soil model including soil spring and dashpots, with varying ground motions applied at the ends of each soil element. On top of the soil model is a very simple single-degree of free building model.&#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4066" y="914400"/>
            <a:ext cx="5285543" cy="5029200"/>
          </a:xfrm>
          <a:prstGeom prst="rect">
            <a:avLst/>
          </a:prstGeom>
        </p:spPr>
      </p:pic>
      <p:sp>
        <p:nvSpPr>
          <p:cNvPr id="313" name="TextBox 312"/>
          <p:cNvSpPr txBox="1"/>
          <p:nvPr/>
        </p:nvSpPr>
        <p:spPr bwMode="auto">
          <a:xfrm>
            <a:off x="1228139" y="5424338"/>
            <a:ext cx="3343861" cy="822274"/>
          </a:xfrm>
          <a:prstGeom prst="rect">
            <a:avLst/>
          </a:prstGeom>
          <a:solidFill>
            <a:srgbClr val="FE1A02">
              <a:alpha val="10000"/>
            </a:srgbClr>
          </a:solidFill>
          <a:ln>
            <a:solidFill>
              <a:schemeClr val="tx2">
                <a:lumMod val="20000"/>
                <a:lumOff val="80000"/>
              </a:schemeClr>
            </a:solidFill>
          </a:ln>
        </p:spPr>
        <p:txBody>
          <a:bodyPr tIns="0" bIns="0">
            <a:spAutoFit/>
          </a:bodyPr>
          <a:lstStyle/>
          <a:p>
            <a:pPr>
              <a:defRPr/>
            </a:pPr>
            <a:r>
              <a:rPr lang="en-US" sz="1600" dirty="0">
                <a:latin typeface="Arial" pitchFamily="34" charset="0"/>
                <a:cs typeface="Arial" pitchFamily="34" charset="0"/>
              </a:rPr>
              <a:t>Spatially-I</a:t>
            </a:r>
            <a:r>
              <a:rPr lang="en-US" sz="1600" b="1" dirty="0">
                <a:latin typeface="Arial" pitchFamily="34" charset="0"/>
                <a:cs typeface="Arial" pitchFamily="34" charset="0"/>
              </a:rPr>
              <a:t>NCOHERENT</a:t>
            </a:r>
            <a:r>
              <a:rPr lang="en-US" sz="1600" dirty="0">
                <a:latin typeface="Arial" pitchFamily="34" charset="0"/>
                <a:cs typeface="Arial" pitchFamily="34" charset="0"/>
              </a:rPr>
              <a:t> ground motions from the rock motion through the soil column</a:t>
            </a:r>
          </a:p>
        </p:txBody>
      </p:sp>
      <p:sp>
        <p:nvSpPr>
          <p:cNvPr id="314" name="TextBox 313"/>
          <p:cNvSpPr txBox="1"/>
          <p:nvPr/>
        </p:nvSpPr>
        <p:spPr bwMode="auto">
          <a:xfrm>
            <a:off x="1773004" y="4572000"/>
            <a:ext cx="2039783" cy="822274"/>
          </a:xfrm>
          <a:prstGeom prst="rect">
            <a:avLst/>
          </a:prstGeom>
          <a:solidFill>
            <a:srgbClr val="66CCFF">
              <a:alpha val="20000"/>
            </a:srgbClr>
          </a:solidFill>
          <a:ln>
            <a:solidFill>
              <a:schemeClr val="tx2">
                <a:lumMod val="20000"/>
                <a:lumOff val="80000"/>
              </a:schemeClr>
            </a:solidFill>
          </a:ln>
        </p:spPr>
        <p:txBody>
          <a:bodyPr tIns="0" bIns="0">
            <a:spAutoFit/>
          </a:bodyPr>
          <a:lstStyle/>
          <a:p>
            <a:pPr>
              <a:defRPr/>
            </a:pPr>
            <a:r>
              <a:rPr lang="en-US" sz="1600" dirty="0">
                <a:latin typeface="Arial" pitchFamily="34" charset="0"/>
                <a:cs typeface="Arial" pitchFamily="34" charset="0"/>
              </a:rPr>
              <a:t>nonlinear-inelastic soil spring-dashpots at each soil lens</a:t>
            </a:r>
          </a:p>
        </p:txBody>
      </p:sp>
      <p:sp>
        <p:nvSpPr>
          <p:cNvPr id="10242" name="Title 26"/>
          <p:cNvSpPr>
            <a:spLocks noGrp="1"/>
          </p:cNvSpPr>
          <p:nvPr>
            <p:ph type="title"/>
          </p:nvPr>
        </p:nvSpPr>
        <p:spPr>
          <a:xfrm>
            <a:off x="0" y="182235"/>
            <a:ext cx="9166225" cy="522287"/>
          </a:xfrm>
        </p:spPr>
        <p:txBody>
          <a:bodyPr>
            <a:noAutofit/>
          </a:bodyPr>
          <a:lstStyle/>
          <a:p>
            <a:pPr algn="ctr"/>
            <a:r>
              <a:rPr lang="en-US" altLang="en-US" sz="3200" dirty="0"/>
              <a:t>What Geotechnical Engineers may do</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11.0&quot;&gt;&lt;object type=&quot;1&quot; unique_id=&quot;10001&quot;&gt;&lt;object type=&quot;2&quot; unique_id=&quot;10002&quot;&gt;&lt;object type=&quot;3&quot; unique_id=&quot;10003&quot;&gt;&lt;property id=&quot;20148&quot; value=&quot;5&quot;/&gt;&lt;property id=&quot;20300&quot; value=&quot;Slide 1&quot;/&gt;&lt;property id=&quot;20307&quot; value=&quot;262&quot;/&gt;&lt;/object&gt;&lt;object type=&quot;3&quot; unique_id=&quot;10004&quot;&gt;&lt;property id=&quot;20148&quot; value=&quot;5&quot;/&gt;&lt;property id=&quot;20300&quot; value=&quot;Slide 2 - &amp;quot;Soil-Structure Interaction&amp;quot;&quot;/&gt;&lt;property id=&quot;20307&quot; value=&quot;532&quot;/&gt;&lt;/object&gt;&lt;object type=&quot;3&quot; unique_id=&quot;10005&quot;&gt;&lt;property id=&quot;20148&quot; value=&quot;5&quot;/&gt;&lt;property id=&quot;20300&quot; value=&quot;Slide 4 - &amp;quot;What We Should Do&amp;quot;&quot;/&gt;&lt;property id=&quot;20307&quot; value=&quot;533&quot;/&gt;&lt;/object&gt;&lt;object type=&quot;3&quot; unique_id=&quot;10006&quot;&gt;&lt;property id=&quot;20148&quot; value=&quot;5&quot;/&gt;&lt;property id=&quot;20300&quot; value=&quot;Slide 9 - &amp;quot;What Geotechnical Engineers may do&amp;quot;&quot;/&gt;&lt;property id=&quot;20307&quot; value=&quot;570&quot;/&gt;&lt;/object&gt;&lt;object type=&quot;3&quot; unique_id=&quot;10007&quot;&gt;&lt;property id=&quot;20148&quot; value=&quot;5&quot;/&gt;&lt;property id=&quot;20300&quot; value=&quot;Slide 8 - &amp;quot;What the USGS Maps do&amp;quot;&quot;/&gt;&lt;property id=&quot;20307&quot; value=&quot;568&quot;/&gt;&lt;/object&gt;&lt;object type=&quot;3&quot; unique_id=&quot;10008&quot;&gt;&lt;property id=&quot;20148&quot; value=&quot;5&quot;/&gt;&lt;property id=&quot;20300&quot; value=&quot;Slide 6 - &amp;quot;What Structural Engineer Typically Do  &amp;quot;&quot;/&gt;&lt;property id=&quot;20307&quot; value=&quot;571&quot;/&gt;&lt;/object&gt;&lt;object type=&quot;3&quot; unique_id=&quot;10009&quot;&gt;&lt;property id=&quot;20148&quot; value=&quot;5&quot;/&gt;&lt;property id=&quot;20300&quot; value=&quot;Slide 11&quot;/&gt;&lt;property id=&quot;20307&quot; value=&quot;553&quot;/&gt;&lt;/object&gt;&lt;object type=&quot;3&quot; unique_id=&quot;10010&quot;&gt;&lt;property id=&quot;20148&quot; value=&quot;5&quot;/&gt;&lt;property id=&quot;20300&quot; value=&quot;Slide 12&quot;/&gt;&lt;property id=&quot;20307&quot; value=&quot;507&quot;/&gt;&lt;/object&gt;&lt;object type=&quot;3&quot; unique_id=&quot;10015&quot;&gt;&lt;property id=&quot;20148&quot; value=&quot;5&quot;/&gt;&lt;property id=&quot;20300&quot; value=&quot;Slide 14&quot;/&gt;&lt;property id=&quot;20307&quot; value=&quot;575&quot;/&gt;&lt;/object&gt;&lt;object type=&quot;3&quot; unique_id=&quot;10016&quot;&gt;&lt;property id=&quot;20148&quot; value=&quot;5&quot;/&gt;&lt;property id=&quot;20300&quot; value=&quot;Slide 17&quot;/&gt;&lt;property id=&quot;20307&quot; value=&quot;576&quot;/&gt;&lt;/object&gt;&lt;object type=&quot;3&quot; unique_id=&quot;10019&quot;&gt;&lt;property id=&quot;20148&quot; value=&quot;5&quot;/&gt;&lt;property id=&quot;20300&quot; value=&quot;Slide 18&quot;/&gt;&lt;property id=&quot;20307&quot; value=&quot;579&quot;/&gt;&lt;/object&gt;&lt;object type=&quot;3&quot; unique_id=&quot;10020&quot;&gt;&lt;property id=&quot;20148&quot; value=&quot;5&quot;/&gt;&lt;property id=&quot;20300&quot; value=&quot;Slide 19&quot;/&gt;&lt;property id=&quot;20307&quot; value=&quot;585&quot;/&gt;&lt;/object&gt;&lt;object type=&quot;3&quot; unique_id=&quot;10021&quot;&gt;&lt;property id=&quot;20148&quot; value=&quot;5&quot;/&gt;&lt;property id=&quot;20300&quot; value=&quot;Slide 22&quot;/&gt;&lt;property id=&quot;20307&quot; value=&quot;583&quot;/&gt;&lt;/object&gt;&lt;object type=&quot;3&quot; unique_id=&quot;10022&quot;&gt;&lt;property id=&quot;20148&quot; value=&quot;5&quot;/&gt;&lt;property id=&quot;20300&quot; value=&quot;Slide 32&quot;/&gt;&lt;property id=&quot;20307&quot; value=&quot;584&quot;/&gt;&lt;/object&gt;&lt;object type=&quot;3&quot; unique_id=&quot;10023&quot;&gt;&lt;property id=&quot;20148&quot; value=&quot;5&quot;/&gt;&lt;property id=&quot;20300&quot; value=&quot;Slide 33&quot;/&gt;&lt;property id=&quot;20307&quot; value=&quot;581&quot;/&gt;&lt;/object&gt;&lt;object type=&quot;3&quot; unique_id=&quot;10024&quot;&gt;&lt;property id=&quot;20148&quot; value=&quot;5&quot;/&gt;&lt;property id=&quot;20300&quot; value=&quot;Slide 23&quot;/&gt;&lt;property id=&quot;20307&quot; value=&quot;586&quot;/&gt;&lt;/object&gt;&lt;object type=&quot;3&quot; unique_id=&quot;10025&quot;&gt;&lt;property id=&quot;20148&quot; value=&quot;5&quot;/&gt;&lt;property id=&quot;20300&quot; value=&quot;Slide 27&quot;/&gt;&lt;property id=&quot;20307&quot; value=&quot;582&quot;/&gt;&lt;/object&gt;&lt;object type=&quot;3&quot; unique_id=&quot;10029&quot;&gt;&lt;property id=&quot;20148&quot; value=&quot;5&quot;/&gt;&lt;property id=&quot;20300&quot; value=&quot;Slide 34 - &amp;quot;Kinematic Interaction&amp;quot;&quot;/&gt;&lt;property id=&quot;20307&quot; value=&quot;557&quot;/&gt;&lt;/object&gt;&lt;object type=&quot;3&quot; unique_id=&quot;10030&quot;&gt;&lt;property id=&quot;20148&quot; value=&quot;5&quot;/&gt;&lt;property id=&quot;20300&quot; value=&quot;Slide 36 - &amp;quot;Base Slab Averaging&amp;quot;&quot;/&gt;&lt;property id=&quot;20307&quot; value=&quot;559&quot;/&gt;&lt;/object&gt;&lt;object type=&quot;3&quot; unique_id=&quot;10031&quot;&gt;&lt;property id=&quot;20148&quot; value=&quot;5&quot;/&gt;&lt;property id=&quot;20300&quot; value=&quot;Slide 37&quot;/&gt;&lt;property id=&quot;20307&quot; value=&quot;560&quot;/&gt;&lt;/object&gt;&lt;object type=&quot;3&quot; unique_id=&quot;10032&quot;&gt;&lt;property id=&quot;20148&quot; value=&quot;5&quot;/&gt;&lt;property id=&quot;20300&quot; value=&quot;Slide 40 - &amp;quot;Embedment Effect&amp;quot;&quot;/&gt;&lt;property id=&quot;20307&quot; value=&quot;561&quot;/&gt;&lt;/object&gt;&lt;object type=&quot;3&quot; unique_id=&quot;10033&quot;&gt;&lt;property id=&quot;20148&quot; value=&quot;5&quot;/&gt;&lt;property id=&quot;20300&quot; value=&quot;Slide 41 - &amp;quot;Embedment Effect&amp;quot;&quot;/&gt;&lt;property id=&quot;20307&quot; value=&quot;562&quot;/&gt;&lt;/object&gt;&lt;object type=&quot;3&quot; unique_id=&quot;10034&quot;&gt;&lt;property id=&quot;20148&quot; value=&quot;5&quot;/&gt;&lt;property id=&quot;20300&quot; value=&quot;Slide 42 - &amp;quot;Kinematic Interaction&amp;quot;&quot;/&gt;&lt;property id=&quot;20307&quot; value=&quot;565&quot;/&gt;&lt;/object&gt;&lt;object type=&quot;3&quot; unique_id=&quot;10035&quot;&gt;&lt;property id=&quot;20148&quot; value=&quot;5&quot;/&gt;&lt;property id=&quot;20300&quot; value=&quot;Slide 43 - &amp;quot;Ground Motions – Free Field&amp;quot;&quot;/&gt;&lt;property id=&quot;20307&quot; value=&quot;566&quot;/&gt;&lt;/object&gt;&lt;object type=&quot;3&quot; unique_id=&quot;10036&quot;&gt;&lt;property id=&quot;20148&quot; value=&quot;5&quot;/&gt;&lt;property id=&quot;20300&quot; value=&quot;Slide 44 - &amp;quot;Ground Motions – At-Depth Amp-Scaled&amp;quot;&quot;/&gt;&lt;property id=&quot;20307&quot; value=&quot;567&quot;/&gt;&lt;/object&gt;&lt;object type=&quot;3&quot; unique_id=&quot;10037&quot;&gt;&lt;property id=&quot;20148&quot; value=&quot;5&quot;/&gt;&lt;property id=&quot;20300&quot; value=&quot;Slide 45&quot;/&gt;&lt;property id=&quot;20307&quot; value=&quot;514&quot;/&gt;&lt;/object&gt;&lt;object type=&quot;3&quot; unique_id=&quot;10038&quot;&gt;&lt;property id=&quot;20148&quot; value=&quot;5&quot;/&gt;&lt;property id=&quot;20300&quot; value=&quot;Slide 46 - &amp;quot;Combined BSA &amp;amp; Embedment&amp;quot;&quot;/&gt;&lt;property id=&quot;20307&quot; value=&quot;536&quot;/&gt;&lt;/object&gt;&lt;object type=&quot;3&quot; unique_id=&quot;10039&quot;&gt;&lt;property id=&quot;20148&quot; value=&quot;5&quot;/&gt;&lt;property id=&quot;20300&quot; value=&quot;Slide 47&quot;/&gt;&lt;property id=&quot;20307&quot; value=&quot;548&quot;/&gt;&lt;/object&gt;&lt;object type=&quot;3&quot; unique_id=&quot;10040&quot;&gt;&lt;property id=&quot;20148&quot; value=&quot;5&quot;/&gt;&lt;property id=&quot;20300&quot; value=&quot;Slide 48 - &amp;quot;Look at Existing Data – Wadsworth Hospital&amp;quot;&quot;/&gt;&lt;property id=&quot;20307&quot; value=&quot;527&quot;/&gt;&lt;/object&gt;&lt;object type=&quot;3&quot; unique_id=&quot;10041&quot;&gt;&lt;property id=&quot;20148&quot; value=&quot;5&quot;/&gt;&lt;property id=&quot;20300&quot; value=&quot;Slide 49&quot;/&gt;&lt;property id=&quot;20307&quot; value=&quot;517&quot;/&gt;&lt;/object&gt;&lt;object type=&quot;3&quot; unique_id=&quot;10042&quot;&gt;&lt;property id=&quot;20148&quot; value=&quot;5&quot;/&gt;&lt;property id=&quot;20300&quot; value=&quot;Slide 50 - &amp;quot;Kinematic Soil-Structure Interaction&amp;quot;&quot;/&gt;&lt;property id=&quot;20307&quot; value=&quot;510&quot;/&gt;&lt;/object&gt;&lt;object type=&quot;3&quot; unique_id=&quot;10043&quot;&gt;&lt;property id=&quot;20148&quot; value=&quot;5&quot;/&gt;&lt;property id=&quot;20300&quot; value=&quot;Slide 51 - &amp;quot;Kinematic Interaction&amp;quot;&quot;/&gt;&lt;property id=&quot;20307&quot; value=&quot;518&quot;/&gt;&lt;/object&gt;&lt;object type=&quot;3&quot; unique_id=&quot;10044&quot;&gt;&lt;property id=&quot;20148&quot; value=&quot;5&quot;/&gt;&lt;property id=&quot;20300&quot; value=&quot;Slide 52&quot;/&gt;&lt;property id=&quot;20307&quot; value=&quot;550&quot;/&gt;&lt;/object&gt;&lt;object type=&quot;3&quot; unique_id=&quot;10048&quot;&gt;&lt;property id=&quot;20148&quot; value=&quot;5&quot;/&gt;&lt;property id=&quot;20300&quot; value=&quot;Slide 54 - &amp;quot;ASCE 7-16 / 2015 NEHRP Provisions Chapter 19: Soil-Structure Interaction  &amp;quot;&quot;/&gt;&lt;property id=&quot;20307&quot; value=&quot;502&quot;/&gt;&lt;/object&gt;&lt;object type=&quot;3&quot; unique_id=&quot;10674&quot;&gt;&lt;property id=&quot;20148&quot; value=&quot;5&quot;/&gt;&lt;property id=&quot;20300&quot; value=&quot;Slide 53 - &amp;quot;Kinematic Interaction  - Example &amp;quot;&quot;/&gt;&lt;property id=&quot;20307&quot; value=&quot;593&quot;/&gt;&lt;/object&gt;&lt;object type=&quot;3&quot; unique_id=&quot;10871&quot;&gt;&lt;property id=&quot;20148&quot; value=&quot;5&quot;/&gt;&lt;property id=&quot;20300&quot; value=&quot;Slide 5 - &amp;quot;In practice structural response and subsurface response are typically de-coupled&amp;quot;&quot;/&gt;&lt;property id=&quot;20307&quot; value=&quot;594&quot;/&gt;&lt;/object&gt;&lt;object type=&quot;3&quot; unique_id=&quot;10872&quot;&gt;&lt;property id=&quot;20148&quot; value=&quot;5&quot;/&gt;&lt;property id=&quot;20300&quot; value=&quot;Slide 7 - &amp;quot;What Structural Engineer May Do  &amp;quot;&quot;/&gt;&lt;property id=&quot;20307&quot; value=&quot;595&quot;/&gt;&lt;/object&gt;&lt;object type=&quot;3&quot; unique_id=&quot;10873&quot;&gt;&lt;property id=&quot;20148&quot; value=&quot;5&quot;/&gt;&lt;property id=&quot;20300&quot; value=&quot;Slide 10&quot;/&gt;&lt;property id=&quot;20307&quot; value=&quot;596&quot;/&gt;&lt;/object&gt;&lt;object type=&quot;3&quot; unique_id=&quot;11246&quot;&gt;&lt;property id=&quot;20148&quot; value=&quot;5&quot;/&gt;&lt;property id=&quot;20300&quot; value=&quot;Slide 13 - &amp;quot;Foundation Flexibility&amp;quot;&quot;/&gt;&lt;property id=&quot;20307&quot; value=&quot;597&quot;/&gt;&lt;/object&gt;&lt;object type=&quot;3&quot; unique_id=&quot;11247&quot;&gt;&lt;property id=&quot;20148&quot; value=&quot;5&quot;/&gt;&lt;property id=&quot;20300&quot; value=&quot;Slide 15&quot;/&gt;&lt;property id=&quot;20307&quot; value=&quot;598&quot;/&gt;&lt;/object&gt;&lt;object type=&quot;3&quot; unique_id=&quot;11864&quot;&gt;&lt;property id=&quot;20148&quot; value=&quot;5&quot;/&gt;&lt;property id=&quot;20300&quot; value=&quot;Slide 16&quot;/&gt;&lt;property id=&quot;20307&quot; value=&quot;599&quot;/&gt;&lt;/object&gt;&lt;object type=&quot;3&quot; unique_id=&quot;11865&quot;&gt;&lt;property id=&quot;20148&quot; value=&quot;5&quot;/&gt;&lt;property id=&quot;20300&quot; value=&quot;Slide 24&quot;/&gt;&lt;property id=&quot;20307&quot; value=&quot;600&quot;/&gt;&lt;/object&gt;&lt;object type=&quot;3&quot; unique_id=&quot;11866&quot;&gt;&lt;property id=&quot;20148&quot; value=&quot;5&quot;/&gt;&lt;property id=&quot;20300&quot; value=&quot;Slide 25&quot;/&gt;&lt;property id=&quot;20307&quot; value=&quot;601&quot;/&gt;&lt;/object&gt;&lt;object type=&quot;3&quot; unique_id=&quot;11867&quot;&gt;&lt;property id=&quot;20148&quot; value=&quot;5&quot;/&gt;&lt;property id=&quot;20300&quot; value=&quot;Slide 26&quot;/&gt;&lt;property id=&quot;20307&quot; value=&quot;603&quot;/&gt;&lt;/object&gt;&lt;object type=&quot;3&quot; unique_id=&quot;11868&quot;&gt;&lt;property id=&quot;20148&quot; value=&quot;5&quot;/&gt;&lt;property id=&quot;20300&quot; value=&quot;Slide 28&quot;/&gt;&lt;property id=&quot;20307&quot; value=&quot;602&quot;/&gt;&lt;/object&gt;&lt;object type=&quot;3&quot; unique_id=&quot;11869&quot;&gt;&lt;property id=&quot;20148&quot; value=&quot;5&quot;/&gt;&lt;property id=&quot;20300&quot; value=&quot;Slide 29&quot;/&gt;&lt;property id=&quot;20307&quot; value=&quot;604&quot;/&gt;&lt;/object&gt;&lt;object type=&quot;3&quot; unique_id=&quot;12016&quot;&gt;&lt;property id=&quot;20148&quot; value=&quot;5&quot;/&gt;&lt;property id=&quot;20300&quot; value=&quot;Slide 3&quot;/&gt;&lt;property id=&quot;20307&quot; value=&quot;605&quot;/&gt;&lt;/object&gt;&lt;object type=&quot;3&quot; unique_id=&quot;12280&quot;&gt;&lt;property id=&quot;20148&quot; value=&quot;5&quot;/&gt;&lt;property id=&quot;20300&quot; value=&quot;Slide 20&quot;/&gt;&lt;property id=&quot;20307&quot; value=&quot;606&quot;/&gt;&lt;/object&gt;&lt;object type=&quot;3&quot; unique_id=&quot;12281&quot;&gt;&lt;property id=&quot;20148&quot; value=&quot;5&quot;/&gt;&lt;property id=&quot;20300&quot; value=&quot;Slide 31&quot;/&gt;&lt;property id=&quot;20307&quot; value=&quot;607&quot;/&gt;&lt;/object&gt;&lt;object type=&quot;3&quot; unique_id=&quot;12793&quot;&gt;&lt;property id=&quot;20148&quot; value=&quot;5&quot;/&gt;&lt;property id=&quot;20300&quot; value=&quot;Slide 21&quot;/&gt;&lt;property id=&quot;20307&quot; value=&quot;611&quot;/&gt;&lt;/object&gt;&lt;object type=&quot;3&quot; unique_id=&quot;12794&quot;&gt;&lt;property id=&quot;20148&quot; value=&quot;5&quot;/&gt;&lt;property id=&quot;20300&quot; value=&quot;Slide 30&quot;/&gt;&lt;property id=&quot;20307&quot; value=&quot;608&quot;/&gt;&lt;/object&gt;&lt;object type=&quot;3&quot; unique_id=&quot;12795&quot;&gt;&lt;property id=&quot;20148&quot; value=&quot;5&quot;/&gt;&lt;property id=&quot;20300&quot; value=&quot;Slide 35 - &amp;quot;Base Slab Averaging&amp;quot;&quot;/&gt;&lt;property id=&quot;20307&quot; value=&quot;610&quot;/&gt;&lt;/object&gt;&lt;object type=&quot;3&quot; unique_id=&quot;12796&quot;&gt;&lt;property id=&quot;20148&quot; value=&quot;5&quot;/&gt;&lt;property id=&quot;20300&quot; value=&quot;Slide 38&quot;/&gt;&lt;property id=&quot;20307&quot; value=&quot;609&quot;/&gt;&lt;/object&gt;&lt;object type=&quot;3&quot; unique_id=&quot;12797&quot;&gt;&lt;property id=&quot;20148&quot; value=&quot;5&quot;/&gt;&lt;property id=&quot;20300&quot; value=&quot;Slide 39 - &amp;quot;Embedment&amp;quot;&quot;/&gt;&lt;property id=&quot;20307&quot; value=&quot;612&quot;/&gt;&lt;/object&gt;&lt;/object&gt;&lt;object type=&quot;8&quot; unique_id=&quot;10096&quo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4F4336"/>
    </a:dk2>
    <a:lt2>
      <a:srgbClr val="B3A792"/>
    </a:lt2>
    <a:accent1>
      <a:srgbClr val="DC792E"/>
    </a:accent1>
    <a:accent2>
      <a:srgbClr val="FFC328"/>
    </a:accent2>
    <a:accent3>
      <a:srgbClr val="FFFFFF"/>
    </a:accent3>
    <a:accent4>
      <a:srgbClr val="000000"/>
    </a:accent4>
    <a:accent5>
      <a:srgbClr val="EBBEAD"/>
    </a:accent5>
    <a:accent6>
      <a:srgbClr val="E7B023"/>
    </a:accent6>
    <a:hlink>
      <a:srgbClr val="C5C1BF"/>
    </a:hlink>
    <a:folHlink>
      <a:srgbClr val="A19C9E"/>
    </a:folHlink>
  </a:clrScheme>
  <a:fontScheme name="V3_20_sanddun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000000"/>
    </a:dk1>
    <a:lt1>
      <a:srgbClr val="FFFFFF"/>
    </a:lt1>
    <a:dk2>
      <a:srgbClr val="4F4336"/>
    </a:dk2>
    <a:lt2>
      <a:srgbClr val="B3A792"/>
    </a:lt2>
    <a:accent1>
      <a:srgbClr val="DC792E"/>
    </a:accent1>
    <a:accent2>
      <a:srgbClr val="FFC328"/>
    </a:accent2>
    <a:accent3>
      <a:srgbClr val="FFFFFF"/>
    </a:accent3>
    <a:accent4>
      <a:srgbClr val="000000"/>
    </a:accent4>
    <a:accent5>
      <a:srgbClr val="EBBEAD"/>
    </a:accent5>
    <a:accent6>
      <a:srgbClr val="E7B023"/>
    </a:accent6>
    <a:hlink>
      <a:srgbClr val="C5C1BF"/>
    </a:hlink>
    <a:folHlink>
      <a:srgbClr val="A19C9E"/>
    </a:folHlink>
  </a:clrScheme>
  <a:fontScheme name="V3_20_sanddun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54630</TotalTime>
  <Words>6033</Words>
  <Application>Microsoft Office PowerPoint</Application>
  <PresentationFormat>On-screen Show (4:3)</PresentationFormat>
  <Paragraphs>497</Paragraphs>
  <Slides>55</Slides>
  <Notes>54</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2</vt:i4>
      </vt:variant>
      <vt:variant>
        <vt:lpstr>Slide Titles</vt:lpstr>
      </vt:variant>
      <vt:variant>
        <vt:i4>55</vt:i4>
      </vt:variant>
    </vt:vector>
  </HeadingPairs>
  <TitlesOfParts>
    <vt:vector size="70" baseType="lpstr">
      <vt:lpstr>Arial</vt:lpstr>
      <vt:lpstr>Arial Narrow</vt:lpstr>
      <vt:lpstr>Calibri</vt:lpstr>
      <vt:lpstr>Calibri Light</vt:lpstr>
      <vt:lpstr>Cambria Math</vt:lpstr>
      <vt:lpstr>Courier New</vt:lpstr>
      <vt:lpstr>GillSans</vt:lpstr>
      <vt:lpstr>Symbol</vt:lpstr>
      <vt:lpstr>Times</vt:lpstr>
      <vt:lpstr>Times New Roman</vt:lpstr>
      <vt:lpstr>Verdana</vt:lpstr>
      <vt:lpstr>ヒラギノ角ゴ ProN W3</vt:lpstr>
      <vt:lpstr>Office Theme</vt:lpstr>
      <vt:lpstr>Equation</vt:lpstr>
      <vt:lpstr>Equation.DSMT4</vt:lpstr>
      <vt:lpstr>Soil-Structure Interaction Theory Robert Pekelnicky, P.E., S.E.,   Insung Kim, P.E., S.E.</vt:lpstr>
      <vt:lpstr>Soil-Structure Interaction</vt:lpstr>
      <vt:lpstr>Single Degree Of Freedom (SDOF) “Lollypop” On A Rigid Foundation</vt:lpstr>
      <vt:lpstr>What We Should Do</vt:lpstr>
      <vt:lpstr>In practice structural response and subsurface response are typically de-coupled</vt:lpstr>
      <vt:lpstr>What Structural Engineer Typically Do </vt:lpstr>
      <vt:lpstr>What Structural Engineer May Do</vt:lpstr>
      <vt:lpstr>What the USGS Maps do</vt:lpstr>
      <vt:lpstr>What Geotechnical Engineers may do</vt:lpstr>
      <vt:lpstr>Issues with de-coupled soil  and structure approach</vt:lpstr>
      <vt:lpstr>ASCE 7-16/ 2015 NEHRP Provisions</vt:lpstr>
      <vt:lpstr>Foundation Flexibility</vt:lpstr>
      <vt:lpstr>Foundation Flexibility</vt:lpstr>
      <vt:lpstr>Foundation Flexibility = Sa Changes</vt:lpstr>
      <vt:lpstr>Foundation Flexibility</vt:lpstr>
      <vt:lpstr>Foundation Yielding</vt:lpstr>
      <vt:lpstr>Foundation Yielding</vt:lpstr>
      <vt:lpstr>Foundation Damping</vt:lpstr>
      <vt:lpstr>Foundation Damping</vt:lpstr>
      <vt:lpstr>Foundation Damping</vt:lpstr>
      <vt:lpstr>Foundation Damping</vt:lpstr>
      <vt:lpstr>Foundation Damping</vt:lpstr>
      <vt:lpstr>Soil Damping</vt:lpstr>
      <vt:lpstr>Soil Damping, β_s </vt:lpstr>
      <vt:lpstr>Soil Damping, β_s </vt:lpstr>
      <vt:lpstr>Radiation Damping</vt:lpstr>
      <vt:lpstr>Radiation Damping</vt:lpstr>
      <vt:lpstr>Radiation Damping</vt:lpstr>
      <vt:lpstr>Radiation Damping</vt:lpstr>
      <vt:lpstr>Foundation Damping</vt:lpstr>
      <vt:lpstr>Foundation Damping &amp; the R-Factor</vt:lpstr>
      <vt:lpstr>Foundation Damping &amp; the R-Factor</vt:lpstr>
      <vt:lpstr>ASCE 7-16 Foundation Damping</vt:lpstr>
      <vt:lpstr>Kinematic Interaction</vt:lpstr>
      <vt:lpstr>Base Slab Averaging</vt:lpstr>
      <vt:lpstr>Base Slab Averaging</vt:lpstr>
      <vt:lpstr>Base Slab Averaging</vt:lpstr>
      <vt:lpstr>Base Slab Averaging</vt:lpstr>
      <vt:lpstr>Embedment</vt:lpstr>
      <vt:lpstr>Embedment Effect</vt:lpstr>
      <vt:lpstr>Embedment Effect</vt:lpstr>
      <vt:lpstr>Kinematic Interaction</vt:lpstr>
      <vt:lpstr>Ground Motions – Free Field</vt:lpstr>
      <vt:lpstr>Ground Motions – At-Depth Amp-Scaled</vt:lpstr>
      <vt:lpstr>ASCE 41-06</vt:lpstr>
      <vt:lpstr>Combined BSA &amp; Embedment</vt:lpstr>
      <vt:lpstr>Scatter on Observed Data </vt:lpstr>
      <vt:lpstr>Look at Existing Data – Wadsworth Hospital</vt:lpstr>
      <vt:lpstr>ASCE 41-13</vt:lpstr>
      <vt:lpstr>Kinematic Soil-Structure Interaction</vt:lpstr>
      <vt:lpstr>Kinematic Interaction</vt:lpstr>
      <vt:lpstr>ASCE 7-16 Kinematic Interaction</vt:lpstr>
      <vt:lpstr>Kinematic Interaction  - Example </vt:lpstr>
      <vt:lpstr>ASCE 7-16 / 2015 NEHRP Provisions Chapter 19: Soil-Structure Interaction  </vt:lpstr>
      <vt:lpstr>DISCLAIMER</vt:lpstr>
    </vt:vector>
  </TitlesOfParts>
  <Company>Degenkolb Engineers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Corporate Analysis</dc:title>
  <dc:creator>alethea o'dell</dc:creator>
  <cp:lastModifiedBy>Maria Mulé</cp:lastModifiedBy>
  <cp:revision>377</cp:revision>
  <dcterms:created xsi:type="dcterms:W3CDTF">2003-10-03T17:10:19Z</dcterms:created>
  <dcterms:modified xsi:type="dcterms:W3CDTF">2016-10-19T15:55:06Z</dcterms:modified>
</cp:coreProperties>
</file>