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83"/>
  </p:notesMasterIdLst>
  <p:handoutMasterIdLst>
    <p:handoutMasterId r:id="rId84"/>
  </p:handoutMasterIdLst>
  <p:sldIdLst>
    <p:sldId id="257" r:id="rId2"/>
    <p:sldId id="258" r:id="rId3"/>
    <p:sldId id="331" r:id="rId4"/>
    <p:sldId id="261" r:id="rId5"/>
    <p:sldId id="337" r:id="rId6"/>
    <p:sldId id="263" r:id="rId7"/>
    <p:sldId id="332" r:id="rId8"/>
    <p:sldId id="338" r:id="rId9"/>
    <p:sldId id="264" r:id="rId10"/>
    <p:sldId id="339" r:id="rId11"/>
    <p:sldId id="266" r:id="rId12"/>
    <p:sldId id="267" r:id="rId13"/>
    <p:sldId id="340" r:id="rId14"/>
    <p:sldId id="341" r:id="rId15"/>
    <p:sldId id="342" r:id="rId16"/>
    <p:sldId id="343" r:id="rId17"/>
    <p:sldId id="344" r:id="rId18"/>
    <p:sldId id="345" r:id="rId19"/>
    <p:sldId id="346" r:id="rId20"/>
    <p:sldId id="347" r:id="rId21"/>
    <p:sldId id="348" r:id="rId22"/>
    <p:sldId id="349" r:id="rId23"/>
    <p:sldId id="370" r:id="rId24"/>
    <p:sldId id="350" r:id="rId25"/>
    <p:sldId id="351" r:id="rId26"/>
    <p:sldId id="352" r:id="rId27"/>
    <p:sldId id="353" r:id="rId28"/>
    <p:sldId id="369" r:id="rId29"/>
    <p:sldId id="372" r:id="rId30"/>
    <p:sldId id="269" r:id="rId31"/>
    <p:sldId id="373" r:id="rId32"/>
    <p:sldId id="268" r:id="rId33"/>
    <p:sldId id="375" r:id="rId34"/>
    <p:sldId id="376" r:id="rId35"/>
    <p:sldId id="377" r:id="rId36"/>
    <p:sldId id="271" r:id="rId37"/>
    <p:sldId id="374" r:id="rId38"/>
    <p:sldId id="272" r:id="rId39"/>
    <p:sldId id="273" r:id="rId40"/>
    <p:sldId id="378" r:id="rId41"/>
    <p:sldId id="379" r:id="rId42"/>
    <p:sldId id="277" r:id="rId43"/>
    <p:sldId id="380" r:id="rId44"/>
    <p:sldId id="381" r:id="rId45"/>
    <p:sldId id="382" r:id="rId46"/>
    <p:sldId id="383" r:id="rId47"/>
    <p:sldId id="280" r:id="rId48"/>
    <p:sldId id="282" r:id="rId49"/>
    <p:sldId id="388" r:id="rId50"/>
    <p:sldId id="284" r:id="rId51"/>
    <p:sldId id="393" r:id="rId52"/>
    <p:sldId id="396" r:id="rId53"/>
    <p:sldId id="426" r:id="rId54"/>
    <p:sldId id="407" r:id="rId55"/>
    <p:sldId id="416" r:id="rId56"/>
    <p:sldId id="417" r:id="rId57"/>
    <p:sldId id="418" r:id="rId58"/>
    <p:sldId id="419" r:id="rId59"/>
    <p:sldId id="420" r:id="rId60"/>
    <p:sldId id="421" r:id="rId61"/>
    <p:sldId id="286" r:id="rId62"/>
    <p:sldId id="431" r:id="rId63"/>
    <p:sldId id="432" r:id="rId64"/>
    <p:sldId id="439" r:id="rId65"/>
    <p:sldId id="442" r:id="rId66"/>
    <p:sldId id="447" r:id="rId67"/>
    <p:sldId id="289" r:id="rId68"/>
    <p:sldId id="290" r:id="rId69"/>
    <p:sldId id="443" r:id="rId70"/>
    <p:sldId id="293" r:id="rId71"/>
    <p:sldId id="294" r:id="rId72"/>
    <p:sldId id="450" r:id="rId73"/>
    <p:sldId id="299" r:id="rId74"/>
    <p:sldId id="451" r:id="rId75"/>
    <p:sldId id="304" r:id="rId76"/>
    <p:sldId id="305" r:id="rId77"/>
    <p:sldId id="454" r:id="rId78"/>
    <p:sldId id="319" r:id="rId79"/>
    <p:sldId id="326" r:id="rId80"/>
    <p:sldId id="330" r:id="rId81"/>
    <p:sldId id="455" r:id="rId82"/>
  </p:sldIdLst>
  <p:sldSz cx="9144000" cy="6858000" type="screen4x3"/>
  <p:notesSz cx="7315200" cy="9601200"/>
  <p:custDataLst>
    <p:tags r:id="rId85"/>
  </p:custDataLst>
  <p:defaultTextStyle>
    <a:defPPr>
      <a:defRPr lang="en-US"/>
    </a:defPPr>
    <a:lvl1pPr algn="l" rtl="0" eaLnBrk="0" fontAlgn="base" hangingPunct="0">
      <a:spcBef>
        <a:spcPct val="0"/>
      </a:spcBef>
      <a:spcAft>
        <a:spcPct val="0"/>
      </a:spcAft>
      <a:defRPr sz="2400" kern="1200">
        <a:solidFill>
          <a:schemeClr val="tx1"/>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80"/>
    <a:srgbClr val="002F80"/>
    <a:srgbClr val="FF9900"/>
    <a:srgbClr val="009900"/>
    <a:srgbClr val="EAEAEA"/>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043" autoAdjust="0"/>
    <p:restoredTop sz="87811" autoAdjust="0"/>
  </p:normalViewPr>
  <p:slideViewPr>
    <p:cSldViewPr snapToGrid="0">
      <p:cViewPr varScale="1">
        <p:scale>
          <a:sx n="76" d="100"/>
          <a:sy n="76" d="100"/>
        </p:scale>
        <p:origin x="888" y="58"/>
      </p:cViewPr>
      <p:guideLst>
        <p:guide orient="horz" pos="2160"/>
        <p:guide pos="2880"/>
      </p:guideLst>
    </p:cSldViewPr>
  </p:slideViewPr>
  <p:outlineViewPr>
    <p:cViewPr>
      <p:scale>
        <a:sx n="33" d="100"/>
        <a:sy n="33" d="100"/>
      </p:scale>
      <p:origin x="0" y="64764"/>
    </p:cViewPr>
  </p:outlineViewPr>
  <p:notesTextViewPr>
    <p:cViewPr>
      <p:scale>
        <a:sx n="100" d="100"/>
        <a:sy n="100" d="100"/>
      </p:scale>
      <p:origin x="0" y="0"/>
    </p:cViewPr>
  </p:notesTextViewPr>
  <p:sorterViewPr>
    <p:cViewPr>
      <p:scale>
        <a:sx n="200" d="100"/>
        <a:sy n="200" d="100"/>
      </p:scale>
      <p:origin x="0" y="0"/>
    </p:cViewPr>
  </p:sorterViewPr>
  <p:notesViewPr>
    <p:cSldViewPr snapToGrid="0">
      <p:cViewPr>
        <p:scale>
          <a:sx n="100" d="100"/>
          <a:sy n="100" d="100"/>
        </p:scale>
        <p:origin x="-1026" y="-72"/>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handoutMaster" Target="handoutMasters/handoutMaster1.xml"/><Relationship Id="rId89"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ags" Target="tags/tag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notesMaster" Target="notesMasters/notesMaster1.xml"/><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2"/>
          </p:nvPr>
        </p:nvSpPr>
        <p:spPr>
          <a:xfrm>
            <a:off x="0" y="9119173"/>
            <a:ext cx="3170583" cy="480388"/>
          </a:xfrm>
          <a:prstGeom prst="rect">
            <a:avLst/>
          </a:prstGeom>
        </p:spPr>
        <p:txBody>
          <a:bodyPr vert="horz" lIns="94851" tIns="47425" rIns="94851" bIns="47425" rtlCol="0" anchor="b"/>
          <a:lstStyle>
            <a:lvl1pPr algn="l">
              <a:defRPr sz="1200"/>
            </a:lvl1pPr>
          </a:lstStyle>
          <a:p>
            <a:r>
              <a:rPr lang="en-US" dirty="0"/>
              <a:t>8 - Precast Concrete Design</a:t>
            </a:r>
          </a:p>
        </p:txBody>
      </p:sp>
      <p:sp>
        <p:nvSpPr>
          <p:cNvPr id="3" name="Slide Number Placeholder 2"/>
          <p:cNvSpPr>
            <a:spLocks noGrp="1"/>
          </p:cNvSpPr>
          <p:nvPr>
            <p:ph type="sldNum" sz="quarter" idx="3"/>
          </p:nvPr>
        </p:nvSpPr>
        <p:spPr>
          <a:xfrm>
            <a:off x="4142962" y="9119173"/>
            <a:ext cx="3170583" cy="480388"/>
          </a:xfrm>
          <a:prstGeom prst="rect">
            <a:avLst/>
          </a:prstGeom>
        </p:spPr>
        <p:txBody>
          <a:bodyPr vert="horz" lIns="94851" tIns="47425" rIns="94851" bIns="47425" rtlCol="0" anchor="b"/>
          <a:lstStyle>
            <a:lvl1pPr algn="r">
              <a:defRPr sz="1200"/>
            </a:lvl1pPr>
          </a:lstStyle>
          <a:p>
            <a:fld id="{78D1FB9E-5305-4C3C-85F3-33E41EBE4D7D}" type="slidenum">
              <a:rPr lang="en-US" smtClean="0"/>
              <a:t>‹#›</a:t>
            </a:fld>
            <a:endParaRPr lang="en-US"/>
          </a:p>
        </p:txBody>
      </p:sp>
      <p:sp>
        <p:nvSpPr>
          <p:cNvPr id="4" name="Header Placeholder 3"/>
          <p:cNvSpPr>
            <a:spLocks noGrp="1"/>
          </p:cNvSpPr>
          <p:nvPr>
            <p:ph type="hdr" sz="quarter"/>
          </p:nvPr>
        </p:nvSpPr>
        <p:spPr>
          <a:xfrm>
            <a:off x="0" y="0"/>
            <a:ext cx="7315200" cy="480388"/>
          </a:xfrm>
          <a:prstGeom prst="rect">
            <a:avLst/>
          </a:prstGeom>
        </p:spPr>
        <p:txBody>
          <a:bodyPr vert="horz" lIns="94851" tIns="47425" rIns="94851" bIns="47425" rtlCol="0"/>
          <a:lstStyle>
            <a:lvl1pPr algn="l">
              <a:defRPr sz="1200"/>
            </a:lvl1pPr>
          </a:lstStyle>
          <a:p>
            <a:pPr algn="ctr"/>
            <a:r>
              <a:rPr lang="en-US" dirty="0">
                <a:solidFill>
                  <a:srgbClr val="000090"/>
                </a:solidFill>
              </a:rPr>
              <a:t>Instructional Material Complementing FEMA P-751, Design Examples </a:t>
            </a:r>
          </a:p>
          <a:p>
            <a:pPr algn="ctr"/>
            <a:endParaRPr lang="en-US" dirty="0"/>
          </a:p>
        </p:txBody>
      </p:sp>
    </p:spTree>
    <p:extLst>
      <p:ext uri="{BB962C8B-B14F-4D97-AF65-F5344CB8AC3E}">
        <p14:creationId xmlns:p14="http://schemas.microsoft.com/office/powerpoint/2010/main" val="24774089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4"/>
          <p:cNvSpPr>
            <a:spLocks noGrp="1" noRot="1" noChangeAspect="1" noChangeArrowheads="1" noTextEdit="1"/>
          </p:cNvSpPr>
          <p:nvPr>
            <p:ph type="sldImg" idx="2"/>
          </p:nvPr>
        </p:nvSpPr>
        <p:spPr bwMode="auto">
          <a:xfrm>
            <a:off x="1260475" y="720725"/>
            <a:ext cx="4797425" cy="3598863"/>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8917" name="Rectangle 5"/>
          <p:cNvSpPr>
            <a:spLocks noGrp="1" noChangeArrowheads="1"/>
          </p:cNvSpPr>
          <p:nvPr>
            <p:ph type="body" sz="quarter" idx="3"/>
          </p:nvPr>
        </p:nvSpPr>
        <p:spPr bwMode="auto">
          <a:xfrm>
            <a:off x="974726" y="4560890"/>
            <a:ext cx="5365750" cy="431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30" tIns="48315" rIns="96630" bIns="48315"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8918" name="Rectangle 6"/>
          <p:cNvSpPr>
            <a:spLocks noGrp="1" noChangeArrowheads="1"/>
          </p:cNvSpPr>
          <p:nvPr>
            <p:ph type="ftr" sz="quarter" idx="4"/>
          </p:nvPr>
        </p:nvSpPr>
        <p:spPr bwMode="auto">
          <a:xfrm>
            <a:off x="1" y="9120188"/>
            <a:ext cx="3170238" cy="481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30" tIns="48315" rIns="96630" bIns="48315" numCol="1" anchor="b" anchorCtr="0" compatLnSpc="1">
            <a:prstTxWarp prst="textNoShape">
              <a:avLst/>
            </a:prstTxWarp>
          </a:bodyPr>
          <a:lstStyle>
            <a:lvl1pPr defTabSz="966646">
              <a:defRPr sz="1000"/>
            </a:lvl1pPr>
          </a:lstStyle>
          <a:p>
            <a:pPr>
              <a:defRPr/>
            </a:pPr>
            <a:endParaRPr lang="en-US" dirty="0"/>
          </a:p>
        </p:txBody>
      </p:sp>
      <p:sp>
        <p:nvSpPr>
          <p:cNvPr id="38919" name="Rectangle 7"/>
          <p:cNvSpPr>
            <a:spLocks noGrp="1" noChangeArrowheads="1"/>
          </p:cNvSpPr>
          <p:nvPr>
            <p:ph type="sldNum" sz="quarter" idx="5"/>
          </p:nvPr>
        </p:nvSpPr>
        <p:spPr bwMode="auto">
          <a:xfrm>
            <a:off x="4144964" y="9120188"/>
            <a:ext cx="3170237" cy="481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30" tIns="48315" rIns="96630" bIns="48315" numCol="1" anchor="b" anchorCtr="0" compatLnSpc="1">
            <a:prstTxWarp prst="textNoShape">
              <a:avLst/>
            </a:prstTxWarp>
          </a:bodyPr>
          <a:lstStyle>
            <a:lvl1pPr algn="r" defTabSz="966646">
              <a:defRPr sz="1000"/>
            </a:lvl1pPr>
          </a:lstStyle>
          <a:p>
            <a:pPr>
              <a:defRPr/>
            </a:pPr>
            <a:r>
              <a:rPr lang="en-US" dirty="0"/>
              <a:t>Precast Concrete Design -</a:t>
            </a:r>
            <a:fld id="{0BCA867C-EB47-4D0B-A24F-7993B2C5EA2C}" type="slidenum">
              <a:rPr lang="en-US" smtClean="0"/>
              <a:pPr>
                <a:defRPr/>
              </a:pPr>
              <a:t>‹#›</a:t>
            </a:fld>
            <a:endParaRPr lang="en-US" dirty="0"/>
          </a:p>
        </p:txBody>
      </p:sp>
    </p:spTree>
    <p:extLst>
      <p:ext uri="{BB962C8B-B14F-4D97-AF65-F5344CB8AC3E}">
        <p14:creationId xmlns:p14="http://schemas.microsoft.com/office/powerpoint/2010/main" val="1901899125"/>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1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Title slide</a:t>
            </a:r>
          </a:p>
          <a:p>
            <a:r>
              <a:rPr lang="en-US" dirty="0"/>
              <a:t>The presentation will cover examples</a:t>
            </a:r>
            <a:r>
              <a:rPr lang="en-US" baseline="0" dirty="0"/>
              <a:t> of application of the provisions for earthquake design to precast concrete systems.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a:t>
            </a:fld>
            <a:endParaRPr lang="en-US" dirty="0"/>
          </a:p>
        </p:txBody>
      </p:sp>
    </p:spTree>
    <p:extLst>
      <p:ext uri="{BB962C8B-B14F-4D97-AF65-F5344CB8AC3E}">
        <p14:creationId xmlns:p14="http://schemas.microsoft.com/office/powerpoint/2010/main" val="1740520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The table with the values of the calculated diaphragm forces is given for the Birmingham example.  </a:t>
            </a:r>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11</a:t>
            </a:fld>
            <a:endParaRPr lang="en-US" dirty="0"/>
          </a:p>
        </p:txBody>
      </p:sp>
    </p:spTree>
    <p:extLst>
      <p:ext uri="{BB962C8B-B14F-4D97-AF65-F5344CB8AC3E}">
        <p14:creationId xmlns:p14="http://schemas.microsoft.com/office/powerpoint/2010/main" val="42570851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The slide presents the calculation</a:t>
            </a:r>
            <a:r>
              <a:rPr lang="en-US" baseline="0" dirty="0"/>
              <a:t> of the maximum and minimum limits for diaphragm design forces. </a:t>
            </a:r>
            <a:r>
              <a:rPr lang="en-US" dirty="0"/>
              <a:t>The maximum</a:t>
            </a:r>
            <a:r>
              <a:rPr lang="en-US" baseline="0" dirty="0"/>
              <a:t> diaphragm design forces from the provisions are significantly less than calculated by Eq. 12.10-1, and these governs the design forces.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12</a:t>
            </a:fld>
            <a:endParaRPr lang="en-US" dirty="0"/>
          </a:p>
        </p:txBody>
      </p:sp>
    </p:spTree>
    <p:extLst>
      <p:ext uri="{BB962C8B-B14F-4D97-AF65-F5344CB8AC3E}">
        <p14:creationId xmlns:p14="http://schemas.microsoft.com/office/powerpoint/2010/main" val="42570851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The slide presents the calculation</a:t>
            </a:r>
            <a:r>
              <a:rPr lang="en-US" baseline="0" dirty="0"/>
              <a:t> of the maximum and minimum limits for diaphragm design forces. </a:t>
            </a:r>
            <a:r>
              <a:rPr lang="en-US" dirty="0"/>
              <a:t>The maximum</a:t>
            </a:r>
            <a:r>
              <a:rPr lang="en-US" baseline="0" dirty="0"/>
              <a:t> diaphragm design forces from the provisions are significantly less than calculated by Eq. 12.10-1, and these governs the design forces.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13</a:t>
            </a:fld>
            <a:endParaRPr lang="en-US" dirty="0"/>
          </a:p>
        </p:txBody>
      </p:sp>
    </p:spTree>
    <p:extLst>
      <p:ext uri="{BB962C8B-B14F-4D97-AF65-F5344CB8AC3E}">
        <p14:creationId xmlns:p14="http://schemas.microsoft.com/office/powerpoint/2010/main" val="42570851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Equation 12.10-1</a:t>
            </a:r>
            <a:r>
              <a:rPr lang="en-US" baseline="0" dirty="0"/>
              <a:t> </a:t>
            </a:r>
            <a:r>
              <a:rPr lang="en-US" dirty="0"/>
              <a:t>for the calculation of diaphragm design forces is provided in this slide. Note that this</a:t>
            </a:r>
            <a:r>
              <a:rPr lang="en-US" baseline="0" dirty="0"/>
              <a:t> equation is different from the equation for the vertical distribution of base shear used for the design of the lateral force-resisting system. That distribution must also be considered in the design of the diaphragm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14</a:t>
            </a:fld>
            <a:endParaRPr lang="en-US" dirty="0"/>
          </a:p>
        </p:txBody>
      </p:sp>
    </p:spTree>
    <p:extLst>
      <p:ext uri="{BB962C8B-B14F-4D97-AF65-F5344CB8AC3E}">
        <p14:creationId xmlns:p14="http://schemas.microsoft.com/office/powerpoint/2010/main" val="29079800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Equation 12.10-1</a:t>
            </a:r>
            <a:r>
              <a:rPr lang="en-US" baseline="0" dirty="0"/>
              <a:t> </a:t>
            </a:r>
            <a:r>
              <a:rPr lang="en-US" dirty="0"/>
              <a:t>for the calculation of diaphragm design forces is provided in this slide. Note that this</a:t>
            </a:r>
            <a:r>
              <a:rPr lang="en-US" baseline="0" dirty="0"/>
              <a:t> equation is different from the equation for the vertical distribution of base shear used for the design of the lateral force-resisting system. That distribution must also be considered in the design of the diaphragm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15</a:t>
            </a:fld>
            <a:endParaRPr lang="en-US" dirty="0"/>
          </a:p>
        </p:txBody>
      </p:sp>
    </p:spTree>
    <p:extLst>
      <p:ext uri="{BB962C8B-B14F-4D97-AF65-F5344CB8AC3E}">
        <p14:creationId xmlns:p14="http://schemas.microsoft.com/office/powerpoint/2010/main" val="29079800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Equation 12.10-1</a:t>
            </a:r>
            <a:r>
              <a:rPr lang="en-US" baseline="0" dirty="0"/>
              <a:t> </a:t>
            </a:r>
            <a:r>
              <a:rPr lang="en-US" dirty="0"/>
              <a:t>for the calculation of diaphragm design forces is provided in this slide. Note that this</a:t>
            </a:r>
            <a:r>
              <a:rPr lang="en-US" baseline="0" dirty="0"/>
              <a:t> equation is different from the equation for the vertical distribution of base shear used for the design of the lateral force-resisting system. That distribution must also be considered in the design of the diaphragm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16</a:t>
            </a:fld>
            <a:endParaRPr lang="en-US" dirty="0"/>
          </a:p>
        </p:txBody>
      </p:sp>
    </p:spTree>
    <p:extLst>
      <p:ext uri="{BB962C8B-B14F-4D97-AF65-F5344CB8AC3E}">
        <p14:creationId xmlns:p14="http://schemas.microsoft.com/office/powerpoint/2010/main" val="29079800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Equation 12.10-1</a:t>
            </a:r>
            <a:r>
              <a:rPr lang="en-US" baseline="0" dirty="0"/>
              <a:t> </a:t>
            </a:r>
            <a:r>
              <a:rPr lang="en-US" dirty="0"/>
              <a:t>for the calculation of diaphragm design forces is provided in this slide. Note that this</a:t>
            </a:r>
            <a:r>
              <a:rPr lang="en-US" baseline="0" dirty="0"/>
              <a:t> equation is different from the equation for the vertical distribution of base shear used for the design of the lateral force-resisting system. That distribution must also be considered in the design of the diaphragm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17</a:t>
            </a:fld>
            <a:endParaRPr lang="en-US" dirty="0"/>
          </a:p>
        </p:txBody>
      </p:sp>
    </p:spTree>
    <p:extLst>
      <p:ext uri="{BB962C8B-B14F-4D97-AF65-F5344CB8AC3E}">
        <p14:creationId xmlns:p14="http://schemas.microsoft.com/office/powerpoint/2010/main" val="29079800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Equation 12.10-1</a:t>
            </a:r>
            <a:r>
              <a:rPr lang="en-US" baseline="0" dirty="0"/>
              <a:t> </a:t>
            </a:r>
            <a:r>
              <a:rPr lang="en-US" dirty="0"/>
              <a:t>for the calculation of diaphragm design forces is provided in this slide. Note that this</a:t>
            </a:r>
            <a:r>
              <a:rPr lang="en-US" baseline="0" dirty="0"/>
              <a:t> equation is different from the equation for the vertical distribution of base shear used for the design of the lateral force-resisting system. That distribution must also be considered in the design of the diaphragm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18</a:t>
            </a:fld>
            <a:endParaRPr lang="en-US" dirty="0"/>
          </a:p>
        </p:txBody>
      </p:sp>
    </p:spTree>
    <p:extLst>
      <p:ext uri="{BB962C8B-B14F-4D97-AF65-F5344CB8AC3E}">
        <p14:creationId xmlns:p14="http://schemas.microsoft.com/office/powerpoint/2010/main" val="29079800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Equation 12.10-1</a:t>
            </a:r>
            <a:r>
              <a:rPr lang="en-US" baseline="0" dirty="0"/>
              <a:t> </a:t>
            </a:r>
            <a:r>
              <a:rPr lang="en-US" dirty="0"/>
              <a:t>for the calculation of diaphragm design forces is provided in this slide. Note that this</a:t>
            </a:r>
            <a:r>
              <a:rPr lang="en-US" baseline="0" dirty="0"/>
              <a:t> equation is different from the equation for the vertical distribution of base shear used for the design of the lateral force-resisting system. That distribution must also be considered in the design of the diaphragm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19</a:t>
            </a:fld>
            <a:endParaRPr lang="en-US" dirty="0"/>
          </a:p>
        </p:txBody>
      </p:sp>
    </p:spTree>
    <p:extLst>
      <p:ext uri="{BB962C8B-B14F-4D97-AF65-F5344CB8AC3E}">
        <p14:creationId xmlns:p14="http://schemas.microsoft.com/office/powerpoint/2010/main" val="29079800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Equation 12.10-1</a:t>
            </a:r>
            <a:r>
              <a:rPr lang="en-US" baseline="0" dirty="0"/>
              <a:t> </a:t>
            </a:r>
            <a:r>
              <a:rPr lang="en-US" dirty="0"/>
              <a:t>for the calculation of diaphragm design forces is provided in this slide. Note that this</a:t>
            </a:r>
            <a:r>
              <a:rPr lang="en-US" baseline="0" dirty="0"/>
              <a:t> equation is different from the equation for the vertical distribution of base shear used for the design of the lateral force-resisting system. That distribution must also be considered in the design of the diaphragm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20</a:t>
            </a:fld>
            <a:endParaRPr lang="en-US" dirty="0"/>
          </a:p>
        </p:txBody>
      </p:sp>
    </p:spTree>
    <p:extLst>
      <p:ext uri="{BB962C8B-B14F-4D97-AF65-F5344CB8AC3E}">
        <p14:creationId xmlns:p14="http://schemas.microsoft.com/office/powerpoint/2010/main" val="29079800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Overview</a:t>
            </a:r>
            <a:r>
              <a:rPr lang="en-US" baseline="0" dirty="0"/>
              <a:t> slide:</a:t>
            </a:r>
          </a:p>
          <a:p>
            <a:pPr marL="171425" indent="-171425">
              <a:buFont typeface="Arial" pitchFamily="34" charset="0"/>
              <a:buChar char="•"/>
            </a:pPr>
            <a:r>
              <a:rPr lang="en-US" baseline="0" dirty="0"/>
              <a:t>Scope of the chapter: </a:t>
            </a:r>
            <a:r>
              <a:rPr lang="en-US" dirty="0"/>
              <a:t>This chapter illustrates the seismic design of precast concrete members using the </a:t>
            </a:r>
            <a:r>
              <a:rPr lang="en-US" i="1" dirty="0"/>
              <a:t>NEHRP Recommended Provisions</a:t>
            </a:r>
            <a:r>
              <a:rPr lang="en-US" dirty="0"/>
              <a:t> (referred to herein as the </a:t>
            </a:r>
            <a:r>
              <a:rPr lang="en-US" i="1" dirty="0"/>
              <a:t>Provisions</a:t>
            </a:r>
            <a:r>
              <a:rPr lang="en-US" dirty="0"/>
              <a:t>) for buildings in several different seismic design categories. </a:t>
            </a:r>
            <a:endParaRPr lang="en-US" baseline="0" dirty="0"/>
          </a:p>
          <a:p>
            <a:pPr marL="171425" indent="-171425">
              <a:buFont typeface="Arial" pitchFamily="34" charset="0"/>
              <a:buChar char="•"/>
            </a:pPr>
            <a:r>
              <a:rPr lang="en-US" baseline="0" dirty="0"/>
              <a:t>Scope of the presentation: The presentation does not repeat the text that describes provisions or procedures, but instead is focused on design examples which illustrate these points through the applications of those provisions.  </a:t>
            </a:r>
          </a:p>
          <a:p>
            <a:r>
              <a:rPr lang="en-US" baseline="0" dirty="0"/>
              <a:t>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2</a:t>
            </a:fld>
            <a:endParaRPr lang="en-US" dirty="0"/>
          </a:p>
        </p:txBody>
      </p:sp>
    </p:spTree>
    <p:extLst>
      <p:ext uri="{BB962C8B-B14F-4D97-AF65-F5344CB8AC3E}">
        <p14:creationId xmlns:p14="http://schemas.microsoft.com/office/powerpoint/2010/main" val="1740520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Equation 12.10-1</a:t>
            </a:r>
            <a:r>
              <a:rPr lang="en-US" baseline="0" dirty="0"/>
              <a:t> </a:t>
            </a:r>
            <a:r>
              <a:rPr lang="en-US" dirty="0"/>
              <a:t>for the calculation of diaphragm design forces is provided in this slide. Note that this</a:t>
            </a:r>
            <a:r>
              <a:rPr lang="en-US" baseline="0" dirty="0"/>
              <a:t> equation is different from the equation for the vertical distribution of base shear used for the design of the lateral force-resisting system. That distribution must also be considered in the design of the diaphragm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21</a:t>
            </a:fld>
            <a:endParaRPr lang="en-US" dirty="0"/>
          </a:p>
        </p:txBody>
      </p:sp>
    </p:spTree>
    <p:extLst>
      <p:ext uri="{BB962C8B-B14F-4D97-AF65-F5344CB8AC3E}">
        <p14:creationId xmlns:p14="http://schemas.microsoft.com/office/powerpoint/2010/main" val="29079800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Equation 12.10-1</a:t>
            </a:r>
            <a:r>
              <a:rPr lang="en-US" baseline="0" dirty="0"/>
              <a:t> </a:t>
            </a:r>
            <a:r>
              <a:rPr lang="en-US" dirty="0"/>
              <a:t>for the calculation of diaphragm design forces is provided in this slide. Note that this</a:t>
            </a:r>
            <a:r>
              <a:rPr lang="en-US" baseline="0" dirty="0"/>
              <a:t> equation is different from the equation for the vertical distribution of base shear used for the design of the lateral force-resisting system. That distribution must also be considered in the design of the diaphragm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22</a:t>
            </a:fld>
            <a:endParaRPr lang="en-US" dirty="0"/>
          </a:p>
        </p:txBody>
      </p:sp>
    </p:spTree>
    <p:extLst>
      <p:ext uri="{BB962C8B-B14F-4D97-AF65-F5344CB8AC3E}">
        <p14:creationId xmlns:p14="http://schemas.microsoft.com/office/powerpoint/2010/main" val="29079800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Equation 12.10-1</a:t>
            </a:r>
            <a:r>
              <a:rPr lang="en-US" baseline="0" dirty="0"/>
              <a:t> </a:t>
            </a:r>
            <a:r>
              <a:rPr lang="en-US" dirty="0"/>
              <a:t>for the calculation of diaphragm design forces is provided in this slide. Note that this</a:t>
            </a:r>
            <a:r>
              <a:rPr lang="en-US" baseline="0" dirty="0"/>
              <a:t> equation is different from the equation for the vertical distribution of base shear used for the design of the lateral force-resisting system. That distribution must also be considered in the design of the diaphragm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23</a:t>
            </a:fld>
            <a:endParaRPr lang="en-US" dirty="0"/>
          </a:p>
        </p:txBody>
      </p:sp>
    </p:spTree>
    <p:extLst>
      <p:ext uri="{BB962C8B-B14F-4D97-AF65-F5344CB8AC3E}">
        <p14:creationId xmlns:p14="http://schemas.microsoft.com/office/powerpoint/2010/main" val="29079800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sz="1100" kern="1200" dirty="0">
                <a:solidFill>
                  <a:schemeClr val="tx1"/>
                </a:solidFill>
                <a:effectLst/>
                <a:latin typeface="Arial" pitchFamily="34" charset="0"/>
                <a:ea typeface="+mn-ea"/>
                <a:cs typeface="+mn-cs"/>
              </a:rPr>
              <a:t>The figure shows two graphs both with </a:t>
            </a:r>
            <a:r>
              <a:rPr lang="en-US" sz="1100" i="1" kern="1200" dirty="0" err="1">
                <a:solidFill>
                  <a:schemeClr val="tx1"/>
                </a:solidFill>
                <a:effectLst/>
                <a:latin typeface="Arial" pitchFamily="34" charset="0"/>
                <a:ea typeface="+mn-ea"/>
                <a:cs typeface="+mn-cs"/>
              </a:rPr>
              <a:t>h</a:t>
            </a:r>
            <a:r>
              <a:rPr lang="en-US" sz="1100" i="1" kern="1200" baseline="-25000" dirty="0" err="1">
                <a:solidFill>
                  <a:schemeClr val="tx1"/>
                </a:solidFill>
                <a:effectLst/>
                <a:latin typeface="Arial" pitchFamily="34" charset="0"/>
                <a:ea typeface="+mn-ea"/>
                <a:cs typeface="+mn-cs"/>
              </a:rPr>
              <a:t>x</a:t>
            </a:r>
            <a:r>
              <a:rPr lang="en-US" sz="1100" kern="1200" baseline="-25000" dirty="0">
                <a:solidFill>
                  <a:schemeClr val="tx1"/>
                </a:solidFill>
                <a:effectLst/>
                <a:latin typeface="Arial" pitchFamily="34" charset="0"/>
                <a:ea typeface="+mn-ea"/>
                <a:cs typeface="+mn-cs"/>
              </a:rPr>
              <a:t> </a:t>
            </a:r>
            <a:r>
              <a:rPr lang="en-US" sz="1100" kern="1200" dirty="0">
                <a:solidFill>
                  <a:schemeClr val="tx1"/>
                </a:solidFill>
                <a:effectLst/>
                <a:latin typeface="Arial" pitchFamily="34" charset="0"/>
                <a:ea typeface="+mn-ea"/>
                <a:cs typeface="+mn-cs"/>
              </a:rPr>
              <a:t>/</a:t>
            </a:r>
            <a:r>
              <a:rPr lang="en-US" sz="1100" i="1" kern="1200" dirty="0" err="1">
                <a:solidFill>
                  <a:schemeClr val="tx1"/>
                </a:solidFill>
                <a:effectLst/>
                <a:latin typeface="Arial" pitchFamily="34" charset="0"/>
                <a:ea typeface="+mn-ea"/>
                <a:cs typeface="+mn-cs"/>
              </a:rPr>
              <a:t>h</a:t>
            </a:r>
            <a:r>
              <a:rPr lang="en-US" sz="1100" i="1" kern="1200" baseline="-25000" dirty="0" err="1">
                <a:solidFill>
                  <a:schemeClr val="tx1"/>
                </a:solidFill>
                <a:effectLst/>
                <a:latin typeface="Arial" pitchFamily="34" charset="0"/>
                <a:ea typeface="+mn-ea"/>
                <a:cs typeface="+mn-cs"/>
              </a:rPr>
              <a:t>n</a:t>
            </a:r>
            <a:r>
              <a:rPr lang="en-US" sz="1100" kern="1200" dirty="0">
                <a:solidFill>
                  <a:schemeClr val="tx1"/>
                </a:solidFill>
                <a:effectLst/>
                <a:latin typeface="Arial" pitchFamily="34" charset="0"/>
                <a:ea typeface="+mn-ea"/>
                <a:cs typeface="+mn-cs"/>
              </a:rPr>
              <a:t> in the y-axis with ascending gradations from 0 to 1, and in the x-axis with gradations left to right of diaphragm design acceleration coefficient for level </a:t>
            </a:r>
            <a:r>
              <a:rPr lang="en-US" sz="1100" i="1" kern="1200" dirty="0">
                <a:solidFill>
                  <a:schemeClr val="tx1"/>
                </a:solidFill>
                <a:effectLst/>
                <a:latin typeface="Arial" pitchFamily="34" charset="0"/>
                <a:ea typeface="+mn-ea"/>
                <a:cs typeface="+mn-cs"/>
              </a:rPr>
              <a:t>x</a:t>
            </a:r>
            <a:r>
              <a:rPr lang="en-US" sz="1100" kern="1200" dirty="0">
                <a:solidFill>
                  <a:schemeClr val="tx1"/>
                </a:solidFill>
                <a:effectLst/>
                <a:latin typeface="Arial" pitchFamily="34" charset="0"/>
                <a:ea typeface="+mn-ea"/>
                <a:cs typeface="+mn-cs"/>
              </a:rPr>
              <a:t>, </a:t>
            </a:r>
            <a:r>
              <a:rPr lang="en-US" sz="1100" b="0" i="1" kern="1200" dirty="0" err="1">
                <a:solidFill>
                  <a:schemeClr val="tx1"/>
                </a:solidFill>
                <a:effectLst/>
                <a:latin typeface="Arial" pitchFamily="34" charset="0"/>
                <a:ea typeface="+mn-ea"/>
                <a:cs typeface="+mn-cs"/>
              </a:rPr>
              <a:t>C</a:t>
            </a:r>
            <a:r>
              <a:rPr lang="en-US" sz="1100" b="0" i="1" kern="1200" baseline="-25000" dirty="0" err="1">
                <a:solidFill>
                  <a:schemeClr val="tx1"/>
                </a:solidFill>
                <a:effectLst/>
                <a:latin typeface="Arial" pitchFamily="34" charset="0"/>
                <a:ea typeface="+mn-ea"/>
                <a:cs typeface="+mn-cs"/>
              </a:rPr>
              <a:t>px</a:t>
            </a:r>
            <a:r>
              <a:rPr lang="en-US" sz="1100" kern="1200" dirty="0">
                <a:solidFill>
                  <a:schemeClr val="tx1"/>
                </a:solidFill>
                <a:effectLst/>
                <a:latin typeface="Arial" pitchFamily="34" charset="0"/>
                <a:ea typeface="+mn-ea"/>
                <a:cs typeface="+mn-cs"/>
              </a:rPr>
              <a:t> from 0 to </a:t>
            </a:r>
            <a:r>
              <a:rPr lang="en-US" sz="1100" b="0" i="1" kern="1200" dirty="0" err="1">
                <a:solidFill>
                  <a:schemeClr val="tx1"/>
                </a:solidFill>
                <a:effectLst/>
                <a:latin typeface="Arial" pitchFamily="34" charset="0"/>
                <a:ea typeface="+mn-ea"/>
                <a:cs typeface="+mn-cs"/>
              </a:rPr>
              <a:t>C</a:t>
            </a:r>
            <a:r>
              <a:rPr lang="en-US" sz="1100" b="0" i="1" kern="1200" baseline="-25000" dirty="0" err="1">
                <a:solidFill>
                  <a:schemeClr val="tx1"/>
                </a:solidFill>
                <a:effectLst/>
                <a:latin typeface="Arial" pitchFamily="34" charset="0"/>
                <a:ea typeface="+mn-ea"/>
                <a:cs typeface="+mn-cs"/>
              </a:rPr>
              <a:t>pn</a:t>
            </a:r>
            <a:r>
              <a:rPr lang="en-US" sz="1100" kern="1200" dirty="0">
                <a:solidFill>
                  <a:schemeClr val="tx1"/>
                </a:solidFill>
                <a:effectLst/>
                <a:latin typeface="Arial" pitchFamily="34" charset="0"/>
                <a:ea typeface="+mn-ea"/>
                <a:cs typeface="+mn-cs"/>
              </a:rPr>
              <a:t>. </a:t>
            </a:r>
            <a:r>
              <a:rPr lang="en-US" sz="1100" i="1" kern="1200" dirty="0" err="1">
                <a:solidFill>
                  <a:schemeClr val="tx1"/>
                </a:solidFill>
                <a:effectLst/>
                <a:latin typeface="Arial" pitchFamily="34" charset="0"/>
                <a:ea typeface="+mn-ea"/>
                <a:cs typeface="+mn-cs"/>
              </a:rPr>
              <a:t>h</a:t>
            </a:r>
            <a:r>
              <a:rPr lang="en-US" sz="1100" i="1" kern="1200" baseline="-25000" dirty="0" err="1">
                <a:solidFill>
                  <a:schemeClr val="tx1"/>
                </a:solidFill>
                <a:effectLst/>
                <a:latin typeface="Arial" pitchFamily="34" charset="0"/>
                <a:ea typeface="+mn-ea"/>
                <a:cs typeface="+mn-cs"/>
              </a:rPr>
              <a:t>x</a:t>
            </a:r>
            <a:r>
              <a:rPr lang="en-US" sz="1100" kern="1200" baseline="-25000" dirty="0">
                <a:solidFill>
                  <a:schemeClr val="tx1"/>
                </a:solidFill>
                <a:effectLst/>
                <a:latin typeface="Arial" pitchFamily="34" charset="0"/>
                <a:ea typeface="+mn-ea"/>
                <a:cs typeface="+mn-cs"/>
              </a:rPr>
              <a:t> </a:t>
            </a:r>
            <a:r>
              <a:rPr lang="en-US" sz="1100" kern="1200" dirty="0">
                <a:solidFill>
                  <a:schemeClr val="tx1"/>
                </a:solidFill>
                <a:effectLst/>
                <a:latin typeface="Arial" pitchFamily="34" charset="0"/>
                <a:ea typeface="+mn-ea"/>
                <a:cs typeface="+mn-cs"/>
              </a:rPr>
              <a:t>/</a:t>
            </a:r>
            <a:r>
              <a:rPr lang="en-US" sz="1100" i="1" kern="1200" dirty="0" err="1">
                <a:solidFill>
                  <a:schemeClr val="tx1"/>
                </a:solidFill>
                <a:effectLst/>
                <a:latin typeface="Arial" pitchFamily="34" charset="0"/>
                <a:ea typeface="+mn-ea"/>
                <a:cs typeface="+mn-cs"/>
              </a:rPr>
              <a:t>h</a:t>
            </a:r>
            <a:r>
              <a:rPr lang="en-US" sz="1100" i="1" kern="1200" baseline="-25000" dirty="0" err="1">
                <a:solidFill>
                  <a:schemeClr val="tx1"/>
                </a:solidFill>
                <a:effectLst/>
                <a:latin typeface="Arial" pitchFamily="34" charset="0"/>
                <a:ea typeface="+mn-ea"/>
                <a:cs typeface="+mn-cs"/>
              </a:rPr>
              <a:t>n</a:t>
            </a:r>
            <a:r>
              <a:rPr lang="en-US" sz="1100" kern="1200" dirty="0">
                <a:solidFill>
                  <a:schemeClr val="tx1"/>
                </a:solidFill>
                <a:effectLst/>
                <a:latin typeface="Arial" pitchFamily="34" charset="0"/>
                <a:ea typeface="+mn-ea"/>
                <a:cs typeface="+mn-cs"/>
              </a:rPr>
              <a:t> is the ratio of the height from the base to level </a:t>
            </a:r>
            <a:r>
              <a:rPr lang="en-US" sz="1100" i="1" kern="1200" dirty="0">
                <a:solidFill>
                  <a:schemeClr val="tx1"/>
                </a:solidFill>
                <a:effectLst/>
                <a:latin typeface="Arial" pitchFamily="34" charset="0"/>
                <a:ea typeface="+mn-ea"/>
                <a:cs typeface="+mn-cs"/>
              </a:rPr>
              <a:t>x</a:t>
            </a:r>
            <a:r>
              <a:rPr lang="en-US" sz="1100" kern="1200" dirty="0">
                <a:solidFill>
                  <a:schemeClr val="tx1"/>
                </a:solidFill>
                <a:effectLst/>
                <a:latin typeface="Arial" pitchFamily="34" charset="0"/>
                <a:ea typeface="+mn-ea"/>
                <a:cs typeface="+mn-cs"/>
              </a:rPr>
              <a:t>, </a:t>
            </a:r>
            <a:r>
              <a:rPr lang="en-US" sz="1100" i="1" kern="1200" dirty="0" err="1">
                <a:solidFill>
                  <a:schemeClr val="tx1"/>
                </a:solidFill>
                <a:effectLst/>
                <a:latin typeface="Arial" pitchFamily="34" charset="0"/>
                <a:ea typeface="+mn-ea"/>
                <a:cs typeface="+mn-cs"/>
              </a:rPr>
              <a:t>h</a:t>
            </a:r>
            <a:r>
              <a:rPr lang="en-US" sz="1100" i="1" kern="1200" baseline="-25000" dirty="0" err="1">
                <a:solidFill>
                  <a:schemeClr val="tx1"/>
                </a:solidFill>
                <a:effectLst/>
                <a:latin typeface="Arial" pitchFamily="34" charset="0"/>
                <a:ea typeface="+mn-ea"/>
                <a:cs typeface="+mn-cs"/>
              </a:rPr>
              <a:t>x</a:t>
            </a:r>
            <a:r>
              <a:rPr lang="en-US" sz="1100" kern="1200" dirty="0">
                <a:solidFill>
                  <a:schemeClr val="tx1"/>
                </a:solidFill>
                <a:effectLst/>
                <a:latin typeface="Arial" pitchFamily="34" charset="0"/>
                <a:ea typeface="+mn-ea"/>
                <a:cs typeface="+mn-cs"/>
              </a:rPr>
              <a:t> to the vertical distance from the base to the highest level of the seismic force-resisting system of the structure., </a:t>
            </a:r>
            <a:r>
              <a:rPr lang="en-US" sz="1100" i="1" kern="1200" dirty="0" err="1">
                <a:solidFill>
                  <a:schemeClr val="tx1"/>
                </a:solidFill>
                <a:effectLst/>
                <a:latin typeface="Arial" pitchFamily="34" charset="0"/>
                <a:ea typeface="+mn-ea"/>
                <a:cs typeface="+mn-cs"/>
              </a:rPr>
              <a:t>h</a:t>
            </a:r>
            <a:r>
              <a:rPr lang="en-US" sz="1100" i="1" kern="1200" baseline="-25000" dirty="0" err="1">
                <a:solidFill>
                  <a:schemeClr val="tx1"/>
                </a:solidFill>
                <a:effectLst/>
                <a:latin typeface="Arial" pitchFamily="34" charset="0"/>
                <a:ea typeface="+mn-ea"/>
                <a:cs typeface="+mn-cs"/>
              </a:rPr>
              <a:t>n</a:t>
            </a:r>
            <a:r>
              <a:rPr lang="en-US" sz="1100" kern="1200" dirty="0" err="1">
                <a:solidFill>
                  <a:schemeClr val="tx1"/>
                </a:solidFill>
                <a:effectLst/>
                <a:latin typeface="Arial" pitchFamily="34" charset="0"/>
                <a:ea typeface="+mn-ea"/>
                <a:cs typeface="+mn-cs"/>
              </a:rPr>
              <a:t>.</a:t>
            </a:r>
            <a:r>
              <a:rPr lang="en-US" sz="1100" kern="1200" dirty="0">
                <a:solidFill>
                  <a:schemeClr val="tx1"/>
                </a:solidFill>
                <a:effectLst/>
                <a:latin typeface="Arial" pitchFamily="34" charset="0"/>
                <a:ea typeface="+mn-ea"/>
                <a:cs typeface="+mn-cs"/>
              </a:rPr>
              <a:t>  On the left-hand side graph for building two stories or less in height, the design acceleration coefficient curve begins at </a:t>
            </a:r>
            <a:r>
              <a:rPr lang="en-US" sz="1100" b="0" i="1" kern="1200" dirty="0">
                <a:solidFill>
                  <a:schemeClr val="tx1"/>
                </a:solidFill>
                <a:effectLst/>
                <a:latin typeface="Arial" pitchFamily="34" charset="0"/>
                <a:ea typeface="+mn-ea"/>
                <a:cs typeface="+mn-cs"/>
              </a:rPr>
              <a:t>C</a:t>
            </a:r>
            <a:r>
              <a:rPr lang="en-US" sz="1100" b="0" i="1" kern="1200" baseline="-25000" dirty="0">
                <a:solidFill>
                  <a:schemeClr val="tx1"/>
                </a:solidFill>
                <a:effectLst/>
                <a:latin typeface="Arial" pitchFamily="34" charset="0"/>
                <a:ea typeface="+mn-ea"/>
                <a:cs typeface="+mn-cs"/>
              </a:rPr>
              <a:t>p</a:t>
            </a:r>
            <a:r>
              <a:rPr lang="en-US" sz="1100" b="0" kern="1200" baseline="-25000" dirty="0">
                <a:solidFill>
                  <a:schemeClr val="tx1"/>
                </a:solidFill>
                <a:effectLst/>
                <a:latin typeface="Arial" pitchFamily="34" charset="0"/>
                <a:ea typeface="+mn-ea"/>
                <a:cs typeface="+mn-cs"/>
              </a:rPr>
              <a:t>0</a:t>
            </a:r>
            <a:r>
              <a:rPr lang="en-US" sz="1100" kern="1200" dirty="0">
                <a:solidFill>
                  <a:schemeClr val="tx1"/>
                </a:solidFill>
                <a:effectLst/>
                <a:latin typeface="Arial" pitchFamily="34" charset="0"/>
                <a:ea typeface="+mn-ea"/>
                <a:cs typeface="+mn-cs"/>
              </a:rPr>
              <a:t>,0 and rises linearly to </a:t>
            </a:r>
            <a:r>
              <a:rPr lang="en-US" sz="1100" b="0" i="1" kern="1200" dirty="0">
                <a:solidFill>
                  <a:schemeClr val="tx1"/>
                </a:solidFill>
                <a:effectLst/>
                <a:latin typeface="Arial" pitchFamily="34" charset="0"/>
                <a:ea typeface="+mn-ea"/>
                <a:cs typeface="+mn-cs"/>
              </a:rPr>
              <a:t>C</a:t>
            </a:r>
            <a:r>
              <a:rPr lang="en-US" sz="1100" b="0" i="1" kern="1200" baseline="-25000" dirty="0">
                <a:solidFill>
                  <a:schemeClr val="tx1"/>
                </a:solidFill>
                <a:effectLst/>
                <a:latin typeface="Arial" pitchFamily="34" charset="0"/>
                <a:ea typeface="+mn-ea"/>
                <a:cs typeface="+mn-cs"/>
              </a:rPr>
              <a:t>pn</a:t>
            </a:r>
            <a:r>
              <a:rPr lang="en-US" sz="1100" kern="1200" dirty="0">
                <a:solidFill>
                  <a:schemeClr val="tx1"/>
                </a:solidFill>
                <a:effectLst/>
                <a:latin typeface="Arial" pitchFamily="34" charset="0"/>
                <a:ea typeface="+mn-ea"/>
                <a:cs typeface="+mn-cs"/>
              </a:rPr>
              <a:t>,1. On the right-hand side graph for building three stories or more in height, the curve begins at </a:t>
            </a:r>
            <a:r>
              <a:rPr lang="en-US" sz="1100" b="0" i="1" kern="1200" dirty="0">
                <a:solidFill>
                  <a:schemeClr val="tx1"/>
                </a:solidFill>
                <a:effectLst/>
                <a:latin typeface="Arial" pitchFamily="34" charset="0"/>
                <a:ea typeface="+mn-ea"/>
                <a:cs typeface="+mn-cs"/>
              </a:rPr>
              <a:t>C</a:t>
            </a:r>
            <a:r>
              <a:rPr lang="en-US" sz="1100" b="0" i="1" kern="1200" baseline="-25000" dirty="0">
                <a:solidFill>
                  <a:schemeClr val="tx1"/>
                </a:solidFill>
                <a:effectLst/>
                <a:latin typeface="Arial" pitchFamily="34" charset="0"/>
                <a:ea typeface="+mn-ea"/>
                <a:cs typeface="+mn-cs"/>
              </a:rPr>
              <a:t>p</a:t>
            </a:r>
            <a:r>
              <a:rPr lang="en-US" sz="1100" b="0" kern="1200" baseline="-25000" dirty="0">
                <a:solidFill>
                  <a:schemeClr val="tx1"/>
                </a:solidFill>
                <a:effectLst/>
                <a:latin typeface="Arial" pitchFamily="34" charset="0"/>
                <a:ea typeface="+mn-ea"/>
                <a:cs typeface="+mn-cs"/>
              </a:rPr>
              <a:t>0</a:t>
            </a:r>
            <a:r>
              <a:rPr lang="en-US" sz="1100" kern="1200" dirty="0">
                <a:solidFill>
                  <a:schemeClr val="tx1"/>
                </a:solidFill>
                <a:effectLst/>
                <a:latin typeface="Arial" pitchFamily="34" charset="0"/>
                <a:ea typeface="+mn-ea"/>
                <a:cs typeface="+mn-cs"/>
              </a:rPr>
              <a:t>,0 and rises linearly to </a:t>
            </a:r>
            <a:r>
              <a:rPr lang="en-US" sz="1100" b="0" i="1" kern="1200" dirty="0">
                <a:solidFill>
                  <a:schemeClr val="tx1"/>
                </a:solidFill>
                <a:effectLst/>
                <a:latin typeface="Arial" pitchFamily="34" charset="0"/>
                <a:ea typeface="+mn-ea"/>
                <a:cs typeface="+mn-cs"/>
              </a:rPr>
              <a:t>C</a:t>
            </a:r>
            <a:r>
              <a:rPr lang="en-US" sz="1100" b="0" i="1" kern="1200" baseline="-25000" dirty="0">
                <a:solidFill>
                  <a:schemeClr val="tx1"/>
                </a:solidFill>
                <a:effectLst/>
                <a:latin typeface="Arial" pitchFamily="34" charset="0"/>
                <a:ea typeface="+mn-ea"/>
                <a:cs typeface="+mn-cs"/>
              </a:rPr>
              <a:t>pi</a:t>
            </a:r>
            <a:r>
              <a:rPr lang="en-US" sz="1100" kern="1200" dirty="0">
                <a:solidFill>
                  <a:schemeClr val="tx1"/>
                </a:solidFill>
                <a:effectLst/>
                <a:latin typeface="Arial" pitchFamily="34" charset="0"/>
                <a:ea typeface="+mn-ea"/>
                <a:cs typeface="+mn-cs"/>
              </a:rPr>
              <a:t>,0.8, then rises in a straight line from </a:t>
            </a:r>
            <a:r>
              <a:rPr lang="en-US" sz="1100" b="0" i="1" kern="1200" dirty="0">
                <a:solidFill>
                  <a:schemeClr val="tx1"/>
                </a:solidFill>
                <a:effectLst/>
                <a:latin typeface="Arial" pitchFamily="34" charset="0"/>
                <a:ea typeface="+mn-ea"/>
                <a:cs typeface="+mn-cs"/>
              </a:rPr>
              <a:t>C</a:t>
            </a:r>
            <a:r>
              <a:rPr lang="en-US" sz="1100" b="0" i="1" kern="1200" baseline="-25000" dirty="0">
                <a:solidFill>
                  <a:schemeClr val="tx1"/>
                </a:solidFill>
                <a:effectLst/>
                <a:latin typeface="Arial" pitchFamily="34" charset="0"/>
                <a:ea typeface="+mn-ea"/>
                <a:cs typeface="+mn-cs"/>
              </a:rPr>
              <a:t>pi</a:t>
            </a:r>
            <a:r>
              <a:rPr lang="en-US" sz="1100" kern="1200" dirty="0">
                <a:solidFill>
                  <a:schemeClr val="tx1"/>
                </a:solidFill>
                <a:effectLst/>
                <a:latin typeface="Arial" pitchFamily="34" charset="0"/>
                <a:ea typeface="+mn-ea"/>
                <a:cs typeface="+mn-cs"/>
              </a:rPr>
              <a:t>,0.8 to </a:t>
            </a:r>
            <a:r>
              <a:rPr lang="en-US" sz="1100" b="0" i="1" kern="1200" dirty="0">
                <a:solidFill>
                  <a:schemeClr val="tx1"/>
                </a:solidFill>
                <a:effectLst/>
                <a:latin typeface="Arial" pitchFamily="34" charset="0"/>
                <a:ea typeface="+mn-ea"/>
                <a:cs typeface="+mn-cs"/>
              </a:rPr>
              <a:t>C</a:t>
            </a:r>
            <a:r>
              <a:rPr lang="en-US" sz="1100" b="0" i="1" kern="1200" baseline="-25000" dirty="0">
                <a:solidFill>
                  <a:schemeClr val="tx1"/>
                </a:solidFill>
                <a:effectLst/>
                <a:latin typeface="Arial" pitchFamily="34" charset="0"/>
                <a:ea typeface="+mn-ea"/>
                <a:cs typeface="+mn-cs"/>
              </a:rPr>
              <a:t>pn</a:t>
            </a:r>
            <a:r>
              <a:rPr lang="en-US" sz="1100" kern="1200" dirty="0">
                <a:solidFill>
                  <a:schemeClr val="tx1"/>
                </a:solidFill>
                <a:effectLst/>
                <a:latin typeface="Arial" pitchFamily="34" charset="0"/>
                <a:ea typeface="+mn-ea"/>
                <a:cs typeface="+mn-cs"/>
              </a:rPr>
              <a:t>,1. </a:t>
            </a:r>
            <a:r>
              <a:rPr lang="en-US" sz="1100" b="0" i="1" kern="1200" dirty="0">
                <a:solidFill>
                  <a:schemeClr val="tx1"/>
                </a:solidFill>
                <a:effectLst/>
                <a:latin typeface="Arial" pitchFamily="34" charset="0"/>
                <a:ea typeface="+mn-ea"/>
                <a:cs typeface="+mn-cs"/>
              </a:rPr>
              <a:t>C</a:t>
            </a:r>
            <a:r>
              <a:rPr lang="en-US" sz="1100" b="0" i="1" kern="1200" baseline="-25000" dirty="0">
                <a:solidFill>
                  <a:schemeClr val="tx1"/>
                </a:solidFill>
                <a:effectLst/>
                <a:latin typeface="Arial" pitchFamily="34" charset="0"/>
                <a:ea typeface="+mn-ea"/>
                <a:cs typeface="+mn-cs"/>
              </a:rPr>
              <a:t>p</a:t>
            </a:r>
            <a:r>
              <a:rPr lang="en-US" sz="1100" b="0" kern="1200" baseline="-25000" dirty="0">
                <a:solidFill>
                  <a:schemeClr val="tx1"/>
                </a:solidFill>
                <a:effectLst/>
                <a:latin typeface="Arial" pitchFamily="34" charset="0"/>
                <a:ea typeface="+mn-ea"/>
                <a:cs typeface="+mn-cs"/>
              </a:rPr>
              <a:t>0</a:t>
            </a:r>
            <a:r>
              <a:rPr lang="en-US" sz="1100" kern="1200" dirty="0">
                <a:solidFill>
                  <a:schemeClr val="tx1"/>
                </a:solidFill>
                <a:effectLst/>
                <a:latin typeface="Arial" pitchFamily="34" charset="0"/>
                <a:ea typeface="+mn-ea"/>
                <a:cs typeface="+mn-cs"/>
              </a:rPr>
              <a:t>, </a:t>
            </a:r>
            <a:r>
              <a:rPr lang="en-US" sz="1100" b="0" i="1" kern="1200" dirty="0" err="1">
                <a:solidFill>
                  <a:schemeClr val="tx1"/>
                </a:solidFill>
                <a:effectLst/>
                <a:latin typeface="Arial" pitchFamily="34" charset="0"/>
                <a:ea typeface="+mn-ea"/>
                <a:cs typeface="+mn-cs"/>
              </a:rPr>
              <a:t>C</a:t>
            </a:r>
            <a:r>
              <a:rPr lang="en-US" sz="1100" b="0" i="1" kern="1200" baseline="-25000" dirty="0" err="1">
                <a:solidFill>
                  <a:schemeClr val="tx1"/>
                </a:solidFill>
                <a:effectLst/>
                <a:latin typeface="Arial" pitchFamily="34" charset="0"/>
                <a:ea typeface="+mn-ea"/>
                <a:cs typeface="+mn-cs"/>
              </a:rPr>
              <a:t>pi</a:t>
            </a:r>
            <a:r>
              <a:rPr lang="en-US" sz="1100" kern="1200" dirty="0">
                <a:solidFill>
                  <a:schemeClr val="tx1"/>
                </a:solidFill>
                <a:effectLst/>
                <a:latin typeface="Arial" pitchFamily="34" charset="0"/>
                <a:ea typeface="+mn-ea"/>
                <a:cs typeface="+mn-cs"/>
              </a:rPr>
              <a:t>, and </a:t>
            </a:r>
            <a:r>
              <a:rPr lang="en-US" sz="1100" b="0" i="1" kern="1200" dirty="0" err="1">
                <a:solidFill>
                  <a:schemeClr val="tx1"/>
                </a:solidFill>
                <a:effectLst/>
                <a:latin typeface="Arial" pitchFamily="34" charset="0"/>
                <a:ea typeface="+mn-ea"/>
                <a:cs typeface="+mn-cs"/>
              </a:rPr>
              <a:t>C</a:t>
            </a:r>
            <a:r>
              <a:rPr lang="en-US" sz="1100" b="0" i="1" kern="1200" baseline="-25000" dirty="0" err="1">
                <a:solidFill>
                  <a:schemeClr val="tx1"/>
                </a:solidFill>
                <a:effectLst/>
                <a:latin typeface="Arial" pitchFamily="34" charset="0"/>
                <a:ea typeface="+mn-ea"/>
                <a:cs typeface="+mn-cs"/>
              </a:rPr>
              <a:t>pn</a:t>
            </a:r>
            <a:r>
              <a:rPr lang="en-US" sz="1100" kern="1200" dirty="0">
                <a:solidFill>
                  <a:schemeClr val="tx1"/>
                </a:solidFill>
                <a:effectLst/>
                <a:latin typeface="Arial" pitchFamily="34" charset="0"/>
                <a:ea typeface="+mn-ea"/>
                <a:cs typeface="+mn-cs"/>
              </a:rPr>
              <a:t> are diaphragm design acceleration coefficient at the structure base, diaphragm design acceleration coefficient at 80 percent of the structural height above the base, </a:t>
            </a:r>
            <a:r>
              <a:rPr lang="en-US" sz="1100" i="1" kern="1200" dirty="0" err="1">
                <a:solidFill>
                  <a:schemeClr val="tx1"/>
                </a:solidFill>
                <a:effectLst/>
                <a:latin typeface="Arial" pitchFamily="34" charset="0"/>
                <a:ea typeface="+mn-ea"/>
                <a:cs typeface="+mn-cs"/>
              </a:rPr>
              <a:t>h</a:t>
            </a:r>
            <a:r>
              <a:rPr lang="en-US" sz="1100" i="1" kern="1200" baseline="-25000" dirty="0" err="1">
                <a:solidFill>
                  <a:schemeClr val="tx1"/>
                </a:solidFill>
                <a:effectLst/>
                <a:latin typeface="Arial" pitchFamily="34" charset="0"/>
                <a:ea typeface="+mn-ea"/>
                <a:cs typeface="+mn-cs"/>
              </a:rPr>
              <a:t>n</a:t>
            </a:r>
            <a:r>
              <a:rPr lang="en-US" sz="1100" kern="1200" dirty="0">
                <a:solidFill>
                  <a:schemeClr val="tx1"/>
                </a:solidFill>
                <a:effectLst/>
                <a:latin typeface="Arial" pitchFamily="34" charset="0"/>
                <a:ea typeface="+mn-ea"/>
                <a:cs typeface="+mn-cs"/>
              </a:rPr>
              <a:t>, and diaphragm design acceleration coefficient at the structural height, </a:t>
            </a:r>
            <a:r>
              <a:rPr lang="en-US" sz="1100" i="1" kern="1200" dirty="0" err="1">
                <a:solidFill>
                  <a:schemeClr val="tx1"/>
                </a:solidFill>
                <a:effectLst/>
                <a:latin typeface="Arial" pitchFamily="34" charset="0"/>
                <a:ea typeface="+mn-ea"/>
                <a:cs typeface="+mn-cs"/>
              </a:rPr>
              <a:t>h</a:t>
            </a:r>
            <a:r>
              <a:rPr lang="en-US" sz="1100" i="1" kern="1200" baseline="-25000" dirty="0" err="1">
                <a:solidFill>
                  <a:schemeClr val="tx1"/>
                </a:solidFill>
                <a:effectLst/>
                <a:latin typeface="Arial" pitchFamily="34" charset="0"/>
                <a:ea typeface="+mn-ea"/>
                <a:cs typeface="+mn-cs"/>
              </a:rPr>
              <a:t>n</a:t>
            </a:r>
            <a:r>
              <a:rPr lang="en-US" sz="1100" kern="1200" dirty="0">
                <a:solidFill>
                  <a:schemeClr val="tx1"/>
                </a:solidFill>
                <a:effectLst/>
                <a:latin typeface="Arial" pitchFamily="34" charset="0"/>
                <a:ea typeface="+mn-ea"/>
                <a:cs typeface="+mn-cs"/>
              </a:rPr>
              <a:t>, respectively.</a:t>
            </a:r>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24</a:t>
            </a:fld>
            <a:endParaRPr lang="en-US" dirty="0"/>
          </a:p>
        </p:txBody>
      </p:sp>
    </p:spTree>
    <p:extLst>
      <p:ext uri="{BB962C8B-B14F-4D97-AF65-F5344CB8AC3E}">
        <p14:creationId xmlns:p14="http://schemas.microsoft.com/office/powerpoint/2010/main" val="29079800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Equation 12.10-1</a:t>
            </a:r>
            <a:r>
              <a:rPr lang="en-US" baseline="0" dirty="0"/>
              <a:t> </a:t>
            </a:r>
            <a:r>
              <a:rPr lang="en-US" dirty="0"/>
              <a:t>for the calculation of diaphragm design forces is provided in this slide. Note that this</a:t>
            </a:r>
            <a:r>
              <a:rPr lang="en-US" baseline="0" dirty="0"/>
              <a:t> equation is different from the equation for the vertical distribution of base shear used for the design of the lateral force-resisting system. That distribution must also be considered in the design of the diaphragm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25</a:t>
            </a:fld>
            <a:endParaRPr lang="en-US" dirty="0"/>
          </a:p>
        </p:txBody>
      </p:sp>
    </p:spTree>
    <p:extLst>
      <p:ext uri="{BB962C8B-B14F-4D97-AF65-F5344CB8AC3E}">
        <p14:creationId xmlns:p14="http://schemas.microsoft.com/office/powerpoint/2010/main" val="29079800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Weight</a:t>
            </a:r>
            <a:r>
              <a:rPr lang="en-US" baseline="0" dirty="0"/>
              <a:t> used for the diaphragm design is given for floor and roof. The weight used for the design of the diaphragm does not include the weight of walls parallel to the direction of loading because the wall weight does not contribute to the inertial force in the floor. That must be collected and distributed to the walls,</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27</a:t>
            </a:fld>
            <a:endParaRPr lang="en-US" dirty="0"/>
          </a:p>
        </p:txBody>
      </p:sp>
    </p:spTree>
    <p:extLst>
      <p:ext uri="{BB962C8B-B14F-4D97-AF65-F5344CB8AC3E}">
        <p14:creationId xmlns:p14="http://schemas.microsoft.com/office/powerpoint/2010/main" val="217031580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Equation 12.10-1</a:t>
            </a:r>
            <a:r>
              <a:rPr lang="en-US" baseline="0" dirty="0"/>
              <a:t> </a:t>
            </a:r>
            <a:r>
              <a:rPr lang="en-US" dirty="0"/>
              <a:t>for the calculation of diaphragm design forces is provided in this slide. Note that this</a:t>
            </a:r>
            <a:r>
              <a:rPr lang="en-US" baseline="0" dirty="0"/>
              <a:t> equation is different from the equation for the vertical distribution of base shear used for the design of the lateral force-resisting system. That distribution must also be considered in the design of the diaphragm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28</a:t>
            </a:fld>
            <a:endParaRPr lang="en-US" dirty="0"/>
          </a:p>
        </p:txBody>
      </p:sp>
    </p:spTree>
    <p:extLst>
      <p:ext uri="{BB962C8B-B14F-4D97-AF65-F5344CB8AC3E}">
        <p14:creationId xmlns:p14="http://schemas.microsoft.com/office/powerpoint/2010/main" val="290798001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The load and reaction diagram</a:t>
            </a:r>
            <a:r>
              <a:rPr lang="en-US" baseline="0" dirty="0"/>
              <a:t> from the example is shown to illustrate the support provides by the walls to a continuous beam. The uniform diaphragm loads vary by building segment because the transverse walls on the ends are included in the distributed weights, but the supporting walls in the center section are not included in the diaphragm load.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29</a:t>
            </a:fld>
            <a:endParaRPr lang="en-US" dirty="0"/>
          </a:p>
        </p:txBody>
      </p:sp>
    </p:spTree>
    <p:extLst>
      <p:ext uri="{BB962C8B-B14F-4D97-AF65-F5344CB8AC3E}">
        <p14:creationId xmlns:p14="http://schemas.microsoft.com/office/powerpoint/2010/main" val="108126740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sz="1100" kern="1200" dirty="0">
                <a:solidFill>
                  <a:schemeClr val="tx1"/>
                </a:solidFill>
                <a:effectLst/>
                <a:latin typeface="Arial" pitchFamily="34" charset="0"/>
                <a:ea typeface="+mn-ea"/>
                <a:cs typeface="+mn-cs"/>
              </a:rPr>
              <a:t>The figure shows a cross section of a diaphragm with a total length of 152’-0”. The diaphragm has one 40’-0” long span on each end and three 24’-0” long spans in the middle. From left to right, spans are identified by gridlines A through F. Uniform gravity load </a:t>
            </a:r>
            <a:r>
              <a:rPr lang="en-US" sz="1100" i="1" kern="1200" dirty="0">
                <a:solidFill>
                  <a:schemeClr val="tx1"/>
                </a:solidFill>
                <a:effectLst/>
                <a:latin typeface="Arial" pitchFamily="34" charset="0"/>
                <a:ea typeface="+mn-ea"/>
                <a:cs typeface="+mn-cs"/>
              </a:rPr>
              <a:t>W</a:t>
            </a:r>
            <a:r>
              <a:rPr lang="en-US" sz="1100" kern="1200" baseline="-25000" dirty="0">
                <a:solidFill>
                  <a:schemeClr val="tx1"/>
                </a:solidFill>
                <a:effectLst/>
                <a:latin typeface="Arial" pitchFamily="34" charset="0"/>
                <a:ea typeface="+mn-ea"/>
                <a:cs typeface="+mn-cs"/>
              </a:rPr>
              <a:t>1</a:t>
            </a:r>
            <a:r>
              <a:rPr lang="en-US" sz="1100" kern="1200" dirty="0">
                <a:solidFill>
                  <a:schemeClr val="tx1"/>
                </a:solidFill>
                <a:effectLst/>
                <a:latin typeface="Arial" pitchFamily="34" charset="0"/>
                <a:ea typeface="+mn-ea"/>
                <a:cs typeface="+mn-cs"/>
              </a:rPr>
              <a:t> is applied from the top on side spans while middle three spans are subjected to uniform gravity load of magnitude </a:t>
            </a:r>
            <a:r>
              <a:rPr lang="en-US" sz="1100" i="1" kern="1200" dirty="0">
                <a:solidFill>
                  <a:schemeClr val="tx1"/>
                </a:solidFill>
                <a:effectLst/>
                <a:latin typeface="Arial" pitchFamily="34" charset="0"/>
                <a:ea typeface="+mn-ea"/>
                <a:cs typeface="+mn-cs"/>
              </a:rPr>
              <a:t>W</a:t>
            </a:r>
            <a:r>
              <a:rPr lang="en-US" sz="1100" kern="1200" baseline="-25000" dirty="0">
                <a:solidFill>
                  <a:schemeClr val="tx1"/>
                </a:solidFill>
                <a:effectLst/>
                <a:latin typeface="Arial" pitchFamily="34" charset="0"/>
                <a:ea typeface="+mn-ea"/>
                <a:cs typeface="+mn-cs"/>
              </a:rPr>
              <a:t>2</a:t>
            </a:r>
            <a:r>
              <a:rPr lang="en-US" sz="1100" kern="1200" dirty="0">
                <a:solidFill>
                  <a:schemeClr val="tx1"/>
                </a:solidFill>
                <a:effectLst/>
                <a:latin typeface="Arial" pitchFamily="34" charset="0"/>
                <a:ea typeface="+mn-ea"/>
                <a:cs typeface="+mn-cs"/>
              </a:rPr>
              <a:t>. Upward reaction force of magnitude </a:t>
            </a:r>
            <a:r>
              <a:rPr lang="en-US" sz="1100" i="1" kern="1200" dirty="0">
                <a:solidFill>
                  <a:schemeClr val="tx1"/>
                </a:solidFill>
                <a:effectLst/>
                <a:latin typeface="Arial" pitchFamily="34" charset="0"/>
                <a:ea typeface="+mn-ea"/>
                <a:cs typeface="+mn-cs"/>
              </a:rPr>
              <a:t>F</a:t>
            </a:r>
            <a:r>
              <a:rPr lang="en-US" sz="1100" kern="1200" dirty="0">
                <a:solidFill>
                  <a:schemeClr val="tx1"/>
                </a:solidFill>
                <a:effectLst/>
                <a:latin typeface="Arial" pitchFamily="34" charset="0"/>
                <a:ea typeface="+mn-ea"/>
                <a:cs typeface="+mn-cs"/>
              </a:rPr>
              <a:t> is applied to the diaphragm from the bottom on gridlines B, C, D, and E.</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30</a:t>
            </a:fld>
            <a:endParaRPr lang="en-US" dirty="0"/>
          </a:p>
        </p:txBody>
      </p:sp>
    </p:spTree>
    <p:extLst>
      <p:ext uri="{BB962C8B-B14F-4D97-AF65-F5344CB8AC3E}">
        <p14:creationId xmlns:p14="http://schemas.microsoft.com/office/powerpoint/2010/main" val="108126740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Based on the assumption that the diaphragm in this example is rigid, the reaction forces on the four transverse walls are taken as equal. The slide shows the calculation of the uniform lateral force in each</a:t>
            </a:r>
            <a:r>
              <a:rPr lang="en-US" baseline="0" dirty="0"/>
              <a:t> section of the building based on the diaphragm load for each section.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31</a:t>
            </a:fld>
            <a:endParaRPr lang="en-US" dirty="0"/>
          </a:p>
        </p:txBody>
      </p:sp>
    </p:spTree>
    <p:extLst>
      <p:ext uri="{BB962C8B-B14F-4D97-AF65-F5344CB8AC3E}">
        <p14:creationId xmlns:p14="http://schemas.microsoft.com/office/powerpoint/2010/main" val="28260797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This slide introduces the</a:t>
            </a:r>
            <a:r>
              <a:rPr lang="en-US" baseline="0" dirty="0"/>
              <a:t> abbreviated versions of the different reference documents that will be used throughout the presentation.</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3</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Based on the assumption that the diaphragm in this example is rigid, the reaction forces on the four transverse walls are taken as equal. The slide shows the calculation of the uniform lateral force in each</a:t>
            </a:r>
            <a:r>
              <a:rPr lang="en-US" baseline="0" dirty="0"/>
              <a:t> section of the building based on the diaphragm load for each section.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32</a:t>
            </a:fld>
            <a:endParaRPr lang="en-US" dirty="0"/>
          </a:p>
        </p:txBody>
      </p:sp>
    </p:spTree>
    <p:extLst>
      <p:ext uri="{BB962C8B-B14F-4D97-AF65-F5344CB8AC3E}">
        <p14:creationId xmlns:p14="http://schemas.microsoft.com/office/powerpoint/2010/main" val="282607973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Based on the assumption that the diaphragm in this example is rigid, the reaction forces on the four transverse walls are taken as equal. The slide shows the calculation of the uniform lateral force in each</a:t>
            </a:r>
            <a:r>
              <a:rPr lang="en-US" baseline="0" dirty="0"/>
              <a:t> section of the building based on the diaphragm load for each section.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33</a:t>
            </a:fld>
            <a:endParaRPr lang="en-US" dirty="0"/>
          </a:p>
        </p:txBody>
      </p:sp>
    </p:spTree>
    <p:extLst>
      <p:ext uri="{BB962C8B-B14F-4D97-AF65-F5344CB8AC3E}">
        <p14:creationId xmlns:p14="http://schemas.microsoft.com/office/powerpoint/2010/main" val="282607973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Based on the assumption that the diaphragm in this example is rigid, the reaction forces on the four transverse walls are taken as equal. The slide shows the calculation of the uniform lateral force in each</a:t>
            </a:r>
            <a:r>
              <a:rPr lang="en-US" baseline="0" dirty="0"/>
              <a:t> section of the building based on the diaphragm load for each section.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34</a:t>
            </a:fld>
            <a:endParaRPr lang="en-US" dirty="0"/>
          </a:p>
        </p:txBody>
      </p:sp>
    </p:spTree>
    <p:extLst>
      <p:ext uri="{BB962C8B-B14F-4D97-AF65-F5344CB8AC3E}">
        <p14:creationId xmlns:p14="http://schemas.microsoft.com/office/powerpoint/2010/main" val="282607973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Based on the assumption that the diaphragm in this example is rigid, the reaction forces on the four transverse walls are taken as equal. The slide shows the calculation of the uniform lateral force in each</a:t>
            </a:r>
            <a:r>
              <a:rPr lang="en-US" baseline="0" dirty="0"/>
              <a:t> section of the building based on the diaphragm load for each section.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35</a:t>
            </a:fld>
            <a:endParaRPr lang="en-US" dirty="0"/>
          </a:p>
        </p:txBody>
      </p:sp>
    </p:spTree>
    <p:extLst>
      <p:ext uri="{BB962C8B-B14F-4D97-AF65-F5344CB8AC3E}">
        <p14:creationId xmlns:p14="http://schemas.microsoft.com/office/powerpoint/2010/main" val="282607973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The slide bullet points describe the five critical regions shown in the previous slide. These</a:t>
            </a:r>
            <a:r>
              <a:rPr lang="en-US" baseline="0" dirty="0"/>
              <a:t> locations are used in the design example for the calculation of forces and to illustrate the reinforcing detailing.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36</a:t>
            </a:fld>
            <a:endParaRPr lang="en-US" dirty="0"/>
          </a:p>
        </p:txBody>
      </p:sp>
    </p:spTree>
    <p:extLst>
      <p:ext uri="{BB962C8B-B14F-4D97-AF65-F5344CB8AC3E}">
        <p14:creationId xmlns:p14="http://schemas.microsoft.com/office/powerpoint/2010/main" val="47926758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The plan view of the floor is repeated with the dimensions removed and the critical regions for design identified with the numbered circles and arrows for reference to detailed sections.</a:t>
            </a:r>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37</a:t>
            </a:fld>
            <a:endParaRPr lang="en-US" dirty="0"/>
          </a:p>
        </p:txBody>
      </p:sp>
    </p:spTree>
    <p:extLst>
      <p:ext uri="{BB962C8B-B14F-4D97-AF65-F5344CB8AC3E}">
        <p14:creationId xmlns:p14="http://schemas.microsoft.com/office/powerpoint/2010/main" val="269623607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Calculations for joint forces at critical regions 1 and</a:t>
            </a:r>
            <a:r>
              <a:rPr lang="en-US" baseline="0" dirty="0"/>
              <a:t> 2 are given. These calculations follow simple principles of statics.</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38</a:t>
            </a:fld>
            <a:endParaRPr lang="en-US" dirty="0"/>
          </a:p>
        </p:txBody>
      </p:sp>
    </p:spTree>
    <p:extLst>
      <p:ext uri="{BB962C8B-B14F-4D97-AF65-F5344CB8AC3E}">
        <p14:creationId xmlns:p14="http://schemas.microsoft.com/office/powerpoint/2010/main" val="80501392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Calculation for joint forces at critical</a:t>
            </a:r>
            <a:r>
              <a:rPr lang="en-US" baseline="0" dirty="0"/>
              <a:t> regions 3 and 4 (longitudinal) are given.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39</a:t>
            </a:fld>
            <a:endParaRPr lang="en-US" dirty="0"/>
          </a:p>
        </p:txBody>
      </p:sp>
    </p:spTree>
    <p:extLst>
      <p:ext uri="{BB962C8B-B14F-4D97-AF65-F5344CB8AC3E}">
        <p14:creationId xmlns:p14="http://schemas.microsoft.com/office/powerpoint/2010/main" val="267807457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Calculation for joint forces at critical</a:t>
            </a:r>
            <a:r>
              <a:rPr lang="en-US" baseline="0" dirty="0"/>
              <a:t> regions 3 and 4 (longitudinal) are given.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40</a:t>
            </a:fld>
            <a:endParaRPr lang="en-US" dirty="0"/>
          </a:p>
        </p:txBody>
      </p:sp>
    </p:spTree>
    <p:extLst>
      <p:ext uri="{BB962C8B-B14F-4D97-AF65-F5344CB8AC3E}">
        <p14:creationId xmlns:p14="http://schemas.microsoft.com/office/powerpoint/2010/main" val="267807457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Calculation for joint forces at critical</a:t>
            </a:r>
            <a:r>
              <a:rPr lang="en-US" baseline="0" dirty="0"/>
              <a:t> regions 3 and 4 (longitudinal) are given.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41</a:t>
            </a:fld>
            <a:endParaRPr lang="en-US" dirty="0"/>
          </a:p>
        </p:txBody>
      </p:sp>
    </p:spTree>
    <p:extLst>
      <p:ext uri="{BB962C8B-B14F-4D97-AF65-F5344CB8AC3E}">
        <p14:creationId xmlns:p14="http://schemas.microsoft.com/office/powerpoint/2010/main" val="26780745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The figure shows the hollow core plank floor plan. The plan dimensions of the floor are 152 </a:t>
            </a:r>
            <a:r>
              <a:rPr lang="en-US" baseline="0" dirty="0" err="1"/>
              <a:t>ft</a:t>
            </a:r>
            <a:r>
              <a:rPr lang="en-US" baseline="0" dirty="0"/>
              <a:t> x 72 ft. The interior portion of the plan includes walls spaced at 24 </a:t>
            </a:r>
            <a:r>
              <a:rPr lang="en-US" baseline="0" dirty="0" err="1"/>
              <a:t>ft</a:t>
            </a:r>
            <a:r>
              <a:rPr lang="en-US" baseline="0" dirty="0"/>
              <a:t> in the transverse direction. The 40 </a:t>
            </a:r>
            <a:r>
              <a:rPr lang="en-US" baseline="0" dirty="0" err="1"/>
              <a:t>ft</a:t>
            </a:r>
            <a:r>
              <a:rPr lang="en-US" baseline="0" dirty="0"/>
              <a:t> bays at either end of the plan include walls spaced at 24 </a:t>
            </a:r>
            <a:r>
              <a:rPr lang="en-US" baseline="0" dirty="0" err="1"/>
              <a:t>ft</a:t>
            </a:r>
            <a:r>
              <a:rPr lang="en-US" baseline="0" dirty="0"/>
              <a:t> in the longitudinal direction.  </a:t>
            </a:r>
            <a:endParaRPr lang="en-US" dirty="0"/>
          </a:p>
          <a:p>
            <a:endParaRPr lang="en-US" dirty="0"/>
          </a:p>
          <a:p>
            <a:r>
              <a:rPr lang="en-US" dirty="0"/>
              <a:t>Horizontal diaphragms examples; 1</a:t>
            </a:r>
            <a:r>
              <a:rPr lang="en-US" baseline="30000" dirty="0"/>
              <a:t>st</a:t>
            </a:r>
            <a:r>
              <a:rPr lang="en-US" dirty="0"/>
              <a:t> slide shows the floor plan that is used for the example. The layout is the same used in Chapter 13, Sec. 13.2,</a:t>
            </a:r>
            <a:r>
              <a:rPr lang="en-US" baseline="0" dirty="0"/>
              <a:t> which illustrates the design of a five-story masonry residential building.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4</a:t>
            </a:fld>
            <a:endParaRPr lang="en-US" dirty="0"/>
          </a:p>
        </p:txBody>
      </p:sp>
    </p:spTree>
    <p:extLst>
      <p:ext uri="{BB962C8B-B14F-4D97-AF65-F5344CB8AC3E}">
        <p14:creationId xmlns:p14="http://schemas.microsoft.com/office/powerpoint/2010/main" val="328095842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Force calculations for Joint 5 are shown</a:t>
            </a:r>
            <a:r>
              <a:rPr lang="en-US" baseline="0" dirty="0"/>
              <a:t> for longitudinal and transverse forces. The transverse force effect is shear flow, calculated using VQ/I to determine the total joint force.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42</a:t>
            </a:fld>
            <a:endParaRPr lang="en-US" dirty="0"/>
          </a:p>
        </p:txBody>
      </p:sp>
    </p:spTree>
    <p:extLst>
      <p:ext uri="{BB962C8B-B14F-4D97-AF65-F5344CB8AC3E}">
        <p14:creationId xmlns:p14="http://schemas.microsoft.com/office/powerpoint/2010/main" val="190985354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Force calculations for Joint 5 are shown</a:t>
            </a:r>
            <a:r>
              <a:rPr lang="en-US" baseline="0" dirty="0"/>
              <a:t> for longitudinal and transverse forces. The transverse force effect is shear flow, calculated using VQ/I to determine the total joint force.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43</a:t>
            </a:fld>
            <a:endParaRPr lang="en-US" dirty="0"/>
          </a:p>
        </p:txBody>
      </p:sp>
    </p:spTree>
    <p:extLst>
      <p:ext uri="{BB962C8B-B14F-4D97-AF65-F5344CB8AC3E}">
        <p14:creationId xmlns:p14="http://schemas.microsoft.com/office/powerpoint/2010/main" val="190985354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Force calculations for Joint 5 are shown</a:t>
            </a:r>
            <a:r>
              <a:rPr lang="en-US" baseline="0" dirty="0"/>
              <a:t> for longitudinal and transverse forces. The transverse force effect is shear flow, calculated using VQ/I to determine the total joint force.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44</a:t>
            </a:fld>
            <a:endParaRPr lang="en-US" dirty="0"/>
          </a:p>
        </p:txBody>
      </p:sp>
    </p:spTree>
    <p:extLst>
      <p:ext uri="{BB962C8B-B14F-4D97-AF65-F5344CB8AC3E}">
        <p14:creationId xmlns:p14="http://schemas.microsoft.com/office/powerpoint/2010/main" val="190985354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Force calculations for Joint 5 are shown</a:t>
            </a:r>
            <a:r>
              <a:rPr lang="en-US" baseline="0" dirty="0"/>
              <a:t> for longitudinal and transverse forces. The transverse force effect is shear flow, calculated using VQ/I to determine the total joint force.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45</a:t>
            </a:fld>
            <a:endParaRPr lang="en-US" dirty="0"/>
          </a:p>
        </p:txBody>
      </p:sp>
    </p:spTree>
    <p:extLst>
      <p:ext uri="{BB962C8B-B14F-4D97-AF65-F5344CB8AC3E}">
        <p14:creationId xmlns:p14="http://schemas.microsoft.com/office/powerpoint/2010/main" val="190985354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Force calculations for Joint 5 are shown</a:t>
            </a:r>
            <a:r>
              <a:rPr lang="en-US" baseline="0" dirty="0"/>
              <a:t> for longitudinal and transverse forces. The transverse force effect is shear flow, calculated using VQ/I to determine the total joint force.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46</a:t>
            </a:fld>
            <a:endParaRPr lang="en-US" dirty="0"/>
          </a:p>
        </p:txBody>
      </p:sp>
    </p:spTree>
    <p:extLst>
      <p:ext uri="{BB962C8B-B14F-4D97-AF65-F5344CB8AC3E}">
        <p14:creationId xmlns:p14="http://schemas.microsoft.com/office/powerpoint/2010/main" val="190985354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Figures from the example that illustrate the placement of</a:t>
            </a:r>
            <a:r>
              <a:rPr lang="en-US" baseline="0" dirty="0"/>
              <a:t> reinforcement are provided in this slide.  At the interior joint, two horizontal bars are place in the grouted joint between the ends of plank and parallel with the support beam.  In the second figure, the flange of the plank is broken at he edge to open the edge core and permit placement of #7 bars and grout in the core, filling the profile and joint to the finished floor.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47</a:t>
            </a:fld>
            <a:endParaRPr lang="en-US" dirty="0"/>
          </a:p>
        </p:txBody>
      </p:sp>
    </p:spTree>
    <p:extLst>
      <p:ext uri="{BB962C8B-B14F-4D97-AF65-F5344CB8AC3E}">
        <p14:creationId xmlns:p14="http://schemas.microsoft.com/office/powerpoint/2010/main" val="158258880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Detail</a:t>
            </a:r>
            <a:r>
              <a:rPr lang="en-US" baseline="0" dirty="0"/>
              <a:t> at Joint 2 is shown to show the placement of reinforcing in the masonry wall an in an opened core of the hollow core plank. Note the detail shows diagonal bars to transfer forces mostly in tension and compression rather than by dowel shear or shear friction. The block just below the bearing in the masonry wall is a bond beam with two #5 bars grouted in as part of the diaphragm reinforcement.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48</a:t>
            </a:fld>
            <a:endParaRPr lang="en-US" dirty="0"/>
          </a:p>
        </p:txBody>
      </p:sp>
    </p:spTree>
    <p:extLst>
      <p:ext uri="{BB962C8B-B14F-4D97-AF65-F5344CB8AC3E}">
        <p14:creationId xmlns:p14="http://schemas.microsoft.com/office/powerpoint/2010/main" val="290961017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sz="1100" kern="1200" dirty="0">
                <a:solidFill>
                  <a:schemeClr val="tx1"/>
                </a:solidFill>
                <a:effectLst/>
                <a:latin typeface="Arial" pitchFamily="34" charset="0"/>
                <a:ea typeface="+mn-ea"/>
                <a:cs typeface="+mn-cs"/>
              </a:rPr>
              <a:t>The figure shows a cross section of an 8” thick hollow core panel. The first three cores from the left edge are shown where the first core is filled with concrete to shape a chord joint. The joint is reinforced with two continuous No. 6 bars extending in the perpendicular to the plane direction. The bars have 3” cover on the left, 3” cover on the top, 3” cover on the bottom, and 3” spacing in the longitudinal direction. Spliced bars are shown with dash circles in contact with the main bars. 4” diameter spiral of ¼” wire with 2” pitch is enclosing the bars and may be required over the lap splice.</a:t>
            </a:r>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49</a:t>
            </a:fld>
            <a:endParaRPr lang="en-US" dirty="0"/>
          </a:p>
        </p:txBody>
      </p:sp>
    </p:spTree>
    <p:extLst>
      <p:ext uri="{BB962C8B-B14F-4D97-AF65-F5344CB8AC3E}">
        <p14:creationId xmlns:p14="http://schemas.microsoft.com/office/powerpoint/2010/main" val="248689431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Detail at Joint 4 is shown to illustrate the placement of reinforcing at the end of plank and in the masonry walls for a “dry” system. The top flange in the end of the hollow core plank is broken way to permit access to the cores so that the cores at the end of the plank, the bearing</a:t>
            </a:r>
            <a:r>
              <a:rPr lang="en-US" baseline="0" dirty="0"/>
              <a:t> space in the wall beyond the plank, and the bond beam below the bearing of the plank can be reinforced and grouted. </a:t>
            </a:r>
            <a:r>
              <a:rPr lang="en-US" dirty="0"/>
              <a:t>  </a:t>
            </a:r>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50</a:t>
            </a:fld>
            <a:endParaRPr lang="en-US" dirty="0"/>
          </a:p>
        </p:txBody>
      </p:sp>
    </p:spTree>
    <p:extLst>
      <p:ext uri="{BB962C8B-B14F-4D97-AF65-F5344CB8AC3E}">
        <p14:creationId xmlns:p14="http://schemas.microsoft.com/office/powerpoint/2010/main" val="290961017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sz="1100" kern="1200" dirty="0">
                <a:solidFill>
                  <a:schemeClr val="tx1"/>
                </a:solidFill>
                <a:effectLst/>
                <a:latin typeface="Arial" pitchFamily="34" charset="0"/>
                <a:ea typeface="+mn-ea"/>
                <a:cs typeface="+mn-cs"/>
              </a:rPr>
              <a:t>The figure shows a cross section of a panel-to-wall joint. Hollow core panels are extending in the longitudinal direction on both sides of the wall and meet at a 4” long joint. The joint is reinforced by:</a:t>
            </a:r>
          </a:p>
          <a:p>
            <a:pPr lvl="0"/>
            <a:r>
              <a:rPr lang="en-US" sz="1100" kern="1200" dirty="0">
                <a:solidFill>
                  <a:schemeClr val="tx1"/>
                </a:solidFill>
                <a:effectLst/>
                <a:latin typeface="Arial" pitchFamily="34" charset="0"/>
                <a:ea typeface="+mn-ea"/>
                <a:cs typeface="+mn-cs"/>
              </a:rPr>
              <a:t>Two No. 7 continuous collector bars located in the joint adjacent to the wall’s vertical bar and extended in the perpendicular to the plane direction.</a:t>
            </a:r>
          </a:p>
          <a:p>
            <a:pPr lvl="0"/>
            <a:r>
              <a:rPr lang="en-US" sz="1100" kern="1200" dirty="0">
                <a:solidFill>
                  <a:schemeClr val="tx1"/>
                </a:solidFill>
                <a:effectLst/>
                <a:latin typeface="Arial" pitchFamily="34" charset="0"/>
                <a:ea typeface="+mn-ea"/>
                <a:cs typeface="+mn-cs"/>
              </a:rPr>
              <a:t>One 4’-8” long longitudinal No. 4 bar located between the two collector bars and grouted into each key joint with equal extensions on both sides of the joint.</a:t>
            </a:r>
          </a:p>
          <a:p>
            <a:pPr lvl="0"/>
            <a:r>
              <a:rPr lang="en-US" sz="1100" kern="1200" dirty="0">
                <a:solidFill>
                  <a:schemeClr val="tx1"/>
                </a:solidFill>
                <a:effectLst/>
                <a:latin typeface="Arial" pitchFamily="34" charset="0"/>
                <a:ea typeface="+mn-ea"/>
                <a:cs typeface="+mn-cs"/>
              </a:rPr>
              <a:t>Two No. 5 continuous bars located in the masonry bond beam at the top of the wall below the joint and extended in the perpendicular to the plane direction.</a:t>
            </a:r>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51</a:t>
            </a:fld>
            <a:endParaRPr lang="en-US" dirty="0"/>
          </a:p>
        </p:txBody>
      </p:sp>
    </p:spTree>
    <p:extLst>
      <p:ext uri="{BB962C8B-B14F-4D97-AF65-F5344CB8AC3E}">
        <p14:creationId xmlns:p14="http://schemas.microsoft.com/office/powerpoint/2010/main" val="29096101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baseline="0" dirty="0"/>
              <a:t>The figure shows a building elevation plan. The building is 45’-4” tall consisting of five stories, each 8’-8” high, and a 2’ high parapet.</a:t>
            </a:r>
          </a:p>
          <a:p>
            <a:endParaRPr lang="en-US" baseline="0" dirty="0"/>
          </a:p>
          <a:p>
            <a:r>
              <a:rPr lang="en-US" dirty="0"/>
              <a:t>Horizontal diaphragms examples; 2nd slide shows the elevation of the building used for the example. </a:t>
            </a:r>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5</a:t>
            </a:fld>
            <a:endParaRPr lang="en-US" dirty="0"/>
          </a:p>
        </p:txBody>
      </p:sp>
    </p:spTree>
    <p:extLst>
      <p:ext uri="{BB962C8B-B14F-4D97-AF65-F5344CB8AC3E}">
        <p14:creationId xmlns:p14="http://schemas.microsoft.com/office/powerpoint/2010/main" val="328095842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First slide to introduce the design of untopped precast diaphragms using hollow core floor plank. The design is linked to the Chapter 10 masonry wall example for SDC B using Birmingham.,</a:t>
            </a:r>
            <a:r>
              <a:rPr lang="en-US" baseline="0" dirty="0"/>
              <a:t> Alabama. The use of seismic acceleration parameters for New York for SDC C differs from Chapter 10.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53</a:t>
            </a:fld>
            <a:endParaRPr lang="en-US" dirty="0"/>
          </a:p>
        </p:txBody>
      </p:sp>
    </p:spTree>
    <p:extLst>
      <p:ext uri="{BB962C8B-B14F-4D97-AF65-F5344CB8AC3E}">
        <p14:creationId xmlns:p14="http://schemas.microsoft.com/office/powerpoint/2010/main" val="95346738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Equation 12.10-1</a:t>
            </a:r>
            <a:r>
              <a:rPr lang="en-US" baseline="0" dirty="0"/>
              <a:t> </a:t>
            </a:r>
            <a:r>
              <a:rPr lang="en-US" dirty="0"/>
              <a:t>for the calculation of diaphragm design forces is provided in this slide. Note that this</a:t>
            </a:r>
            <a:r>
              <a:rPr lang="en-US" baseline="0" dirty="0"/>
              <a:t> equation is different from the equation for the vertical distribution of base shear used for the design of the lateral force-resisting system. That distribution must also be considered in the design of the diaphragm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54</a:t>
            </a:fld>
            <a:endParaRPr lang="en-US" dirty="0"/>
          </a:p>
        </p:txBody>
      </p:sp>
    </p:spTree>
    <p:extLst>
      <p:ext uri="{BB962C8B-B14F-4D97-AF65-F5344CB8AC3E}">
        <p14:creationId xmlns:p14="http://schemas.microsoft.com/office/powerpoint/2010/main" val="290798001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The plan view of the floor is repeated with the dimensions removed and the critical regions for design identified with the numbered circles and arrows for reference to detailed sections.</a:t>
            </a:r>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55</a:t>
            </a:fld>
            <a:endParaRPr lang="en-US" dirty="0"/>
          </a:p>
        </p:txBody>
      </p:sp>
    </p:spTree>
    <p:extLst>
      <p:ext uri="{BB962C8B-B14F-4D97-AF65-F5344CB8AC3E}">
        <p14:creationId xmlns:p14="http://schemas.microsoft.com/office/powerpoint/2010/main" val="269623607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Calculations for joint forces at critical regions 1 and</a:t>
            </a:r>
            <a:r>
              <a:rPr lang="en-US" baseline="0" dirty="0"/>
              <a:t> 2 are given. These calculations follow simple principles of statics.</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56</a:t>
            </a:fld>
            <a:endParaRPr lang="en-US" dirty="0"/>
          </a:p>
        </p:txBody>
      </p:sp>
    </p:spTree>
    <p:extLst>
      <p:ext uri="{BB962C8B-B14F-4D97-AF65-F5344CB8AC3E}">
        <p14:creationId xmlns:p14="http://schemas.microsoft.com/office/powerpoint/2010/main" val="80501392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Calculation for joint forces at critical</a:t>
            </a:r>
            <a:r>
              <a:rPr lang="en-US" baseline="0" dirty="0"/>
              <a:t> regions 3 and 4 (longitudinal) are given.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57</a:t>
            </a:fld>
            <a:endParaRPr lang="en-US" dirty="0"/>
          </a:p>
        </p:txBody>
      </p:sp>
    </p:spTree>
    <p:extLst>
      <p:ext uri="{BB962C8B-B14F-4D97-AF65-F5344CB8AC3E}">
        <p14:creationId xmlns:p14="http://schemas.microsoft.com/office/powerpoint/2010/main" val="267807457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Calculation for joint forces at critical</a:t>
            </a:r>
            <a:r>
              <a:rPr lang="en-US" baseline="0" dirty="0"/>
              <a:t> regions 3 and 4 (longitudinal) are given.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58</a:t>
            </a:fld>
            <a:endParaRPr lang="en-US" dirty="0"/>
          </a:p>
        </p:txBody>
      </p:sp>
    </p:spTree>
    <p:extLst>
      <p:ext uri="{BB962C8B-B14F-4D97-AF65-F5344CB8AC3E}">
        <p14:creationId xmlns:p14="http://schemas.microsoft.com/office/powerpoint/2010/main" val="267807457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Calculation for joint forces at critical</a:t>
            </a:r>
            <a:r>
              <a:rPr lang="en-US" baseline="0" dirty="0"/>
              <a:t> regions 3 and 4 (longitudinal) are given.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59</a:t>
            </a:fld>
            <a:endParaRPr lang="en-US" dirty="0"/>
          </a:p>
        </p:txBody>
      </p:sp>
    </p:spTree>
    <p:extLst>
      <p:ext uri="{BB962C8B-B14F-4D97-AF65-F5344CB8AC3E}">
        <p14:creationId xmlns:p14="http://schemas.microsoft.com/office/powerpoint/2010/main" val="267807457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Force calculations for Joint 5 are shown</a:t>
            </a:r>
            <a:r>
              <a:rPr lang="en-US" baseline="0" dirty="0"/>
              <a:t> for longitudinal and transverse forces. The transverse force effect is shear flow, calculated using VQ/I to determine the total joint force.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60</a:t>
            </a:fld>
            <a:endParaRPr lang="en-US" dirty="0"/>
          </a:p>
        </p:txBody>
      </p:sp>
    </p:spTree>
    <p:extLst>
      <p:ext uri="{BB962C8B-B14F-4D97-AF65-F5344CB8AC3E}">
        <p14:creationId xmlns:p14="http://schemas.microsoft.com/office/powerpoint/2010/main" val="190985354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The floor plan showing walls and the diaphragm layout is shown for the SDC D example. This is the same building layout used in the earlier examples</a:t>
            </a:r>
            <a:r>
              <a:rPr lang="en-US" baseline="0" dirty="0"/>
              <a:t> but the joints between the hollow core plank in the interior areas of the floor have been removed. This reflects the presence of cast-in-place concrete topping with welded wire reinforcement to carry diaphragm forces, so the location of these interior joints is not a design consideration.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61</a:t>
            </a:fld>
            <a:endParaRPr lang="en-US" dirty="0"/>
          </a:p>
        </p:txBody>
      </p:sp>
    </p:spTree>
    <p:extLst>
      <p:ext uri="{BB962C8B-B14F-4D97-AF65-F5344CB8AC3E}">
        <p14:creationId xmlns:p14="http://schemas.microsoft.com/office/powerpoint/2010/main" val="157275231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sz="1100" kern="1200" dirty="0">
                <a:solidFill>
                  <a:schemeClr val="tx1"/>
                </a:solidFill>
                <a:effectLst/>
                <a:latin typeface="Arial" pitchFamily="34" charset="0"/>
                <a:ea typeface="+mn-ea"/>
                <a:cs typeface="+mn-cs"/>
              </a:rPr>
              <a:t>The figure shows a cross section of a topped hollow core panel. The first three cores from the left edge are shown where the first core is filled with concrete to shape a chord joint. The joint is reinforced with two continuous No. 8 bars extending in the perpendicular to the plane direction. The bars have 3.5” cover on the left, 2.5” cover on the right, 3” cover on the top, and 3” spacing. Spliced bars are shown with dash circles in contact with the main bars. 4” diameter spiral of ¼” wire with 2” pitch is enclosing the bars over the lap splice. The 2.5” topping is reinforced with WWF bend down into the chord at the edge.</a:t>
            </a:r>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62</a:t>
            </a:fld>
            <a:endParaRPr lang="en-US" dirty="0"/>
          </a:p>
        </p:txBody>
      </p:sp>
    </p:spTree>
    <p:extLst>
      <p:ext uri="{BB962C8B-B14F-4D97-AF65-F5344CB8AC3E}">
        <p14:creationId xmlns:p14="http://schemas.microsoft.com/office/powerpoint/2010/main" val="19098535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First slide to introduce the design of untopped precast diaphragms using hollow core floor plank. The design is linked to the Chapter 10 masonry wall example for SDC B using Birmingham.,</a:t>
            </a:r>
            <a:r>
              <a:rPr lang="en-US" baseline="0" dirty="0"/>
              <a:t> Alabama. The use of seismic acceleration parameters for New York for SDC C differs from Chapter 10.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6</a:t>
            </a:fld>
            <a:endParaRPr lang="en-US" dirty="0"/>
          </a:p>
        </p:txBody>
      </p:sp>
    </p:spTree>
    <p:extLst>
      <p:ext uri="{BB962C8B-B14F-4D97-AF65-F5344CB8AC3E}">
        <p14:creationId xmlns:p14="http://schemas.microsoft.com/office/powerpoint/2010/main" val="95346738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sz="1100" kern="1200" dirty="0">
                <a:solidFill>
                  <a:schemeClr val="tx1"/>
                </a:solidFill>
                <a:effectLst/>
                <a:latin typeface="Arial" pitchFamily="34" charset="0"/>
                <a:ea typeface="+mn-ea"/>
                <a:cs typeface="+mn-cs"/>
              </a:rPr>
              <a:t>The figure shows a cross section of an interior panel-to-panel joint. Two longitudinal 8” thick hollow core panels with 2” topping meet at a 3” long joint which is supported by an I-shaped section. The joint is reinforced by two No. 8 collector bars extending in the perpendicular to the plane direction. The bars have 2.5” cover on the top (below the topping), 2.5” cover on the bottom and 3” spacing in between. The topping is reinforced with WWF.</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63</a:t>
            </a:fld>
            <a:endParaRPr lang="en-US" dirty="0"/>
          </a:p>
        </p:txBody>
      </p:sp>
    </p:spTree>
    <p:extLst>
      <p:ext uri="{BB962C8B-B14F-4D97-AF65-F5344CB8AC3E}">
        <p14:creationId xmlns:p14="http://schemas.microsoft.com/office/powerpoint/2010/main" val="190985354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sz="1100" kern="1200" dirty="0">
                <a:solidFill>
                  <a:schemeClr val="tx1"/>
                </a:solidFill>
                <a:effectLst/>
                <a:latin typeface="Arial" pitchFamily="34" charset="0"/>
                <a:ea typeface="+mn-ea"/>
                <a:cs typeface="+mn-cs"/>
              </a:rPr>
              <a:t>The figure shows a cross section of a panel-to-wall joint. Topped hollow core panels are extending in the longitudinal direction on both sides of the wall and meet at a 4” long joint. The topping is reinforced with WWF 10x10 W8 x W8. The joint is reinforced by:</a:t>
            </a:r>
          </a:p>
          <a:p>
            <a:pPr lvl="0"/>
            <a:r>
              <a:rPr lang="en-US" sz="1100" kern="1200" dirty="0">
                <a:solidFill>
                  <a:schemeClr val="tx1"/>
                </a:solidFill>
                <a:effectLst/>
                <a:latin typeface="Arial" pitchFamily="34" charset="0"/>
                <a:ea typeface="+mn-ea"/>
                <a:cs typeface="+mn-cs"/>
              </a:rPr>
              <a:t>Two No. 8 continuous collector bars located in the joint adjacent to the wall’s vertical bar and extended in the perpendicular to the plane direction.</a:t>
            </a:r>
          </a:p>
          <a:p>
            <a:pPr lvl="0"/>
            <a:r>
              <a:rPr lang="en-US" sz="1100" kern="1200" dirty="0">
                <a:solidFill>
                  <a:schemeClr val="tx1"/>
                </a:solidFill>
                <a:effectLst/>
                <a:latin typeface="Arial" pitchFamily="34" charset="0"/>
                <a:ea typeface="+mn-ea"/>
                <a:cs typeface="+mn-cs"/>
              </a:rPr>
              <a:t>One 4’-0” long longitudinal No. 4 bar with equal extensions on both sides of the joint located in the topping and lapped with WWF.</a:t>
            </a:r>
          </a:p>
          <a:p>
            <a:pPr lvl="0"/>
            <a:r>
              <a:rPr lang="en-US" sz="1100" kern="1200" dirty="0">
                <a:solidFill>
                  <a:schemeClr val="tx1"/>
                </a:solidFill>
                <a:effectLst/>
                <a:latin typeface="Arial" pitchFamily="34" charset="0"/>
                <a:ea typeface="+mn-ea"/>
                <a:cs typeface="+mn-cs"/>
              </a:rPr>
              <a:t>Two No. 5 continuous bars located in the masonry bond beam at the top of the wall below the joint and extended in the perpendicular to the plane direction.</a:t>
            </a:r>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64</a:t>
            </a:fld>
            <a:endParaRPr lang="en-US" dirty="0"/>
          </a:p>
        </p:txBody>
      </p:sp>
    </p:spTree>
    <p:extLst>
      <p:ext uri="{BB962C8B-B14F-4D97-AF65-F5344CB8AC3E}">
        <p14:creationId xmlns:p14="http://schemas.microsoft.com/office/powerpoint/2010/main" val="190985354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sz="1100" kern="1200" dirty="0">
                <a:solidFill>
                  <a:schemeClr val="tx1"/>
                </a:solidFill>
                <a:effectLst/>
                <a:latin typeface="Arial" pitchFamily="34" charset="0"/>
                <a:ea typeface="+mn-ea"/>
                <a:cs typeface="+mn-cs"/>
              </a:rPr>
              <a:t>The figure shows a cross section of a panel-to-perimeter-wall joint. Topped hollow core panel extending in the longitudinal direction meets the wall from the right. The topping is reinforced with WWF 10x10 W8 x W8. The joint is reinforced by:</a:t>
            </a:r>
          </a:p>
          <a:p>
            <a:pPr lvl="0"/>
            <a:r>
              <a:rPr lang="en-US" sz="1100" kern="1200" dirty="0">
                <a:solidFill>
                  <a:schemeClr val="tx1"/>
                </a:solidFill>
                <a:effectLst/>
                <a:latin typeface="Arial" pitchFamily="34" charset="0"/>
                <a:ea typeface="+mn-ea"/>
                <a:cs typeface="+mn-cs"/>
              </a:rPr>
              <a:t>One 2’-6” long No. 5 bar with standard hooks at 4’-0” spacing located in the topping, lapped with WWF, and bend into the joint with 2” clear cover from the inner face of the wall.</a:t>
            </a:r>
          </a:p>
          <a:p>
            <a:pPr lvl="0"/>
            <a:r>
              <a:rPr lang="en-US" sz="1100" kern="1200" dirty="0">
                <a:solidFill>
                  <a:schemeClr val="tx1"/>
                </a:solidFill>
                <a:effectLst/>
                <a:latin typeface="Arial" pitchFamily="34" charset="0"/>
                <a:ea typeface="+mn-ea"/>
                <a:cs typeface="+mn-cs"/>
              </a:rPr>
              <a:t>Two No. 8 continuous collector bars located in the joint adjacent to the wall’s vertical bar and extended in the perpendicular to the plane direction.</a:t>
            </a:r>
          </a:p>
          <a:p>
            <a:pPr lvl="0"/>
            <a:r>
              <a:rPr lang="en-US" sz="1100" kern="1200" dirty="0">
                <a:solidFill>
                  <a:schemeClr val="tx1"/>
                </a:solidFill>
                <a:effectLst/>
                <a:latin typeface="Arial" pitchFamily="34" charset="0"/>
                <a:ea typeface="+mn-ea"/>
                <a:cs typeface="+mn-cs"/>
              </a:rPr>
              <a:t>Two No. 5 continuous bars located in the masonry bond beam at the top of the wall below the joint and extended in the perpendicular to the plane direction.</a:t>
            </a:r>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65</a:t>
            </a:fld>
            <a:endParaRPr lang="en-US" dirty="0"/>
          </a:p>
        </p:txBody>
      </p:sp>
    </p:spTree>
    <p:extLst>
      <p:ext uri="{BB962C8B-B14F-4D97-AF65-F5344CB8AC3E}">
        <p14:creationId xmlns:p14="http://schemas.microsoft.com/office/powerpoint/2010/main" val="190985354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48507" rtl="0" eaLnBrk="0" fontAlgn="base" latinLnBrk="0" hangingPunct="0">
              <a:lnSpc>
                <a:spcPct val="100000"/>
              </a:lnSpc>
              <a:spcBef>
                <a:spcPct val="30000"/>
              </a:spcBef>
              <a:spcAft>
                <a:spcPct val="0"/>
              </a:spcAft>
              <a:buClrTx/>
              <a:buSzTx/>
              <a:buFontTx/>
              <a:buNone/>
              <a:tabLst/>
              <a:defRPr/>
            </a:pPr>
            <a:r>
              <a:rPr lang="en-US" baseline="0" dirty="0"/>
              <a:t>The figure slide shows the plan of the building. The plan is 150 </a:t>
            </a:r>
            <a:r>
              <a:rPr lang="en-US" baseline="0" dirty="0" err="1"/>
              <a:t>ft</a:t>
            </a:r>
            <a:r>
              <a:rPr lang="en-US" baseline="0" dirty="0"/>
              <a:t> long and 120 </a:t>
            </a:r>
            <a:r>
              <a:rPr lang="en-US" baseline="0" dirty="0" err="1"/>
              <a:t>ft</a:t>
            </a:r>
            <a:r>
              <a:rPr lang="en-US" baseline="0" dirty="0"/>
              <a:t> long with interior stairs and interior elevator cores. </a:t>
            </a:r>
            <a:endParaRPr lang="en-US" dirty="0"/>
          </a:p>
          <a:p>
            <a:pPr defTabSz="948507">
              <a:defRPr/>
            </a:pPr>
            <a:endParaRPr lang="en-US" dirty="0"/>
          </a:p>
          <a:p>
            <a:pPr defTabSz="948507">
              <a:defRPr/>
            </a:pPr>
            <a:r>
              <a:rPr lang="en-US" dirty="0"/>
              <a:t>Design example for intermediate precast walls in three-story</a:t>
            </a:r>
            <a:r>
              <a:rPr lang="en-US" baseline="0" dirty="0"/>
              <a:t> office in Seismic Design Category B. </a:t>
            </a:r>
            <a:r>
              <a:rPr lang="en-US" dirty="0"/>
              <a:t>These walls can be used up to any height in Seismic Design Categories B and C but are limited to 40 feet for Seismic Design Categories D, E, and F.</a:t>
            </a:r>
          </a:p>
          <a:p>
            <a:pPr defTabSz="948507">
              <a:defRPr/>
            </a:pPr>
            <a:endParaRPr lang="en-US" dirty="0"/>
          </a:p>
          <a:p>
            <a:pPr defTabSz="948507">
              <a:defRPr/>
            </a:pPr>
            <a:r>
              <a:rPr lang="en-US" dirty="0"/>
              <a:t>ACI 318 Section 21.4.2 requires that yielding between wall panels or between wall panels and the foundation be restricted to steel elements.  However, the </a:t>
            </a:r>
            <a:r>
              <a:rPr lang="en-US" i="1" dirty="0"/>
              <a:t>Provisions</a:t>
            </a:r>
            <a:r>
              <a:rPr lang="en-US" dirty="0"/>
              <a:t> are more specific in their means to accomplish the objective of providing reliable post-elastic performance.  </a:t>
            </a:r>
            <a:r>
              <a:rPr lang="en-US" i="1" dirty="0"/>
              <a:t>Provisions</a:t>
            </a:r>
            <a:r>
              <a:rPr lang="en-US" dirty="0"/>
              <a:t> Section 21.4.3 (ACI 318 Sec. 21.4.4) requires that connections that are designed to yield be capable of maintaining 80 percent of their design strength at the deformation induced by the design displacement.  Alternatively, they can use Type 2 mechanical splices.</a:t>
            </a:r>
          </a:p>
          <a:p>
            <a:pPr defTabSz="948507">
              <a:defRPr/>
            </a:pPr>
            <a:endParaRPr lang="en-US" dirty="0"/>
          </a:p>
          <a:p>
            <a:pPr defTabSz="948507">
              <a:defRPr/>
            </a:pPr>
            <a:r>
              <a:rPr lang="en-US" dirty="0"/>
              <a:t>This precast concrete building is a three-story office building (Occupancy Category II) in southern New England on Site Class D soils.  The structure utilizes 10-foot-wide by 18-inch-deep prestressed double tees (DTs) spanning 40 feet to prestressed inverted tee beams for the floors and the roof.  The DTs are to be constructed using lightweight concrete.  Each of the above-grade floors and the roof are covered with a 2‑inch-thick (minimum), normal-weight cast-in-place concrete topping.  The vertical seismic force-resisting system is to be constructed entirely of precast concrete walls located around the stairs and elevator/mechanical shafts.  The only features illustrated in this example are the rational selection of the seismic design parameters and the design of the reinforcement and connections of the precast concrete shear walls.</a:t>
            </a:r>
          </a:p>
          <a:p>
            <a:pPr defTabSz="948507">
              <a:defRPr/>
            </a:pP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67</a:t>
            </a:fld>
            <a:endParaRPr lang="en-US" dirty="0"/>
          </a:p>
        </p:txBody>
      </p:sp>
    </p:spTree>
    <p:extLst>
      <p:ext uri="{BB962C8B-B14F-4D97-AF65-F5344CB8AC3E}">
        <p14:creationId xmlns:p14="http://schemas.microsoft.com/office/powerpoint/2010/main" val="184767802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defTabSz="948507">
              <a:defRPr/>
            </a:pPr>
            <a:r>
              <a:rPr lang="en-US" dirty="0"/>
              <a:t>The precast walls are estimated to be 8 inches thick for building mass calculations.  These walls are normal-weight concrete with a 28-day compressive strength, </a:t>
            </a:r>
            <a:r>
              <a:rPr lang="en-US" i="1" dirty="0" err="1"/>
              <a:t>f'</a:t>
            </a:r>
            <a:r>
              <a:rPr lang="en-US" i="1" baseline="-25000" dirty="0" err="1"/>
              <a:t>c</a:t>
            </a:r>
            <a:r>
              <a:rPr lang="en-US" i="1" dirty="0"/>
              <a:t>, </a:t>
            </a:r>
            <a:r>
              <a:rPr lang="en-US" dirty="0"/>
              <a:t>of 5,000 psi.  Reinforcing bars used at the ends of the walls and in welded connectors are ASTM A706 (60 </a:t>
            </a:r>
            <a:r>
              <a:rPr lang="en-US" dirty="0" err="1"/>
              <a:t>ksi</a:t>
            </a:r>
            <a:r>
              <a:rPr lang="en-US" dirty="0"/>
              <a:t> yield strength).  The concrete for the foundations and below-grade walls has a 28-day compressive strength, </a:t>
            </a:r>
            <a:r>
              <a:rPr lang="en-US" i="1" dirty="0" err="1"/>
              <a:t>f'</a:t>
            </a:r>
            <a:r>
              <a:rPr lang="en-US" i="1" baseline="-25000" dirty="0" err="1"/>
              <a:t>c</a:t>
            </a:r>
            <a:r>
              <a:rPr lang="en-US" i="1" dirty="0"/>
              <a:t>,</a:t>
            </a:r>
            <a:r>
              <a:rPr lang="en-US" dirty="0"/>
              <a:t> of 4,000 psi.</a:t>
            </a:r>
          </a:p>
          <a:p>
            <a:endParaRPr lang="en-US" dirty="0"/>
          </a:p>
          <a:p>
            <a:r>
              <a:rPr lang="en-US" dirty="0"/>
              <a:t>Design example for intermediate precast walls in three-story</a:t>
            </a:r>
            <a:r>
              <a:rPr lang="en-US" baseline="0" dirty="0"/>
              <a:t> office. Slide shows the seismic parameters from the Table in the example.</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68</a:t>
            </a:fld>
            <a:endParaRPr lang="en-US" dirty="0"/>
          </a:p>
        </p:txBody>
      </p:sp>
    </p:spTree>
    <p:extLst>
      <p:ext uri="{BB962C8B-B14F-4D97-AF65-F5344CB8AC3E}">
        <p14:creationId xmlns:p14="http://schemas.microsoft.com/office/powerpoint/2010/main" val="1847678028"/>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defTabSz="948507">
              <a:defRPr/>
            </a:pPr>
            <a:r>
              <a:rPr lang="en-US" dirty="0"/>
              <a:t>The precast walls are estimated to be 8 inches thick for building mass calculations.  These walls are normal-weight concrete with a 28-day compressive strength, </a:t>
            </a:r>
            <a:r>
              <a:rPr lang="en-US" i="1" dirty="0" err="1"/>
              <a:t>f'</a:t>
            </a:r>
            <a:r>
              <a:rPr lang="en-US" i="1" baseline="-25000" dirty="0" err="1"/>
              <a:t>c</a:t>
            </a:r>
            <a:r>
              <a:rPr lang="en-US" i="1" dirty="0"/>
              <a:t>, </a:t>
            </a:r>
            <a:r>
              <a:rPr lang="en-US" dirty="0"/>
              <a:t>of 5,000 psi.  Reinforcing bars used at the ends of the walls and in welded connectors are ASTM A706 (60 </a:t>
            </a:r>
            <a:r>
              <a:rPr lang="en-US" dirty="0" err="1"/>
              <a:t>ksi</a:t>
            </a:r>
            <a:r>
              <a:rPr lang="en-US" dirty="0"/>
              <a:t> yield strength).  The concrete for the foundations and below-grade walls has a 28-day compressive strength, </a:t>
            </a:r>
            <a:r>
              <a:rPr lang="en-US" i="1" dirty="0" err="1"/>
              <a:t>f'</a:t>
            </a:r>
            <a:r>
              <a:rPr lang="en-US" i="1" baseline="-25000" dirty="0" err="1"/>
              <a:t>c</a:t>
            </a:r>
            <a:r>
              <a:rPr lang="en-US" i="1" dirty="0"/>
              <a:t>,</a:t>
            </a:r>
            <a:r>
              <a:rPr lang="en-US" dirty="0"/>
              <a:t> of 4,000 psi.</a:t>
            </a:r>
          </a:p>
          <a:p>
            <a:endParaRPr lang="en-US" dirty="0"/>
          </a:p>
          <a:p>
            <a:r>
              <a:rPr lang="en-US" dirty="0"/>
              <a:t>Design example for intermediate precast walls in three-story</a:t>
            </a:r>
            <a:r>
              <a:rPr lang="en-US" baseline="0" dirty="0"/>
              <a:t> office. Slide shows the seismic parameters from the Table in the example.</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69</a:t>
            </a:fld>
            <a:endParaRPr lang="en-US" dirty="0"/>
          </a:p>
        </p:txBody>
      </p:sp>
    </p:spTree>
    <p:extLst>
      <p:ext uri="{BB962C8B-B14F-4D97-AF65-F5344CB8AC3E}">
        <p14:creationId xmlns:p14="http://schemas.microsoft.com/office/powerpoint/2010/main" val="1847678028"/>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Vertical distribution of base shear is shown in the example calculations for the entire structure.</a:t>
            </a:r>
            <a:r>
              <a:rPr lang="en-US" baseline="0" dirty="0"/>
              <a:t> </a:t>
            </a:r>
          </a:p>
          <a:p>
            <a:endParaRPr lang="en-US" baseline="0" dirty="0"/>
          </a:p>
          <a:p>
            <a:r>
              <a:rPr lang="en-US" dirty="0"/>
              <a:t>The seismic lateral force ,</a:t>
            </a:r>
            <a:r>
              <a:rPr lang="en-US" i="1" dirty="0" err="1"/>
              <a:t>F</a:t>
            </a:r>
            <a:r>
              <a:rPr lang="en-US" i="1" baseline="-25000" dirty="0" err="1"/>
              <a:t>x</a:t>
            </a:r>
            <a:r>
              <a:rPr lang="en-US" dirty="0"/>
              <a:t>, at any level is determined in accordance with </a:t>
            </a:r>
            <a:r>
              <a:rPr lang="en-US" i="1" dirty="0"/>
              <a:t>Standard</a:t>
            </a:r>
            <a:r>
              <a:rPr lang="en-US" dirty="0"/>
              <a:t> Section 12.8.3. </a:t>
            </a:r>
          </a:p>
          <a:p>
            <a:r>
              <a:rPr lang="en-US" dirty="0"/>
              <a:t>Since the period, </a:t>
            </a:r>
            <a:r>
              <a:rPr lang="en-US" i="1" dirty="0"/>
              <a:t>T,</a:t>
            </a:r>
            <a:r>
              <a:rPr lang="en-US" dirty="0"/>
              <a:t> is less than 0.5 seconds,</a:t>
            </a:r>
            <a:r>
              <a:rPr lang="en-US" i="1" dirty="0"/>
              <a:t> k</a:t>
            </a:r>
            <a:r>
              <a:rPr lang="en-US" dirty="0"/>
              <a:t> = l in both building directions.  The total lateral forces are calculated as:</a:t>
            </a:r>
          </a:p>
          <a:p>
            <a:r>
              <a:rPr lang="en-US" dirty="0"/>
              <a:t> </a:t>
            </a:r>
          </a:p>
          <a:p>
            <a:pPr lvl="0"/>
            <a:r>
              <a:rPr lang="en-US" dirty="0"/>
              <a:t>Roof:  </a:t>
            </a:r>
            <a:r>
              <a:rPr lang="en-US" i="1" dirty="0" err="1"/>
              <a:t>C</a:t>
            </a:r>
            <a:r>
              <a:rPr lang="en-US" i="1" baseline="-25000" dirty="0" err="1"/>
              <a:t>vr</a:t>
            </a:r>
            <a:r>
              <a:rPr lang="en-US" dirty="0"/>
              <a:t> = 0.50; </a:t>
            </a:r>
            <a:r>
              <a:rPr lang="en-US" i="1" dirty="0" err="1"/>
              <a:t>F</a:t>
            </a:r>
            <a:r>
              <a:rPr lang="en-US" i="1" baseline="-25000" dirty="0" err="1"/>
              <a:t>r</a:t>
            </a:r>
            <a:r>
              <a:rPr lang="en-US" dirty="0"/>
              <a:t> = 190 kips</a:t>
            </a:r>
          </a:p>
          <a:p>
            <a:r>
              <a:rPr lang="en-US" dirty="0"/>
              <a:t> </a:t>
            </a:r>
          </a:p>
          <a:p>
            <a:pPr lvl="0"/>
            <a:r>
              <a:rPr lang="en-US" dirty="0"/>
              <a:t>Third Floor:  </a:t>
            </a:r>
            <a:r>
              <a:rPr lang="en-US" i="1" dirty="0"/>
              <a:t>C</a:t>
            </a:r>
            <a:r>
              <a:rPr lang="en-US" i="1" baseline="-25000" dirty="0"/>
              <a:t>v3</a:t>
            </a:r>
            <a:r>
              <a:rPr lang="en-US" dirty="0"/>
              <a:t> = 0.333; </a:t>
            </a:r>
            <a:r>
              <a:rPr lang="en-US" i="1" dirty="0"/>
              <a:t>F</a:t>
            </a:r>
            <a:r>
              <a:rPr lang="en-US" i="1" baseline="-25000" dirty="0"/>
              <a:t>3</a:t>
            </a:r>
            <a:r>
              <a:rPr lang="en-US" dirty="0"/>
              <a:t> = 127 kips</a:t>
            </a:r>
          </a:p>
          <a:p>
            <a:r>
              <a:rPr lang="en-US" dirty="0"/>
              <a:t> </a:t>
            </a:r>
          </a:p>
          <a:p>
            <a:pPr lvl="0"/>
            <a:r>
              <a:rPr lang="en-US" dirty="0"/>
              <a:t>Second Floor:  </a:t>
            </a:r>
            <a:r>
              <a:rPr lang="en-US" i="1" dirty="0"/>
              <a:t>C</a:t>
            </a:r>
            <a:r>
              <a:rPr lang="en-US" i="1" baseline="-25000" dirty="0"/>
              <a:t>v2</a:t>
            </a:r>
            <a:r>
              <a:rPr lang="en-US" dirty="0"/>
              <a:t> = 0.167; </a:t>
            </a:r>
            <a:r>
              <a:rPr lang="en-US" i="1" dirty="0"/>
              <a:t>F</a:t>
            </a:r>
            <a:r>
              <a:rPr lang="en-US" i="1" baseline="-25000" dirty="0"/>
              <a:t>2</a:t>
            </a:r>
            <a:r>
              <a:rPr lang="en-US" dirty="0"/>
              <a:t> = 63 kips</a:t>
            </a:r>
          </a:p>
          <a:p>
            <a:endParaRPr lang="en-US" baseline="0" dirty="0"/>
          </a:p>
          <a:p>
            <a:r>
              <a:rPr lang="en-US" dirty="0"/>
              <a:t>Since</a:t>
            </a:r>
            <a:r>
              <a:rPr lang="en-US" baseline="0" dirty="0"/>
              <a:t> torsion is assumed to be carried by the walls in the transverse direction, the forces to each of two walls (as shown in the slide)  in the direction under consideration is half the total, and these are the forces i</a:t>
            </a:r>
            <a:r>
              <a:rPr lang="en-US" dirty="0"/>
              <a:t>llustrated in</a:t>
            </a:r>
            <a:r>
              <a:rPr lang="en-US" baseline="0" dirty="0"/>
              <a:t> the figure.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70</a:t>
            </a:fld>
            <a:endParaRPr lang="en-US" dirty="0"/>
          </a:p>
        </p:txBody>
      </p:sp>
    </p:spTree>
    <p:extLst>
      <p:ext uri="{BB962C8B-B14F-4D97-AF65-F5344CB8AC3E}">
        <p14:creationId xmlns:p14="http://schemas.microsoft.com/office/powerpoint/2010/main" val="2362287949"/>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The figure shows the free-body diagram for one longitudinal wall.  The tension connection at the base of the precast panel to the below-grade wall is governed by the seismic overturning moment and the dead loads of the panel and supported floors and roof.  In this example, the weights for an elevator penthouse, with a floor and equipment load at 180 psf between the shafts and a roof load at 20 psf, are included.  The weight for the floors includes double tees, ceiling, and partitions (total load of 70 psf) but not beams and columns.  Floor live load is 50 psf, except 100 psf is used in the elevator lobby.  Roof snow load is 30 psf.</a:t>
            </a:r>
            <a:r>
              <a:rPr lang="en-US" baseline="0" dirty="0"/>
              <a:t>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71</a:t>
            </a:fld>
            <a:endParaRPr lang="en-US" dirty="0"/>
          </a:p>
        </p:txBody>
      </p:sp>
    </p:spTree>
    <p:extLst>
      <p:ext uri="{BB962C8B-B14F-4D97-AF65-F5344CB8AC3E}">
        <p14:creationId xmlns:p14="http://schemas.microsoft.com/office/powerpoint/2010/main" val="2362287949"/>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sz="1100" b="0" kern="1200" dirty="0">
                <a:solidFill>
                  <a:schemeClr val="tx1"/>
                </a:solidFill>
                <a:effectLst/>
                <a:latin typeface="Arial" pitchFamily="34" charset="0"/>
                <a:ea typeface="+mn-ea"/>
                <a:cs typeface="+mn-cs"/>
              </a:rPr>
              <a:t>Figure on the left shows an along-the-height cross section of an 8” thick precast longitudinal shear wall. The wall is reinforced by two No. 9 full height vertical bars at each end. Direct tension coupler is used to transfer the force in the bars wherever required. Figure on the</a:t>
            </a:r>
            <a:r>
              <a:rPr lang="en-US" sz="1100" b="0" kern="1200" baseline="0" dirty="0">
                <a:solidFill>
                  <a:schemeClr val="tx1"/>
                </a:solidFill>
                <a:effectLst/>
                <a:latin typeface="Arial" pitchFamily="34" charset="0"/>
                <a:ea typeface="+mn-ea"/>
                <a:cs typeface="+mn-cs"/>
              </a:rPr>
              <a:t> right</a:t>
            </a:r>
            <a:r>
              <a:rPr lang="en-US" sz="1100" b="0" kern="1200" dirty="0">
                <a:solidFill>
                  <a:schemeClr val="tx1"/>
                </a:solidFill>
                <a:effectLst/>
                <a:latin typeface="Arial" pitchFamily="34" charset="0"/>
                <a:ea typeface="+mn-ea"/>
                <a:cs typeface="+mn-cs"/>
              </a:rPr>
              <a:t> shows a cross section of the base of a precast shear wall supported by a 28” thick reinforced concrete foundation. Dowels with standard hook are used to develop overturning reinforcement with a 3” minimum clear cover from the bottom of the foundation.</a:t>
            </a:r>
            <a:endParaRPr lang="en-US" sz="1100" b="1" kern="1200" dirty="0">
              <a:solidFill>
                <a:schemeClr val="tx1"/>
              </a:solidFill>
              <a:effectLst/>
              <a:latin typeface="Arial" pitchFamily="34" charset="0"/>
              <a:ea typeface="+mn-ea"/>
              <a:cs typeface="+mn-cs"/>
            </a:endParaRPr>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72</a:t>
            </a:fld>
            <a:endParaRPr lang="en-US" dirty="0"/>
          </a:p>
        </p:txBody>
      </p:sp>
    </p:spTree>
    <p:extLst>
      <p:ext uri="{BB962C8B-B14F-4D97-AF65-F5344CB8AC3E}">
        <p14:creationId xmlns:p14="http://schemas.microsoft.com/office/powerpoint/2010/main" val="3425002898"/>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 figure illustrates a welded connection with an embedded plate  with tail bars developed in the wall and a</a:t>
            </a:r>
            <a:r>
              <a:rPr lang="en-US" baseline="0" dirty="0"/>
              <a:t> foundation plate anchored with headed anchor studs. The connection is made with two face plates, one on each side of the wall.</a:t>
            </a:r>
            <a:r>
              <a:rPr lang="en-US" dirty="0"/>
              <a:t>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 base shear connection is shown in the figure and is to be flexible vertically but stiff horizontally in the plane of the panel.  The vertical flexibility is intended to minimize the contribution of these connections to overturning resistance, which would simply increase the shear demand.</a:t>
            </a:r>
          </a:p>
          <a:p>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73</a:t>
            </a:fld>
            <a:endParaRPr lang="en-US" dirty="0"/>
          </a:p>
        </p:txBody>
      </p:sp>
    </p:spTree>
    <p:extLst>
      <p:ext uri="{BB962C8B-B14F-4D97-AF65-F5344CB8AC3E}">
        <p14:creationId xmlns:p14="http://schemas.microsoft.com/office/powerpoint/2010/main" val="30492675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First slide to introduce the design of untopped precast diaphragms using hollow core floor plank. The design is linked to the Chapter 10 masonry wall example for SDC B using Birmingham.,</a:t>
            </a:r>
            <a:r>
              <a:rPr lang="en-US" baseline="0" dirty="0"/>
              <a:t> Alabama. The use of seismic acceleration parameters for New York for SDC C differs from Chapter 10.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7</a:t>
            </a:fld>
            <a:endParaRPr lang="en-US" dirty="0"/>
          </a:p>
        </p:txBody>
      </p:sp>
    </p:spTree>
    <p:extLst>
      <p:ext uri="{BB962C8B-B14F-4D97-AF65-F5344CB8AC3E}">
        <p14:creationId xmlns:p14="http://schemas.microsoft.com/office/powerpoint/2010/main" val="953467384"/>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The design</a:t>
            </a:r>
            <a:r>
              <a:rPr lang="en-US" baseline="0" dirty="0"/>
              <a:t> example is for a single story building with perimeter shear wall panels. This example shows the design for intermediate precast concrete walls in SDC D.  </a:t>
            </a:r>
          </a:p>
          <a:p>
            <a:endParaRPr lang="en-US" baseline="0" dirty="0"/>
          </a:p>
          <a:p>
            <a:pPr defTabSz="948507">
              <a:defRPr/>
            </a:pPr>
            <a:r>
              <a:rPr lang="en-US" dirty="0"/>
              <a:t>The structure has 8-foot-wide by 12.5-inch-deep prestressed double tee (DT) wall panels.  The roof is light gage metal decking spanning to bar joists that are spaced at 4 feet on center to match the location of the DT legs.  The center supports for the joists are joist girders spanning 40 feet to steel tube columns.  The vertical seismic force-resisting system is the precast/prestressed DT wall panels located around the perimeter of the building.  The average roof height is 20 feet, and there is a 3-foot parapet.  </a:t>
            </a:r>
          </a:p>
          <a:p>
            <a:endParaRPr lang="en-US" baseline="0" dirty="0"/>
          </a:p>
          <a:p>
            <a:r>
              <a:rPr lang="en-US" baseline="0" dirty="0"/>
              <a:t>The slide describes the precast building.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75</a:t>
            </a:fld>
            <a:endParaRPr lang="en-US" dirty="0"/>
          </a:p>
        </p:txBody>
      </p:sp>
    </p:spTree>
    <p:extLst>
      <p:ext uri="{BB962C8B-B14F-4D97-AF65-F5344CB8AC3E}">
        <p14:creationId xmlns:p14="http://schemas.microsoft.com/office/powerpoint/2010/main" val="1265557059"/>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The figure</a:t>
            </a:r>
            <a:r>
              <a:rPr lang="en-US" baseline="0" dirty="0"/>
              <a:t> shows a plan of the building. The building is 120 ft long and 96 ft wide. </a:t>
            </a:r>
          </a:p>
          <a:p>
            <a:endParaRPr lang="en-US" baseline="0" dirty="0"/>
          </a:p>
          <a:p>
            <a:r>
              <a:rPr lang="en-US" dirty="0"/>
              <a:t>The precast wall panels used in this building are typical DT wall panels commonly found in many locations but not normally used in southern California.  For these wall panels, an extra 1/2 inch has been added to the thickness of the deck (flange).  This extra thickness is intended to reduce cracking of the flanges and provide cover for the bars used in the deck at the base. </a:t>
            </a:r>
          </a:p>
          <a:p>
            <a:endParaRPr lang="en-US" dirty="0"/>
          </a:p>
          <a:p>
            <a:pPr defTabSz="948507">
              <a:defRPr/>
            </a:pPr>
            <a:r>
              <a:rPr lang="en-US" dirty="0"/>
              <a:t>The wall panels are normal-weight concrete with a 28-day compressive strength of </a:t>
            </a:r>
            <a:r>
              <a:rPr lang="en-US" i="1" dirty="0" err="1"/>
              <a:t>f'c</a:t>
            </a:r>
            <a:r>
              <a:rPr lang="en-US" i="1" dirty="0"/>
              <a:t> </a:t>
            </a:r>
            <a:r>
              <a:rPr lang="en-US" dirty="0"/>
              <a:t>= 5,000 psi.  Reinforcing bars used in the welded connections of the panels and footings are ASTM A706 (60 </a:t>
            </a:r>
            <a:r>
              <a:rPr lang="en-US" dirty="0" err="1"/>
              <a:t>ksi</a:t>
            </a:r>
            <a:r>
              <a:rPr lang="en-US" dirty="0"/>
              <a:t>).  The concrete for the foundations has a 28-day compressive strength of </a:t>
            </a:r>
            <a:r>
              <a:rPr lang="en-US" i="1" dirty="0" err="1"/>
              <a:t>f'c</a:t>
            </a:r>
            <a:r>
              <a:rPr lang="en-US" i="1" dirty="0"/>
              <a:t> </a:t>
            </a:r>
            <a:r>
              <a:rPr lang="en-US" dirty="0"/>
              <a:t>= 4,000 psi.</a:t>
            </a:r>
          </a:p>
          <a:p>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76</a:t>
            </a:fld>
            <a:endParaRPr lang="en-US" dirty="0"/>
          </a:p>
        </p:txBody>
      </p:sp>
    </p:spTree>
    <p:extLst>
      <p:ext uri="{BB962C8B-B14F-4D97-AF65-F5344CB8AC3E}">
        <p14:creationId xmlns:p14="http://schemas.microsoft.com/office/powerpoint/2010/main" val="2756578938"/>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Introduction to review of special moment frames constructed using precast concrete construction. This method is considered “emulation” of monolithic cast-in-place concrete.</a:t>
            </a:r>
          </a:p>
          <a:p>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78</a:t>
            </a:fld>
            <a:endParaRPr lang="en-US" dirty="0"/>
          </a:p>
        </p:txBody>
      </p:sp>
    </p:spTree>
    <p:extLst>
      <p:ext uri="{BB962C8B-B14F-4D97-AF65-F5344CB8AC3E}">
        <p14:creationId xmlns:p14="http://schemas.microsoft.com/office/powerpoint/2010/main" val="1781114137"/>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This is a slide provided as a summary of the examples covered in the presentation.</a:t>
            </a:r>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79</a:t>
            </a:fld>
            <a:endParaRPr lang="en-US" dirty="0"/>
          </a:p>
        </p:txBody>
      </p:sp>
    </p:spTree>
    <p:extLst>
      <p:ext uri="{BB962C8B-B14F-4D97-AF65-F5344CB8AC3E}">
        <p14:creationId xmlns:p14="http://schemas.microsoft.com/office/powerpoint/2010/main" val="1874643312"/>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b="1" i="1" u="sng" dirty="0"/>
              <a:t>This slide is a placeholder for opening the floor up to questions</a:t>
            </a:r>
          </a:p>
          <a:p>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80</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Weight</a:t>
            </a:r>
            <a:r>
              <a:rPr lang="en-US" baseline="0" dirty="0"/>
              <a:t> used for the diaphragm design is given for floor and roof. The weight used for the design of the diaphragm does not include the weight of walls parallel to the direction of loading because the wall weight does not contribute to the inertial force in the floor. That must be collected and distributed to the walls,</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9</a:t>
            </a:fld>
            <a:endParaRPr lang="en-US" dirty="0"/>
          </a:p>
        </p:txBody>
      </p:sp>
    </p:spTree>
    <p:extLst>
      <p:ext uri="{BB962C8B-B14F-4D97-AF65-F5344CB8AC3E}">
        <p14:creationId xmlns:p14="http://schemas.microsoft.com/office/powerpoint/2010/main" val="21703158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Weight</a:t>
            </a:r>
            <a:r>
              <a:rPr lang="en-US" baseline="0" dirty="0"/>
              <a:t> used for the diaphragm design is given for floor and roof. The weight used for the design of the diaphragm does not include the weight of walls parallel to the direction of loading because the wall weight does not contribute to the inertial force in the floor. That must be collected and distributed to the walls,</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10</a:t>
            </a:fld>
            <a:endParaRPr lang="en-US" dirty="0"/>
          </a:p>
        </p:txBody>
      </p:sp>
    </p:spTree>
    <p:extLst>
      <p:ext uri="{BB962C8B-B14F-4D97-AF65-F5344CB8AC3E}">
        <p14:creationId xmlns:p14="http://schemas.microsoft.com/office/powerpoint/2010/main" val="21703158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28487635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419266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00813" y="269875"/>
            <a:ext cx="1944687" cy="56324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61988" y="269875"/>
            <a:ext cx="5686425" cy="5632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31009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9658817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8645100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61988" y="1604963"/>
            <a:ext cx="3810000" cy="42973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4388" y="1604963"/>
            <a:ext cx="3810000" cy="42973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15405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950258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0535229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6088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6003293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6959818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73100" y="269875"/>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61988" y="1604963"/>
            <a:ext cx="7772400" cy="4297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8" descr="FEMAnewlogo"/>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142875" y="6442652"/>
            <a:ext cx="917478" cy="326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p:cNvPicPr>
            <a:picLocks noChangeAspect="1"/>
          </p:cNvPicPr>
          <p:nvPr userDrawn="1"/>
        </p:nvPicPr>
        <p:blipFill>
          <a:blip r:embed="rId14"/>
          <a:stretch>
            <a:fillRect/>
          </a:stretch>
        </p:blipFill>
        <p:spPr>
          <a:xfrm>
            <a:off x="1146660" y="6453378"/>
            <a:ext cx="632361" cy="355306"/>
          </a:xfrm>
          <a:prstGeom prst="rect">
            <a:avLst/>
          </a:prstGeom>
        </p:spPr>
      </p:pic>
      <p:sp>
        <p:nvSpPr>
          <p:cNvPr id="10" name="TextBox 9"/>
          <p:cNvSpPr txBox="1"/>
          <p:nvPr userDrawn="1"/>
        </p:nvSpPr>
        <p:spPr>
          <a:xfrm>
            <a:off x="2236744" y="6472403"/>
            <a:ext cx="4320330" cy="246221"/>
          </a:xfrm>
          <a:prstGeom prst="rect">
            <a:avLst/>
          </a:prstGeom>
          <a:noFill/>
        </p:spPr>
        <p:txBody>
          <a:bodyPr wrap="square" rtlCol="0">
            <a:spAutoFit/>
          </a:bodyPr>
          <a:lstStyle/>
          <a:p>
            <a:pPr algn="ctr"/>
            <a:r>
              <a:rPr lang="en-US" sz="1000" b="1" dirty="0">
                <a:solidFill>
                  <a:schemeClr val="accent6">
                    <a:lumMod val="75000"/>
                  </a:schemeClr>
                </a:solidFill>
              </a:rPr>
              <a:t>Instructional Material Complementing FEMA</a:t>
            </a:r>
            <a:r>
              <a:rPr lang="en-US" sz="1000" b="1" baseline="0" dirty="0">
                <a:solidFill>
                  <a:schemeClr val="accent6">
                    <a:lumMod val="75000"/>
                  </a:schemeClr>
                </a:solidFill>
              </a:rPr>
              <a:t> </a:t>
            </a:r>
            <a:r>
              <a:rPr lang="en-US" sz="1000" b="1" dirty="0">
                <a:solidFill>
                  <a:schemeClr val="accent6">
                    <a:lumMod val="75000"/>
                  </a:schemeClr>
                </a:solidFill>
              </a:rPr>
              <a:t>1051, Design Examples</a:t>
            </a:r>
          </a:p>
        </p:txBody>
      </p:sp>
      <p:sp>
        <p:nvSpPr>
          <p:cNvPr id="11" name="TextBox 10"/>
          <p:cNvSpPr txBox="1"/>
          <p:nvPr userDrawn="1"/>
        </p:nvSpPr>
        <p:spPr>
          <a:xfrm>
            <a:off x="6711191" y="6473131"/>
            <a:ext cx="2004183" cy="245493"/>
          </a:xfrm>
          <a:prstGeom prst="rect">
            <a:avLst/>
          </a:prstGeom>
          <a:noFill/>
        </p:spPr>
        <p:txBody>
          <a:bodyPr wrap="square" rtlCol="0">
            <a:spAutoFit/>
          </a:bodyPr>
          <a:lstStyle/>
          <a:p>
            <a:pPr algn="r"/>
            <a:r>
              <a:rPr lang="en-US" sz="1000" b="1" baseline="0" dirty="0">
                <a:solidFill>
                  <a:schemeClr val="accent6">
                    <a:lumMod val="75000"/>
                  </a:schemeClr>
                </a:solidFill>
              </a:rPr>
              <a:t>Precast Concrete - </a:t>
            </a:r>
            <a:fld id="{CF2387FA-CD98-4659-A3E6-3B373A13DC67}" type="slidenum">
              <a:rPr lang="en-US" sz="1000" b="1" baseline="0" smtClean="0">
                <a:solidFill>
                  <a:schemeClr val="accent6">
                    <a:lumMod val="75000"/>
                  </a:schemeClr>
                </a:solidFill>
              </a:rPr>
              <a:t>‹#›</a:t>
            </a:fld>
            <a:endParaRPr lang="en-US" sz="1000" b="1" dirty="0">
              <a:solidFill>
                <a:schemeClr val="accent6">
                  <a:lumMod val="75000"/>
                </a:schemeClr>
              </a:solidFill>
            </a:endParaRPr>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hf hdr="0"/>
  <p:txStyles>
    <p:titleStyle>
      <a:lvl1pPr algn="ctr" rtl="0" eaLnBrk="0" fontAlgn="base" hangingPunct="0">
        <a:spcBef>
          <a:spcPct val="0"/>
        </a:spcBef>
        <a:spcAft>
          <a:spcPct val="0"/>
        </a:spcAft>
        <a:defRPr sz="3600" b="1">
          <a:solidFill>
            <a:srgbClr val="002D80"/>
          </a:solidFill>
          <a:latin typeface="+mj-lt"/>
          <a:ea typeface="+mj-ea"/>
          <a:cs typeface="+mj-cs"/>
        </a:defRPr>
      </a:lvl1pPr>
      <a:lvl2pPr algn="ctr" rtl="0" eaLnBrk="0" fontAlgn="base" hangingPunct="0">
        <a:spcBef>
          <a:spcPct val="0"/>
        </a:spcBef>
        <a:spcAft>
          <a:spcPct val="0"/>
        </a:spcAft>
        <a:defRPr sz="3600" b="1">
          <a:solidFill>
            <a:srgbClr val="002D80"/>
          </a:solidFill>
          <a:latin typeface="Arial" pitchFamily="34" charset="0"/>
        </a:defRPr>
      </a:lvl2pPr>
      <a:lvl3pPr algn="ctr" rtl="0" eaLnBrk="0" fontAlgn="base" hangingPunct="0">
        <a:spcBef>
          <a:spcPct val="0"/>
        </a:spcBef>
        <a:spcAft>
          <a:spcPct val="0"/>
        </a:spcAft>
        <a:defRPr sz="3600" b="1">
          <a:solidFill>
            <a:srgbClr val="002D80"/>
          </a:solidFill>
          <a:latin typeface="Arial" pitchFamily="34" charset="0"/>
        </a:defRPr>
      </a:lvl3pPr>
      <a:lvl4pPr algn="ctr" rtl="0" eaLnBrk="0" fontAlgn="base" hangingPunct="0">
        <a:spcBef>
          <a:spcPct val="0"/>
        </a:spcBef>
        <a:spcAft>
          <a:spcPct val="0"/>
        </a:spcAft>
        <a:defRPr sz="3600" b="1">
          <a:solidFill>
            <a:srgbClr val="002D80"/>
          </a:solidFill>
          <a:latin typeface="Arial" pitchFamily="34" charset="0"/>
        </a:defRPr>
      </a:lvl4pPr>
      <a:lvl5pPr algn="ctr" rtl="0" eaLnBrk="0" fontAlgn="base" hangingPunct="0">
        <a:spcBef>
          <a:spcPct val="0"/>
        </a:spcBef>
        <a:spcAft>
          <a:spcPct val="0"/>
        </a:spcAft>
        <a:defRPr sz="3600" b="1">
          <a:solidFill>
            <a:srgbClr val="002D80"/>
          </a:solidFill>
          <a:latin typeface="Arial" pitchFamily="34" charset="0"/>
        </a:defRPr>
      </a:lvl5pPr>
      <a:lvl6pPr marL="457200" algn="ctr" rtl="0" eaLnBrk="0" fontAlgn="base" hangingPunct="0">
        <a:spcBef>
          <a:spcPct val="0"/>
        </a:spcBef>
        <a:spcAft>
          <a:spcPct val="0"/>
        </a:spcAft>
        <a:defRPr sz="3600" b="1">
          <a:solidFill>
            <a:srgbClr val="002D80"/>
          </a:solidFill>
          <a:latin typeface="Arial" pitchFamily="34" charset="0"/>
        </a:defRPr>
      </a:lvl6pPr>
      <a:lvl7pPr marL="914400" algn="ctr" rtl="0" eaLnBrk="0" fontAlgn="base" hangingPunct="0">
        <a:spcBef>
          <a:spcPct val="0"/>
        </a:spcBef>
        <a:spcAft>
          <a:spcPct val="0"/>
        </a:spcAft>
        <a:defRPr sz="3600" b="1">
          <a:solidFill>
            <a:srgbClr val="002D80"/>
          </a:solidFill>
          <a:latin typeface="Arial" pitchFamily="34" charset="0"/>
        </a:defRPr>
      </a:lvl7pPr>
      <a:lvl8pPr marL="1371600" algn="ctr" rtl="0" eaLnBrk="0" fontAlgn="base" hangingPunct="0">
        <a:spcBef>
          <a:spcPct val="0"/>
        </a:spcBef>
        <a:spcAft>
          <a:spcPct val="0"/>
        </a:spcAft>
        <a:defRPr sz="3600" b="1">
          <a:solidFill>
            <a:srgbClr val="002D80"/>
          </a:solidFill>
          <a:latin typeface="Arial" pitchFamily="34" charset="0"/>
        </a:defRPr>
      </a:lvl8pPr>
      <a:lvl9pPr marL="1828800" algn="ctr" rtl="0" eaLnBrk="0" fontAlgn="base" hangingPunct="0">
        <a:spcBef>
          <a:spcPct val="0"/>
        </a:spcBef>
        <a:spcAft>
          <a:spcPct val="0"/>
        </a:spcAft>
        <a:defRPr sz="3600" b="1">
          <a:solidFill>
            <a:srgbClr val="002D80"/>
          </a:solidFill>
          <a:latin typeface="Arial" pitchFamily="34"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800">
          <a:solidFill>
            <a:schemeClr val="tx1"/>
          </a:solidFill>
          <a:latin typeface="+mn-lt"/>
        </a:defRPr>
      </a:lvl3pPr>
      <a:lvl4pPr marL="1600200" indent="-228600" algn="l" rtl="0" eaLnBrk="0" fontAlgn="base" hangingPunct="0">
        <a:spcBef>
          <a:spcPct val="20000"/>
        </a:spcBef>
        <a:spcAft>
          <a:spcPct val="0"/>
        </a:spcAft>
        <a:buChar char="–"/>
        <a:defRPr sz="2800">
          <a:solidFill>
            <a:schemeClr val="tx1"/>
          </a:solidFill>
          <a:latin typeface="+mn-lt"/>
        </a:defRPr>
      </a:lvl4pPr>
      <a:lvl5pPr marL="2057400" indent="-228600" algn="l" rtl="0" eaLnBrk="0" fontAlgn="base" hangingPunct="0">
        <a:spcBef>
          <a:spcPct val="20000"/>
        </a:spcBef>
        <a:spcAft>
          <a:spcPct val="0"/>
        </a:spcAft>
        <a:buChar char="»"/>
        <a:defRPr sz="2800">
          <a:solidFill>
            <a:schemeClr val="tx1"/>
          </a:solidFill>
          <a:latin typeface="+mn-lt"/>
        </a:defRPr>
      </a:lvl5pPr>
      <a:lvl6pPr marL="2514600" indent="-228600" algn="l" rtl="0" eaLnBrk="0" fontAlgn="base" hangingPunct="0">
        <a:spcBef>
          <a:spcPct val="20000"/>
        </a:spcBef>
        <a:spcAft>
          <a:spcPct val="0"/>
        </a:spcAft>
        <a:buChar char="»"/>
        <a:defRPr sz="2800">
          <a:solidFill>
            <a:schemeClr val="tx1"/>
          </a:solidFill>
          <a:latin typeface="+mn-lt"/>
        </a:defRPr>
      </a:lvl6pPr>
      <a:lvl7pPr marL="2971800" indent="-228600" algn="l" rtl="0" eaLnBrk="0" fontAlgn="base" hangingPunct="0">
        <a:spcBef>
          <a:spcPct val="20000"/>
        </a:spcBef>
        <a:spcAft>
          <a:spcPct val="0"/>
        </a:spcAft>
        <a:buChar char="»"/>
        <a:defRPr sz="2800">
          <a:solidFill>
            <a:schemeClr val="tx1"/>
          </a:solidFill>
          <a:latin typeface="+mn-lt"/>
        </a:defRPr>
      </a:lvl7pPr>
      <a:lvl8pPr marL="3429000" indent="-228600" algn="l" rtl="0" eaLnBrk="0" fontAlgn="base" hangingPunct="0">
        <a:spcBef>
          <a:spcPct val="20000"/>
        </a:spcBef>
        <a:spcAft>
          <a:spcPct val="0"/>
        </a:spcAft>
        <a:buChar char="»"/>
        <a:defRPr sz="2800">
          <a:solidFill>
            <a:schemeClr val="tx1"/>
          </a:solidFill>
          <a:latin typeface="+mn-lt"/>
        </a:defRPr>
      </a:lvl8pPr>
      <a:lvl9pPr marL="3886200" indent="-228600" algn="l" rtl="0" eaLnBrk="0" fontAlgn="base" hangingPunct="0">
        <a:spcBef>
          <a:spcPct val="20000"/>
        </a:spcBef>
        <a:spcAft>
          <a:spcPct val="0"/>
        </a:spcAft>
        <a:buChar char="»"/>
        <a:defRPr sz="28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81.xm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9.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8.wmf"/><Relationship Id="rId4" Type="http://schemas.openxmlformats.org/officeDocument/2006/relationships/oleObject" Target="../embeddings/oleObject1.bin"/></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12.wmf"/><Relationship Id="rId4" Type="http://schemas.openxmlformats.org/officeDocument/2006/relationships/oleObject" Target="../embeddings/oleObject3.bin"/></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12.wmf"/><Relationship Id="rId4" Type="http://schemas.openxmlformats.org/officeDocument/2006/relationships/oleObject" Target="../embeddings/oleObject4.bin"/></Relationships>
</file>

<file path=ppt/slides/_rels/slide2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14.wmf"/><Relationship Id="rId4" Type="http://schemas.openxmlformats.org/officeDocument/2006/relationships/oleObject" Target="../embeddings/oleObject5.bin"/></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14.wmf"/><Relationship Id="rId4" Type="http://schemas.openxmlformats.org/officeDocument/2006/relationships/oleObject" Target="../embeddings/oleObject6.bin"/></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5.xml"/><Relationship Id="rId1" Type="http://schemas.openxmlformats.org/officeDocument/2006/relationships/slideLayout" Target="../slideLayouts/slideLayout4.xml"/><Relationship Id="rId4" Type="http://schemas.openxmlformats.org/officeDocument/2006/relationships/image" Target="../media/image18.jpeg"/></Relationships>
</file>

<file path=ppt/slides/_rels/slide48.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notesSlide" Target="../notesSlides/notesSlide46.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8.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9.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14.wmf"/><Relationship Id="rId4" Type="http://schemas.openxmlformats.org/officeDocument/2006/relationships/oleObject" Target="../embeddings/oleObject7.bin"/></Relationships>
</file>

<file path=ppt/slides/_rels/slide5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2.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notesSlide" Target="../notesSlides/notesSlide58.xml"/><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notesSlide" Target="../notesSlides/notesSlide63.xml"/><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notesSlide" Target="../notesSlides/notesSlide66.xml"/><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notesSlide" Target="../notesSlides/notesSlide67.xml"/><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notesSlide" Target="../notesSlides/notesSlide69.xml"/><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notesSlide" Target="../notesSlides/notesSlide71.xml"/><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74.xml"/><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hlinkClick r:id="rId3" action="ppaction://hlinksldjump" tooltip="Any modifications made to the file represent the presenters' opinion only. "/>
          </p:cNvPr>
          <p:cNvSpPr txBox="1"/>
          <p:nvPr/>
        </p:nvSpPr>
        <p:spPr>
          <a:xfrm>
            <a:off x="7578314" y="6123607"/>
            <a:ext cx="1013998" cy="307777"/>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sz="1400" dirty="0"/>
              <a:t>Disclaimer</a:t>
            </a:r>
          </a:p>
        </p:txBody>
      </p:sp>
      <p:pic>
        <p:nvPicPr>
          <p:cNvPr id="7" name="Picture 6" descr="2015 NEHRP Recommended Seismic Provisions: Training and Instructional Material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1276" y="542954"/>
            <a:ext cx="3883574" cy="501447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3" name="TextBox 12"/>
          <p:cNvSpPr txBox="1"/>
          <p:nvPr/>
        </p:nvSpPr>
        <p:spPr>
          <a:xfrm>
            <a:off x="5286868" y="4755981"/>
            <a:ext cx="3352263" cy="276999"/>
          </a:xfrm>
          <a:prstGeom prst="rect">
            <a:avLst/>
          </a:prstGeom>
          <a:noFill/>
        </p:spPr>
        <p:txBody>
          <a:bodyPr wrap="none" rtlCol="0">
            <a:spAutoFit/>
          </a:bodyPr>
          <a:lstStyle/>
          <a:p>
            <a:pPr algn="r"/>
            <a:r>
              <a:rPr lang="en-US" sz="1200" i="1" dirty="0">
                <a:latin typeface="Cambria"/>
                <a:cs typeface="Cambria"/>
              </a:rPr>
              <a:t>Instructional Slides developed by S. K. </a:t>
            </a:r>
            <a:r>
              <a:rPr lang="en-US" sz="1200" i="1" dirty="0" err="1">
                <a:latin typeface="Cambria"/>
                <a:cs typeface="Cambria"/>
              </a:rPr>
              <a:t>Ghosh</a:t>
            </a:r>
            <a:r>
              <a:rPr lang="en-US" sz="1200" i="1" dirty="0">
                <a:latin typeface="Cambria"/>
                <a:cs typeface="Cambria"/>
              </a:rPr>
              <a:t>, PhD,</a:t>
            </a:r>
          </a:p>
        </p:txBody>
      </p:sp>
      <p:pic>
        <p:nvPicPr>
          <p:cNvPr id="15" name="Picture 4" descr="S.K. Ghosh, PhD&#10;&#10;Originally developed by Suzanne Dow Nakaki, S.E., Gene R. Stevens, P.E., and James Robert Harris, P.E., PhD" title="Precast Concrete Desig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93553" y="2266007"/>
            <a:ext cx="3798759" cy="25000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108972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95300" y="1419352"/>
            <a:ext cx="8077200" cy="4327525"/>
          </a:xfrm>
        </p:spPr>
        <p:txBody>
          <a:bodyPr/>
          <a:lstStyle/>
          <a:p>
            <a:pPr marL="0" indent="0">
              <a:buClr>
                <a:srgbClr val="FF0000"/>
              </a:buClr>
              <a:buNone/>
            </a:pPr>
            <a:r>
              <a:rPr lang="en-US" dirty="0"/>
              <a:t>Since the building is assigned to SDC B, the diaphragm design forces are permitted to be determined from the provisions of </a:t>
            </a:r>
            <a:r>
              <a:rPr lang="en-US" i="1" dirty="0"/>
              <a:t>Standard</a:t>
            </a:r>
            <a:r>
              <a:rPr lang="en-US" dirty="0"/>
              <a:t> Sections 12.10.1 and 12.10.2, or Section 12.10.3. Both calculations are shown here for comparison purposes.</a:t>
            </a:r>
          </a:p>
        </p:txBody>
      </p:sp>
      <p:sp>
        <p:nvSpPr>
          <p:cNvPr id="2" name="Title 1"/>
          <p:cNvSpPr>
            <a:spLocks noGrp="1"/>
          </p:cNvSpPr>
          <p:nvPr>
            <p:ph type="title"/>
          </p:nvPr>
        </p:nvSpPr>
        <p:spPr>
          <a:xfrm>
            <a:off x="673100" y="289413"/>
            <a:ext cx="7721600" cy="1025525"/>
          </a:xfrm>
        </p:spPr>
        <p:txBody>
          <a:bodyPr/>
          <a:lstStyle/>
          <a:p>
            <a:r>
              <a:rPr lang="en-US" dirty="0"/>
              <a:t>Diaphragm Design Forces  </a:t>
            </a:r>
          </a:p>
        </p:txBody>
      </p:sp>
    </p:spTree>
    <p:extLst>
      <p:ext uri="{BB962C8B-B14F-4D97-AF65-F5344CB8AC3E}">
        <p14:creationId xmlns:p14="http://schemas.microsoft.com/office/powerpoint/2010/main" val="23404684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ct 9" descr="kips"/>
          <p:cNvGraphicFramePr>
            <a:graphicFrameLocks noChangeAspect="1"/>
          </p:cNvGraphicFramePr>
          <p:nvPr>
            <p:extLst>
              <p:ext uri="{D42A27DB-BD31-4B8C-83A1-F6EECF244321}">
                <p14:modId xmlns:p14="http://schemas.microsoft.com/office/powerpoint/2010/main" val="508415577"/>
              </p:ext>
            </p:extLst>
          </p:nvPr>
        </p:nvGraphicFramePr>
        <p:xfrm>
          <a:off x="5081588" y="2864422"/>
          <a:ext cx="571500" cy="419100"/>
        </p:xfrm>
        <a:graphic>
          <a:graphicData uri="http://schemas.openxmlformats.org/presentationml/2006/ole">
            <mc:AlternateContent xmlns:mc="http://schemas.openxmlformats.org/markup-compatibility/2006">
              <mc:Choice xmlns:v="urn:schemas-microsoft-com:vml" Requires="v">
                <p:oleObj spid="_x0000_s3037" name="Equation" r:id="rId4" imgW="571252" imgH="418918" progId="">
                  <p:embed/>
                </p:oleObj>
              </mc:Choice>
              <mc:Fallback>
                <p:oleObj name="Equation" r:id="rId4" imgW="571252" imgH="418918" progId="">
                  <p:embed/>
                  <p:pic>
                    <p:nvPicPr>
                      <p:cNvPr id="0" name="Picture 7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81588" y="2864422"/>
                        <a:ext cx="571500" cy="419100"/>
                      </a:xfrm>
                      <a:prstGeom prst="rect">
                        <a:avLst/>
                      </a:prstGeom>
                      <a:noFill/>
                      <a:extLst/>
                    </p:spPr>
                  </p:pic>
                </p:oleObj>
              </mc:Fallback>
            </mc:AlternateContent>
          </a:graphicData>
        </a:graphic>
      </p:graphicFrame>
      <p:graphicFrame>
        <p:nvGraphicFramePr>
          <p:cNvPr id="9" name="Object 8" descr="kips"/>
          <p:cNvGraphicFramePr>
            <a:graphicFrameLocks noChangeAspect="1"/>
          </p:cNvGraphicFramePr>
          <p:nvPr>
            <p:extLst>
              <p:ext uri="{D42A27DB-BD31-4B8C-83A1-F6EECF244321}">
                <p14:modId xmlns:p14="http://schemas.microsoft.com/office/powerpoint/2010/main" val="28087329"/>
              </p:ext>
            </p:extLst>
          </p:nvPr>
        </p:nvGraphicFramePr>
        <p:xfrm>
          <a:off x="3087688" y="2992438"/>
          <a:ext cx="342900" cy="419100"/>
        </p:xfrm>
        <a:graphic>
          <a:graphicData uri="http://schemas.openxmlformats.org/presentationml/2006/ole">
            <mc:AlternateContent xmlns:mc="http://schemas.openxmlformats.org/markup-compatibility/2006">
              <mc:Choice xmlns:v="urn:schemas-microsoft-com:vml" Requires="v">
                <p:oleObj spid="_x0000_s3038" name="Equation" r:id="rId6" imgW="342751" imgH="418918" progId="">
                  <p:embed/>
                </p:oleObj>
              </mc:Choice>
              <mc:Fallback>
                <p:oleObj name="Equation" r:id="rId6" imgW="342751" imgH="418918" progId="">
                  <p:embed/>
                  <p:pic>
                    <p:nvPicPr>
                      <p:cNvPr id="0" name="Picture 7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87688" y="2992438"/>
                        <a:ext cx="342900" cy="419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Table 7" descr="Values of the Calculate diaphragm forces for the Birmingham example" title="Table 11.1-2A SDC B Fpx Calculations"/>
          <p:cNvGraphicFramePr>
            <a:graphicFrameLocks noGrp="1"/>
          </p:cNvGraphicFramePr>
          <p:nvPr>
            <p:extLst>
              <p:ext uri="{D42A27DB-BD31-4B8C-83A1-F6EECF244321}">
                <p14:modId xmlns:p14="http://schemas.microsoft.com/office/powerpoint/2010/main" val="1353933492"/>
              </p:ext>
            </p:extLst>
          </p:nvPr>
        </p:nvGraphicFramePr>
        <p:xfrm>
          <a:off x="634997" y="2359155"/>
          <a:ext cx="7747004" cy="3612323"/>
        </p:xfrm>
        <a:graphic>
          <a:graphicData uri="http://schemas.openxmlformats.org/drawingml/2006/table">
            <a:tbl>
              <a:tblPr firstRow="1">
                <a:tableStyleId>{5C22544A-7EE6-4342-B048-85BDC9FD1C3A}</a:tableStyleId>
              </a:tblPr>
              <a:tblGrid>
                <a:gridCol w="968376">
                  <a:extLst>
                    <a:ext uri="{9D8B030D-6E8A-4147-A177-3AD203B41FA5}">
                      <a16:colId xmlns:a16="http://schemas.microsoft.com/office/drawing/2014/main" val="20000"/>
                    </a:ext>
                  </a:extLst>
                </a:gridCol>
                <a:gridCol w="968376">
                  <a:extLst>
                    <a:ext uri="{9D8B030D-6E8A-4147-A177-3AD203B41FA5}">
                      <a16:colId xmlns:a16="http://schemas.microsoft.com/office/drawing/2014/main" val="20001"/>
                    </a:ext>
                  </a:extLst>
                </a:gridCol>
                <a:gridCol w="1291167">
                  <a:extLst>
                    <a:ext uri="{9D8B030D-6E8A-4147-A177-3AD203B41FA5}">
                      <a16:colId xmlns:a16="http://schemas.microsoft.com/office/drawing/2014/main" val="20002"/>
                    </a:ext>
                  </a:extLst>
                </a:gridCol>
                <a:gridCol w="968376">
                  <a:extLst>
                    <a:ext uri="{9D8B030D-6E8A-4147-A177-3AD203B41FA5}">
                      <a16:colId xmlns:a16="http://schemas.microsoft.com/office/drawing/2014/main" val="20003"/>
                    </a:ext>
                  </a:extLst>
                </a:gridCol>
                <a:gridCol w="1129771">
                  <a:extLst>
                    <a:ext uri="{9D8B030D-6E8A-4147-A177-3AD203B41FA5}">
                      <a16:colId xmlns:a16="http://schemas.microsoft.com/office/drawing/2014/main" val="20004"/>
                    </a:ext>
                  </a:extLst>
                </a:gridCol>
                <a:gridCol w="1129771">
                  <a:extLst>
                    <a:ext uri="{9D8B030D-6E8A-4147-A177-3AD203B41FA5}">
                      <a16:colId xmlns:a16="http://schemas.microsoft.com/office/drawing/2014/main" val="20005"/>
                    </a:ext>
                  </a:extLst>
                </a:gridCol>
                <a:gridCol w="1291167">
                  <a:extLst>
                    <a:ext uri="{9D8B030D-6E8A-4147-A177-3AD203B41FA5}">
                      <a16:colId xmlns:a16="http://schemas.microsoft.com/office/drawing/2014/main" val="20006"/>
                    </a:ext>
                  </a:extLst>
                </a:gridCol>
              </a:tblGrid>
              <a:tr h="493773">
                <a:tc gridSpan="7">
                  <a:txBody>
                    <a:bodyPr/>
                    <a:lstStyle/>
                    <a:p>
                      <a:pPr marL="0" marR="0">
                        <a:spcBef>
                          <a:spcPts val="1200"/>
                        </a:spcBef>
                        <a:spcAft>
                          <a:spcPts val="1200"/>
                        </a:spcAft>
                        <a:tabLst>
                          <a:tab pos="-685800" algn="l"/>
                          <a:tab pos="-457200" algn="l"/>
                          <a:tab pos="0" algn="l"/>
                          <a:tab pos="228600" algn="l"/>
                          <a:tab pos="457200" algn="l"/>
                          <a:tab pos="685800" algn="l"/>
                        </a:tabLst>
                      </a:pPr>
                      <a:r>
                        <a:rPr lang="en-US" sz="2000" dirty="0">
                          <a:solidFill>
                            <a:schemeClr val="tx1"/>
                          </a:solidFill>
                          <a:effectLst/>
                        </a:rPr>
                        <a:t>Table 11.1-2A  SDC B F</a:t>
                      </a:r>
                      <a:r>
                        <a:rPr lang="en-US" sz="2000" baseline="-25000" dirty="0">
                          <a:solidFill>
                            <a:schemeClr val="tx1"/>
                          </a:solidFill>
                          <a:effectLst/>
                        </a:rPr>
                        <a:t>px</a:t>
                      </a:r>
                      <a:r>
                        <a:rPr lang="en-US" sz="2000" dirty="0">
                          <a:solidFill>
                            <a:schemeClr val="tx1"/>
                          </a:solidFill>
                          <a:effectLst/>
                        </a:rPr>
                        <a:t> Calculations</a:t>
                      </a:r>
                      <a:endParaRPr lang="en-US" sz="2000" dirty="0">
                        <a:solidFill>
                          <a:schemeClr val="tx1"/>
                        </a:solidFill>
                        <a:effectLst/>
                        <a:latin typeface="Arial"/>
                        <a:ea typeface="Calibri"/>
                      </a:endParaRPr>
                    </a:p>
                  </a:txBody>
                  <a:tcPr marL="36195" marR="36195" marT="0" marB="0" anchor="ctr">
                    <a:solidFill>
                      <a:schemeClr val="bg1">
                        <a:lumMod val="9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804789">
                <a:tc>
                  <a:txBody>
                    <a:bodyPr/>
                    <a:lstStyle/>
                    <a:p>
                      <a:pPr marL="0" marR="0" algn="ctr">
                        <a:spcBef>
                          <a:spcPts val="0"/>
                        </a:spcBef>
                        <a:spcAft>
                          <a:spcPts val="260"/>
                        </a:spcAft>
                        <a:tabLst>
                          <a:tab pos="-685800" algn="l"/>
                          <a:tab pos="-457200" algn="l"/>
                          <a:tab pos="0" algn="l"/>
                          <a:tab pos="228600" algn="l"/>
                          <a:tab pos="457200" algn="l"/>
                          <a:tab pos="685800" algn="l"/>
                        </a:tabLst>
                      </a:pPr>
                      <a:r>
                        <a:rPr lang="en-US" sz="2000" dirty="0">
                          <a:effectLst/>
                        </a:rPr>
                        <a:t>Level</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0"/>
                        </a:spcBef>
                        <a:spcAft>
                          <a:spcPts val="0"/>
                        </a:spcAft>
                        <a:tabLst>
                          <a:tab pos="-685800" algn="l"/>
                          <a:tab pos="-457200" algn="l"/>
                          <a:tab pos="0" algn="l"/>
                          <a:tab pos="228600" algn="l"/>
                          <a:tab pos="457200" algn="l"/>
                        </a:tabLst>
                      </a:pPr>
                      <a:r>
                        <a:rPr lang="en-US" sz="2000" dirty="0">
                          <a:effectLst/>
                        </a:rPr>
                        <a:t>w</a:t>
                      </a:r>
                      <a:r>
                        <a:rPr lang="en-US" sz="2000" baseline="-25000" dirty="0">
                          <a:effectLst/>
                        </a:rPr>
                        <a:t>i</a:t>
                      </a:r>
                      <a:endParaRPr lang="en-US" sz="2000" dirty="0">
                        <a:effectLst/>
                      </a:endParaRPr>
                    </a:p>
                    <a:p>
                      <a:pPr marL="0" marR="0" algn="ctr">
                        <a:spcBef>
                          <a:spcPts val="0"/>
                        </a:spcBef>
                        <a:spcAft>
                          <a:spcPts val="260"/>
                        </a:spcAft>
                        <a:tabLst>
                          <a:tab pos="-685800" algn="l"/>
                          <a:tab pos="-457200" algn="l"/>
                          <a:tab pos="0" algn="l"/>
                          <a:tab pos="228600" algn="l"/>
                          <a:tab pos="457200" algn="l"/>
                        </a:tabLst>
                      </a:pPr>
                      <a:r>
                        <a:rPr lang="en-US" sz="2000" dirty="0">
                          <a:effectLst/>
                        </a:rPr>
                        <a:t>(kips)</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0"/>
                        </a:spcBef>
                        <a:spcAft>
                          <a:spcPts val="0"/>
                        </a:spcAft>
                        <a:tabLst>
                          <a:tab pos="-685800" algn="l"/>
                          <a:tab pos="-457200" algn="l"/>
                          <a:tab pos="0" algn="l"/>
                          <a:tab pos="228600" algn="l"/>
                          <a:tab pos="457200" algn="l"/>
                          <a:tab pos="685800" algn="l"/>
                        </a:tabLst>
                      </a:pPr>
                      <a:endParaRPr lang="en-US" sz="2000" dirty="0">
                        <a:effectLst/>
                      </a:endParaRPr>
                    </a:p>
                    <a:p>
                      <a:pPr marL="0" marR="0" algn="ctr">
                        <a:spcBef>
                          <a:spcPts val="0"/>
                        </a:spcBef>
                        <a:spcAft>
                          <a:spcPts val="260"/>
                        </a:spcAft>
                        <a:tabLst>
                          <a:tab pos="-685800" algn="l"/>
                          <a:tab pos="-457200" algn="l"/>
                          <a:tab pos="0" algn="l"/>
                          <a:tab pos="228600" algn="l"/>
                          <a:tab pos="457200" algn="l"/>
                          <a:tab pos="685800" algn="l"/>
                        </a:tabLst>
                      </a:pPr>
                      <a:r>
                        <a:rPr lang="en-US" sz="2000" dirty="0">
                          <a:effectLst/>
                        </a:rPr>
                        <a:t>(kips)</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0"/>
                        </a:spcBef>
                        <a:spcAft>
                          <a:spcPts val="0"/>
                        </a:spcAft>
                        <a:tabLst>
                          <a:tab pos="-685800" algn="l"/>
                          <a:tab pos="-457200" algn="l"/>
                          <a:tab pos="0" algn="l"/>
                          <a:tab pos="228600" algn="l"/>
                          <a:tab pos="457200" algn="l"/>
                        </a:tabLst>
                      </a:pPr>
                      <a:r>
                        <a:rPr lang="en-US" sz="2000" dirty="0">
                          <a:effectLst/>
                        </a:rPr>
                        <a:t>F</a:t>
                      </a:r>
                      <a:r>
                        <a:rPr lang="en-US" sz="2000" baseline="-25000" dirty="0">
                          <a:effectLst/>
                        </a:rPr>
                        <a:t>i</a:t>
                      </a:r>
                      <a:endParaRPr lang="en-US" sz="2000" dirty="0">
                        <a:effectLst/>
                      </a:endParaRPr>
                    </a:p>
                    <a:p>
                      <a:pPr marL="0" marR="0" algn="ctr">
                        <a:spcBef>
                          <a:spcPts val="0"/>
                        </a:spcBef>
                        <a:spcAft>
                          <a:spcPts val="260"/>
                        </a:spcAft>
                        <a:tabLst>
                          <a:tab pos="-685800" algn="l"/>
                          <a:tab pos="-457200" algn="l"/>
                          <a:tab pos="0" algn="l"/>
                          <a:tab pos="228600" algn="l"/>
                          <a:tab pos="457200" algn="l"/>
                        </a:tabLst>
                      </a:pPr>
                      <a:r>
                        <a:rPr lang="en-US" sz="2000" dirty="0">
                          <a:effectLst/>
                        </a:rPr>
                        <a:t>(kips)</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0"/>
                        </a:spcBef>
                        <a:spcAft>
                          <a:spcPts val="0"/>
                        </a:spcAft>
                        <a:tabLst>
                          <a:tab pos="-685800" algn="l"/>
                          <a:tab pos="-457200" algn="l"/>
                          <a:tab pos="0" algn="l"/>
                          <a:tab pos="228600" algn="l"/>
                          <a:tab pos="457200" algn="l"/>
                          <a:tab pos="685800" algn="l"/>
                        </a:tabLst>
                      </a:pPr>
                      <a:endParaRPr lang="en-US" sz="2000" dirty="0">
                        <a:effectLst/>
                      </a:endParaRPr>
                    </a:p>
                    <a:p>
                      <a:pPr marL="0" marR="0" algn="ctr">
                        <a:spcBef>
                          <a:spcPts val="0"/>
                        </a:spcBef>
                        <a:spcAft>
                          <a:spcPts val="260"/>
                        </a:spcAft>
                        <a:tabLst>
                          <a:tab pos="-685800" algn="l"/>
                          <a:tab pos="-457200" algn="l"/>
                          <a:tab pos="0" algn="l"/>
                          <a:tab pos="228600" algn="l"/>
                          <a:tab pos="457200" algn="l"/>
                          <a:tab pos="685800" algn="l"/>
                        </a:tabLst>
                      </a:pPr>
                      <a:r>
                        <a:rPr lang="en-US" sz="2000" dirty="0">
                          <a:effectLst/>
                        </a:rPr>
                        <a:t>(kips)</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0"/>
                        </a:spcBef>
                        <a:spcAft>
                          <a:spcPts val="0"/>
                        </a:spcAft>
                        <a:tabLst>
                          <a:tab pos="-685800" algn="l"/>
                          <a:tab pos="-457200" algn="l"/>
                          <a:tab pos="0" algn="l"/>
                          <a:tab pos="228600" algn="l"/>
                          <a:tab pos="457200" algn="l"/>
                          <a:tab pos="685800" algn="l"/>
                        </a:tabLst>
                      </a:pPr>
                      <a:r>
                        <a:rPr lang="en-US" sz="2000" dirty="0">
                          <a:effectLst/>
                        </a:rPr>
                        <a:t>w</a:t>
                      </a:r>
                      <a:r>
                        <a:rPr lang="en-US" sz="2000" baseline="-25000" dirty="0">
                          <a:effectLst/>
                        </a:rPr>
                        <a:t>px</a:t>
                      </a:r>
                      <a:endParaRPr lang="en-US" sz="2000" dirty="0">
                        <a:effectLst/>
                      </a:endParaRPr>
                    </a:p>
                    <a:p>
                      <a:pPr marL="0" marR="0" algn="ctr">
                        <a:spcBef>
                          <a:spcPts val="0"/>
                        </a:spcBef>
                        <a:spcAft>
                          <a:spcPts val="260"/>
                        </a:spcAft>
                        <a:tabLst>
                          <a:tab pos="-685800" algn="l"/>
                          <a:tab pos="-457200" algn="l"/>
                          <a:tab pos="0" algn="l"/>
                          <a:tab pos="228600" algn="l"/>
                          <a:tab pos="457200" algn="l"/>
                          <a:tab pos="685800" algn="l"/>
                        </a:tabLst>
                      </a:pPr>
                      <a:r>
                        <a:rPr lang="en-US" sz="2000" dirty="0">
                          <a:effectLst/>
                        </a:rPr>
                        <a:t>(kips)</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0"/>
                        </a:spcBef>
                        <a:spcAft>
                          <a:spcPts val="0"/>
                        </a:spcAft>
                        <a:tabLst>
                          <a:tab pos="-685800" algn="l"/>
                          <a:tab pos="-457200" algn="l"/>
                          <a:tab pos="0" algn="l"/>
                          <a:tab pos="228600" algn="l"/>
                          <a:tab pos="457200" algn="l"/>
                          <a:tab pos="685800" algn="l"/>
                        </a:tabLst>
                      </a:pPr>
                      <a:r>
                        <a:rPr lang="en-US" sz="2000" dirty="0">
                          <a:effectLst/>
                        </a:rPr>
                        <a:t>F</a:t>
                      </a:r>
                      <a:r>
                        <a:rPr lang="en-US" sz="2000" baseline="-25000" dirty="0">
                          <a:effectLst/>
                        </a:rPr>
                        <a:t>px</a:t>
                      </a:r>
                      <a:endParaRPr lang="en-US" sz="2000" dirty="0">
                        <a:effectLst/>
                      </a:endParaRPr>
                    </a:p>
                    <a:p>
                      <a:pPr marL="0" marR="0" algn="ctr">
                        <a:spcBef>
                          <a:spcPts val="0"/>
                        </a:spcBef>
                        <a:spcAft>
                          <a:spcPts val="260"/>
                        </a:spcAft>
                        <a:tabLst>
                          <a:tab pos="-685800" algn="l"/>
                          <a:tab pos="-457200" algn="l"/>
                          <a:tab pos="0" algn="l"/>
                          <a:tab pos="228600" algn="l"/>
                          <a:tab pos="457200" algn="l"/>
                          <a:tab pos="685800" algn="l"/>
                        </a:tabLst>
                      </a:pPr>
                      <a:r>
                        <a:rPr lang="en-US" sz="2000" dirty="0">
                          <a:effectLst/>
                        </a:rPr>
                        <a:t>(kips)</a:t>
                      </a:r>
                      <a:endParaRPr lang="en-US" sz="2000" dirty="0">
                        <a:effectLst/>
                        <a:latin typeface="Arial"/>
                        <a:ea typeface="Calibri"/>
                      </a:endParaRPr>
                    </a:p>
                  </a:txBody>
                  <a:tcPr marL="36195" marR="36195" marT="0" marB="0" anchor="ctr">
                    <a:solidFill>
                      <a:schemeClr val="bg1">
                        <a:lumMod val="95000"/>
                      </a:schemeClr>
                    </a:solidFill>
                  </a:tcPr>
                </a:tc>
                <a:extLst>
                  <a:ext uri="{0D108BD9-81ED-4DB2-BD59-A6C34878D82A}">
                    <a16:rowId xmlns:a16="http://schemas.microsoft.com/office/drawing/2014/main" val="10001"/>
                  </a:ext>
                </a:extLst>
              </a:tr>
              <a:tr h="402393">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rPr>
                        <a:t>Roof</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Lst>
                      </a:pPr>
                      <a:r>
                        <a:rPr lang="en-US" sz="2000" dirty="0">
                          <a:effectLst/>
                        </a:rPr>
                        <a:t>861</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rPr>
                        <a:t>861</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Lst>
                      </a:pPr>
                      <a:r>
                        <a:rPr lang="en-US" sz="2000" dirty="0">
                          <a:effectLst/>
                        </a:rPr>
                        <a:t>175</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rPr>
                        <a:t>175</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rPr>
                        <a:t>807</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rPr>
                        <a:t>164</a:t>
                      </a:r>
                      <a:endParaRPr lang="en-US" sz="2000" dirty="0">
                        <a:effectLst/>
                        <a:latin typeface="Arial"/>
                        <a:ea typeface="Calibri"/>
                      </a:endParaRPr>
                    </a:p>
                  </a:txBody>
                  <a:tcPr marL="36195" marR="36195" marT="0" marB="0" anchor="ctr">
                    <a:solidFill>
                      <a:schemeClr val="bg1">
                        <a:lumMod val="95000"/>
                      </a:schemeClr>
                    </a:solidFill>
                  </a:tcPr>
                </a:tc>
                <a:extLst>
                  <a:ext uri="{0D108BD9-81ED-4DB2-BD59-A6C34878D82A}">
                    <a16:rowId xmlns:a16="http://schemas.microsoft.com/office/drawing/2014/main" val="10002"/>
                  </a:ext>
                </a:extLst>
              </a:tr>
              <a:tr h="402393">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rPr>
                        <a:t>4</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Lst>
                      </a:pPr>
                      <a:r>
                        <a:rPr lang="en-US" sz="2000" dirty="0">
                          <a:effectLst/>
                        </a:rPr>
                        <a:t>963</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rPr>
                        <a:t>1,824</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Lst>
                      </a:pPr>
                      <a:r>
                        <a:rPr lang="en-US" sz="2000" dirty="0">
                          <a:effectLst/>
                        </a:rPr>
                        <a:t>156</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rPr>
                        <a:t>331</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rPr>
                        <a:t>855</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rPr>
                        <a:t>155</a:t>
                      </a:r>
                      <a:endParaRPr lang="en-US" sz="2000" dirty="0">
                        <a:effectLst/>
                        <a:latin typeface="Arial"/>
                        <a:ea typeface="Calibri"/>
                      </a:endParaRPr>
                    </a:p>
                  </a:txBody>
                  <a:tcPr marL="36195" marR="36195" marT="0" marB="0" anchor="ctr">
                    <a:solidFill>
                      <a:schemeClr val="bg1">
                        <a:lumMod val="95000"/>
                      </a:schemeClr>
                    </a:solidFill>
                  </a:tcPr>
                </a:tc>
                <a:extLst>
                  <a:ext uri="{0D108BD9-81ED-4DB2-BD59-A6C34878D82A}">
                    <a16:rowId xmlns:a16="http://schemas.microsoft.com/office/drawing/2014/main" val="10003"/>
                  </a:ext>
                </a:extLst>
              </a:tr>
              <a:tr h="402393">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rPr>
                        <a:t>3</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Lst>
                      </a:pPr>
                      <a:r>
                        <a:rPr lang="en-US" sz="2000" dirty="0">
                          <a:effectLst/>
                        </a:rPr>
                        <a:t>963</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rPr>
                        <a:t>2,787</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Lst>
                      </a:pPr>
                      <a:r>
                        <a:rPr lang="en-US" sz="2000" dirty="0">
                          <a:effectLst/>
                        </a:rPr>
                        <a:t>117</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rPr>
                        <a:t>448</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rPr>
                        <a:t>855</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rPr>
                        <a:t>137</a:t>
                      </a:r>
                      <a:endParaRPr lang="en-US" sz="2000" dirty="0">
                        <a:effectLst/>
                        <a:latin typeface="Arial"/>
                        <a:ea typeface="Calibri"/>
                      </a:endParaRPr>
                    </a:p>
                  </a:txBody>
                  <a:tcPr marL="36195" marR="36195" marT="0" marB="0" anchor="ctr">
                    <a:solidFill>
                      <a:schemeClr val="bg1">
                        <a:lumMod val="95000"/>
                      </a:schemeClr>
                    </a:solidFill>
                  </a:tcPr>
                </a:tc>
                <a:extLst>
                  <a:ext uri="{0D108BD9-81ED-4DB2-BD59-A6C34878D82A}">
                    <a16:rowId xmlns:a16="http://schemas.microsoft.com/office/drawing/2014/main" val="10004"/>
                  </a:ext>
                </a:extLst>
              </a:tr>
              <a:tr h="402393">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rPr>
                        <a:t>2</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Lst>
                      </a:pPr>
                      <a:r>
                        <a:rPr lang="en-US" sz="2000" dirty="0">
                          <a:effectLst/>
                        </a:rPr>
                        <a:t>963</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rPr>
                        <a:t>3,750</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Lst>
                      </a:pPr>
                      <a:r>
                        <a:rPr lang="en-US" sz="2000" dirty="0">
                          <a:effectLst/>
                        </a:rPr>
                        <a:t>78</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rPr>
                        <a:t>526</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rPr>
                        <a:t>855</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rPr>
                        <a:t>120</a:t>
                      </a:r>
                      <a:endParaRPr lang="en-US" sz="2000" dirty="0">
                        <a:effectLst/>
                        <a:latin typeface="Arial"/>
                        <a:ea typeface="Calibri"/>
                      </a:endParaRPr>
                    </a:p>
                  </a:txBody>
                  <a:tcPr marL="36195" marR="36195" marT="0" marB="0" anchor="ctr">
                    <a:solidFill>
                      <a:schemeClr val="bg1">
                        <a:lumMod val="95000"/>
                      </a:schemeClr>
                    </a:solidFill>
                  </a:tcPr>
                </a:tc>
                <a:extLst>
                  <a:ext uri="{0D108BD9-81ED-4DB2-BD59-A6C34878D82A}">
                    <a16:rowId xmlns:a16="http://schemas.microsoft.com/office/drawing/2014/main" val="10005"/>
                  </a:ext>
                </a:extLst>
              </a:tr>
              <a:tr h="402393">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rPr>
                        <a:t>1</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Lst>
                      </a:pPr>
                      <a:r>
                        <a:rPr lang="en-US" sz="2000" dirty="0">
                          <a:effectLst/>
                        </a:rPr>
                        <a:t>963</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rPr>
                        <a:t>4,713</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Lst>
                      </a:pPr>
                      <a:r>
                        <a:rPr lang="en-US" sz="2000" dirty="0">
                          <a:effectLst/>
                        </a:rPr>
                        <a:t>39</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rPr>
                        <a:t>565</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rPr>
                        <a:t>855</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rPr>
                        <a:t>103</a:t>
                      </a:r>
                      <a:endParaRPr lang="en-US" sz="2000" dirty="0">
                        <a:effectLst/>
                        <a:latin typeface="Arial"/>
                        <a:ea typeface="Calibri"/>
                      </a:endParaRPr>
                    </a:p>
                  </a:txBody>
                  <a:tcPr marL="36195" marR="36195" marT="0" marB="0" anchor="ctr">
                    <a:solidFill>
                      <a:schemeClr val="bg1">
                        <a:lumMod val="95000"/>
                      </a:schemeClr>
                    </a:solidFill>
                  </a:tcPr>
                </a:tc>
                <a:extLst>
                  <a:ext uri="{0D108BD9-81ED-4DB2-BD59-A6C34878D82A}">
                    <a16:rowId xmlns:a16="http://schemas.microsoft.com/office/drawing/2014/main" val="10006"/>
                  </a:ext>
                </a:extLst>
              </a:tr>
              <a:tr h="301796">
                <a:tc gridSpan="7">
                  <a:txBody>
                    <a:bodyPr/>
                    <a:lstStyle/>
                    <a:p>
                      <a:pPr marL="0" marR="0">
                        <a:spcBef>
                          <a:spcPts val="230"/>
                        </a:spcBef>
                        <a:spcAft>
                          <a:spcPts val="260"/>
                        </a:spcAft>
                        <a:tabLst>
                          <a:tab pos="-685800" algn="l"/>
                          <a:tab pos="-457200" algn="l"/>
                          <a:tab pos="0" algn="l"/>
                          <a:tab pos="228600" algn="l"/>
                          <a:tab pos="457200" algn="l"/>
                          <a:tab pos="685800" algn="l"/>
                        </a:tabLst>
                      </a:pPr>
                      <a:r>
                        <a:rPr lang="en-US" sz="1400" dirty="0">
                          <a:effectLst/>
                        </a:rPr>
                        <a:t>1.0 kip = 4.45 kN</a:t>
                      </a:r>
                      <a:r>
                        <a:rPr lang="en-US" sz="900" dirty="0">
                          <a:effectLst/>
                        </a:rPr>
                        <a:t>.</a:t>
                      </a:r>
                      <a:endParaRPr lang="en-US" sz="1200" dirty="0">
                        <a:effectLst/>
                        <a:latin typeface="Arial"/>
                        <a:ea typeface="Calibri"/>
                      </a:endParaRPr>
                    </a:p>
                  </a:txBody>
                  <a:tcPr marL="36195" marR="36195" marT="0" marB="0" anchor="ctr">
                    <a:solidFill>
                      <a:schemeClr val="bg1">
                        <a:lumMod val="9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7"/>
                  </a:ext>
                </a:extLst>
              </a:tr>
            </a:tbl>
          </a:graphicData>
        </a:graphic>
      </p:graphicFrame>
      <p:sp>
        <p:nvSpPr>
          <p:cNvPr id="3" name="Content Placeholder 2"/>
          <p:cNvSpPr>
            <a:spLocks noGrp="1"/>
          </p:cNvSpPr>
          <p:nvPr>
            <p:ph idx="1"/>
          </p:nvPr>
        </p:nvSpPr>
        <p:spPr>
          <a:xfrm>
            <a:off x="661988" y="1604963"/>
            <a:ext cx="7720012" cy="668337"/>
          </a:xfrm>
        </p:spPr>
        <p:txBody>
          <a:bodyPr/>
          <a:lstStyle/>
          <a:p>
            <a:pPr>
              <a:buClr>
                <a:srgbClr val="FF0000"/>
              </a:buClr>
            </a:pPr>
            <a:r>
              <a:rPr lang="en-US" sz="2400" dirty="0"/>
              <a:t>Calculations for </a:t>
            </a:r>
            <a:r>
              <a:rPr lang="en-US" sz="2400" i="1" dirty="0"/>
              <a:t>F</a:t>
            </a:r>
            <a:r>
              <a:rPr lang="en-US" sz="2400" i="1" baseline="-25000" dirty="0"/>
              <a:t>px</a:t>
            </a:r>
            <a:r>
              <a:rPr lang="en-US" sz="2400" dirty="0"/>
              <a:t> are provided in Table 11.1-2A</a:t>
            </a:r>
            <a:r>
              <a:rPr lang="en-US" dirty="0"/>
              <a:t>.</a:t>
            </a:r>
          </a:p>
          <a:p>
            <a:pPr>
              <a:buClr>
                <a:srgbClr val="FF0000"/>
              </a:buClr>
            </a:pPr>
            <a:endParaRPr lang="en-US" dirty="0"/>
          </a:p>
          <a:p>
            <a:pPr marL="0" indent="0">
              <a:buClr>
                <a:srgbClr val="FF0000"/>
              </a:buClr>
              <a:buNone/>
            </a:pPr>
            <a:endParaRPr lang="en-US" dirty="0"/>
          </a:p>
        </p:txBody>
      </p:sp>
      <p:sp>
        <p:nvSpPr>
          <p:cNvPr id="2" name="Title 1"/>
          <p:cNvSpPr>
            <a:spLocks noGrp="1"/>
          </p:cNvSpPr>
          <p:nvPr>
            <p:ph type="title"/>
          </p:nvPr>
        </p:nvSpPr>
        <p:spPr/>
        <p:txBody>
          <a:bodyPr/>
          <a:lstStyle/>
          <a:p>
            <a:r>
              <a:rPr lang="en-US" dirty="0"/>
              <a:t>Diaphragm Design Forces </a:t>
            </a:r>
          </a:p>
        </p:txBody>
      </p:sp>
    </p:spTree>
    <p:extLst>
      <p:ext uri="{BB962C8B-B14F-4D97-AF65-F5344CB8AC3E}">
        <p14:creationId xmlns:p14="http://schemas.microsoft.com/office/powerpoint/2010/main" val="36375967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42144" y="1490663"/>
            <a:ext cx="7859712" cy="4809553"/>
          </a:xfrm>
        </p:spPr>
        <p:txBody>
          <a:bodyPr/>
          <a:lstStyle/>
          <a:p>
            <a:pPr>
              <a:buClr>
                <a:srgbClr val="FF0000"/>
              </a:buClr>
            </a:pPr>
            <a:r>
              <a:rPr lang="en-US" sz="2400" dirty="0"/>
              <a:t>The minimum value of </a:t>
            </a:r>
            <a:r>
              <a:rPr lang="en-US" sz="2400" i="1" dirty="0"/>
              <a:t>F</a:t>
            </a:r>
            <a:r>
              <a:rPr lang="en-US" sz="2400" i="1" baseline="-25000" dirty="0"/>
              <a:t>px</a:t>
            </a:r>
            <a:r>
              <a:rPr lang="en-US" sz="2400" dirty="0"/>
              <a:t> = 0.2</a:t>
            </a:r>
            <a:r>
              <a:rPr lang="en-US" sz="2400" i="1" dirty="0"/>
              <a:t>S</a:t>
            </a:r>
            <a:r>
              <a:rPr lang="en-US" sz="2400" i="1" baseline="-25000" dirty="0"/>
              <a:t>DS</a:t>
            </a:r>
            <a:r>
              <a:rPr lang="en-US" sz="2400" i="1" dirty="0"/>
              <a:t>I</a:t>
            </a:r>
            <a:r>
              <a:rPr lang="en-US" sz="2400" i="1" baseline="-25000" dirty="0"/>
              <a:t>e</a:t>
            </a:r>
            <a:r>
              <a:rPr lang="en-US" sz="2400" i="1" dirty="0"/>
              <a:t>w</a:t>
            </a:r>
            <a:r>
              <a:rPr lang="en-US" sz="2400" i="1" baseline="-25000" dirty="0"/>
              <a:t>px	</a:t>
            </a:r>
          </a:p>
          <a:p>
            <a:pPr marL="0" indent="0">
              <a:buClr>
                <a:srgbClr val="FF0000"/>
              </a:buClr>
              <a:buNone/>
            </a:pPr>
            <a:r>
              <a:rPr lang="en-US" sz="2400" i="1" baseline="-25000" dirty="0"/>
              <a:t> 	</a:t>
            </a:r>
            <a:r>
              <a:rPr lang="en-US" sz="2400" dirty="0"/>
              <a:t>= 0.2(0.21)1.0(807 kips)	= 33.9 kips (roof)</a:t>
            </a:r>
          </a:p>
          <a:p>
            <a:pPr marL="0" indent="0">
              <a:buClr>
                <a:srgbClr val="FF0000"/>
              </a:buClr>
              <a:buNone/>
            </a:pPr>
            <a:r>
              <a:rPr lang="en-US" sz="2400" dirty="0"/>
              <a:t>	= 0.2(0.21)1.0(855 kips)	= 35.9 kips (floors)</a:t>
            </a:r>
          </a:p>
          <a:p>
            <a:pPr marL="0" indent="0">
              <a:buClr>
                <a:srgbClr val="FF0000"/>
              </a:buClr>
              <a:buNone/>
            </a:pPr>
            <a:endParaRPr lang="en-US" sz="2400" dirty="0"/>
          </a:p>
          <a:p>
            <a:pPr>
              <a:buClr>
                <a:srgbClr val="FF0000"/>
              </a:buClr>
            </a:pPr>
            <a:r>
              <a:rPr lang="en-US" sz="2400" dirty="0"/>
              <a:t>The maximum value of </a:t>
            </a:r>
            <a:r>
              <a:rPr lang="en-US" sz="2400" i="1" dirty="0"/>
              <a:t>F</a:t>
            </a:r>
            <a:r>
              <a:rPr lang="en-US" sz="2400" i="1" baseline="-25000" dirty="0"/>
              <a:t>px</a:t>
            </a:r>
            <a:r>
              <a:rPr lang="en-US" sz="2400" dirty="0"/>
              <a:t> = 0.4</a:t>
            </a:r>
            <a:r>
              <a:rPr lang="en-US" sz="2400" i="1" dirty="0"/>
              <a:t>S</a:t>
            </a:r>
            <a:r>
              <a:rPr lang="en-US" sz="2400" i="1" baseline="-25000" dirty="0"/>
              <a:t>DS</a:t>
            </a:r>
            <a:r>
              <a:rPr lang="en-US" sz="2400" i="1" dirty="0"/>
              <a:t>I</a:t>
            </a:r>
            <a:r>
              <a:rPr lang="en-US" sz="2400" i="1" baseline="-25000" dirty="0"/>
              <a:t>e</a:t>
            </a:r>
            <a:r>
              <a:rPr lang="en-US" sz="2400" i="1" dirty="0"/>
              <a:t>w</a:t>
            </a:r>
            <a:r>
              <a:rPr lang="en-US" sz="2400" i="1" baseline="-25000" dirty="0"/>
              <a:t>px</a:t>
            </a:r>
            <a:r>
              <a:rPr lang="en-US" sz="2400" dirty="0"/>
              <a:t>	</a:t>
            </a:r>
          </a:p>
          <a:p>
            <a:pPr marL="0" indent="0">
              <a:buClr>
                <a:srgbClr val="FF0000"/>
              </a:buClr>
              <a:buNone/>
            </a:pPr>
            <a:r>
              <a:rPr lang="en-US" sz="2400" dirty="0"/>
              <a:t>	= 2(33.9 kips)	= 67.8 kips (roof)</a:t>
            </a:r>
          </a:p>
          <a:p>
            <a:pPr marL="0" indent="0">
              <a:buClr>
                <a:srgbClr val="FF0000"/>
              </a:buClr>
              <a:buNone/>
            </a:pPr>
            <a:r>
              <a:rPr lang="en-US" sz="2400" dirty="0"/>
              <a:t>	= 2(35.9 kips)	= 71.8 kips (floors)</a:t>
            </a:r>
          </a:p>
          <a:p>
            <a:pPr marL="0" indent="0">
              <a:buClr>
                <a:srgbClr val="FF0000"/>
              </a:buClr>
              <a:buNone/>
            </a:pPr>
            <a:endParaRPr lang="en-US" sz="2400" dirty="0"/>
          </a:p>
          <a:p>
            <a:pPr>
              <a:buClr>
                <a:srgbClr val="FF0000"/>
              </a:buClr>
            </a:pPr>
            <a:r>
              <a:rPr lang="en-US" sz="2400" dirty="0"/>
              <a:t>Note that the calculated</a:t>
            </a:r>
            <a:r>
              <a:rPr lang="en-US" sz="2400" i="1" dirty="0"/>
              <a:t> F</a:t>
            </a:r>
            <a:r>
              <a:rPr lang="en-US" sz="2400" i="1" baseline="-25000" dirty="0"/>
              <a:t>px</a:t>
            </a:r>
            <a:r>
              <a:rPr lang="en-US" sz="2400" dirty="0"/>
              <a:t> in Table 11.1-2A is substantially larger than the specified maximum limit value of </a:t>
            </a:r>
            <a:r>
              <a:rPr lang="en-US" sz="2400" i="1" dirty="0"/>
              <a:t>F</a:t>
            </a:r>
            <a:r>
              <a:rPr lang="en-US" sz="2400" i="1" baseline="-25000" dirty="0"/>
              <a:t>px</a:t>
            </a:r>
            <a:r>
              <a:rPr lang="en-US" sz="2400" dirty="0"/>
              <a:t>.  </a:t>
            </a:r>
          </a:p>
          <a:p>
            <a:pPr>
              <a:buClr>
                <a:srgbClr val="FF0000"/>
              </a:buClr>
            </a:pPr>
            <a:endParaRPr lang="en-US" dirty="0"/>
          </a:p>
          <a:p>
            <a:pPr marL="0" indent="0">
              <a:buClr>
                <a:srgbClr val="FF0000"/>
              </a:buClr>
              <a:buNone/>
            </a:pPr>
            <a:endParaRPr lang="en-US" dirty="0"/>
          </a:p>
        </p:txBody>
      </p:sp>
      <p:sp>
        <p:nvSpPr>
          <p:cNvPr id="2" name="Title 1"/>
          <p:cNvSpPr>
            <a:spLocks noGrp="1"/>
          </p:cNvSpPr>
          <p:nvPr>
            <p:ph type="title"/>
          </p:nvPr>
        </p:nvSpPr>
        <p:spPr>
          <a:xfrm>
            <a:off x="685800" y="219075"/>
            <a:ext cx="7772400" cy="1143000"/>
          </a:xfrm>
        </p:spPr>
        <p:txBody>
          <a:bodyPr/>
          <a:lstStyle/>
          <a:p>
            <a:r>
              <a:rPr lang="en-US" dirty="0"/>
              <a:t>Diaphragm Design Forces   </a:t>
            </a:r>
          </a:p>
        </p:txBody>
      </p:sp>
    </p:spTree>
    <p:extLst>
      <p:ext uri="{BB962C8B-B14F-4D97-AF65-F5344CB8AC3E}">
        <p14:creationId xmlns:p14="http://schemas.microsoft.com/office/powerpoint/2010/main" val="30893863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42144" y="1490663"/>
            <a:ext cx="7859712" cy="4809553"/>
          </a:xfrm>
        </p:spPr>
        <p:txBody>
          <a:bodyPr/>
          <a:lstStyle/>
          <a:p>
            <a:pPr marL="0" indent="0">
              <a:buClr>
                <a:srgbClr val="FF0000"/>
              </a:buClr>
              <a:buNone/>
            </a:pPr>
            <a:r>
              <a:rPr lang="en-US" sz="2400" dirty="0"/>
              <a:t>To simplify the design, the diaphragm design force used for all levels will be the maximum force at any level</a:t>
            </a:r>
          </a:p>
          <a:p>
            <a:pPr marL="0" indent="0">
              <a:buClr>
                <a:srgbClr val="FF0000"/>
              </a:buClr>
              <a:buNone/>
            </a:pPr>
            <a:br>
              <a:rPr lang="en-US" sz="2400" dirty="0"/>
            </a:br>
            <a:r>
              <a:rPr lang="en-US" sz="2400" dirty="0"/>
              <a:t>		= 72 kips.</a:t>
            </a:r>
          </a:p>
          <a:p>
            <a:pPr marL="0" indent="0">
              <a:buClr>
                <a:srgbClr val="FF0000"/>
              </a:buClr>
              <a:buNone/>
            </a:pPr>
            <a:endParaRPr lang="en-US" sz="2400" dirty="0"/>
          </a:p>
        </p:txBody>
      </p:sp>
      <p:sp>
        <p:nvSpPr>
          <p:cNvPr id="2" name="Title 1"/>
          <p:cNvSpPr>
            <a:spLocks noGrp="1"/>
          </p:cNvSpPr>
          <p:nvPr>
            <p:ph type="title"/>
          </p:nvPr>
        </p:nvSpPr>
        <p:spPr>
          <a:xfrm>
            <a:off x="685800" y="219075"/>
            <a:ext cx="7772400" cy="1143000"/>
          </a:xfrm>
        </p:spPr>
        <p:txBody>
          <a:bodyPr/>
          <a:lstStyle/>
          <a:p>
            <a:r>
              <a:rPr lang="en-US" dirty="0"/>
              <a:t>Diaphragm Design Forces    </a:t>
            </a:r>
          </a:p>
        </p:txBody>
      </p:sp>
    </p:spTree>
    <p:extLst>
      <p:ext uri="{BB962C8B-B14F-4D97-AF65-F5344CB8AC3E}">
        <p14:creationId xmlns:p14="http://schemas.microsoft.com/office/powerpoint/2010/main" val="2356396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38328" y="1373154"/>
            <a:ext cx="8650224" cy="4108817"/>
          </a:xfrm>
          <a:prstGeom prst="rect">
            <a:avLst/>
          </a:prstGeom>
        </p:spPr>
        <p:txBody>
          <a:bodyPr wrap="square">
            <a:spAutoFit/>
          </a:bodyPr>
          <a:lstStyle/>
          <a:p>
            <a:r>
              <a:rPr lang="en-US" b="1" dirty="0"/>
              <a:t>B. </a:t>
            </a:r>
            <a:r>
              <a:rPr lang="en-US" dirty="0"/>
              <a:t>Computation of diaphragm forces in accordance with </a:t>
            </a:r>
            <a:r>
              <a:rPr lang="en-US" i="1" dirty="0"/>
              <a:t>Standard</a:t>
            </a:r>
            <a:r>
              <a:rPr lang="en-US" dirty="0"/>
              <a:t> Section 12.10.3: </a:t>
            </a:r>
          </a:p>
          <a:p>
            <a:endParaRPr lang="en-US" dirty="0"/>
          </a:p>
          <a:p>
            <a:pPr marL="347663">
              <a:spcAft>
                <a:spcPts val="1800"/>
              </a:spcAft>
            </a:pPr>
            <a:r>
              <a:rPr lang="en-US" b="1" dirty="0"/>
              <a:t>Step 1:</a:t>
            </a:r>
            <a:r>
              <a:rPr lang="en-US" dirty="0"/>
              <a:t> Determine </a:t>
            </a:r>
            <a:r>
              <a:rPr lang="en-US" i="1" dirty="0" err="1"/>
              <a:t>R</a:t>
            </a:r>
            <a:r>
              <a:rPr lang="en-US" i="1" baseline="-25000" dirty="0" err="1"/>
              <a:t>s</a:t>
            </a:r>
            <a:r>
              <a:rPr lang="en-US" dirty="0"/>
              <a:t>, Diaphragm Design Force Reduction Factor (</a:t>
            </a:r>
            <a:r>
              <a:rPr lang="en-US" i="1" dirty="0"/>
              <a:t>Standard</a:t>
            </a:r>
            <a:r>
              <a:rPr lang="en-US" dirty="0"/>
              <a:t> Table 12.10-1)</a:t>
            </a:r>
          </a:p>
          <a:p>
            <a:pPr marL="347663">
              <a:spcAft>
                <a:spcPts val="1800"/>
              </a:spcAft>
            </a:pPr>
            <a:r>
              <a:rPr lang="en-US" b="1" dirty="0"/>
              <a:t>Step 2: </a:t>
            </a:r>
            <a:r>
              <a:rPr lang="en-US" dirty="0"/>
              <a:t>Determine </a:t>
            </a:r>
            <a:r>
              <a:rPr lang="en-US" i="1" dirty="0" err="1"/>
              <a:t>C</a:t>
            </a:r>
            <a:r>
              <a:rPr lang="en-US" i="1" baseline="-25000" dirty="0" err="1"/>
              <a:t>px</a:t>
            </a:r>
            <a:r>
              <a:rPr lang="en-US" dirty="0"/>
              <a:t>, Diaphragm Design Acceleration Coefficient at Level x (</a:t>
            </a:r>
            <a:r>
              <a:rPr lang="en-US" i="1" dirty="0"/>
              <a:t>Standard</a:t>
            </a:r>
            <a:r>
              <a:rPr lang="en-US" dirty="0"/>
              <a:t> Section 12.10.3.2)</a:t>
            </a:r>
          </a:p>
          <a:p>
            <a:pPr marL="347663">
              <a:spcAft>
                <a:spcPts val="1800"/>
              </a:spcAft>
            </a:pPr>
            <a:r>
              <a:rPr lang="en-US" b="1" dirty="0"/>
              <a:t>Step 3: </a:t>
            </a:r>
            <a:r>
              <a:rPr lang="en-US" dirty="0"/>
              <a:t>Determine </a:t>
            </a:r>
            <a:r>
              <a:rPr lang="en-US" i="1" dirty="0" err="1"/>
              <a:t>F</a:t>
            </a:r>
            <a:r>
              <a:rPr lang="en-US" i="1" baseline="-25000" dirty="0" err="1"/>
              <a:t>px</a:t>
            </a:r>
            <a:r>
              <a:rPr lang="en-US" dirty="0"/>
              <a:t>, Diaphragm Design Force at Level x</a:t>
            </a:r>
          </a:p>
          <a:p>
            <a:endParaRPr lang="en-US" dirty="0"/>
          </a:p>
        </p:txBody>
      </p:sp>
      <p:sp>
        <p:nvSpPr>
          <p:cNvPr id="2" name="Title 1"/>
          <p:cNvSpPr>
            <a:spLocks noGrp="1"/>
          </p:cNvSpPr>
          <p:nvPr>
            <p:ph type="title"/>
          </p:nvPr>
        </p:nvSpPr>
        <p:spPr/>
        <p:txBody>
          <a:bodyPr/>
          <a:lstStyle/>
          <a:p>
            <a:r>
              <a:rPr lang="en-US" dirty="0"/>
              <a:t>Diaphragm Design Forces     </a:t>
            </a:r>
          </a:p>
        </p:txBody>
      </p:sp>
    </p:spTree>
    <p:extLst>
      <p:ext uri="{BB962C8B-B14F-4D97-AF65-F5344CB8AC3E}">
        <p14:creationId xmlns:p14="http://schemas.microsoft.com/office/powerpoint/2010/main" val="20422865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Equation 12.10-1 for the calculation of diaphragm design forces is provided in this slide. Note that this equation is different from the equation for the vertical distribution of base shear used for the design of the lateral force-resisting system. That distribution must also be considered in the design of the diaphragm."/>
          <p:cNvPicPr>
            <a:picLocks noChangeAspect="1" noChangeArrowheads="1"/>
          </p:cNvPicPr>
          <p:nvPr/>
        </p:nvPicPr>
        <p:blipFill rotWithShape="1">
          <a:blip r:embed="rId3">
            <a:extLst>
              <a:ext uri="{28A0092B-C50C-407E-A947-70E740481C1C}">
                <a14:useLocalDpi xmlns:a14="http://schemas.microsoft.com/office/drawing/2010/main" val="0"/>
              </a:ext>
            </a:extLst>
          </a:blip>
          <a:srcRect l="6446" t="26165" r="7955" b="2732"/>
          <a:stretch/>
        </p:blipFill>
        <p:spPr bwMode="auto">
          <a:xfrm>
            <a:off x="822960" y="1838392"/>
            <a:ext cx="7526206" cy="4430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338328" y="1007394"/>
            <a:ext cx="8650224" cy="830997"/>
          </a:xfrm>
          <a:prstGeom prst="rect">
            <a:avLst/>
          </a:prstGeom>
        </p:spPr>
        <p:txBody>
          <a:bodyPr wrap="square">
            <a:spAutoFit/>
          </a:bodyPr>
          <a:lstStyle/>
          <a:p>
            <a:r>
              <a:rPr lang="en-US" b="1" dirty="0"/>
              <a:t>Step 1:</a:t>
            </a:r>
            <a:r>
              <a:rPr lang="en-US" dirty="0"/>
              <a:t> Determine </a:t>
            </a:r>
            <a:r>
              <a:rPr lang="en-US" i="1" dirty="0" err="1"/>
              <a:t>R</a:t>
            </a:r>
            <a:r>
              <a:rPr lang="en-US" i="1" baseline="-25000" dirty="0" err="1"/>
              <a:t>s</a:t>
            </a:r>
            <a:r>
              <a:rPr lang="en-US" dirty="0"/>
              <a:t>, Diaphragm Design Force Reduction Factor (</a:t>
            </a:r>
            <a:r>
              <a:rPr lang="en-US" i="1" dirty="0"/>
              <a:t>Standard</a:t>
            </a:r>
            <a:r>
              <a:rPr lang="en-US" dirty="0"/>
              <a:t> Table 12.10-1)</a:t>
            </a:r>
          </a:p>
        </p:txBody>
      </p:sp>
      <p:sp>
        <p:nvSpPr>
          <p:cNvPr id="2" name="Title 1"/>
          <p:cNvSpPr>
            <a:spLocks noGrp="1"/>
          </p:cNvSpPr>
          <p:nvPr>
            <p:ph type="title"/>
          </p:nvPr>
        </p:nvSpPr>
        <p:spPr>
          <a:xfrm>
            <a:off x="673100" y="68707"/>
            <a:ext cx="7772400" cy="1001141"/>
          </a:xfrm>
        </p:spPr>
        <p:txBody>
          <a:bodyPr/>
          <a:lstStyle/>
          <a:p>
            <a:r>
              <a:rPr lang="en-US" dirty="0"/>
              <a:t>Diaphragm Design Forces      </a:t>
            </a:r>
          </a:p>
        </p:txBody>
      </p:sp>
    </p:spTree>
    <p:extLst>
      <p:ext uri="{BB962C8B-B14F-4D97-AF65-F5344CB8AC3E}">
        <p14:creationId xmlns:p14="http://schemas.microsoft.com/office/powerpoint/2010/main" val="15629194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38328" y="1007394"/>
            <a:ext cx="8650224" cy="4247317"/>
          </a:xfrm>
          <a:prstGeom prst="rect">
            <a:avLst/>
          </a:prstGeom>
        </p:spPr>
        <p:txBody>
          <a:bodyPr wrap="square">
            <a:spAutoFit/>
          </a:bodyPr>
          <a:lstStyle/>
          <a:p>
            <a:r>
              <a:rPr lang="en-US" b="1" dirty="0"/>
              <a:t>Step 1:</a:t>
            </a:r>
            <a:r>
              <a:rPr lang="en-US" dirty="0"/>
              <a:t> Determine </a:t>
            </a:r>
            <a:r>
              <a:rPr lang="en-US" i="1" dirty="0" err="1"/>
              <a:t>R</a:t>
            </a:r>
            <a:r>
              <a:rPr lang="en-US" i="1" baseline="-25000" dirty="0" err="1"/>
              <a:t>s</a:t>
            </a:r>
            <a:r>
              <a:rPr lang="en-US" dirty="0"/>
              <a:t>, Diaphragm Design Force Reduction Factor (</a:t>
            </a:r>
            <a:r>
              <a:rPr lang="en-US" i="1" dirty="0"/>
              <a:t>Standard</a:t>
            </a:r>
            <a:r>
              <a:rPr lang="en-US" dirty="0"/>
              <a:t> Table 12.10-1)</a:t>
            </a:r>
          </a:p>
          <a:p>
            <a:endParaRPr lang="en-US" dirty="0"/>
          </a:p>
          <a:p>
            <a:pPr marL="342900" indent="-342900">
              <a:spcAft>
                <a:spcPts val="1200"/>
              </a:spcAft>
              <a:buClr>
                <a:srgbClr val="FF0000"/>
              </a:buClr>
              <a:buFont typeface="Arial" pitchFamily="34" charset="0"/>
              <a:buChar char="•"/>
            </a:pPr>
            <a:r>
              <a:rPr lang="en-US" dirty="0">
                <a:latin typeface="+mn-lt"/>
              </a:rPr>
              <a:t>For SDC B, the Diaphragm Seismic Demand Level is Low. So all diaphragm design options are allowed; the Basic Design Option (BDO) </a:t>
            </a:r>
            <a:r>
              <a:rPr lang="en-US" dirty="0"/>
              <a:t>is chosen. </a:t>
            </a:r>
          </a:p>
          <a:p>
            <a:pPr marL="342900" indent="-342900">
              <a:spcAft>
                <a:spcPts val="1200"/>
              </a:spcAft>
              <a:buClr>
                <a:srgbClr val="FF0000"/>
              </a:buClr>
              <a:buFont typeface="Arial" pitchFamily="34" charset="0"/>
              <a:buChar char="•"/>
            </a:pPr>
            <a:r>
              <a:rPr lang="en-US" dirty="0"/>
              <a:t>The issue of connector deformability is moot, because there are no connectors involved. </a:t>
            </a:r>
          </a:p>
          <a:p>
            <a:pPr marL="342900" indent="-342900">
              <a:spcAft>
                <a:spcPts val="1200"/>
              </a:spcAft>
              <a:buClr>
                <a:srgbClr val="FF0000"/>
              </a:buClr>
              <a:buFont typeface="Arial" pitchFamily="34" charset="0"/>
              <a:buChar char="•"/>
            </a:pPr>
            <a:r>
              <a:rPr lang="en-US" i="1" dirty="0" err="1"/>
              <a:t>R</a:t>
            </a:r>
            <a:r>
              <a:rPr lang="en-US" i="1" baseline="-25000" dirty="0" err="1"/>
              <a:t>s</a:t>
            </a:r>
            <a:r>
              <a:rPr lang="en-US" dirty="0"/>
              <a:t> = 1.0</a:t>
            </a:r>
          </a:p>
          <a:p>
            <a:pPr marL="342900" indent="-342900">
              <a:spcAft>
                <a:spcPts val="1200"/>
              </a:spcAft>
              <a:buClr>
                <a:srgbClr val="FF0000"/>
              </a:buClr>
              <a:buFont typeface="Arial" pitchFamily="34" charset="0"/>
              <a:buChar char="•"/>
            </a:pPr>
            <a:r>
              <a:rPr lang="en-US" dirty="0"/>
              <a:t>Shear </a:t>
            </a:r>
            <a:r>
              <a:rPr lang="en-US" dirty="0" err="1"/>
              <a:t>overstrength</a:t>
            </a:r>
            <a:r>
              <a:rPr lang="en-US" dirty="0"/>
              <a:t> factor = 1.4</a:t>
            </a:r>
            <a:r>
              <a:rPr lang="en-US" i="1" dirty="0"/>
              <a:t>R</a:t>
            </a:r>
            <a:r>
              <a:rPr lang="en-US" i="1" baseline="-25000" dirty="0"/>
              <a:t>s</a:t>
            </a:r>
            <a:r>
              <a:rPr lang="en-US" dirty="0"/>
              <a:t> = 1.4.</a:t>
            </a:r>
          </a:p>
        </p:txBody>
      </p:sp>
      <p:sp>
        <p:nvSpPr>
          <p:cNvPr id="2" name="Title 1"/>
          <p:cNvSpPr>
            <a:spLocks noGrp="1"/>
          </p:cNvSpPr>
          <p:nvPr>
            <p:ph type="title"/>
          </p:nvPr>
        </p:nvSpPr>
        <p:spPr>
          <a:xfrm>
            <a:off x="673100" y="68707"/>
            <a:ext cx="7772400" cy="1001141"/>
          </a:xfrm>
        </p:spPr>
        <p:txBody>
          <a:bodyPr/>
          <a:lstStyle/>
          <a:p>
            <a:r>
              <a:rPr lang="en-US" dirty="0"/>
              <a:t>Diaphragm Design Forces </a:t>
            </a:r>
          </a:p>
        </p:txBody>
      </p:sp>
    </p:spTree>
    <p:extLst>
      <p:ext uri="{BB962C8B-B14F-4D97-AF65-F5344CB8AC3E}">
        <p14:creationId xmlns:p14="http://schemas.microsoft.com/office/powerpoint/2010/main" val="15634619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38328" y="1007394"/>
            <a:ext cx="8650224" cy="5539978"/>
          </a:xfrm>
          <a:prstGeom prst="rect">
            <a:avLst/>
          </a:prstGeom>
        </p:spPr>
        <p:txBody>
          <a:bodyPr wrap="square">
            <a:spAutoFit/>
          </a:bodyPr>
          <a:lstStyle/>
          <a:p>
            <a:r>
              <a:rPr lang="en-US" b="1" dirty="0"/>
              <a:t>Step 2: </a:t>
            </a:r>
            <a:r>
              <a:rPr lang="en-US" dirty="0"/>
              <a:t>Determine </a:t>
            </a:r>
            <a:r>
              <a:rPr lang="en-US" i="1" dirty="0" err="1"/>
              <a:t>C</a:t>
            </a:r>
            <a:r>
              <a:rPr lang="en-US" i="1" baseline="-25000" dirty="0" err="1"/>
              <a:t>px</a:t>
            </a:r>
            <a:r>
              <a:rPr lang="en-US" dirty="0"/>
              <a:t>, Diaphragm Design Acceleration Coefficient at Level x (</a:t>
            </a:r>
            <a:r>
              <a:rPr lang="en-US" i="1" dirty="0"/>
              <a:t>Standard</a:t>
            </a:r>
            <a:r>
              <a:rPr lang="en-US" dirty="0"/>
              <a:t> Section 12.10.3.2)</a:t>
            </a:r>
          </a:p>
          <a:p>
            <a:endParaRPr lang="en-US" dirty="0"/>
          </a:p>
          <a:p>
            <a:pPr>
              <a:spcAft>
                <a:spcPts val="2400"/>
              </a:spcAft>
              <a:buClr>
                <a:srgbClr val="FF0000"/>
              </a:buClr>
            </a:pPr>
            <a:r>
              <a:rPr lang="en-US" dirty="0">
                <a:latin typeface="+mn-lt"/>
              </a:rPr>
              <a:t>To determine </a:t>
            </a:r>
            <a:r>
              <a:rPr lang="en-US" i="1" dirty="0" err="1">
                <a:latin typeface="+mn-lt"/>
              </a:rPr>
              <a:t>C</a:t>
            </a:r>
            <a:r>
              <a:rPr lang="en-US" i="1" baseline="-25000" dirty="0" err="1">
                <a:latin typeface="+mn-lt"/>
              </a:rPr>
              <a:t>px</a:t>
            </a:r>
            <a:r>
              <a:rPr lang="en-US" dirty="0">
                <a:latin typeface="+mn-lt"/>
              </a:rPr>
              <a:t>, three parameters must be determined -   </a:t>
            </a:r>
            <a:r>
              <a:rPr lang="en-US" i="1" dirty="0">
                <a:latin typeface="+mn-lt"/>
              </a:rPr>
              <a:t>C</a:t>
            </a:r>
            <a:r>
              <a:rPr lang="en-US" i="1" baseline="-25000" dirty="0">
                <a:latin typeface="+mn-lt"/>
              </a:rPr>
              <a:t>p</a:t>
            </a:r>
            <a:r>
              <a:rPr lang="en-US" baseline="-25000" dirty="0">
                <a:latin typeface="+mn-lt"/>
              </a:rPr>
              <a:t>0</a:t>
            </a:r>
            <a:r>
              <a:rPr lang="en-US" dirty="0">
                <a:latin typeface="+mn-lt"/>
              </a:rPr>
              <a:t>, </a:t>
            </a:r>
            <a:r>
              <a:rPr lang="en-US" i="1" dirty="0" err="1">
                <a:latin typeface="+mn-lt"/>
              </a:rPr>
              <a:t>C</a:t>
            </a:r>
            <a:r>
              <a:rPr lang="en-US" i="1" baseline="-25000" dirty="0" err="1">
                <a:latin typeface="+mn-lt"/>
              </a:rPr>
              <a:t>pi</a:t>
            </a:r>
            <a:r>
              <a:rPr lang="en-US" dirty="0">
                <a:latin typeface="+mn-lt"/>
              </a:rPr>
              <a:t>, and </a:t>
            </a:r>
            <a:r>
              <a:rPr lang="en-US" i="1" dirty="0" err="1">
                <a:latin typeface="+mn-lt"/>
              </a:rPr>
              <a:t>C</a:t>
            </a:r>
            <a:r>
              <a:rPr lang="en-US" i="1" baseline="-25000" dirty="0" err="1">
                <a:latin typeface="+mn-lt"/>
              </a:rPr>
              <a:t>pn</a:t>
            </a:r>
            <a:endParaRPr lang="en-US" dirty="0"/>
          </a:p>
          <a:p>
            <a:pPr marL="342900" indent="-342900">
              <a:spcAft>
                <a:spcPts val="1800"/>
              </a:spcAft>
              <a:buClr>
                <a:srgbClr val="FF0000"/>
              </a:buClr>
              <a:buFont typeface="Arial" pitchFamily="34" charset="0"/>
              <a:buChar char="•"/>
            </a:pPr>
            <a:r>
              <a:rPr lang="en-US" dirty="0"/>
              <a:t>Determination of </a:t>
            </a:r>
            <a:r>
              <a:rPr lang="en-US" i="1" dirty="0"/>
              <a:t>C</a:t>
            </a:r>
            <a:r>
              <a:rPr lang="en-US" i="1" baseline="-25000" dirty="0"/>
              <a:t>p</a:t>
            </a:r>
            <a:r>
              <a:rPr lang="en-US" baseline="-25000" dirty="0"/>
              <a:t>0</a:t>
            </a:r>
            <a:r>
              <a:rPr lang="en-US" dirty="0"/>
              <a:t>:</a:t>
            </a:r>
            <a:endParaRPr lang="en-US" i="1" dirty="0"/>
          </a:p>
          <a:p>
            <a:pPr marL="400050">
              <a:spcAft>
                <a:spcPts val="2400"/>
              </a:spcAft>
              <a:buClr>
                <a:srgbClr val="FF0000"/>
              </a:buClr>
            </a:pPr>
            <a:r>
              <a:rPr lang="en-US" i="1" dirty="0"/>
              <a:t>C</a:t>
            </a:r>
            <a:r>
              <a:rPr lang="en-US" i="1" baseline="-25000" dirty="0"/>
              <a:t>p</a:t>
            </a:r>
            <a:r>
              <a:rPr lang="en-US" baseline="-25000" dirty="0"/>
              <a:t>0</a:t>
            </a:r>
            <a:r>
              <a:rPr lang="en-US" dirty="0"/>
              <a:t> = 0.4</a:t>
            </a:r>
            <a:r>
              <a:rPr lang="en-US" i="1" dirty="0"/>
              <a:t>S</a:t>
            </a:r>
            <a:r>
              <a:rPr lang="en-US" i="1" baseline="-25000" dirty="0"/>
              <a:t>DS</a:t>
            </a:r>
            <a:r>
              <a:rPr lang="en-US" i="1" dirty="0"/>
              <a:t>I</a:t>
            </a:r>
            <a:r>
              <a:rPr lang="en-US" i="1" baseline="-25000" dirty="0"/>
              <a:t>e</a:t>
            </a:r>
            <a:r>
              <a:rPr lang="en-US" dirty="0"/>
              <a:t> = 0.4×0.21×1.0 = 0.084</a:t>
            </a:r>
          </a:p>
          <a:p>
            <a:pPr marL="342900" indent="-342900">
              <a:spcAft>
                <a:spcPts val="1800"/>
              </a:spcAft>
              <a:buClr>
                <a:srgbClr val="FF0000"/>
              </a:buClr>
              <a:buFont typeface="Arial" pitchFamily="34" charset="0"/>
              <a:buChar char="•"/>
            </a:pPr>
            <a:r>
              <a:rPr lang="en-US" dirty="0"/>
              <a:t>Determination of </a:t>
            </a:r>
            <a:r>
              <a:rPr lang="en-US" i="1" dirty="0" err="1"/>
              <a:t>C</a:t>
            </a:r>
            <a:r>
              <a:rPr lang="en-US" i="1" baseline="-25000" dirty="0" err="1"/>
              <a:t>pi</a:t>
            </a:r>
            <a:endParaRPr lang="en-US" i="1" dirty="0"/>
          </a:p>
          <a:p>
            <a:pPr marL="400050">
              <a:spcAft>
                <a:spcPts val="1200"/>
              </a:spcAft>
              <a:buClr>
                <a:srgbClr val="FF0000"/>
              </a:buClr>
            </a:pPr>
            <a:r>
              <a:rPr lang="en-US" i="1" dirty="0" err="1"/>
              <a:t>C</a:t>
            </a:r>
            <a:r>
              <a:rPr lang="en-US" i="1" baseline="-25000" dirty="0" err="1"/>
              <a:t>pi</a:t>
            </a:r>
            <a:r>
              <a:rPr lang="en-US" dirty="0"/>
              <a:t> is the greater of the values given by:</a:t>
            </a:r>
          </a:p>
          <a:p>
            <a:pPr marL="400050" lvl="1">
              <a:spcAft>
                <a:spcPts val="1200"/>
              </a:spcAft>
              <a:buClr>
                <a:srgbClr val="FF0000"/>
              </a:buClr>
            </a:pPr>
            <a:r>
              <a:rPr lang="en-US" i="1" dirty="0" err="1"/>
              <a:t>C</a:t>
            </a:r>
            <a:r>
              <a:rPr lang="en-US" i="1" baseline="-25000" dirty="0" err="1"/>
              <a:t>pi</a:t>
            </a:r>
            <a:r>
              <a:rPr lang="en-US" dirty="0"/>
              <a:t> = </a:t>
            </a:r>
            <a:r>
              <a:rPr lang="en-US" i="1" dirty="0"/>
              <a:t>C</a:t>
            </a:r>
            <a:r>
              <a:rPr lang="en-US" i="1" baseline="-25000" dirty="0"/>
              <a:t>p</a:t>
            </a:r>
            <a:r>
              <a:rPr lang="en-US" baseline="-25000" dirty="0"/>
              <a:t>0</a:t>
            </a:r>
            <a:r>
              <a:rPr lang="en-US" dirty="0"/>
              <a:t> = 0.084, and</a:t>
            </a:r>
          </a:p>
          <a:p>
            <a:pPr marL="400050" lvl="1">
              <a:spcAft>
                <a:spcPts val="1200"/>
              </a:spcAft>
              <a:buClr>
                <a:srgbClr val="FF0000"/>
              </a:buClr>
            </a:pPr>
            <a:r>
              <a:rPr lang="en-US" i="1" dirty="0" err="1"/>
              <a:t>C</a:t>
            </a:r>
            <a:r>
              <a:rPr lang="en-US" i="1" baseline="-25000" dirty="0" err="1"/>
              <a:t>pi</a:t>
            </a:r>
            <a:r>
              <a:rPr lang="en-US" dirty="0"/>
              <a:t> = 0.9Γ</a:t>
            </a:r>
            <a:r>
              <a:rPr lang="en-US" i="1" baseline="-25000" dirty="0"/>
              <a:t>m</a:t>
            </a:r>
            <a:r>
              <a:rPr lang="en-US" baseline="-25000" dirty="0"/>
              <a:t>1</a:t>
            </a:r>
            <a:r>
              <a:rPr lang="en-US" dirty="0"/>
              <a:t> </a:t>
            </a:r>
            <a:r>
              <a:rPr lang="en-US" i="1" dirty="0"/>
              <a:t>Ω</a:t>
            </a:r>
            <a:r>
              <a:rPr lang="en-US" baseline="-25000" dirty="0"/>
              <a:t>0</a:t>
            </a:r>
            <a:r>
              <a:rPr lang="en-US" dirty="0"/>
              <a:t> </a:t>
            </a:r>
            <a:r>
              <a:rPr lang="en-US" i="1" dirty="0"/>
              <a:t>C</a:t>
            </a:r>
            <a:r>
              <a:rPr lang="en-US" i="1" baseline="-25000" dirty="0"/>
              <a:t>s</a:t>
            </a:r>
          </a:p>
        </p:txBody>
      </p:sp>
      <p:sp>
        <p:nvSpPr>
          <p:cNvPr id="2" name="Title 1"/>
          <p:cNvSpPr>
            <a:spLocks noGrp="1"/>
          </p:cNvSpPr>
          <p:nvPr>
            <p:ph type="title"/>
          </p:nvPr>
        </p:nvSpPr>
        <p:spPr>
          <a:xfrm>
            <a:off x="673100" y="68707"/>
            <a:ext cx="7772400" cy="1001141"/>
          </a:xfrm>
        </p:spPr>
        <p:txBody>
          <a:bodyPr/>
          <a:lstStyle/>
          <a:p>
            <a:r>
              <a:rPr lang="en-US" dirty="0"/>
              <a:t>Diaphragm Design Forces </a:t>
            </a:r>
          </a:p>
        </p:txBody>
      </p:sp>
    </p:spTree>
    <p:extLst>
      <p:ext uri="{BB962C8B-B14F-4D97-AF65-F5344CB8AC3E}">
        <p14:creationId xmlns:p14="http://schemas.microsoft.com/office/powerpoint/2010/main" val="42283426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38328" y="1007394"/>
            <a:ext cx="8650224" cy="4632037"/>
          </a:xfrm>
          <a:prstGeom prst="rect">
            <a:avLst/>
          </a:prstGeom>
        </p:spPr>
        <p:txBody>
          <a:bodyPr wrap="square">
            <a:spAutoFit/>
          </a:bodyPr>
          <a:lstStyle/>
          <a:p>
            <a:r>
              <a:rPr lang="en-US" b="1" dirty="0"/>
              <a:t>Step 2: </a:t>
            </a:r>
            <a:r>
              <a:rPr lang="en-US" dirty="0"/>
              <a:t>Determine </a:t>
            </a:r>
            <a:r>
              <a:rPr lang="en-US" i="1" dirty="0" err="1"/>
              <a:t>C</a:t>
            </a:r>
            <a:r>
              <a:rPr lang="en-US" i="1" baseline="-25000" dirty="0" err="1"/>
              <a:t>px</a:t>
            </a:r>
            <a:r>
              <a:rPr lang="en-US" dirty="0"/>
              <a:t>, Diaphragm Design Acceleration Coefficient at Level x (</a:t>
            </a:r>
            <a:r>
              <a:rPr lang="en-US" i="1" dirty="0"/>
              <a:t>Standard</a:t>
            </a:r>
            <a:r>
              <a:rPr lang="en-US" dirty="0"/>
              <a:t> Section 12.10.3.2)</a:t>
            </a:r>
          </a:p>
          <a:p>
            <a:endParaRPr lang="en-US" dirty="0"/>
          </a:p>
          <a:p>
            <a:pPr marL="342900" indent="-342900">
              <a:spcAft>
                <a:spcPts val="1800"/>
              </a:spcAft>
              <a:buClr>
                <a:srgbClr val="FF0000"/>
              </a:buClr>
              <a:buFont typeface="Arial" pitchFamily="34" charset="0"/>
              <a:buChar char="•"/>
            </a:pPr>
            <a:r>
              <a:rPr lang="en-US" dirty="0"/>
              <a:t>Determination of </a:t>
            </a:r>
            <a:r>
              <a:rPr lang="en-US" i="1" dirty="0" err="1"/>
              <a:t>C</a:t>
            </a:r>
            <a:r>
              <a:rPr lang="en-US" i="1" baseline="-25000" dirty="0" err="1"/>
              <a:t>pi</a:t>
            </a:r>
            <a:endParaRPr lang="en-US" i="1" dirty="0"/>
          </a:p>
          <a:p>
            <a:pPr marL="400050" lvl="1">
              <a:spcAft>
                <a:spcPts val="1200"/>
              </a:spcAft>
              <a:buClr>
                <a:srgbClr val="FF0000"/>
              </a:buClr>
            </a:pPr>
            <a:r>
              <a:rPr lang="en-US" dirty="0"/>
              <a:t>Γ</a:t>
            </a:r>
            <a:r>
              <a:rPr lang="en-US" i="1" baseline="-25000" dirty="0"/>
              <a:t>m</a:t>
            </a:r>
            <a:r>
              <a:rPr lang="en-US" baseline="-25000" dirty="0"/>
              <a:t>1</a:t>
            </a:r>
            <a:r>
              <a:rPr lang="en-US" dirty="0"/>
              <a:t> is the first mode contribution factor</a:t>
            </a:r>
            <a:endParaRPr lang="en-US" i="1" dirty="0"/>
          </a:p>
          <a:p>
            <a:pPr marL="400050" lvl="1">
              <a:spcAft>
                <a:spcPts val="1200"/>
              </a:spcAft>
              <a:buClr>
                <a:srgbClr val="FF0000"/>
              </a:buClr>
            </a:pPr>
            <a:r>
              <a:rPr lang="en-US" dirty="0"/>
              <a:t>Γ</a:t>
            </a:r>
            <a:r>
              <a:rPr lang="en-US" i="1" baseline="-25000" dirty="0"/>
              <a:t>m</a:t>
            </a:r>
            <a:r>
              <a:rPr lang="en-US" baseline="-25000" dirty="0"/>
              <a:t>1</a:t>
            </a:r>
            <a:r>
              <a:rPr lang="en-US" dirty="0"/>
              <a:t> = 1 + 0.5z</a:t>
            </a:r>
            <a:r>
              <a:rPr lang="en-US" baseline="-25000" dirty="0"/>
              <a:t>s</a:t>
            </a:r>
            <a:r>
              <a:rPr lang="en-US" dirty="0"/>
              <a:t>(1 – 1/N)</a:t>
            </a:r>
          </a:p>
          <a:p>
            <a:pPr marL="400050" lvl="1">
              <a:spcAft>
                <a:spcPts val="1200"/>
              </a:spcAft>
              <a:buClr>
                <a:srgbClr val="FF0000"/>
              </a:buClr>
            </a:pPr>
            <a:r>
              <a:rPr lang="en-US" dirty="0"/>
              <a:t>where </a:t>
            </a:r>
          </a:p>
          <a:p>
            <a:pPr marL="400050" lvl="1">
              <a:spcAft>
                <a:spcPts val="1200"/>
              </a:spcAft>
              <a:buClr>
                <a:srgbClr val="FF0000"/>
              </a:buClr>
            </a:pPr>
            <a:r>
              <a:rPr lang="en-US" i="1" dirty="0" err="1"/>
              <a:t>z</a:t>
            </a:r>
            <a:r>
              <a:rPr lang="en-US" i="1" baseline="-25000" dirty="0" err="1"/>
              <a:t>s</a:t>
            </a:r>
            <a:r>
              <a:rPr lang="en-US" i="1" dirty="0"/>
              <a:t> </a:t>
            </a:r>
            <a:r>
              <a:rPr lang="en-US" dirty="0"/>
              <a:t>= modal contribution coefficient modifier dependent on seismic force-resisting system </a:t>
            </a:r>
          </a:p>
          <a:p>
            <a:pPr marL="400050" lvl="1">
              <a:spcAft>
                <a:spcPts val="1200"/>
              </a:spcAft>
              <a:buClr>
                <a:srgbClr val="FF0000"/>
              </a:buClr>
            </a:pPr>
            <a:r>
              <a:rPr lang="en-US" i="1" dirty="0"/>
              <a:t>N = </a:t>
            </a:r>
            <a:r>
              <a:rPr lang="en-US" dirty="0"/>
              <a:t>Number of stories</a:t>
            </a:r>
            <a:endParaRPr lang="en-US" i="1" dirty="0"/>
          </a:p>
        </p:txBody>
      </p:sp>
      <p:sp>
        <p:nvSpPr>
          <p:cNvPr id="2" name="Title 1"/>
          <p:cNvSpPr>
            <a:spLocks noGrp="1"/>
          </p:cNvSpPr>
          <p:nvPr>
            <p:ph type="title"/>
          </p:nvPr>
        </p:nvSpPr>
        <p:spPr>
          <a:xfrm>
            <a:off x="673100" y="68707"/>
            <a:ext cx="7772400" cy="1001141"/>
          </a:xfrm>
        </p:spPr>
        <p:txBody>
          <a:bodyPr/>
          <a:lstStyle/>
          <a:p>
            <a:r>
              <a:rPr lang="en-US" dirty="0"/>
              <a:t>Diaphragm Design Forces </a:t>
            </a:r>
          </a:p>
        </p:txBody>
      </p:sp>
    </p:spTree>
    <p:extLst>
      <p:ext uri="{BB962C8B-B14F-4D97-AF65-F5344CB8AC3E}">
        <p14:creationId xmlns:p14="http://schemas.microsoft.com/office/powerpoint/2010/main" val="40507957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descr="Equation 12.10-1 for the calculation of diaphragm design forces is provided in this slide. Note that this equation is different from the equation for the vertical distribution of base shear used for the design of the lateral force-resisting system. That distribution must also be considered in the design of the diaphragm."/>
          <p:cNvGrpSpPr/>
          <p:nvPr/>
        </p:nvGrpSpPr>
        <p:grpSpPr>
          <a:xfrm>
            <a:off x="0" y="2849180"/>
            <a:ext cx="9144000" cy="3118355"/>
            <a:chOff x="0" y="2849180"/>
            <a:chExt cx="9144000" cy="3118355"/>
          </a:xfrm>
        </p:grpSpPr>
        <p:pic>
          <p:nvPicPr>
            <p:cNvPr id="17410" name="Picture 2" descr="Equation 12.10-1 for the calculation of diaphragm design forces is provided in this slide. Note that this equation is different from the equation for the vertical distribution of base shear used for the design of the lateral force-resisting system. That distribution must also be considered in the design of the diaphrag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849180"/>
              <a:ext cx="9144000" cy="31183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bwMode="auto">
            <a:xfrm>
              <a:off x="76200" y="5467350"/>
              <a:ext cx="9001125" cy="381000"/>
            </a:xfrm>
            <a:prstGeom prst="rect">
              <a:avLst/>
            </a:prstGeom>
            <a:noFill/>
            <a:ln w="349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34" charset="0"/>
              </a:endParaRPr>
            </a:p>
          </p:txBody>
        </p:sp>
      </p:grpSp>
      <p:sp>
        <p:nvSpPr>
          <p:cNvPr id="8" name="Rectangle 7"/>
          <p:cNvSpPr/>
          <p:nvPr/>
        </p:nvSpPr>
        <p:spPr>
          <a:xfrm>
            <a:off x="338328" y="1007394"/>
            <a:ext cx="8650224" cy="1569660"/>
          </a:xfrm>
          <a:prstGeom prst="rect">
            <a:avLst/>
          </a:prstGeom>
        </p:spPr>
        <p:txBody>
          <a:bodyPr wrap="square">
            <a:spAutoFit/>
          </a:bodyPr>
          <a:lstStyle/>
          <a:p>
            <a:r>
              <a:rPr lang="en-US" b="1" dirty="0"/>
              <a:t>Step 2: </a:t>
            </a:r>
            <a:r>
              <a:rPr lang="en-US" dirty="0"/>
              <a:t>Determine </a:t>
            </a:r>
            <a:r>
              <a:rPr lang="en-US" i="1" dirty="0" err="1"/>
              <a:t>C</a:t>
            </a:r>
            <a:r>
              <a:rPr lang="en-US" i="1" baseline="-25000" dirty="0" err="1"/>
              <a:t>px</a:t>
            </a:r>
            <a:r>
              <a:rPr lang="en-US" dirty="0"/>
              <a:t>, Diaphragm Design Acceleration Coefficient at Level x (</a:t>
            </a:r>
            <a:r>
              <a:rPr lang="en-US" i="1" dirty="0"/>
              <a:t>Standard</a:t>
            </a:r>
            <a:r>
              <a:rPr lang="en-US" dirty="0"/>
              <a:t> Section 12.10.3.2)</a:t>
            </a:r>
          </a:p>
          <a:p>
            <a:endParaRPr lang="en-US" dirty="0"/>
          </a:p>
          <a:p>
            <a:pPr marL="342900" indent="-342900">
              <a:spcAft>
                <a:spcPts val="1800"/>
              </a:spcAft>
              <a:buClr>
                <a:srgbClr val="FF0000"/>
              </a:buClr>
              <a:buFont typeface="Arial" pitchFamily="34" charset="0"/>
              <a:buChar char="•"/>
            </a:pPr>
            <a:r>
              <a:rPr lang="en-US" dirty="0"/>
              <a:t>Determination of </a:t>
            </a:r>
            <a:r>
              <a:rPr lang="en-US" i="1" dirty="0" err="1"/>
              <a:t>C</a:t>
            </a:r>
            <a:r>
              <a:rPr lang="en-US" i="1" baseline="-25000" dirty="0" err="1"/>
              <a:t>pi</a:t>
            </a:r>
            <a:endParaRPr lang="en-US" i="1" dirty="0"/>
          </a:p>
        </p:txBody>
      </p:sp>
      <p:sp>
        <p:nvSpPr>
          <p:cNvPr id="2" name="Title 1"/>
          <p:cNvSpPr>
            <a:spLocks noGrp="1"/>
          </p:cNvSpPr>
          <p:nvPr>
            <p:ph type="title"/>
          </p:nvPr>
        </p:nvSpPr>
        <p:spPr>
          <a:xfrm>
            <a:off x="673100" y="68707"/>
            <a:ext cx="7772400" cy="1001141"/>
          </a:xfrm>
        </p:spPr>
        <p:txBody>
          <a:bodyPr/>
          <a:lstStyle/>
          <a:p>
            <a:r>
              <a:rPr lang="en-US" dirty="0"/>
              <a:t>Diaphragm Design Forces </a:t>
            </a:r>
          </a:p>
        </p:txBody>
      </p:sp>
    </p:spTree>
    <p:extLst>
      <p:ext uri="{BB962C8B-B14F-4D97-AF65-F5344CB8AC3E}">
        <p14:creationId xmlns:p14="http://schemas.microsoft.com/office/powerpoint/2010/main" val="42058818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905000" y="1604963"/>
            <a:ext cx="5943600" cy="4297362"/>
          </a:xfrm>
        </p:spPr>
        <p:txBody>
          <a:bodyPr/>
          <a:lstStyle/>
          <a:p>
            <a:pPr>
              <a:buClr>
                <a:srgbClr val="FF0000"/>
              </a:buClr>
            </a:pPr>
            <a:r>
              <a:rPr lang="en-US" dirty="0"/>
              <a:t>Seismic design of precast concrete  using the </a:t>
            </a:r>
            <a:r>
              <a:rPr lang="en-US" i="1" dirty="0"/>
              <a:t>NEHRP Recommended Provisions</a:t>
            </a:r>
            <a:r>
              <a:rPr lang="en-US" dirty="0"/>
              <a:t> </a:t>
            </a:r>
          </a:p>
          <a:p>
            <a:pPr marL="0" indent="0">
              <a:buClr>
                <a:srgbClr val="FF0000"/>
              </a:buClr>
              <a:buNone/>
            </a:pPr>
            <a:endParaRPr lang="en-US" dirty="0"/>
          </a:p>
          <a:p>
            <a:pPr>
              <a:buClr>
                <a:srgbClr val="FF0000"/>
              </a:buClr>
            </a:pPr>
            <a:r>
              <a:rPr lang="en-US" dirty="0"/>
              <a:t>Review of design examples to illustrate the application of the provisions</a:t>
            </a:r>
          </a:p>
        </p:txBody>
      </p:sp>
      <p:sp>
        <p:nvSpPr>
          <p:cNvPr id="2" name="Title 1"/>
          <p:cNvSpPr>
            <a:spLocks noGrp="1"/>
          </p:cNvSpPr>
          <p:nvPr>
            <p:ph type="title"/>
          </p:nvPr>
        </p:nvSpPr>
        <p:spPr/>
        <p:txBody>
          <a:bodyPr/>
          <a:lstStyle/>
          <a:p>
            <a:r>
              <a:rPr lang="en-US" dirty="0"/>
              <a:t>Precast Concrete Design</a:t>
            </a:r>
          </a:p>
        </p:txBody>
      </p:sp>
    </p:spTree>
    <p:extLst>
      <p:ext uri="{BB962C8B-B14F-4D97-AF65-F5344CB8AC3E}">
        <p14:creationId xmlns:p14="http://schemas.microsoft.com/office/powerpoint/2010/main" val="3060603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38328" y="1007394"/>
            <a:ext cx="8650224" cy="4493538"/>
          </a:xfrm>
          <a:prstGeom prst="rect">
            <a:avLst/>
          </a:prstGeom>
        </p:spPr>
        <p:txBody>
          <a:bodyPr wrap="square">
            <a:spAutoFit/>
          </a:bodyPr>
          <a:lstStyle/>
          <a:p>
            <a:r>
              <a:rPr lang="en-US" b="1" dirty="0"/>
              <a:t>Step 2: </a:t>
            </a:r>
            <a:r>
              <a:rPr lang="en-US" dirty="0"/>
              <a:t>Determine </a:t>
            </a:r>
            <a:r>
              <a:rPr lang="en-US" i="1" dirty="0" err="1"/>
              <a:t>C</a:t>
            </a:r>
            <a:r>
              <a:rPr lang="en-US" i="1" baseline="-25000" dirty="0" err="1"/>
              <a:t>px</a:t>
            </a:r>
            <a:r>
              <a:rPr lang="en-US" dirty="0"/>
              <a:t>, Diaphragm Design Acceleration Coefficient at Level x (</a:t>
            </a:r>
            <a:r>
              <a:rPr lang="en-US" i="1" dirty="0"/>
              <a:t>Standard</a:t>
            </a:r>
            <a:r>
              <a:rPr lang="en-US" dirty="0"/>
              <a:t> Section 12.10.3.2)</a:t>
            </a:r>
          </a:p>
          <a:p>
            <a:endParaRPr lang="en-US" dirty="0"/>
          </a:p>
          <a:p>
            <a:pPr marL="342900" indent="-342900">
              <a:spcAft>
                <a:spcPts val="1800"/>
              </a:spcAft>
              <a:buClr>
                <a:srgbClr val="FF0000"/>
              </a:buClr>
              <a:buFont typeface="Arial" pitchFamily="34" charset="0"/>
              <a:buChar char="•"/>
            </a:pPr>
            <a:r>
              <a:rPr lang="en-US" dirty="0"/>
              <a:t>Determination of </a:t>
            </a:r>
            <a:r>
              <a:rPr lang="en-US" i="1" dirty="0" err="1"/>
              <a:t>C</a:t>
            </a:r>
            <a:r>
              <a:rPr lang="en-US" i="1" baseline="-25000" dirty="0" err="1"/>
              <a:t>pi</a:t>
            </a:r>
            <a:r>
              <a:rPr lang="en-US" i="1" baseline="-25000" dirty="0"/>
              <a:t> </a:t>
            </a:r>
            <a:endParaRPr lang="en-US" i="1" dirty="0"/>
          </a:p>
          <a:p>
            <a:pPr marL="400050" lvl="1">
              <a:spcAft>
                <a:spcPts val="1200"/>
              </a:spcAft>
              <a:buClr>
                <a:srgbClr val="FF0000"/>
              </a:buClr>
            </a:pPr>
            <a:r>
              <a:rPr lang="en-US" dirty="0"/>
              <a:t>Γ</a:t>
            </a:r>
            <a:r>
              <a:rPr lang="en-US" i="1" baseline="-25000" dirty="0"/>
              <a:t>m</a:t>
            </a:r>
            <a:r>
              <a:rPr lang="en-US" baseline="-25000" dirty="0"/>
              <a:t>1</a:t>
            </a:r>
            <a:r>
              <a:rPr lang="en-US" dirty="0"/>
              <a:t> is the first mode contribution factor</a:t>
            </a:r>
            <a:endParaRPr lang="en-US" i="1" dirty="0"/>
          </a:p>
          <a:p>
            <a:pPr marL="400050" lvl="1">
              <a:spcAft>
                <a:spcPts val="3000"/>
              </a:spcAft>
              <a:buClr>
                <a:srgbClr val="FF0000"/>
              </a:buClr>
            </a:pPr>
            <a:r>
              <a:rPr lang="en-US" dirty="0"/>
              <a:t>Γ</a:t>
            </a:r>
            <a:r>
              <a:rPr lang="en-US" i="1" baseline="-25000" dirty="0"/>
              <a:t>m</a:t>
            </a:r>
            <a:r>
              <a:rPr lang="en-US" baseline="-25000" dirty="0"/>
              <a:t>1</a:t>
            </a:r>
            <a:r>
              <a:rPr lang="en-US" dirty="0"/>
              <a:t> = 1 + 0.5z</a:t>
            </a:r>
            <a:r>
              <a:rPr lang="en-US" baseline="-25000" dirty="0"/>
              <a:t>s</a:t>
            </a:r>
            <a:r>
              <a:rPr lang="en-US" dirty="0"/>
              <a:t>(1 – 1/N) = 1 + 0.5x1.0 (1 – 1/5) = 1.4</a:t>
            </a:r>
          </a:p>
          <a:p>
            <a:pPr marL="400050" lvl="1">
              <a:spcAft>
                <a:spcPts val="1200"/>
              </a:spcAft>
              <a:buClr>
                <a:srgbClr val="FF0000"/>
              </a:buClr>
            </a:pPr>
            <a:r>
              <a:rPr lang="en-US" i="1" dirty="0" err="1"/>
              <a:t>C</a:t>
            </a:r>
            <a:r>
              <a:rPr lang="en-US" i="1" baseline="-25000" dirty="0" err="1"/>
              <a:t>pi</a:t>
            </a:r>
            <a:r>
              <a:rPr lang="en-US" dirty="0"/>
              <a:t> = 0.9Γ</a:t>
            </a:r>
            <a:r>
              <a:rPr lang="en-US" i="1" baseline="-25000" dirty="0"/>
              <a:t>m</a:t>
            </a:r>
            <a:r>
              <a:rPr lang="en-US" baseline="-25000" dirty="0"/>
              <a:t>1</a:t>
            </a:r>
            <a:r>
              <a:rPr lang="en-US" dirty="0"/>
              <a:t> </a:t>
            </a:r>
            <a:r>
              <a:rPr lang="en-US" i="1" dirty="0"/>
              <a:t>Ω</a:t>
            </a:r>
            <a:r>
              <a:rPr lang="en-US" baseline="-25000" dirty="0"/>
              <a:t>0</a:t>
            </a:r>
            <a:r>
              <a:rPr lang="en-US" dirty="0"/>
              <a:t> </a:t>
            </a:r>
            <a:r>
              <a:rPr lang="en-US" i="1" dirty="0"/>
              <a:t>C</a:t>
            </a:r>
            <a:r>
              <a:rPr lang="en-US" i="1" baseline="-25000" dirty="0"/>
              <a:t>s </a:t>
            </a:r>
            <a:r>
              <a:rPr lang="en-US" i="1" dirty="0"/>
              <a:t>= </a:t>
            </a:r>
            <a:r>
              <a:rPr lang="en-US" dirty="0"/>
              <a:t>0.9x1.4x2.5x0.105 = 0.331 &gt; 0.084</a:t>
            </a:r>
          </a:p>
          <a:p>
            <a:pPr marL="400050" lvl="1">
              <a:spcAft>
                <a:spcPts val="0"/>
              </a:spcAft>
              <a:buClr>
                <a:srgbClr val="FF0000"/>
              </a:buClr>
            </a:pPr>
            <a:endParaRPr lang="en-US" dirty="0"/>
          </a:p>
          <a:p>
            <a:pPr marL="400050" lvl="1">
              <a:spcAft>
                <a:spcPts val="1200"/>
              </a:spcAft>
              <a:buClr>
                <a:srgbClr val="FF0000"/>
              </a:buClr>
            </a:pPr>
            <a:r>
              <a:rPr lang="en-US" dirty="0"/>
              <a:t>Governing </a:t>
            </a:r>
            <a:r>
              <a:rPr lang="en-US" i="1" dirty="0" err="1"/>
              <a:t>C</a:t>
            </a:r>
            <a:r>
              <a:rPr lang="en-US" i="1" baseline="-25000" dirty="0" err="1"/>
              <a:t>pi</a:t>
            </a:r>
            <a:r>
              <a:rPr lang="en-US" dirty="0"/>
              <a:t> = 0.331</a:t>
            </a:r>
          </a:p>
        </p:txBody>
      </p:sp>
      <p:sp>
        <p:nvSpPr>
          <p:cNvPr id="2" name="Title 1"/>
          <p:cNvSpPr>
            <a:spLocks noGrp="1"/>
          </p:cNvSpPr>
          <p:nvPr>
            <p:ph type="title"/>
          </p:nvPr>
        </p:nvSpPr>
        <p:spPr>
          <a:xfrm>
            <a:off x="673100" y="68707"/>
            <a:ext cx="7772400" cy="1001141"/>
          </a:xfrm>
        </p:spPr>
        <p:txBody>
          <a:bodyPr/>
          <a:lstStyle/>
          <a:p>
            <a:r>
              <a:rPr lang="en-US" dirty="0"/>
              <a:t>Diaphragm Design Forces </a:t>
            </a:r>
          </a:p>
        </p:txBody>
      </p:sp>
    </p:spTree>
    <p:extLst>
      <p:ext uri="{BB962C8B-B14F-4D97-AF65-F5344CB8AC3E}">
        <p14:creationId xmlns:p14="http://schemas.microsoft.com/office/powerpoint/2010/main" val="3414043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descr="Cpn equation "/>
          <p:cNvGraphicFramePr>
            <a:graphicFrameLocks noChangeAspect="1"/>
          </p:cNvGraphicFramePr>
          <p:nvPr>
            <p:extLst>
              <p:ext uri="{D42A27DB-BD31-4B8C-83A1-F6EECF244321}">
                <p14:modId xmlns:p14="http://schemas.microsoft.com/office/powerpoint/2010/main" val="739924620"/>
              </p:ext>
            </p:extLst>
          </p:nvPr>
        </p:nvGraphicFramePr>
        <p:xfrm>
          <a:off x="1663700" y="2638425"/>
          <a:ext cx="3327400" cy="618366"/>
        </p:xfrm>
        <a:graphic>
          <a:graphicData uri="http://schemas.openxmlformats.org/presentationml/2006/ole">
            <mc:AlternateContent xmlns:mc="http://schemas.openxmlformats.org/markup-compatibility/2006">
              <mc:Choice xmlns:v="urn:schemas-microsoft-com:vml" Requires="v">
                <p:oleObj spid="_x0000_s18816" name="Equation" r:id="rId4" imgW="1434960" imgH="266400" progId="Equation.3">
                  <p:embed/>
                </p:oleObj>
              </mc:Choice>
              <mc:Fallback>
                <p:oleObj name="Equation" r:id="rId4" imgW="1434960" imgH="266400" progId="Equation.3">
                  <p:embed/>
                  <p:pic>
                    <p:nvPicPr>
                      <p:cNvPr id="0" name=""/>
                      <p:cNvPicPr/>
                      <p:nvPr/>
                    </p:nvPicPr>
                    <p:blipFill>
                      <a:blip r:embed="rId5"/>
                      <a:stretch>
                        <a:fillRect/>
                      </a:stretch>
                    </p:blipFill>
                    <p:spPr>
                      <a:xfrm>
                        <a:off x="1663700" y="2638425"/>
                        <a:ext cx="3327400" cy="618366"/>
                      </a:xfrm>
                      <a:prstGeom prst="rect">
                        <a:avLst/>
                      </a:prstGeom>
                    </p:spPr>
                  </p:pic>
                </p:oleObj>
              </mc:Fallback>
            </mc:AlternateContent>
          </a:graphicData>
        </a:graphic>
      </p:graphicFrame>
      <p:sp>
        <p:nvSpPr>
          <p:cNvPr id="8" name="Rectangle 7"/>
          <p:cNvSpPr/>
          <p:nvPr/>
        </p:nvSpPr>
        <p:spPr>
          <a:xfrm>
            <a:off x="338328" y="1007394"/>
            <a:ext cx="8650224" cy="3893374"/>
          </a:xfrm>
          <a:prstGeom prst="rect">
            <a:avLst/>
          </a:prstGeom>
        </p:spPr>
        <p:txBody>
          <a:bodyPr wrap="square">
            <a:spAutoFit/>
          </a:bodyPr>
          <a:lstStyle/>
          <a:p>
            <a:r>
              <a:rPr lang="en-US" b="1" dirty="0"/>
              <a:t>Step 2: </a:t>
            </a:r>
            <a:r>
              <a:rPr lang="en-US" dirty="0"/>
              <a:t>Determine </a:t>
            </a:r>
            <a:r>
              <a:rPr lang="en-US" i="1" dirty="0" err="1"/>
              <a:t>C</a:t>
            </a:r>
            <a:r>
              <a:rPr lang="en-US" i="1" baseline="-25000" dirty="0" err="1"/>
              <a:t>px</a:t>
            </a:r>
            <a:r>
              <a:rPr lang="en-US" dirty="0"/>
              <a:t>, Diaphragm Design Acceleration Coefficient at Level x (</a:t>
            </a:r>
            <a:r>
              <a:rPr lang="en-US" i="1" dirty="0"/>
              <a:t>Standard</a:t>
            </a:r>
            <a:r>
              <a:rPr lang="en-US" dirty="0"/>
              <a:t> Section 12.10.3.2)</a:t>
            </a:r>
          </a:p>
          <a:p>
            <a:endParaRPr lang="en-US" dirty="0"/>
          </a:p>
          <a:p>
            <a:pPr marL="342900" indent="-342900">
              <a:spcAft>
                <a:spcPts val="1800"/>
              </a:spcAft>
              <a:buClr>
                <a:srgbClr val="FF0000"/>
              </a:buClr>
              <a:buFont typeface="Arial" pitchFamily="34" charset="0"/>
              <a:buChar char="•"/>
            </a:pPr>
            <a:r>
              <a:rPr lang="en-US" dirty="0"/>
              <a:t>Determination of </a:t>
            </a:r>
            <a:r>
              <a:rPr lang="en-US" i="1" dirty="0" err="1"/>
              <a:t>C</a:t>
            </a:r>
            <a:r>
              <a:rPr lang="en-US" i="1" baseline="-25000" dirty="0" err="1"/>
              <a:t>pn</a:t>
            </a:r>
            <a:r>
              <a:rPr lang="en-US" i="1" baseline="-25000" dirty="0"/>
              <a:t> </a:t>
            </a:r>
            <a:endParaRPr lang="en-US" i="1" dirty="0"/>
          </a:p>
          <a:p>
            <a:pPr marL="400050" lvl="1">
              <a:spcAft>
                <a:spcPts val="1200"/>
              </a:spcAft>
              <a:buClr>
                <a:srgbClr val="FF0000"/>
              </a:buClr>
            </a:pPr>
            <a:r>
              <a:rPr lang="en-US" i="1" dirty="0" err="1"/>
              <a:t>C</a:t>
            </a:r>
            <a:r>
              <a:rPr lang="en-US" i="1" baseline="-25000" dirty="0" err="1"/>
              <a:t>pn</a:t>
            </a:r>
            <a:r>
              <a:rPr lang="en-US" dirty="0"/>
              <a:t> = </a:t>
            </a:r>
          </a:p>
          <a:p>
            <a:pPr marL="400050" lvl="1">
              <a:spcBef>
                <a:spcPts val="1200"/>
              </a:spcBef>
              <a:spcAft>
                <a:spcPts val="1200"/>
              </a:spcAft>
              <a:buClr>
                <a:srgbClr val="FF0000"/>
              </a:buClr>
            </a:pPr>
            <a:r>
              <a:rPr lang="en-US" dirty="0">
                <a:latin typeface="+mn-lt"/>
              </a:rPr>
              <a:t>where</a:t>
            </a:r>
          </a:p>
          <a:p>
            <a:pPr marL="400050" lvl="1">
              <a:spcAft>
                <a:spcPts val="1200"/>
              </a:spcAft>
              <a:buClr>
                <a:srgbClr val="FF0000"/>
              </a:buClr>
            </a:pPr>
            <a:r>
              <a:rPr lang="en-US" dirty="0"/>
              <a:t>Γ</a:t>
            </a:r>
            <a:r>
              <a:rPr lang="en-US" i="1" baseline="-25000" dirty="0"/>
              <a:t>m</a:t>
            </a:r>
            <a:r>
              <a:rPr lang="en-US" baseline="-25000" dirty="0"/>
              <a:t>2</a:t>
            </a:r>
            <a:r>
              <a:rPr lang="en-US" dirty="0"/>
              <a:t> is the higher mode contribution factor</a:t>
            </a:r>
            <a:endParaRPr lang="en-US" i="1" dirty="0"/>
          </a:p>
          <a:p>
            <a:pPr marL="400050" lvl="1">
              <a:spcAft>
                <a:spcPts val="3000"/>
              </a:spcAft>
              <a:buClr>
                <a:srgbClr val="FF0000"/>
              </a:buClr>
            </a:pPr>
            <a:r>
              <a:rPr lang="en-US" dirty="0"/>
              <a:t>Γ</a:t>
            </a:r>
            <a:r>
              <a:rPr lang="en-US" i="1" baseline="-25000" dirty="0"/>
              <a:t>m</a:t>
            </a:r>
            <a:r>
              <a:rPr lang="en-US" baseline="-25000" dirty="0"/>
              <a:t>2</a:t>
            </a:r>
            <a:r>
              <a:rPr lang="en-US" dirty="0"/>
              <a:t> = 0.9z</a:t>
            </a:r>
            <a:r>
              <a:rPr lang="en-US" baseline="-25000" dirty="0"/>
              <a:t>s</a:t>
            </a:r>
            <a:r>
              <a:rPr lang="en-US" dirty="0"/>
              <a:t>(1 – 1/N)</a:t>
            </a:r>
            <a:r>
              <a:rPr lang="en-US" baseline="30000" dirty="0"/>
              <a:t>2</a:t>
            </a:r>
            <a:r>
              <a:rPr lang="en-US" dirty="0"/>
              <a:t> = 0.9x1.0 (1 – 1/5)</a:t>
            </a:r>
            <a:r>
              <a:rPr lang="en-US" baseline="30000" dirty="0"/>
              <a:t>2</a:t>
            </a:r>
            <a:r>
              <a:rPr lang="en-US" dirty="0"/>
              <a:t> = 0.576</a:t>
            </a:r>
          </a:p>
        </p:txBody>
      </p:sp>
      <p:sp>
        <p:nvSpPr>
          <p:cNvPr id="2" name="Title 1"/>
          <p:cNvSpPr>
            <a:spLocks noGrp="1"/>
          </p:cNvSpPr>
          <p:nvPr>
            <p:ph type="title"/>
          </p:nvPr>
        </p:nvSpPr>
        <p:spPr>
          <a:xfrm>
            <a:off x="673100" y="68707"/>
            <a:ext cx="7772400" cy="1001141"/>
          </a:xfrm>
        </p:spPr>
        <p:txBody>
          <a:bodyPr/>
          <a:lstStyle/>
          <a:p>
            <a:r>
              <a:rPr lang="en-US" dirty="0"/>
              <a:t>Diaphragm Design Forces </a:t>
            </a:r>
          </a:p>
        </p:txBody>
      </p:sp>
    </p:spTree>
    <p:extLst>
      <p:ext uri="{BB962C8B-B14F-4D97-AF65-F5344CB8AC3E}">
        <p14:creationId xmlns:p14="http://schemas.microsoft.com/office/powerpoint/2010/main" val="14241679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38328" y="1007394"/>
            <a:ext cx="8650224" cy="5324535"/>
          </a:xfrm>
          <a:prstGeom prst="rect">
            <a:avLst/>
          </a:prstGeom>
        </p:spPr>
        <p:txBody>
          <a:bodyPr wrap="square">
            <a:spAutoFit/>
          </a:bodyPr>
          <a:lstStyle/>
          <a:p>
            <a:r>
              <a:rPr lang="en-US" b="1" dirty="0"/>
              <a:t>Step 2: </a:t>
            </a:r>
            <a:r>
              <a:rPr lang="en-US" dirty="0"/>
              <a:t>Determine </a:t>
            </a:r>
            <a:r>
              <a:rPr lang="en-US" i="1" dirty="0" err="1"/>
              <a:t>C</a:t>
            </a:r>
            <a:r>
              <a:rPr lang="en-US" i="1" baseline="-25000" dirty="0" err="1"/>
              <a:t>px</a:t>
            </a:r>
            <a:r>
              <a:rPr lang="en-US" dirty="0"/>
              <a:t>, Diaphragm Design Acceleration Coefficient at Level x (</a:t>
            </a:r>
            <a:r>
              <a:rPr lang="en-US" i="1" dirty="0"/>
              <a:t>Standard</a:t>
            </a:r>
            <a:r>
              <a:rPr lang="en-US" dirty="0"/>
              <a:t> Section 12.10.3.2)</a:t>
            </a:r>
          </a:p>
          <a:p>
            <a:endParaRPr lang="en-US" dirty="0"/>
          </a:p>
          <a:p>
            <a:pPr marL="342900" indent="-342900">
              <a:spcAft>
                <a:spcPts val="1800"/>
              </a:spcAft>
              <a:buClr>
                <a:srgbClr val="FF0000"/>
              </a:buClr>
              <a:buFont typeface="Arial" pitchFamily="34" charset="0"/>
              <a:buChar char="•"/>
            </a:pPr>
            <a:r>
              <a:rPr lang="en-US" dirty="0"/>
              <a:t>Determination of </a:t>
            </a:r>
            <a:r>
              <a:rPr lang="en-US" i="1" dirty="0" err="1"/>
              <a:t>C</a:t>
            </a:r>
            <a:r>
              <a:rPr lang="en-US" i="1" baseline="-25000" dirty="0" err="1"/>
              <a:t>pn</a:t>
            </a:r>
            <a:r>
              <a:rPr lang="en-US" i="1" baseline="-25000" dirty="0"/>
              <a:t> </a:t>
            </a:r>
          </a:p>
          <a:p>
            <a:pPr marL="400050" lvl="1">
              <a:spcAft>
                <a:spcPts val="1200"/>
              </a:spcAft>
              <a:buClr>
                <a:srgbClr val="FF0000"/>
              </a:buClr>
            </a:pPr>
            <a:r>
              <a:rPr lang="en-US" i="1" dirty="0"/>
              <a:t>C</a:t>
            </a:r>
            <a:r>
              <a:rPr lang="en-US" i="1" baseline="-25000" dirty="0"/>
              <a:t>s2</a:t>
            </a:r>
            <a:r>
              <a:rPr lang="en-US" dirty="0"/>
              <a:t> is higher mode seismic response coefficient, and is the smallest of:</a:t>
            </a:r>
          </a:p>
          <a:p>
            <a:pPr marL="400050" lvl="1">
              <a:spcAft>
                <a:spcPts val="1200"/>
              </a:spcAft>
              <a:buClr>
                <a:srgbClr val="FF0000"/>
              </a:buClr>
            </a:pPr>
            <a:r>
              <a:rPr lang="en-US" sz="2300" i="1" dirty="0"/>
              <a:t>C</a:t>
            </a:r>
            <a:r>
              <a:rPr lang="en-US" sz="2300" i="1" baseline="-25000" dirty="0"/>
              <a:t>s2</a:t>
            </a:r>
            <a:r>
              <a:rPr lang="en-US" sz="2300" dirty="0"/>
              <a:t> = (0.15</a:t>
            </a:r>
            <a:r>
              <a:rPr lang="en-US" sz="2300" i="1" dirty="0"/>
              <a:t>N</a:t>
            </a:r>
            <a:r>
              <a:rPr lang="en-US" sz="2300" dirty="0"/>
              <a:t> + 0.25)</a:t>
            </a:r>
            <a:r>
              <a:rPr lang="en-US" sz="2300" i="1" dirty="0" err="1"/>
              <a:t>I</a:t>
            </a:r>
            <a:r>
              <a:rPr lang="en-US" sz="2300" i="1" baseline="-25000" dirty="0" err="1"/>
              <a:t>e</a:t>
            </a:r>
            <a:r>
              <a:rPr lang="en-US" sz="2300" i="1" dirty="0" err="1"/>
              <a:t>S</a:t>
            </a:r>
            <a:r>
              <a:rPr lang="en-US" sz="2300" i="1" baseline="-25000" dirty="0" err="1"/>
              <a:t>DS</a:t>
            </a:r>
            <a:r>
              <a:rPr lang="en-US" sz="2300" i="1" dirty="0"/>
              <a:t> = </a:t>
            </a:r>
            <a:r>
              <a:rPr lang="en-US" sz="2300" dirty="0"/>
              <a:t>(0.15x5 + 0.25)x1.0x0.21 = 0.21</a:t>
            </a:r>
          </a:p>
          <a:p>
            <a:pPr marL="400050" lvl="1">
              <a:spcAft>
                <a:spcPts val="1200"/>
              </a:spcAft>
              <a:buClr>
                <a:srgbClr val="FF0000"/>
              </a:buClr>
            </a:pPr>
            <a:r>
              <a:rPr lang="en-US" sz="2300" i="1" dirty="0"/>
              <a:t>C</a:t>
            </a:r>
            <a:r>
              <a:rPr lang="en-US" sz="2300" i="1" baseline="-25000" dirty="0"/>
              <a:t>s2</a:t>
            </a:r>
            <a:r>
              <a:rPr lang="en-US" sz="2300" dirty="0"/>
              <a:t> = </a:t>
            </a:r>
            <a:r>
              <a:rPr lang="en-US" sz="2300" i="1" dirty="0" err="1"/>
              <a:t>I</a:t>
            </a:r>
            <a:r>
              <a:rPr lang="en-US" sz="2300" i="1" baseline="-25000" dirty="0" err="1"/>
              <a:t>e</a:t>
            </a:r>
            <a:r>
              <a:rPr lang="en-US" sz="2300" i="1" dirty="0" err="1"/>
              <a:t>S</a:t>
            </a:r>
            <a:r>
              <a:rPr lang="en-US" sz="2300" i="1" baseline="-25000" dirty="0" err="1"/>
              <a:t>DS</a:t>
            </a:r>
            <a:r>
              <a:rPr lang="en-US" sz="2300" i="1" dirty="0"/>
              <a:t> = </a:t>
            </a:r>
            <a:r>
              <a:rPr lang="en-US" sz="2300" dirty="0"/>
              <a:t>1.0x0.21 = 0.21</a:t>
            </a:r>
          </a:p>
          <a:p>
            <a:pPr marL="400050" lvl="1">
              <a:spcAft>
                <a:spcPts val="1200"/>
              </a:spcAft>
              <a:buClr>
                <a:srgbClr val="FF0000"/>
              </a:buClr>
            </a:pPr>
            <a:r>
              <a:rPr lang="en-US" sz="2300" dirty="0"/>
              <a:t>and for N ≥ 2</a:t>
            </a:r>
          </a:p>
          <a:p>
            <a:pPr marL="400050" lvl="1">
              <a:spcAft>
                <a:spcPts val="1200"/>
              </a:spcAft>
              <a:buClr>
                <a:srgbClr val="FF0000"/>
              </a:buClr>
            </a:pPr>
            <a:r>
              <a:rPr lang="en-US" sz="2300" i="1" dirty="0"/>
              <a:t>C</a:t>
            </a:r>
            <a:r>
              <a:rPr lang="en-US" sz="2300" i="1" baseline="-25000" dirty="0"/>
              <a:t>s2</a:t>
            </a:r>
            <a:r>
              <a:rPr lang="en-US" sz="2300" dirty="0"/>
              <a:t> = </a:t>
            </a:r>
            <a:r>
              <a:rPr lang="en-US" sz="2300" i="1" dirty="0"/>
              <a:t>I</a:t>
            </a:r>
            <a:r>
              <a:rPr lang="en-US" sz="2300" i="1" baseline="-25000" dirty="0"/>
              <a:t>e</a:t>
            </a:r>
            <a:r>
              <a:rPr lang="en-US" sz="2300" i="1" dirty="0"/>
              <a:t>S</a:t>
            </a:r>
            <a:r>
              <a:rPr lang="en-US" sz="2300" i="1" baseline="-25000" dirty="0"/>
              <a:t>D</a:t>
            </a:r>
            <a:r>
              <a:rPr lang="en-US" sz="2300" baseline="-25000" dirty="0"/>
              <a:t>1</a:t>
            </a:r>
            <a:r>
              <a:rPr lang="en-US" sz="2300" i="1" dirty="0"/>
              <a:t> </a:t>
            </a:r>
            <a:r>
              <a:rPr lang="en-US" sz="2300" dirty="0"/>
              <a:t>/ [0.03(N-1)]</a:t>
            </a:r>
            <a:r>
              <a:rPr lang="en-US" sz="2300" i="1" dirty="0"/>
              <a:t> = </a:t>
            </a:r>
            <a:r>
              <a:rPr lang="en-US" sz="2300" dirty="0"/>
              <a:t>1.0x0.12 / [0.03(5-1)] = 1.00</a:t>
            </a:r>
          </a:p>
          <a:p>
            <a:pPr marL="400050" lvl="1">
              <a:spcBef>
                <a:spcPts val="1800"/>
              </a:spcBef>
              <a:spcAft>
                <a:spcPts val="600"/>
              </a:spcAft>
              <a:buClr>
                <a:srgbClr val="FF0000"/>
              </a:buClr>
            </a:pPr>
            <a:r>
              <a:rPr lang="en-US" dirty="0"/>
              <a:t>Governing </a:t>
            </a:r>
            <a:r>
              <a:rPr lang="en-US" i="1" dirty="0"/>
              <a:t>C</a:t>
            </a:r>
            <a:r>
              <a:rPr lang="en-US" i="1" baseline="-25000" dirty="0"/>
              <a:t>s2</a:t>
            </a:r>
            <a:r>
              <a:rPr lang="en-US" dirty="0"/>
              <a:t> = 0.21</a:t>
            </a:r>
          </a:p>
        </p:txBody>
      </p:sp>
      <p:sp>
        <p:nvSpPr>
          <p:cNvPr id="2" name="Title 1"/>
          <p:cNvSpPr>
            <a:spLocks noGrp="1"/>
          </p:cNvSpPr>
          <p:nvPr>
            <p:ph type="title"/>
          </p:nvPr>
        </p:nvSpPr>
        <p:spPr>
          <a:xfrm>
            <a:off x="673100" y="68707"/>
            <a:ext cx="7772400" cy="1001141"/>
          </a:xfrm>
        </p:spPr>
        <p:txBody>
          <a:bodyPr/>
          <a:lstStyle/>
          <a:p>
            <a:r>
              <a:rPr lang="en-US" dirty="0"/>
              <a:t>Diaphragm Design Forces </a:t>
            </a:r>
          </a:p>
        </p:txBody>
      </p:sp>
    </p:spTree>
    <p:extLst>
      <p:ext uri="{BB962C8B-B14F-4D97-AF65-F5344CB8AC3E}">
        <p14:creationId xmlns:p14="http://schemas.microsoft.com/office/powerpoint/2010/main" val="11983546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descr="Cpn Equation"/>
          <p:cNvGraphicFramePr>
            <a:graphicFrameLocks noChangeAspect="1"/>
          </p:cNvGraphicFramePr>
          <p:nvPr>
            <p:extLst>
              <p:ext uri="{D42A27DB-BD31-4B8C-83A1-F6EECF244321}">
                <p14:modId xmlns:p14="http://schemas.microsoft.com/office/powerpoint/2010/main" val="1627330977"/>
              </p:ext>
            </p:extLst>
          </p:nvPr>
        </p:nvGraphicFramePr>
        <p:xfrm>
          <a:off x="1663700" y="2790825"/>
          <a:ext cx="3327400" cy="618366"/>
        </p:xfrm>
        <a:graphic>
          <a:graphicData uri="http://schemas.openxmlformats.org/presentationml/2006/ole">
            <mc:AlternateContent xmlns:mc="http://schemas.openxmlformats.org/markup-compatibility/2006">
              <mc:Choice xmlns:v="urn:schemas-microsoft-com:vml" Requires="v">
                <p:oleObj spid="_x0000_s25962" name="Equation" r:id="rId4" imgW="1434960" imgH="266400" progId="Equation.3">
                  <p:embed/>
                </p:oleObj>
              </mc:Choice>
              <mc:Fallback>
                <p:oleObj name="Equation" r:id="rId4" imgW="1434960" imgH="266400" progId="Equation.3">
                  <p:embed/>
                  <p:pic>
                    <p:nvPicPr>
                      <p:cNvPr id="0" name=""/>
                      <p:cNvPicPr/>
                      <p:nvPr/>
                    </p:nvPicPr>
                    <p:blipFill>
                      <a:blip r:embed="rId5"/>
                      <a:stretch>
                        <a:fillRect/>
                      </a:stretch>
                    </p:blipFill>
                    <p:spPr>
                      <a:xfrm>
                        <a:off x="1663700" y="2790825"/>
                        <a:ext cx="3327400" cy="618366"/>
                      </a:xfrm>
                      <a:prstGeom prst="rect">
                        <a:avLst/>
                      </a:prstGeom>
                    </p:spPr>
                  </p:pic>
                </p:oleObj>
              </mc:Fallback>
            </mc:AlternateContent>
          </a:graphicData>
        </a:graphic>
      </p:graphicFrame>
      <p:sp>
        <p:nvSpPr>
          <p:cNvPr id="8" name="Rectangle 7"/>
          <p:cNvSpPr/>
          <p:nvPr/>
        </p:nvSpPr>
        <p:spPr>
          <a:xfrm>
            <a:off x="338328" y="1007394"/>
            <a:ext cx="8650224" cy="2323713"/>
          </a:xfrm>
          <a:prstGeom prst="rect">
            <a:avLst/>
          </a:prstGeom>
        </p:spPr>
        <p:txBody>
          <a:bodyPr wrap="square">
            <a:spAutoFit/>
          </a:bodyPr>
          <a:lstStyle/>
          <a:p>
            <a:r>
              <a:rPr lang="en-US" b="1" dirty="0"/>
              <a:t>Step 2: </a:t>
            </a:r>
            <a:r>
              <a:rPr lang="en-US" dirty="0"/>
              <a:t>Determine </a:t>
            </a:r>
            <a:r>
              <a:rPr lang="en-US" i="1" dirty="0" err="1"/>
              <a:t>C</a:t>
            </a:r>
            <a:r>
              <a:rPr lang="en-US" i="1" baseline="-25000" dirty="0" err="1"/>
              <a:t>px</a:t>
            </a:r>
            <a:r>
              <a:rPr lang="en-US" dirty="0"/>
              <a:t>, Diaphragm Design Acceleration Coefficient at Level x (</a:t>
            </a:r>
            <a:r>
              <a:rPr lang="en-US" i="1" dirty="0"/>
              <a:t>Standard</a:t>
            </a:r>
            <a:r>
              <a:rPr lang="en-US" dirty="0"/>
              <a:t> Section 12.10.3.2)</a:t>
            </a:r>
          </a:p>
          <a:p>
            <a:endParaRPr lang="en-US" dirty="0"/>
          </a:p>
          <a:p>
            <a:pPr marL="342900" indent="-342900">
              <a:spcAft>
                <a:spcPts val="3000"/>
              </a:spcAft>
              <a:buClr>
                <a:srgbClr val="FF0000"/>
              </a:buClr>
              <a:buFont typeface="Arial" pitchFamily="34" charset="0"/>
              <a:buChar char="•"/>
            </a:pPr>
            <a:r>
              <a:rPr lang="en-US" dirty="0"/>
              <a:t>Determination of </a:t>
            </a:r>
            <a:r>
              <a:rPr lang="en-US" i="1" dirty="0" err="1"/>
              <a:t>C</a:t>
            </a:r>
            <a:r>
              <a:rPr lang="en-US" i="1" baseline="-25000" dirty="0" err="1"/>
              <a:t>pn</a:t>
            </a:r>
            <a:r>
              <a:rPr lang="en-US" i="1" baseline="-25000" dirty="0"/>
              <a:t> </a:t>
            </a:r>
            <a:endParaRPr lang="en-US" i="1" dirty="0"/>
          </a:p>
          <a:p>
            <a:pPr marL="400050" lvl="1">
              <a:spcAft>
                <a:spcPts val="1200"/>
              </a:spcAft>
              <a:buClr>
                <a:srgbClr val="FF0000"/>
              </a:buClr>
            </a:pPr>
            <a:r>
              <a:rPr lang="en-US" i="1" dirty="0" err="1"/>
              <a:t>C</a:t>
            </a:r>
            <a:r>
              <a:rPr lang="en-US" i="1" baseline="-25000" dirty="0" err="1"/>
              <a:t>pn</a:t>
            </a:r>
            <a:r>
              <a:rPr lang="en-US" dirty="0"/>
              <a:t> =                                           = 0.387</a:t>
            </a:r>
          </a:p>
        </p:txBody>
      </p:sp>
      <p:sp>
        <p:nvSpPr>
          <p:cNvPr id="2" name="Title 1"/>
          <p:cNvSpPr>
            <a:spLocks noGrp="1"/>
          </p:cNvSpPr>
          <p:nvPr>
            <p:ph type="title"/>
          </p:nvPr>
        </p:nvSpPr>
        <p:spPr>
          <a:xfrm>
            <a:off x="673100" y="68707"/>
            <a:ext cx="7772400" cy="1001141"/>
          </a:xfrm>
        </p:spPr>
        <p:txBody>
          <a:bodyPr/>
          <a:lstStyle/>
          <a:p>
            <a:r>
              <a:rPr lang="en-US" dirty="0"/>
              <a:t>Diaphragm Design Forces </a:t>
            </a:r>
          </a:p>
        </p:txBody>
      </p:sp>
    </p:spTree>
    <p:extLst>
      <p:ext uri="{BB962C8B-B14F-4D97-AF65-F5344CB8AC3E}">
        <p14:creationId xmlns:p14="http://schemas.microsoft.com/office/powerpoint/2010/main" val="39015693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Two graphs both with hx /hn in the y-axis with ascending gradations from 0 to 1, and in the x-axis with gradations left to right of diaphragm design acceleration coefficient for level x, Cpx from 0 to Cpn. hx /hn is the ratio of the height from the base to level x, hx to the vertical distance from the base to the highest level of the seismic force-resisting system of the structure., hn.  On the left-hand side graph for building two stories or less in height, the design acceleration coefficient curve begins at Cp0,0 and rises linearly to Cpn,1. On the right-hand side graph for building three stories or more in height, the curve begins at Cp0,0 and rises linearly to Cpi,0.8, then rises in a straight line from Cpi,0.8 to Cpn,1. Cp0, Cpi, and Cpn are diaphragm design acceleration coefficient at the structure base, diaphragm design acceleration coefficient at 80 percent of the structural height above the base, hn, and diaphragm design acceleration coefficient at the structural height, hn, respectively."/>
          <p:cNvPicPr/>
          <p:nvPr/>
        </p:nvPicPr>
        <p:blipFill>
          <a:blip r:embed="rId3">
            <a:extLst>
              <a:ext uri="{28A0092B-C50C-407E-A947-70E740481C1C}">
                <a14:useLocalDpi xmlns:a14="http://schemas.microsoft.com/office/drawing/2010/main" val="0"/>
              </a:ext>
            </a:extLst>
          </a:blip>
          <a:srcRect/>
          <a:stretch>
            <a:fillRect/>
          </a:stretch>
        </p:blipFill>
        <p:spPr bwMode="auto">
          <a:xfrm>
            <a:off x="2361564" y="3041636"/>
            <a:ext cx="4603752" cy="3256548"/>
          </a:xfrm>
          <a:prstGeom prst="rect">
            <a:avLst/>
          </a:prstGeom>
          <a:noFill/>
          <a:ln>
            <a:noFill/>
          </a:ln>
        </p:spPr>
      </p:pic>
      <p:sp>
        <p:nvSpPr>
          <p:cNvPr id="8" name="Rectangle 7"/>
          <p:cNvSpPr/>
          <p:nvPr/>
        </p:nvSpPr>
        <p:spPr>
          <a:xfrm>
            <a:off x="338328" y="1007394"/>
            <a:ext cx="8650224" cy="1938992"/>
          </a:xfrm>
          <a:prstGeom prst="rect">
            <a:avLst/>
          </a:prstGeom>
        </p:spPr>
        <p:txBody>
          <a:bodyPr wrap="square">
            <a:spAutoFit/>
          </a:bodyPr>
          <a:lstStyle/>
          <a:p>
            <a:r>
              <a:rPr lang="en-US" b="1" dirty="0"/>
              <a:t>Step 2: </a:t>
            </a:r>
            <a:r>
              <a:rPr lang="en-US" dirty="0"/>
              <a:t>Determine </a:t>
            </a:r>
            <a:r>
              <a:rPr lang="en-US" i="1" dirty="0" err="1"/>
              <a:t>C</a:t>
            </a:r>
            <a:r>
              <a:rPr lang="en-US" i="1" baseline="-25000" dirty="0" err="1"/>
              <a:t>px</a:t>
            </a:r>
            <a:r>
              <a:rPr lang="en-US" dirty="0"/>
              <a:t>, Diaphragm Design Acceleration Coefficient at Level x (</a:t>
            </a:r>
            <a:r>
              <a:rPr lang="en-US" i="1" dirty="0"/>
              <a:t>Standard</a:t>
            </a:r>
            <a:r>
              <a:rPr lang="en-US" dirty="0"/>
              <a:t> Section 12.10.3.2)</a:t>
            </a:r>
          </a:p>
          <a:p>
            <a:endParaRPr lang="en-US" dirty="0"/>
          </a:p>
          <a:p>
            <a:r>
              <a:rPr lang="en-US" dirty="0"/>
              <a:t>Using </a:t>
            </a:r>
            <a:r>
              <a:rPr lang="en-US" i="1" dirty="0"/>
              <a:t>Standard</a:t>
            </a:r>
            <a:r>
              <a:rPr lang="en-US" dirty="0"/>
              <a:t> Figure 12.10.3-1, </a:t>
            </a:r>
            <a:r>
              <a:rPr lang="en-US" i="1" dirty="0" err="1"/>
              <a:t>C</a:t>
            </a:r>
            <a:r>
              <a:rPr lang="en-US" i="1" baseline="-25000" dirty="0" err="1"/>
              <a:t>px</a:t>
            </a:r>
            <a:r>
              <a:rPr lang="en-US" dirty="0"/>
              <a:t> is determined at various floor levels, as shown in Table 11.1-2B</a:t>
            </a:r>
          </a:p>
        </p:txBody>
      </p:sp>
      <p:sp>
        <p:nvSpPr>
          <p:cNvPr id="2" name="Title 1"/>
          <p:cNvSpPr>
            <a:spLocks noGrp="1"/>
          </p:cNvSpPr>
          <p:nvPr>
            <p:ph type="title"/>
          </p:nvPr>
        </p:nvSpPr>
        <p:spPr>
          <a:xfrm>
            <a:off x="673100" y="68707"/>
            <a:ext cx="7772400" cy="1001141"/>
          </a:xfrm>
        </p:spPr>
        <p:txBody>
          <a:bodyPr/>
          <a:lstStyle/>
          <a:p>
            <a:r>
              <a:rPr lang="en-US" dirty="0"/>
              <a:t>Diaphragm Design Forces </a:t>
            </a:r>
          </a:p>
        </p:txBody>
      </p:sp>
    </p:spTree>
    <p:extLst>
      <p:ext uri="{BB962C8B-B14F-4D97-AF65-F5344CB8AC3E}">
        <p14:creationId xmlns:p14="http://schemas.microsoft.com/office/powerpoint/2010/main" val="14602898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 9" title="Table 11.1-2B Fpx Calculations for SDC B"/>
          <p:cNvGraphicFramePr>
            <a:graphicFrameLocks noGrp="1"/>
          </p:cNvGraphicFramePr>
          <p:nvPr>
            <p:extLst>
              <p:ext uri="{D42A27DB-BD31-4B8C-83A1-F6EECF244321}">
                <p14:modId xmlns:p14="http://schemas.microsoft.com/office/powerpoint/2010/main" val="4242384102"/>
              </p:ext>
            </p:extLst>
          </p:nvPr>
        </p:nvGraphicFramePr>
        <p:xfrm>
          <a:off x="1187447" y="2683005"/>
          <a:ext cx="6617233" cy="3612323"/>
        </p:xfrm>
        <a:graphic>
          <a:graphicData uri="http://schemas.openxmlformats.org/drawingml/2006/table">
            <a:tbl>
              <a:tblPr firstRow="1">
                <a:tableStyleId>{5C22544A-7EE6-4342-B048-85BDC9FD1C3A}</a:tableStyleId>
              </a:tblPr>
              <a:tblGrid>
                <a:gridCol w="968376">
                  <a:extLst>
                    <a:ext uri="{9D8B030D-6E8A-4147-A177-3AD203B41FA5}">
                      <a16:colId xmlns:a16="http://schemas.microsoft.com/office/drawing/2014/main" val="20000"/>
                    </a:ext>
                  </a:extLst>
                </a:gridCol>
                <a:gridCol w="968376">
                  <a:extLst>
                    <a:ext uri="{9D8B030D-6E8A-4147-A177-3AD203B41FA5}">
                      <a16:colId xmlns:a16="http://schemas.microsoft.com/office/drawing/2014/main" val="20001"/>
                    </a:ext>
                  </a:extLst>
                </a:gridCol>
                <a:gridCol w="1291167">
                  <a:extLst>
                    <a:ext uri="{9D8B030D-6E8A-4147-A177-3AD203B41FA5}">
                      <a16:colId xmlns:a16="http://schemas.microsoft.com/office/drawing/2014/main" val="20002"/>
                    </a:ext>
                  </a:extLst>
                </a:gridCol>
                <a:gridCol w="968376">
                  <a:extLst>
                    <a:ext uri="{9D8B030D-6E8A-4147-A177-3AD203B41FA5}">
                      <a16:colId xmlns:a16="http://schemas.microsoft.com/office/drawing/2014/main" val="20003"/>
                    </a:ext>
                  </a:extLst>
                </a:gridCol>
                <a:gridCol w="1129771">
                  <a:extLst>
                    <a:ext uri="{9D8B030D-6E8A-4147-A177-3AD203B41FA5}">
                      <a16:colId xmlns:a16="http://schemas.microsoft.com/office/drawing/2014/main" val="20004"/>
                    </a:ext>
                  </a:extLst>
                </a:gridCol>
                <a:gridCol w="1291167">
                  <a:extLst>
                    <a:ext uri="{9D8B030D-6E8A-4147-A177-3AD203B41FA5}">
                      <a16:colId xmlns:a16="http://schemas.microsoft.com/office/drawing/2014/main" val="20005"/>
                    </a:ext>
                  </a:extLst>
                </a:gridCol>
              </a:tblGrid>
              <a:tr h="493773">
                <a:tc gridSpan="6">
                  <a:txBody>
                    <a:bodyPr/>
                    <a:lstStyle/>
                    <a:p>
                      <a:pPr marL="0" marR="0">
                        <a:spcBef>
                          <a:spcPts val="1200"/>
                        </a:spcBef>
                        <a:spcAft>
                          <a:spcPts val="1200"/>
                        </a:spcAft>
                        <a:tabLst>
                          <a:tab pos="-685800" algn="l"/>
                          <a:tab pos="-457200" algn="l"/>
                          <a:tab pos="0" algn="l"/>
                          <a:tab pos="228600" algn="l"/>
                          <a:tab pos="457200" algn="l"/>
                          <a:tab pos="685800" algn="l"/>
                        </a:tabLst>
                      </a:pPr>
                      <a:r>
                        <a:rPr lang="en-US" sz="2000" dirty="0">
                          <a:solidFill>
                            <a:sysClr val="windowText" lastClr="000000"/>
                          </a:solidFill>
                          <a:effectLst/>
                        </a:rPr>
                        <a:t>Table 11.1-2B  </a:t>
                      </a:r>
                      <a:r>
                        <a:rPr lang="en-US" sz="2000" dirty="0" err="1">
                          <a:solidFill>
                            <a:sysClr val="windowText" lastClr="000000"/>
                          </a:solidFill>
                          <a:effectLst/>
                        </a:rPr>
                        <a:t>F</a:t>
                      </a:r>
                      <a:r>
                        <a:rPr lang="en-US" sz="2000" baseline="-25000" dirty="0" err="1">
                          <a:solidFill>
                            <a:sysClr val="windowText" lastClr="000000"/>
                          </a:solidFill>
                          <a:effectLst/>
                        </a:rPr>
                        <a:t>px</a:t>
                      </a:r>
                      <a:r>
                        <a:rPr lang="en-US" sz="2000" dirty="0">
                          <a:solidFill>
                            <a:sysClr val="windowText" lastClr="000000"/>
                          </a:solidFill>
                          <a:effectLst/>
                        </a:rPr>
                        <a:t> Calculations for SDC B</a:t>
                      </a:r>
                      <a:endParaRPr lang="en-US" sz="2000" dirty="0">
                        <a:solidFill>
                          <a:sysClr val="windowText" lastClr="000000"/>
                        </a:solidFill>
                        <a:effectLst/>
                        <a:latin typeface="Arial"/>
                        <a:ea typeface="Calibri"/>
                      </a:endParaRPr>
                    </a:p>
                  </a:txBody>
                  <a:tcPr marL="36195" marR="36195" marT="0" marB="0" anchor="ctr">
                    <a:solidFill>
                      <a:schemeClr val="bg1">
                        <a:lumMod val="9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804789">
                <a:tc>
                  <a:txBody>
                    <a:bodyPr/>
                    <a:lstStyle/>
                    <a:p>
                      <a:pPr marL="0" marR="0" algn="ctr">
                        <a:spcBef>
                          <a:spcPts val="0"/>
                        </a:spcBef>
                        <a:spcAft>
                          <a:spcPts val="260"/>
                        </a:spcAft>
                        <a:tabLst>
                          <a:tab pos="-685800" algn="l"/>
                          <a:tab pos="-457200" algn="l"/>
                          <a:tab pos="0" algn="l"/>
                          <a:tab pos="228600" algn="l"/>
                          <a:tab pos="457200" algn="l"/>
                          <a:tab pos="685800" algn="l"/>
                        </a:tabLst>
                      </a:pPr>
                      <a:r>
                        <a:rPr lang="en-US" sz="2000" dirty="0">
                          <a:effectLst/>
                        </a:rPr>
                        <a:t>Level</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0"/>
                        </a:spcBef>
                        <a:spcAft>
                          <a:spcPts val="0"/>
                        </a:spcAft>
                        <a:tabLst>
                          <a:tab pos="-685800" algn="l"/>
                          <a:tab pos="-457200" algn="l"/>
                          <a:tab pos="0" algn="l"/>
                          <a:tab pos="228600" algn="l"/>
                          <a:tab pos="457200" algn="l"/>
                        </a:tabLst>
                      </a:pPr>
                      <a:r>
                        <a:rPr lang="en-US" sz="2000" dirty="0" err="1">
                          <a:effectLst/>
                        </a:rPr>
                        <a:t>h</a:t>
                      </a:r>
                      <a:r>
                        <a:rPr lang="en-US" sz="2000" baseline="-25000" dirty="0" err="1">
                          <a:effectLst/>
                        </a:rPr>
                        <a:t>x</a:t>
                      </a:r>
                      <a:endParaRPr lang="en-US" sz="2000" dirty="0">
                        <a:effectLst/>
                      </a:endParaRPr>
                    </a:p>
                    <a:p>
                      <a:pPr marL="0" marR="0" algn="ctr">
                        <a:spcBef>
                          <a:spcPts val="0"/>
                        </a:spcBef>
                        <a:spcAft>
                          <a:spcPts val="260"/>
                        </a:spcAft>
                        <a:tabLst>
                          <a:tab pos="-685800" algn="l"/>
                          <a:tab pos="-457200" algn="l"/>
                          <a:tab pos="0" algn="l"/>
                          <a:tab pos="228600" algn="l"/>
                          <a:tab pos="457200" algn="l"/>
                        </a:tabLst>
                      </a:pPr>
                      <a:r>
                        <a:rPr lang="en-US" sz="2000" dirty="0">
                          <a:effectLst/>
                        </a:rPr>
                        <a:t>(</a:t>
                      </a:r>
                      <a:r>
                        <a:rPr lang="en-US" sz="2000" dirty="0" err="1">
                          <a:effectLst/>
                        </a:rPr>
                        <a:t>ft</a:t>
                      </a:r>
                      <a:r>
                        <a:rPr lang="en-US" sz="2000" dirty="0">
                          <a:effectLst/>
                        </a:rPr>
                        <a:t>)</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0"/>
                        </a:spcBef>
                        <a:spcAft>
                          <a:spcPts val="0"/>
                        </a:spcAft>
                        <a:tabLst>
                          <a:tab pos="-685800" algn="l"/>
                          <a:tab pos="-457200" algn="l"/>
                          <a:tab pos="0" algn="l"/>
                          <a:tab pos="228600" algn="l"/>
                          <a:tab pos="457200" algn="l"/>
                        </a:tabLst>
                      </a:pPr>
                      <a:r>
                        <a:rPr lang="en-US" sz="2000" dirty="0" err="1">
                          <a:effectLst/>
                        </a:rPr>
                        <a:t>C</a:t>
                      </a:r>
                      <a:r>
                        <a:rPr lang="en-US" sz="2000" baseline="-25000" dirty="0" err="1">
                          <a:effectLst/>
                        </a:rPr>
                        <a:t>px</a:t>
                      </a:r>
                      <a:endParaRPr lang="en-US" sz="2000" dirty="0">
                        <a:effectLst/>
                      </a:endParaRPr>
                    </a:p>
                  </a:txBody>
                  <a:tcPr marL="36195" marR="36195" marT="0" marB="0" anchor="ctr">
                    <a:solidFill>
                      <a:schemeClr val="bg1">
                        <a:lumMod val="95000"/>
                      </a:schemeClr>
                    </a:solidFill>
                  </a:tcPr>
                </a:tc>
                <a:tc>
                  <a:txBody>
                    <a:bodyPr/>
                    <a:lstStyle/>
                    <a:p>
                      <a:pPr marL="0" marR="0" algn="ctr">
                        <a:spcBef>
                          <a:spcPts val="0"/>
                        </a:spcBef>
                        <a:spcAft>
                          <a:spcPts val="0"/>
                        </a:spcAft>
                        <a:tabLst>
                          <a:tab pos="-685800" algn="l"/>
                          <a:tab pos="-457200" algn="l"/>
                          <a:tab pos="0" algn="l"/>
                          <a:tab pos="228600" algn="l"/>
                          <a:tab pos="457200" algn="l"/>
                          <a:tab pos="685800" algn="l"/>
                        </a:tabLst>
                      </a:pPr>
                      <a:r>
                        <a:rPr lang="en-US" sz="2000" dirty="0" err="1">
                          <a:effectLst/>
                        </a:rPr>
                        <a:t>w</a:t>
                      </a:r>
                      <a:r>
                        <a:rPr lang="en-US" sz="2000" baseline="-25000" dirty="0" err="1">
                          <a:effectLst/>
                        </a:rPr>
                        <a:t>px</a:t>
                      </a:r>
                      <a:endParaRPr lang="en-US" sz="2000" dirty="0">
                        <a:effectLst/>
                      </a:endParaRPr>
                    </a:p>
                    <a:p>
                      <a:pPr marL="0" marR="0" algn="ctr">
                        <a:spcBef>
                          <a:spcPts val="0"/>
                        </a:spcBef>
                        <a:spcAft>
                          <a:spcPts val="260"/>
                        </a:spcAft>
                        <a:tabLst>
                          <a:tab pos="-685800" algn="l"/>
                          <a:tab pos="-457200" algn="l"/>
                          <a:tab pos="0" algn="l"/>
                          <a:tab pos="228600" algn="l"/>
                          <a:tab pos="457200" algn="l"/>
                          <a:tab pos="685800" algn="l"/>
                        </a:tabLst>
                      </a:pPr>
                      <a:r>
                        <a:rPr lang="en-US" sz="2000" dirty="0">
                          <a:effectLst/>
                        </a:rPr>
                        <a:t>(kips)</a:t>
                      </a:r>
                      <a:endParaRPr lang="en-US" sz="2000" dirty="0">
                        <a:effectLst/>
                        <a:latin typeface="+mn-lt"/>
                        <a:ea typeface="Calibri"/>
                      </a:endParaRPr>
                    </a:p>
                  </a:txBody>
                  <a:tcPr marL="36195" marR="36195" marT="0" marB="0" anchor="ctr">
                    <a:solidFill>
                      <a:schemeClr val="bg1">
                        <a:lumMod val="95000"/>
                      </a:schemeClr>
                    </a:solidFill>
                  </a:tcPr>
                </a:tc>
                <a:tc>
                  <a:txBody>
                    <a:bodyPr/>
                    <a:lstStyle/>
                    <a:p>
                      <a:pPr marL="0" marR="0" algn="ctr">
                        <a:spcBef>
                          <a:spcPts val="0"/>
                        </a:spcBef>
                        <a:spcAft>
                          <a:spcPts val="0"/>
                        </a:spcAft>
                        <a:tabLst>
                          <a:tab pos="-685800" algn="l"/>
                          <a:tab pos="-457200" algn="l"/>
                          <a:tab pos="0" algn="l"/>
                          <a:tab pos="228600" algn="l"/>
                          <a:tab pos="457200" algn="l"/>
                          <a:tab pos="685800" algn="l"/>
                        </a:tabLst>
                      </a:pPr>
                      <a:r>
                        <a:rPr lang="en-US" sz="2000" dirty="0">
                          <a:effectLst/>
                        </a:rPr>
                        <a:t>F</a:t>
                      </a:r>
                      <a:r>
                        <a:rPr lang="en-US" sz="2000" baseline="-25000" dirty="0">
                          <a:effectLst/>
                        </a:rPr>
                        <a:t>px</a:t>
                      </a:r>
                      <a:endParaRPr lang="en-US" sz="2000" dirty="0">
                        <a:effectLst/>
                      </a:endParaRPr>
                    </a:p>
                    <a:p>
                      <a:pPr marL="0" marR="0" algn="ctr">
                        <a:spcBef>
                          <a:spcPts val="0"/>
                        </a:spcBef>
                        <a:spcAft>
                          <a:spcPts val="260"/>
                        </a:spcAft>
                        <a:tabLst>
                          <a:tab pos="-685800" algn="l"/>
                          <a:tab pos="-457200" algn="l"/>
                          <a:tab pos="0" algn="l"/>
                          <a:tab pos="228600" algn="l"/>
                          <a:tab pos="457200" algn="l"/>
                          <a:tab pos="685800" algn="l"/>
                        </a:tabLst>
                      </a:pPr>
                      <a:r>
                        <a:rPr lang="en-US" sz="2000" dirty="0">
                          <a:effectLst/>
                        </a:rPr>
                        <a:t>(kips)</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0"/>
                        </a:spcBef>
                        <a:spcAft>
                          <a:spcPts val="0"/>
                        </a:spcAft>
                        <a:tabLst>
                          <a:tab pos="-685800" algn="l"/>
                          <a:tab pos="-457200" algn="l"/>
                          <a:tab pos="0" algn="l"/>
                          <a:tab pos="228600" algn="l"/>
                          <a:tab pos="457200" algn="l"/>
                          <a:tab pos="685800" algn="l"/>
                        </a:tabLst>
                      </a:pPr>
                      <a:r>
                        <a:rPr lang="en-US" sz="2000" dirty="0" err="1">
                          <a:effectLst/>
                        </a:rPr>
                        <a:t>F</a:t>
                      </a:r>
                      <a:r>
                        <a:rPr lang="en-US" sz="2000" baseline="-25000" dirty="0" err="1">
                          <a:effectLst/>
                        </a:rPr>
                        <a:t>px,min</a:t>
                      </a:r>
                      <a:endParaRPr lang="en-US" sz="2000" dirty="0">
                        <a:effectLst/>
                      </a:endParaRPr>
                    </a:p>
                    <a:p>
                      <a:pPr marL="0" marR="0" algn="ctr">
                        <a:spcBef>
                          <a:spcPts val="0"/>
                        </a:spcBef>
                        <a:spcAft>
                          <a:spcPts val="260"/>
                        </a:spcAft>
                        <a:tabLst>
                          <a:tab pos="-685800" algn="l"/>
                          <a:tab pos="-457200" algn="l"/>
                          <a:tab pos="0" algn="l"/>
                          <a:tab pos="228600" algn="l"/>
                          <a:tab pos="457200" algn="l"/>
                          <a:tab pos="685800" algn="l"/>
                        </a:tabLst>
                      </a:pPr>
                      <a:r>
                        <a:rPr lang="en-US" sz="2000" dirty="0">
                          <a:effectLst/>
                        </a:rPr>
                        <a:t>(kips)</a:t>
                      </a:r>
                      <a:endParaRPr lang="en-US" sz="2000" dirty="0">
                        <a:effectLst/>
                        <a:latin typeface="Arial"/>
                        <a:ea typeface="Calibri"/>
                      </a:endParaRPr>
                    </a:p>
                  </a:txBody>
                  <a:tcPr marL="36195" marR="36195" marT="0" marB="0" anchor="ctr">
                    <a:solidFill>
                      <a:schemeClr val="bg1">
                        <a:lumMod val="95000"/>
                      </a:schemeClr>
                    </a:solidFill>
                  </a:tcPr>
                </a:tc>
                <a:extLst>
                  <a:ext uri="{0D108BD9-81ED-4DB2-BD59-A6C34878D82A}">
                    <a16:rowId xmlns:a16="http://schemas.microsoft.com/office/drawing/2014/main" val="10001"/>
                  </a:ext>
                </a:extLst>
              </a:tr>
              <a:tr h="402393">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Roof</a:t>
                      </a:r>
                      <a:endParaRPr lang="en-US" sz="2000" dirty="0">
                        <a:effectLst/>
                        <a:latin typeface="+mn-lt"/>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Lst>
                      </a:pPr>
                      <a:r>
                        <a:rPr lang="en-US" sz="2000" dirty="0">
                          <a:effectLst/>
                          <a:latin typeface="+mn-lt"/>
                          <a:ea typeface="Times New Roman"/>
                        </a:rPr>
                        <a:t>43.34</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0.39</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a:effectLst/>
                          <a:latin typeface="+mn-lt"/>
                          <a:ea typeface="Times New Roman"/>
                        </a:rPr>
                        <a:t>807</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a:effectLst/>
                          <a:latin typeface="+mn-lt"/>
                          <a:ea typeface="Times New Roman"/>
                        </a:rPr>
                        <a:t>312</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33.90</a:t>
                      </a:r>
                      <a:endParaRPr lang="en-US" sz="2000" dirty="0">
                        <a:effectLst/>
                        <a:latin typeface="+mn-lt"/>
                        <a:ea typeface="Calibri"/>
                      </a:endParaRPr>
                    </a:p>
                  </a:txBody>
                  <a:tcPr marL="36195" marR="36195" marT="0" marB="0" anchor="ctr">
                    <a:solidFill>
                      <a:schemeClr val="bg1">
                        <a:lumMod val="95000"/>
                      </a:schemeClr>
                    </a:solidFill>
                  </a:tcPr>
                </a:tc>
                <a:extLst>
                  <a:ext uri="{0D108BD9-81ED-4DB2-BD59-A6C34878D82A}">
                    <a16:rowId xmlns:a16="http://schemas.microsoft.com/office/drawing/2014/main" val="10002"/>
                  </a:ext>
                </a:extLst>
              </a:tr>
              <a:tr h="402393">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4</a:t>
                      </a:r>
                      <a:endParaRPr lang="en-US" sz="2000" dirty="0">
                        <a:effectLst/>
                        <a:latin typeface="+mn-lt"/>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Lst>
                      </a:pPr>
                      <a:r>
                        <a:rPr lang="en-US" sz="2000" dirty="0">
                          <a:effectLst/>
                          <a:latin typeface="+mn-lt"/>
                          <a:ea typeface="Times New Roman"/>
                        </a:rPr>
                        <a:t>34.67</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0.33</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a:effectLst/>
                          <a:latin typeface="+mn-lt"/>
                          <a:ea typeface="Times New Roman"/>
                        </a:rPr>
                        <a:t>855</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a:effectLst/>
                          <a:latin typeface="+mn-lt"/>
                          <a:ea typeface="Times New Roman"/>
                        </a:rPr>
                        <a:t>283</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35.90</a:t>
                      </a:r>
                      <a:endParaRPr lang="en-US" sz="2000" dirty="0">
                        <a:effectLst/>
                        <a:latin typeface="+mn-lt"/>
                        <a:ea typeface="Calibri"/>
                      </a:endParaRPr>
                    </a:p>
                  </a:txBody>
                  <a:tcPr marL="36195" marR="36195" marT="0" marB="0" anchor="ctr">
                    <a:solidFill>
                      <a:schemeClr val="bg1">
                        <a:lumMod val="95000"/>
                      </a:schemeClr>
                    </a:solidFill>
                  </a:tcPr>
                </a:tc>
                <a:extLst>
                  <a:ext uri="{0D108BD9-81ED-4DB2-BD59-A6C34878D82A}">
                    <a16:rowId xmlns:a16="http://schemas.microsoft.com/office/drawing/2014/main" val="10003"/>
                  </a:ext>
                </a:extLst>
              </a:tr>
              <a:tr h="402393">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3</a:t>
                      </a:r>
                      <a:endParaRPr lang="en-US" sz="2000" dirty="0">
                        <a:effectLst/>
                        <a:latin typeface="+mn-lt"/>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Lst>
                      </a:pPr>
                      <a:r>
                        <a:rPr lang="en-US" sz="2000">
                          <a:effectLst/>
                          <a:latin typeface="+mn-lt"/>
                          <a:ea typeface="Times New Roman"/>
                        </a:rPr>
                        <a:t>26.00</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0.27</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a:effectLst/>
                          <a:latin typeface="+mn-lt"/>
                          <a:ea typeface="Times New Roman"/>
                        </a:rPr>
                        <a:t>855</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230</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35.90</a:t>
                      </a:r>
                      <a:endParaRPr lang="en-US" sz="2000" dirty="0">
                        <a:effectLst/>
                        <a:latin typeface="+mn-lt"/>
                        <a:ea typeface="Calibri"/>
                      </a:endParaRPr>
                    </a:p>
                  </a:txBody>
                  <a:tcPr marL="36195" marR="36195" marT="0" marB="0" anchor="ctr">
                    <a:solidFill>
                      <a:schemeClr val="bg1">
                        <a:lumMod val="95000"/>
                      </a:schemeClr>
                    </a:solidFill>
                  </a:tcPr>
                </a:tc>
                <a:extLst>
                  <a:ext uri="{0D108BD9-81ED-4DB2-BD59-A6C34878D82A}">
                    <a16:rowId xmlns:a16="http://schemas.microsoft.com/office/drawing/2014/main" val="10004"/>
                  </a:ext>
                </a:extLst>
              </a:tr>
              <a:tr h="402393">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2</a:t>
                      </a:r>
                      <a:endParaRPr lang="en-US" sz="2000" dirty="0">
                        <a:effectLst/>
                        <a:latin typeface="+mn-lt"/>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Lst>
                      </a:pPr>
                      <a:r>
                        <a:rPr lang="en-US" sz="2000">
                          <a:effectLst/>
                          <a:latin typeface="+mn-lt"/>
                          <a:ea typeface="Times New Roman"/>
                        </a:rPr>
                        <a:t>17.33</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0.21</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a:effectLst/>
                          <a:latin typeface="+mn-lt"/>
                          <a:ea typeface="Times New Roman"/>
                        </a:rPr>
                        <a:t>855</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177</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35.90</a:t>
                      </a:r>
                      <a:endParaRPr lang="en-US" sz="2000" dirty="0">
                        <a:effectLst/>
                        <a:latin typeface="+mn-lt"/>
                        <a:ea typeface="Calibri"/>
                      </a:endParaRPr>
                    </a:p>
                  </a:txBody>
                  <a:tcPr marL="36195" marR="36195" marT="0" marB="0" anchor="ctr">
                    <a:solidFill>
                      <a:schemeClr val="bg1">
                        <a:lumMod val="95000"/>
                      </a:schemeClr>
                    </a:solidFill>
                  </a:tcPr>
                </a:tc>
                <a:extLst>
                  <a:ext uri="{0D108BD9-81ED-4DB2-BD59-A6C34878D82A}">
                    <a16:rowId xmlns:a16="http://schemas.microsoft.com/office/drawing/2014/main" val="10005"/>
                  </a:ext>
                </a:extLst>
              </a:tr>
              <a:tr h="402393">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1</a:t>
                      </a:r>
                      <a:endParaRPr lang="en-US" sz="2000" dirty="0">
                        <a:effectLst/>
                        <a:latin typeface="+mn-lt"/>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Lst>
                      </a:pPr>
                      <a:r>
                        <a:rPr lang="en-US" sz="2000" dirty="0">
                          <a:effectLst/>
                          <a:latin typeface="+mn-lt"/>
                          <a:ea typeface="Times New Roman"/>
                        </a:rPr>
                        <a:t>8.67</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0.15</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855</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125</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35.90</a:t>
                      </a:r>
                      <a:endParaRPr lang="en-US" sz="2000" dirty="0">
                        <a:effectLst/>
                        <a:latin typeface="+mn-lt"/>
                        <a:ea typeface="Calibri"/>
                      </a:endParaRPr>
                    </a:p>
                  </a:txBody>
                  <a:tcPr marL="36195" marR="36195" marT="0" marB="0" anchor="ctr">
                    <a:solidFill>
                      <a:schemeClr val="bg1">
                        <a:lumMod val="95000"/>
                      </a:schemeClr>
                    </a:solidFill>
                  </a:tcPr>
                </a:tc>
                <a:extLst>
                  <a:ext uri="{0D108BD9-81ED-4DB2-BD59-A6C34878D82A}">
                    <a16:rowId xmlns:a16="http://schemas.microsoft.com/office/drawing/2014/main" val="10006"/>
                  </a:ext>
                </a:extLst>
              </a:tr>
              <a:tr h="301796">
                <a:tc gridSpan="6">
                  <a:txBody>
                    <a:bodyPr/>
                    <a:lstStyle/>
                    <a:p>
                      <a:pPr marL="0" marR="0">
                        <a:spcBef>
                          <a:spcPts val="230"/>
                        </a:spcBef>
                        <a:spcAft>
                          <a:spcPts val="260"/>
                        </a:spcAft>
                        <a:tabLst>
                          <a:tab pos="-685800" algn="l"/>
                          <a:tab pos="-457200" algn="l"/>
                          <a:tab pos="0" algn="l"/>
                          <a:tab pos="228600" algn="l"/>
                          <a:tab pos="457200" algn="l"/>
                          <a:tab pos="685800" algn="l"/>
                        </a:tabLst>
                      </a:pPr>
                      <a:r>
                        <a:rPr lang="en-US" sz="1400" dirty="0">
                          <a:effectLst/>
                        </a:rPr>
                        <a:t>1.0 kip = 4.45 kN</a:t>
                      </a:r>
                      <a:r>
                        <a:rPr lang="en-US" sz="900" dirty="0">
                          <a:effectLst/>
                        </a:rPr>
                        <a:t>.</a:t>
                      </a:r>
                      <a:endParaRPr lang="en-US" sz="1200" dirty="0">
                        <a:effectLst/>
                        <a:latin typeface="Arial"/>
                        <a:ea typeface="Calibri"/>
                      </a:endParaRPr>
                    </a:p>
                  </a:txBody>
                  <a:tcPr marL="36195" marR="36195" marT="0" marB="0" anchor="ctr">
                    <a:solidFill>
                      <a:schemeClr val="bg1">
                        <a:lumMod val="9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7"/>
                  </a:ext>
                </a:extLst>
              </a:tr>
            </a:tbl>
          </a:graphicData>
        </a:graphic>
      </p:graphicFrame>
      <p:graphicFrame>
        <p:nvGraphicFramePr>
          <p:cNvPr id="3" name="Object 2" descr="Fps Equation"/>
          <p:cNvGraphicFramePr>
            <a:graphicFrameLocks noChangeAspect="1"/>
          </p:cNvGraphicFramePr>
          <p:nvPr>
            <p:extLst>
              <p:ext uri="{D42A27DB-BD31-4B8C-83A1-F6EECF244321}">
                <p14:modId xmlns:p14="http://schemas.microsoft.com/office/powerpoint/2010/main" val="3711822303"/>
              </p:ext>
            </p:extLst>
          </p:nvPr>
        </p:nvGraphicFramePr>
        <p:xfrm>
          <a:off x="2781299" y="1677439"/>
          <a:ext cx="3780511" cy="912382"/>
        </p:xfrm>
        <a:graphic>
          <a:graphicData uri="http://schemas.openxmlformats.org/presentationml/2006/ole">
            <mc:AlternateContent xmlns:mc="http://schemas.openxmlformats.org/markup-compatibility/2006">
              <mc:Choice xmlns:v="urn:schemas-microsoft-com:vml" Requires="v">
                <p:oleObj spid="_x0000_s20859" name="Equation" r:id="rId4" imgW="1739880" imgH="419040" progId="Equation.3">
                  <p:embed/>
                </p:oleObj>
              </mc:Choice>
              <mc:Fallback>
                <p:oleObj name="Equation" r:id="rId4" imgW="1739880" imgH="419040" progId="Equation.3">
                  <p:embed/>
                  <p:pic>
                    <p:nvPicPr>
                      <p:cNvPr id="0" name="Object 2"/>
                      <p:cNvPicPr>
                        <a:picLocks noChangeAspect="1" noChangeArrowheads="1"/>
                      </p:cNvPicPr>
                      <p:nvPr/>
                    </p:nvPicPr>
                    <p:blipFill>
                      <a:blip r:embed="rId5"/>
                      <a:srcRect/>
                      <a:stretch>
                        <a:fillRect/>
                      </a:stretch>
                    </p:blipFill>
                    <p:spPr bwMode="auto">
                      <a:xfrm>
                        <a:off x="2781299" y="1677439"/>
                        <a:ext cx="3780511" cy="912382"/>
                      </a:xfrm>
                      <a:prstGeom prst="rect">
                        <a:avLst/>
                      </a:prstGeom>
                      <a:noFill/>
                      <a:ln>
                        <a:noFill/>
                      </a:ln>
                    </p:spPr>
                  </p:pic>
                </p:oleObj>
              </mc:Fallback>
            </mc:AlternateContent>
          </a:graphicData>
        </a:graphic>
      </p:graphicFrame>
      <p:sp>
        <p:nvSpPr>
          <p:cNvPr id="8" name="Rectangle 7"/>
          <p:cNvSpPr/>
          <p:nvPr/>
        </p:nvSpPr>
        <p:spPr>
          <a:xfrm>
            <a:off x="338328" y="1007394"/>
            <a:ext cx="8650224" cy="1200329"/>
          </a:xfrm>
          <a:prstGeom prst="rect">
            <a:avLst/>
          </a:prstGeom>
        </p:spPr>
        <p:txBody>
          <a:bodyPr wrap="square">
            <a:spAutoFit/>
          </a:bodyPr>
          <a:lstStyle/>
          <a:p>
            <a:r>
              <a:rPr lang="en-US" b="1" dirty="0"/>
              <a:t>Step 3: </a:t>
            </a:r>
            <a:r>
              <a:rPr lang="en-US" dirty="0"/>
              <a:t>Determine </a:t>
            </a:r>
            <a:r>
              <a:rPr lang="en-US" i="1" dirty="0" err="1"/>
              <a:t>F</a:t>
            </a:r>
            <a:r>
              <a:rPr lang="en-US" i="1" baseline="-25000" dirty="0" err="1"/>
              <a:t>px</a:t>
            </a:r>
            <a:r>
              <a:rPr lang="en-US" dirty="0"/>
              <a:t>, Diaphragm Design Force at Level x</a:t>
            </a:r>
          </a:p>
          <a:p>
            <a:endParaRPr lang="en-US" dirty="0"/>
          </a:p>
          <a:p>
            <a:endParaRPr lang="en-US" dirty="0"/>
          </a:p>
        </p:txBody>
      </p:sp>
      <p:sp>
        <p:nvSpPr>
          <p:cNvPr id="2" name="Title 1"/>
          <p:cNvSpPr>
            <a:spLocks noGrp="1"/>
          </p:cNvSpPr>
          <p:nvPr>
            <p:ph type="title"/>
          </p:nvPr>
        </p:nvSpPr>
        <p:spPr>
          <a:xfrm>
            <a:off x="673100" y="68707"/>
            <a:ext cx="7772400" cy="1001141"/>
          </a:xfrm>
        </p:spPr>
        <p:txBody>
          <a:bodyPr/>
          <a:lstStyle/>
          <a:p>
            <a:r>
              <a:rPr lang="en-US" dirty="0"/>
              <a:t>Diaphragm Design Forces </a:t>
            </a:r>
          </a:p>
        </p:txBody>
      </p:sp>
    </p:spTree>
    <p:extLst>
      <p:ext uri="{BB962C8B-B14F-4D97-AF65-F5344CB8AC3E}">
        <p14:creationId xmlns:p14="http://schemas.microsoft.com/office/powerpoint/2010/main" val="40198831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a:t>Design of Building Assigned to</a:t>
            </a:r>
            <a:br>
              <a:rPr lang="en-US" dirty="0"/>
            </a:br>
            <a:r>
              <a:rPr lang="en-US" dirty="0"/>
              <a:t>Seismic Design Category C</a:t>
            </a:r>
          </a:p>
        </p:txBody>
      </p:sp>
    </p:spTree>
    <p:extLst>
      <p:ext uri="{BB962C8B-B14F-4D97-AF65-F5344CB8AC3E}">
        <p14:creationId xmlns:p14="http://schemas.microsoft.com/office/powerpoint/2010/main" val="27904547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7500" y="1419352"/>
            <a:ext cx="8483600" cy="4895723"/>
          </a:xfrm>
        </p:spPr>
        <p:txBody>
          <a:bodyPr/>
          <a:lstStyle/>
          <a:p>
            <a:pPr>
              <a:buClr>
                <a:srgbClr val="FF0000"/>
              </a:buClr>
            </a:pPr>
            <a:r>
              <a:rPr lang="en-US" sz="2000" dirty="0"/>
              <a:t>The weight tributary to the roof and floor diaphragms (</a:t>
            </a:r>
            <a:r>
              <a:rPr lang="en-US" sz="2000" i="1" dirty="0"/>
              <a:t>w</a:t>
            </a:r>
            <a:r>
              <a:rPr lang="en-US" sz="2000" i="1" baseline="-25000" dirty="0"/>
              <a:t>px</a:t>
            </a:r>
            <a:r>
              <a:rPr lang="en-US" sz="2000" dirty="0"/>
              <a:t>) is the total story weight (</a:t>
            </a:r>
            <a:r>
              <a:rPr lang="en-US" sz="2000" i="1" dirty="0"/>
              <a:t>w</a:t>
            </a:r>
            <a:r>
              <a:rPr lang="en-US" sz="2000" i="1" baseline="-25000" dirty="0"/>
              <a:t>i</a:t>
            </a:r>
            <a:r>
              <a:rPr lang="en-US" sz="2000" dirty="0"/>
              <a:t>) at Level </a:t>
            </a:r>
            <a:r>
              <a:rPr lang="en-US" sz="2000" i="1" dirty="0"/>
              <a:t>i</a:t>
            </a:r>
            <a:r>
              <a:rPr lang="en-US" sz="2000" dirty="0"/>
              <a:t> minus the weight of the walls parallel to the direction of loading. </a:t>
            </a:r>
          </a:p>
          <a:p>
            <a:pPr lvl="1">
              <a:buClr>
                <a:srgbClr val="FF0000"/>
              </a:buClr>
            </a:pPr>
            <a:r>
              <a:rPr lang="en-US" sz="2000" dirty="0"/>
              <a:t>Roof:</a:t>
            </a:r>
          </a:p>
          <a:p>
            <a:pPr lvl="2">
              <a:buClr>
                <a:srgbClr val="FF0000"/>
              </a:buClr>
            </a:pPr>
            <a:r>
              <a:rPr lang="en-US" sz="2000" dirty="0"/>
              <a:t>Total weight = 				        870 kips</a:t>
            </a:r>
          </a:p>
          <a:p>
            <a:pPr lvl="2">
              <a:buClr>
                <a:srgbClr val="FF0000"/>
              </a:buClr>
            </a:pPr>
            <a:r>
              <a:rPr lang="en-US" sz="2000" dirty="0"/>
              <a:t>Walls parallel to force = (48 psf)(277 ft)(8.67 ft / 2) = </a:t>
            </a:r>
            <a:r>
              <a:rPr lang="en-US" sz="2000" u="sng" dirty="0"/>
              <a:t>-58 kips</a:t>
            </a:r>
          </a:p>
          <a:p>
            <a:pPr lvl="2">
              <a:buClr>
                <a:srgbClr val="FF0000"/>
              </a:buClr>
            </a:pPr>
            <a:r>
              <a:rPr lang="en-US" sz="2000" i="1" dirty="0"/>
              <a:t>w</a:t>
            </a:r>
            <a:r>
              <a:rPr lang="en-US" sz="2000" i="1" baseline="-25000" dirty="0"/>
              <a:t>px</a:t>
            </a:r>
            <a:r>
              <a:rPr lang="en-US" sz="2000" dirty="0"/>
              <a:t>	=					        812 kips</a:t>
            </a:r>
          </a:p>
          <a:p>
            <a:pPr lvl="1">
              <a:buClr>
                <a:srgbClr val="FF0000"/>
              </a:buClr>
            </a:pPr>
            <a:r>
              <a:rPr lang="en-US" sz="2000" dirty="0"/>
              <a:t>Floors:</a:t>
            </a:r>
          </a:p>
          <a:p>
            <a:pPr lvl="2">
              <a:buClr>
                <a:srgbClr val="FF0000"/>
              </a:buClr>
            </a:pPr>
            <a:r>
              <a:rPr lang="en-US" sz="2000" dirty="0"/>
              <a:t>Total weight	=				        978 kips</a:t>
            </a:r>
          </a:p>
          <a:p>
            <a:pPr lvl="2">
              <a:buClr>
                <a:srgbClr val="FF0000"/>
              </a:buClr>
            </a:pPr>
            <a:r>
              <a:rPr lang="en-US" sz="2000" dirty="0"/>
              <a:t>Walls parallel to force = (48 psf)(277 ft)(8.67 ft) =    </a:t>
            </a:r>
            <a:r>
              <a:rPr lang="en-US" sz="2000" u="sng" dirty="0"/>
              <a:t>-115 kips</a:t>
            </a:r>
            <a:endParaRPr lang="en-US" sz="2000" dirty="0"/>
          </a:p>
          <a:p>
            <a:pPr lvl="2">
              <a:buClr>
                <a:srgbClr val="FF0000"/>
              </a:buClr>
            </a:pPr>
            <a:r>
              <a:rPr lang="en-US" sz="2000" i="1" dirty="0"/>
              <a:t>w</a:t>
            </a:r>
            <a:r>
              <a:rPr lang="en-US" sz="2000" i="1" baseline="-25000" dirty="0"/>
              <a:t>px</a:t>
            </a:r>
            <a:r>
              <a:rPr lang="en-US" sz="2000" dirty="0"/>
              <a:t>	=					        863 kips</a:t>
            </a:r>
          </a:p>
          <a:p>
            <a:pPr marL="0" indent="0">
              <a:buClr>
                <a:srgbClr val="FF0000"/>
              </a:buClr>
              <a:buNone/>
            </a:pPr>
            <a:br>
              <a:rPr lang="en-US" sz="1400" dirty="0"/>
            </a:br>
            <a:endParaRPr lang="en-US" dirty="0"/>
          </a:p>
        </p:txBody>
      </p:sp>
      <p:sp>
        <p:nvSpPr>
          <p:cNvPr id="2" name="Title 1"/>
          <p:cNvSpPr>
            <a:spLocks noGrp="1"/>
          </p:cNvSpPr>
          <p:nvPr>
            <p:ph type="title"/>
          </p:nvPr>
        </p:nvSpPr>
        <p:spPr>
          <a:xfrm>
            <a:off x="673100" y="289413"/>
            <a:ext cx="7721600" cy="1025525"/>
          </a:xfrm>
        </p:spPr>
        <p:txBody>
          <a:bodyPr/>
          <a:lstStyle/>
          <a:p>
            <a:r>
              <a:rPr lang="en-US" dirty="0"/>
              <a:t>Diaphragm Design Forces</a:t>
            </a:r>
          </a:p>
        </p:txBody>
      </p:sp>
    </p:spTree>
    <p:extLst>
      <p:ext uri="{BB962C8B-B14F-4D97-AF65-F5344CB8AC3E}">
        <p14:creationId xmlns:p14="http://schemas.microsoft.com/office/powerpoint/2010/main" val="27236445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 9" title="Table 11.1-2 Fpx Calculations for SDC C"/>
          <p:cNvGraphicFramePr>
            <a:graphicFrameLocks noGrp="1"/>
          </p:cNvGraphicFramePr>
          <p:nvPr>
            <p:extLst>
              <p:ext uri="{D42A27DB-BD31-4B8C-83A1-F6EECF244321}">
                <p14:modId xmlns:p14="http://schemas.microsoft.com/office/powerpoint/2010/main" val="884959418"/>
              </p:ext>
            </p:extLst>
          </p:nvPr>
        </p:nvGraphicFramePr>
        <p:xfrm>
          <a:off x="1187447" y="2683005"/>
          <a:ext cx="6617233" cy="3612323"/>
        </p:xfrm>
        <a:graphic>
          <a:graphicData uri="http://schemas.openxmlformats.org/drawingml/2006/table">
            <a:tbl>
              <a:tblPr firstRow="1">
                <a:tableStyleId>{5C22544A-7EE6-4342-B048-85BDC9FD1C3A}</a:tableStyleId>
              </a:tblPr>
              <a:tblGrid>
                <a:gridCol w="968376">
                  <a:extLst>
                    <a:ext uri="{9D8B030D-6E8A-4147-A177-3AD203B41FA5}">
                      <a16:colId xmlns:a16="http://schemas.microsoft.com/office/drawing/2014/main" val="20000"/>
                    </a:ext>
                  </a:extLst>
                </a:gridCol>
                <a:gridCol w="968376">
                  <a:extLst>
                    <a:ext uri="{9D8B030D-6E8A-4147-A177-3AD203B41FA5}">
                      <a16:colId xmlns:a16="http://schemas.microsoft.com/office/drawing/2014/main" val="20001"/>
                    </a:ext>
                  </a:extLst>
                </a:gridCol>
                <a:gridCol w="1291167">
                  <a:extLst>
                    <a:ext uri="{9D8B030D-6E8A-4147-A177-3AD203B41FA5}">
                      <a16:colId xmlns:a16="http://schemas.microsoft.com/office/drawing/2014/main" val="20002"/>
                    </a:ext>
                  </a:extLst>
                </a:gridCol>
                <a:gridCol w="968376">
                  <a:extLst>
                    <a:ext uri="{9D8B030D-6E8A-4147-A177-3AD203B41FA5}">
                      <a16:colId xmlns:a16="http://schemas.microsoft.com/office/drawing/2014/main" val="20003"/>
                    </a:ext>
                  </a:extLst>
                </a:gridCol>
                <a:gridCol w="1129771">
                  <a:extLst>
                    <a:ext uri="{9D8B030D-6E8A-4147-A177-3AD203B41FA5}">
                      <a16:colId xmlns:a16="http://schemas.microsoft.com/office/drawing/2014/main" val="20004"/>
                    </a:ext>
                  </a:extLst>
                </a:gridCol>
                <a:gridCol w="1291167">
                  <a:extLst>
                    <a:ext uri="{9D8B030D-6E8A-4147-A177-3AD203B41FA5}">
                      <a16:colId xmlns:a16="http://schemas.microsoft.com/office/drawing/2014/main" val="20005"/>
                    </a:ext>
                  </a:extLst>
                </a:gridCol>
              </a:tblGrid>
              <a:tr h="493773">
                <a:tc gridSpan="6">
                  <a:txBody>
                    <a:bodyPr/>
                    <a:lstStyle/>
                    <a:p>
                      <a:pPr marL="0" marR="0">
                        <a:spcBef>
                          <a:spcPts val="1200"/>
                        </a:spcBef>
                        <a:spcAft>
                          <a:spcPts val="1200"/>
                        </a:spcAft>
                        <a:tabLst>
                          <a:tab pos="-685800" algn="l"/>
                          <a:tab pos="-457200" algn="l"/>
                          <a:tab pos="0" algn="l"/>
                          <a:tab pos="228600" algn="l"/>
                          <a:tab pos="457200" algn="l"/>
                          <a:tab pos="685800" algn="l"/>
                        </a:tabLst>
                      </a:pPr>
                      <a:r>
                        <a:rPr lang="en-US" sz="2000" dirty="0">
                          <a:solidFill>
                            <a:sysClr val="windowText" lastClr="000000"/>
                          </a:solidFill>
                          <a:effectLst/>
                        </a:rPr>
                        <a:t>Table 11.1-3  </a:t>
                      </a:r>
                      <a:r>
                        <a:rPr lang="en-US" sz="2000" dirty="0" err="1">
                          <a:solidFill>
                            <a:sysClr val="windowText" lastClr="000000"/>
                          </a:solidFill>
                          <a:effectLst/>
                        </a:rPr>
                        <a:t>F</a:t>
                      </a:r>
                      <a:r>
                        <a:rPr lang="en-US" sz="2000" baseline="-25000" dirty="0" err="1">
                          <a:solidFill>
                            <a:sysClr val="windowText" lastClr="000000"/>
                          </a:solidFill>
                          <a:effectLst/>
                        </a:rPr>
                        <a:t>px</a:t>
                      </a:r>
                      <a:r>
                        <a:rPr lang="en-US" sz="2000" dirty="0">
                          <a:solidFill>
                            <a:sysClr val="windowText" lastClr="000000"/>
                          </a:solidFill>
                          <a:effectLst/>
                        </a:rPr>
                        <a:t> Calculations for SDC C</a:t>
                      </a:r>
                      <a:endParaRPr lang="en-US" sz="2000" dirty="0">
                        <a:solidFill>
                          <a:sysClr val="windowText" lastClr="000000"/>
                        </a:solidFill>
                        <a:effectLst/>
                        <a:latin typeface="Arial"/>
                        <a:ea typeface="Calibri"/>
                      </a:endParaRPr>
                    </a:p>
                  </a:txBody>
                  <a:tcPr marL="36195" marR="36195" marT="0" marB="0" anchor="ctr">
                    <a:solidFill>
                      <a:schemeClr val="bg1">
                        <a:lumMod val="9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804789">
                <a:tc>
                  <a:txBody>
                    <a:bodyPr/>
                    <a:lstStyle/>
                    <a:p>
                      <a:pPr marL="0" marR="0" algn="ctr">
                        <a:spcBef>
                          <a:spcPts val="0"/>
                        </a:spcBef>
                        <a:spcAft>
                          <a:spcPts val="260"/>
                        </a:spcAft>
                        <a:tabLst>
                          <a:tab pos="-685800" algn="l"/>
                          <a:tab pos="-457200" algn="l"/>
                          <a:tab pos="0" algn="l"/>
                          <a:tab pos="228600" algn="l"/>
                          <a:tab pos="457200" algn="l"/>
                          <a:tab pos="685800" algn="l"/>
                        </a:tabLst>
                      </a:pPr>
                      <a:r>
                        <a:rPr lang="en-US" sz="2000" dirty="0">
                          <a:effectLst/>
                        </a:rPr>
                        <a:t>Level</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0"/>
                        </a:spcBef>
                        <a:spcAft>
                          <a:spcPts val="0"/>
                        </a:spcAft>
                        <a:tabLst>
                          <a:tab pos="-685800" algn="l"/>
                          <a:tab pos="-457200" algn="l"/>
                          <a:tab pos="0" algn="l"/>
                          <a:tab pos="228600" algn="l"/>
                          <a:tab pos="457200" algn="l"/>
                        </a:tabLst>
                      </a:pPr>
                      <a:r>
                        <a:rPr lang="en-US" sz="2000" dirty="0" err="1">
                          <a:effectLst/>
                        </a:rPr>
                        <a:t>h</a:t>
                      </a:r>
                      <a:r>
                        <a:rPr lang="en-US" sz="2000" baseline="-25000" dirty="0" err="1">
                          <a:effectLst/>
                        </a:rPr>
                        <a:t>x</a:t>
                      </a:r>
                      <a:endParaRPr lang="en-US" sz="2000" dirty="0">
                        <a:effectLst/>
                      </a:endParaRPr>
                    </a:p>
                    <a:p>
                      <a:pPr marL="0" marR="0" algn="ctr">
                        <a:spcBef>
                          <a:spcPts val="0"/>
                        </a:spcBef>
                        <a:spcAft>
                          <a:spcPts val="260"/>
                        </a:spcAft>
                        <a:tabLst>
                          <a:tab pos="-685800" algn="l"/>
                          <a:tab pos="-457200" algn="l"/>
                          <a:tab pos="0" algn="l"/>
                          <a:tab pos="228600" algn="l"/>
                          <a:tab pos="457200" algn="l"/>
                        </a:tabLst>
                      </a:pPr>
                      <a:r>
                        <a:rPr lang="en-US" sz="2000" dirty="0">
                          <a:effectLst/>
                        </a:rPr>
                        <a:t>(</a:t>
                      </a:r>
                      <a:r>
                        <a:rPr lang="en-US" sz="2000" dirty="0" err="1">
                          <a:effectLst/>
                        </a:rPr>
                        <a:t>ft</a:t>
                      </a:r>
                      <a:r>
                        <a:rPr lang="en-US" sz="2000" dirty="0">
                          <a:effectLst/>
                        </a:rPr>
                        <a:t>)</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0"/>
                        </a:spcBef>
                        <a:spcAft>
                          <a:spcPts val="0"/>
                        </a:spcAft>
                        <a:tabLst>
                          <a:tab pos="-685800" algn="l"/>
                          <a:tab pos="-457200" algn="l"/>
                          <a:tab pos="0" algn="l"/>
                          <a:tab pos="228600" algn="l"/>
                          <a:tab pos="457200" algn="l"/>
                        </a:tabLst>
                      </a:pPr>
                      <a:r>
                        <a:rPr lang="en-US" sz="2000" dirty="0" err="1">
                          <a:effectLst/>
                        </a:rPr>
                        <a:t>C</a:t>
                      </a:r>
                      <a:r>
                        <a:rPr lang="en-US" sz="2000" baseline="-25000" dirty="0" err="1">
                          <a:effectLst/>
                        </a:rPr>
                        <a:t>px</a:t>
                      </a:r>
                      <a:endParaRPr lang="en-US" sz="2000" dirty="0">
                        <a:effectLst/>
                      </a:endParaRPr>
                    </a:p>
                  </a:txBody>
                  <a:tcPr marL="36195" marR="36195" marT="0" marB="0" anchor="ctr">
                    <a:solidFill>
                      <a:schemeClr val="bg1">
                        <a:lumMod val="95000"/>
                      </a:schemeClr>
                    </a:solidFill>
                  </a:tcPr>
                </a:tc>
                <a:tc>
                  <a:txBody>
                    <a:bodyPr/>
                    <a:lstStyle/>
                    <a:p>
                      <a:pPr marL="0" marR="0" algn="ctr">
                        <a:spcBef>
                          <a:spcPts val="0"/>
                        </a:spcBef>
                        <a:spcAft>
                          <a:spcPts val="0"/>
                        </a:spcAft>
                        <a:tabLst>
                          <a:tab pos="-685800" algn="l"/>
                          <a:tab pos="-457200" algn="l"/>
                          <a:tab pos="0" algn="l"/>
                          <a:tab pos="228600" algn="l"/>
                          <a:tab pos="457200" algn="l"/>
                          <a:tab pos="685800" algn="l"/>
                        </a:tabLst>
                      </a:pPr>
                      <a:r>
                        <a:rPr lang="en-US" sz="2000" dirty="0" err="1">
                          <a:effectLst/>
                        </a:rPr>
                        <a:t>w</a:t>
                      </a:r>
                      <a:r>
                        <a:rPr lang="en-US" sz="2000" baseline="-25000" dirty="0" err="1">
                          <a:effectLst/>
                        </a:rPr>
                        <a:t>px</a:t>
                      </a:r>
                      <a:endParaRPr lang="en-US" sz="2000" dirty="0">
                        <a:effectLst/>
                      </a:endParaRPr>
                    </a:p>
                    <a:p>
                      <a:pPr marL="0" marR="0" algn="ctr">
                        <a:spcBef>
                          <a:spcPts val="0"/>
                        </a:spcBef>
                        <a:spcAft>
                          <a:spcPts val="260"/>
                        </a:spcAft>
                        <a:tabLst>
                          <a:tab pos="-685800" algn="l"/>
                          <a:tab pos="-457200" algn="l"/>
                          <a:tab pos="0" algn="l"/>
                          <a:tab pos="228600" algn="l"/>
                          <a:tab pos="457200" algn="l"/>
                          <a:tab pos="685800" algn="l"/>
                        </a:tabLst>
                      </a:pPr>
                      <a:r>
                        <a:rPr lang="en-US" sz="2000" dirty="0">
                          <a:effectLst/>
                        </a:rPr>
                        <a:t>(kips)</a:t>
                      </a:r>
                      <a:endParaRPr lang="en-US" sz="2000" dirty="0">
                        <a:effectLst/>
                        <a:latin typeface="+mn-lt"/>
                        <a:ea typeface="Calibri"/>
                      </a:endParaRPr>
                    </a:p>
                  </a:txBody>
                  <a:tcPr marL="36195" marR="36195" marT="0" marB="0" anchor="ctr">
                    <a:solidFill>
                      <a:schemeClr val="bg1">
                        <a:lumMod val="95000"/>
                      </a:schemeClr>
                    </a:solidFill>
                  </a:tcPr>
                </a:tc>
                <a:tc>
                  <a:txBody>
                    <a:bodyPr/>
                    <a:lstStyle/>
                    <a:p>
                      <a:pPr marL="0" marR="0" algn="ctr">
                        <a:spcBef>
                          <a:spcPts val="0"/>
                        </a:spcBef>
                        <a:spcAft>
                          <a:spcPts val="0"/>
                        </a:spcAft>
                        <a:tabLst>
                          <a:tab pos="-685800" algn="l"/>
                          <a:tab pos="-457200" algn="l"/>
                          <a:tab pos="0" algn="l"/>
                          <a:tab pos="228600" algn="l"/>
                          <a:tab pos="457200" algn="l"/>
                          <a:tab pos="685800" algn="l"/>
                        </a:tabLst>
                      </a:pPr>
                      <a:r>
                        <a:rPr lang="en-US" sz="2000" dirty="0">
                          <a:effectLst/>
                        </a:rPr>
                        <a:t>F</a:t>
                      </a:r>
                      <a:r>
                        <a:rPr lang="en-US" sz="2000" baseline="-25000" dirty="0">
                          <a:effectLst/>
                        </a:rPr>
                        <a:t>px</a:t>
                      </a:r>
                      <a:endParaRPr lang="en-US" sz="2000" dirty="0">
                        <a:effectLst/>
                      </a:endParaRPr>
                    </a:p>
                    <a:p>
                      <a:pPr marL="0" marR="0" algn="ctr">
                        <a:spcBef>
                          <a:spcPts val="0"/>
                        </a:spcBef>
                        <a:spcAft>
                          <a:spcPts val="260"/>
                        </a:spcAft>
                        <a:tabLst>
                          <a:tab pos="-685800" algn="l"/>
                          <a:tab pos="-457200" algn="l"/>
                          <a:tab pos="0" algn="l"/>
                          <a:tab pos="228600" algn="l"/>
                          <a:tab pos="457200" algn="l"/>
                          <a:tab pos="685800" algn="l"/>
                        </a:tabLst>
                      </a:pPr>
                      <a:r>
                        <a:rPr lang="en-US" sz="2000" dirty="0">
                          <a:effectLst/>
                        </a:rPr>
                        <a:t>(kips)</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0"/>
                        </a:spcBef>
                        <a:spcAft>
                          <a:spcPts val="0"/>
                        </a:spcAft>
                        <a:tabLst>
                          <a:tab pos="-685800" algn="l"/>
                          <a:tab pos="-457200" algn="l"/>
                          <a:tab pos="0" algn="l"/>
                          <a:tab pos="228600" algn="l"/>
                          <a:tab pos="457200" algn="l"/>
                          <a:tab pos="685800" algn="l"/>
                        </a:tabLst>
                      </a:pPr>
                      <a:r>
                        <a:rPr lang="en-US" sz="2000" dirty="0" err="1">
                          <a:effectLst/>
                        </a:rPr>
                        <a:t>F</a:t>
                      </a:r>
                      <a:r>
                        <a:rPr lang="en-US" sz="2000" baseline="-25000" dirty="0" err="1">
                          <a:effectLst/>
                        </a:rPr>
                        <a:t>px,min</a:t>
                      </a:r>
                      <a:endParaRPr lang="en-US" sz="2000" dirty="0">
                        <a:effectLst/>
                      </a:endParaRPr>
                    </a:p>
                    <a:p>
                      <a:pPr marL="0" marR="0" algn="ctr">
                        <a:spcBef>
                          <a:spcPts val="0"/>
                        </a:spcBef>
                        <a:spcAft>
                          <a:spcPts val="260"/>
                        </a:spcAft>
                        <a:tabLst>
                          <a:tab pos="-685800" algn="l"/>
                          <a:tab pos="-457200" algn="l"/>
                          <a:tab pos="0" algn="l"/>
                          <a:tab pos="228600" algn="l"/>
                          <a:tab pos="457200" algn="l"/>
                          <a:tab pos="685800" algn="l"/>
                        </a:tabLst>
                      </a:pPr>
                      <a:r>
                        <a:rPr lang="en-US" sz="2000" dirty="0">
                          <a:effectLst/>
                        </a:rPr>
                        <a:t>(kips)</a:t>
                      </a:r>
                      <a:endParaRPr lang="en-US" sz="2000" dirty="0">
                        <a:effectLst/>
                        <a:latin typeface="Arial"/>
                        <a:ea typeface="Calibri"/>
                      </a:endParaRPr>
                    </a:p>
                  </a:txBody>
                  <a:tcPr marL="36195" marR="36195" marT="0" marB="0" anchor="ctr">
                    <a:solidFill>
                      <a:schemeClr val="bg1">
                        <a:lumMod val="95000"/>
                      </a:schemeClr>
                    </a:solidFill>
                  </a:tcPr>
                </a:tc>
                <a:extLst>
                  <a:ext uri="{0D108BD9-81ED-4DB2-BD59-A6C34878D82A}">
                    <a16:rowId xmlns:a16="http://schemas.microsoft.com/office/drawing/2014/main" val="10001"/>
                  </a:ext>
                </a:extLst>
              </a:tr>
              <a:tr h="402393">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Roof</a:t>
                      </a:r>
                      <a:endParaRPr lang="en-US" sz="2000" dirty="0">
                        <a:effectLst/>
                        <a:latin typeface="+mn-lt"/>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Lst>
                      </a:pPr>
                      <a:r>
                        <a:rPr lang="en-US" sz="2000" dirty="0">
                          <a:effectLst/>
                          <a:latin typeface="+mn-lt"/>
                          <a:ea typeface="Times New Roman"/>
                        </a:rPr>
                        <a:t>43.34</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0.43</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812</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347</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60.10</a:t>
                      </a:r>
                      <a:endParaRPr lang="en-US" sz="2000" dirty="0">
                        <a:effectLst/>
                        <a:latin typeface="+mn-lt"/>
                        <a:ea typeface="Calibri"/>
                      </a:endParaRPr>
                    </a:p>
                  </a:txBody>
                  <a:tcPr marL="36195" marR="36195" marT="0" marB="0" anchor="ctr">
                    <a:solidFill>
                      <a:schemeClr val="bg1">
                        <a:lumMod val="95000"/>
                      </a:schemeClr>
                    </a:solidFill>
                  </a:tcPr>
                </a:tc>
                <a:extLst>
                  <a:ext uri="{0D108BD9-81ED-4DB2-BD59-A6C34878D82A}">
                    <a16:rowId xmlns:a16="http://schemas.microsoft.com/office/drawing/2014/main" val="10002"/>
                  </a:ext>
                </a:extLst>
              </a:tr>
              <a:tr h="402393">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4</a:t>
                      </a:r>
                      <a:endParaRPr lang="en-US" sz="2000" dirty="0">
                        <a:effectLst/>
                        <a:latin typeface="+mn-lt"/>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Lst>
                      </a:pPr>
                      <a:r>
                        <a:rPr lang="en-US" sz="2000" dirty="0">
                          <a:effectLst/>
                          <a:latin typeface="+mn-lt"/>
                          <a:ea typeface="Times New Roman"/>
                        </a:rPr>
                        <a:t>34.67</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0.33</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863</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288</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63.90</a:t>
                      </a:r>
                      <a:endParaRPr lang="en-US" sz="2000" dirty="0">
                        <a:effectLst/>
                        <a:latin typeface="+mn-lt"/>
                        <a:ea typeface="Calibri"/>
                      </a:endParaRPr>
                    </a:p>
                  </a:txBody>
                  <a:tcPr marL="36195" marR="36195" marT="0" marB="0" anchor="ctr">
                    <a:solidFill>
                      <a:schemeClr val="bg1">
                        <a:lumMod val="95000"/>
                      </a:schemeClr>
                    </a:solidFill>
                  </a:tcPr>
                </a:tc>
                <a:extLst>
                  <a:ext uri="{0D108BD9-81ED-4DB2-BD59-A6C34878D82A}">
                    <a16:rowId xmlns:a16="http://schemas.microsoft.com/office/drawing/2014/main" val="10003"/>
                  </a:ext>
                </a:extLst>
              </a:tr>
              <a:tr h="402393">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3</a:t>
                      </a:r>
                      <a:endParaRPr lang="en-US" sz="2000" dirty="0">
                        <a:effectLst/>
                        <a:latin typeface="+mn-lt"/>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Lst>
                      </a:pPr>
                      <a:r>
                        <a:rPr lang="en-US" sz="2000">
                          <a:effectLst/>
                          <a:latin typeface="+mn-lt"/>
                          <a:ea typeface="Times New Roman"/>
                        </a:rPr>
                        <a:t>26.00</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0.29</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863</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248</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63.90</a:t>
                      </a:r>
                      <a:endParaRPr lang="en-US" sz="2000" dirty="0">
                        <a:effectLst/>
                        <a:latin typeface="+mn-lt"/>
                        <a:ea typeface="Calibri"/>
                      </a:endParaRPr>
                    </a:p>
                  </a:txBody>
                  <a:tcPr marL="36195" marR="36195" marT="0" marB="0" anchor="ctr">
                    <a:solidFill>
                      <a:schemeClr val="bg1">
                        <a:lumMod val="95000"/>
                      </a:schemeClr>
                    </a:solidFill>
                  </a:tcPr>
                </a:tc>
                <a:extLst>
                  <a:ext uri="{0D108BD9-81ED-4DB2-BD59-A6C34878D82A}">
                    <a16:rowId xmlns:a16="http://schemas.microsoft.com/office/drawing/2014/main" val="10004"/>
                  </a:ext>
                </a:extLst>
              </a:tr>
              <a:tr h="402393">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2</a:t>
                      </a:r>
                      <a:endParaRPr lang="en-US" sz="2000" dirty="0">
                        <a:effectLst/>
                        <a:latin typeface="+mn-lt"/>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Lst>
                      </a:pPr>
                      <a:r>
                        <a:rPr lang="en-US" sz="2000">
                          <a:effectLst/>
                          <a:latin typeface="+mn-lt"/>
                          <a:ea typeface="Times New Roman"/>
                        </a:rPr>
                        <a:t>17.33</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0.24</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863</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208</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63.90</a:t>
                      </a:r>
                      <a:endParaRPr lang="en-US" sz="2000" dirty="0">
                        <a:effectLst/>
                        <a:latin typeface="+mn-lt"/>
                        <a:ea typeface="Calibri"/>
                      </a:endParaRPr>
                    </a:p>
                  </a:txBody>
                  <a:tcPr marL="36195" marR="36195" marT="0" marB="0" anchor="ctr">
                    <a:solidFill>
                      <a:schemeClr val="bg1">
                        <a:lumMod val="95000"/>
                      </a:schemeClr>
                    </a:solidFill>
                  </a:tcPr>
                </a:tc>
                <a:extLst>
                  <a:ext uri="{0D108BD9-81ED-4DB2-BD59-A6C34878D82A}">
                    <a16:rowId xmlns:a16="http://schemas.microsoft.com/office/drawing/2014/main" val="10005"/>
                  </a:ext>
                </a:extLst>
              </a:tr>
              <a:tr h="402393">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1</a:t>
                      </a:r>
                      <a:endParaRPr lang="en-US" sz="2000" dirty="0">
                        <a:effectLst/>
                        <a:latin typeface="+mn-lt"/>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Lst>
                      </a:pPr>
                      <a:r>
                        <a:rPr lang="en-US" sz="2000" dirty="0">
                          <a:effectLst/>
                          <a:latin typeface="+mn-lt"/>
                          <a:ea typeface="Times New Roman"/>
                        </a:rPr>
                        <a:t>8.67</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0.19</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863</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168</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63.90</a:t>
                      </a:r>
                      <a:endParaRPr lang="en-US" sz="2000" dirty="0">
                        <a:effectLst/>
                        <a:latin typeface="+mn-lt"/>
                        <a:ea typeface="Calibri"/>
                      </a:endParaRPr>
                    </a:p>
                  </a:txBody>
                  <a:tcPr marL="36195" marR="36195" marT="0" marB="0" anchor="ctr">
                    <a:solidFill>
                      <a:schemeClr val="bg1">
                        <a:lumMod val="95000"/>
                      </a:schemeClr>
                    </a:solidFill>
                  </a:tcPr>
                </a:tc>
                <a:extLst>
                  <a:ext uri="{0D108BD9-81ED-4DB2-BD59-A6C34878D82A}">
                    <a16:rowId xmlns:a16="http://schemas.microsoft.com/office/drawing/2014/main" val="10006"/>
                  </a:ext>
                </a:extLst>
              </a:tr>
              <a:tr h="301796">
                <a:tc gridSpan="6">
                  <a:txBody>
                    <a:bodyPr/>
                    <a:lstStyle/>
                    <a:p>
                      <a:pPr marL="0" marR="0">
                        <a:spcBef>
                          <a:spcPts val="230"/>
                        </a:spcBef>
                        <a:spcAft>
                          <a:spcPts val="260"/>
                        </a:spcAft>
                        <a:tabLst>
                          <a:tab pos="-685800" algn="l"/>
                          <a:tab pos="-457200" algn="l"/>
                          <a:tab pos="0" algn="l"/>
                          <a:tab pos="228600" algn="l"/>
                          <a:tab pos="457200" algn="l"/>
                          <a:tab pos="685800" algn="l"/>
                        </a:tabLst>
                      </a:pPr>
                      <a:r>
                        <a:rPr lang="en-US" sz="1400" dirty="0">
                          <a:effectLst/>
                        </a:rPr>
                        <a:t>1.0 kip = 4.45 kN</a:t>
                      </a:r>
                      <a:r>
                        <a:rPr lang="en-US" sz="900" dirty="0">
                          <a:effectLst/>
                        </a:rPr>
                        <a:t>.</a:t>
                      </a:r>
                      <a:endParaRPr lang="en-US" sz="1200" dirty="0">
                        <a:effectLst/>
                        <a:latin typeface="Arial"/>
                        <a:ea typeface="Calibri"/>
                      </a:endParaRPr>
                    </a:p>
                  </a:txBody>
                  <a:tcPr marL="36195" marR="36195" marT="0" marB="0" anchor="ctr">
                    <a:solidFill>
                      <a:schemeClr val="bg1">
                        <a:lumMod val="9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7"/>
                  </a:ext>
                </a:extLst>
              </a:tr>
            </a:tbl>
          </a:graphicData>
        </a:graphic>
      </p:graphicFrame>
      <p:graphicFrame>
        <p:nvGraphicFramePr>
          <p:cNvPr id="3" name="Object 2" descr="Fpx Equation"/>
          <p:cNvGraphicFramePr>
            <a:graphicFrameLocks noChangeAspect="1"/>
          </p:cNvGraphicFramePr>
          <p:nvPr>
            <p:extLst>
              <p:ext uri="{D42A27DB-BD31-4B8C-83A1-F6EECF244321}">
                <p14:modId xmlns:p14="http://schemas.microsoft.com/office/powerpoint/2010/main" val="1000808220"/>
              </p:ext>
            </p:extLst>
          </p:nvPr>
        </p:nvGraphicFramePr>
        <p:xfrm>
          <a:off x="2781299" y="1677439"/>
          <a:ext cx="3780511" cy="912382"/>
        </p:xfrm>
        <a:graphic>
          <a:graphicData uri="http://schemas.openxmlformats.org/presentationml/2006/ole">
            <mc:AlternateContent xmlns:mc="http://schemas.openxmlformats.org/markup-compatibility/2006">
              <mc:Choice xmlns:v="urn:schemas-microsoft-com:vml" Requires="v">
                <p:oleObj spid="_x0000_s24949" name="Equation" r:id="rId4" imgW="1739880" imgH="419040" progId="Equation.3">
                  <p:embed/>
                </p:oleObj>
              </mc:Choice>
              <mc:Fallback>
                <p:oleObj name="Equation" r:id="rId4" imgW="1739880" imgH="419040" progId="Equation.3">
                  <p:embed/>
                  <p:pic>
                    <p:nvPicPr>
                      <p:cNvPr id="0" name=""/>
                      <p:cNvPicPr>
                        <a:picLocks noChangeAspect="1" noChangeArrowheads="1"/>
                      </p:cNvPicPr>
                      <p:nvPr/>
                    </p:nvPicPr>
                    <p:blipFill>
                      <a:blip r:embed="rId5"/>
                      <a:srcRect/>
                      <a:stretch>
                        <a:fillRect/>
                      </a:stretch>
                    </p:blipFill>
                    <p:spPr bwMode="auto">
                      <a:xfrm>
                        <a:off x="2781299" y="1677439"/>
                        <a:ext cx="3780511" cy="912382"/>
                      </a:xfrm>
                      <a:prstGeom prst="rect">
                        <a:avLst/>
                      </a:prstGeom>
                      <a:noFill/>
                      <a:ln>
                        <a:noFill/>
                      </a:ln>
                    </p:spPr>
                  </p:pic>
                </p:oleObj>
              </mc:Fallback>
            </mc:AlternateContent>
          </a:graphicData>
        </a:graphic>
      </p:graphicFrame>
      <p:sp>
        <p:nvSpPr>
          <p:cNvPr id="8" name="Rectangle 7"/>
          <p:cNvSpPr/>
          <p:nvPr/>
        </p:nvSpPr>
        <p:spPr>
          <a:xfrm>
            <a:off x="338328" y="1007394"/>
            <a:ext cx="8650224" cy="1200329"/>
          </a:xfrm>
          <a:prstGeom prst="rect">
            <a:avLst/>
          </a:prstGeom>
        </p:spPr>
        <p:txBody>
          <a:bodyPr wrap="square">
            <a:spAutoFit/>
          </a:bodyPr>
          <a:lstStyle/>
          <a:p>
            <a:r>
              <a:rPr lang="en-US" b="1" dirty="0"/>
              <a:t>Step 3: </a:t>
            </a:r>
            <a:r>
              <a:rPr lang="en-US" dirty="0"/>
              <a:t>Determine </a:t>
            </a:r>
            <a:r>
              <a:rPr lang="en-US" i="1" dirty="0" err="1"/>
              <a:t>F</a:t>
            </a:r>
            <a:r>
              <a:rPr lang="en-US" i="1" baseline="-25000" dirty="0" err="1"/>
              <a:t>px</a:t>
            </a:r>
            <a:r>
              <a:rPr lang="en-US" dirty="0"/>
              <a:t>, Diaphragm Design Force at Level x</a:t>
            </a:r>
          </a:p>
          <a:p>
            <a:endParaRPr lang="en-US" dirty="0"/>
          </a:p>
          <a:p>
            <a:endParaRPr lang="en-US" dirty="0"/>
          </a:p>
        </p:txBody>
      </p:sp>
      <p:sp>
        <p:nvSpPr>
          <p:cNvPr id="2" name="Title 1"/>
          <p:cNvSpPr>
            <a:spLocks noGrp="1"/>
          </p:cNvSpPr>
          <p:nvPr>
            <p:ph type="title"/>
          </p:nvPr>
        </p:nvSpPr>
        <p:spPr>
          <a:xfrm>
            <a:off x="673100" y="68707"/>
            <a:ext cx="7772400" cy="1001141"/>
          </a:xfrm>
        </p:spPr>
        <p:txBody>
          <a:bodyPr/>
          <a:lstStyle/>
          <a:p>
            <a:r>
              <a:rPr lang="en-US" dirty="0"/>
              <a:t>Diaphragm Design Forces </a:t>
            </a:r>
          </a:p>
        </p:txBody>
      </p:sp>
    </p:spTree>
    <p:extLst>
      <p:ext uri="{BB962C8B-B14F-4D97-AF65-F5344CB8AC3E}">
        <p14:creationId xmlns:p14="http://schemas.microsoft.com/office/powerpoint/2010/main" val="32229397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661988" y="1385888"/>
            <a:ext cx="7772400" cy="4729162"/>
          </a:xfrm>
        </p:spPr>
        <p:txBody>
          <a:bodyPr/>
          <a:lstStyle/>
          <a:p>
            <a:pPr>
              <a:spcAft>
                <a:spcPts val="1800"/>
              </a:spcAft>
              <a:buClr>
                <a:srgbClr val="FF0000"/>
              </a:buClr>
            </a:pPr>
            <a:r>
              <a:rPr lang="en-US" sz="2500" dirty="0"/>
              <a:t>The balance of this example will use the controlling diaphragm seismic design force of 347 kips for the building in SDC C.</a:t>
            </a:r>
          </a:p>
          <a:p>
            <a:pPr>
              <a:spcAft>
                <a:spcPts val="1800"/>
              </a:spcAft>
              <a:buClr>
                <a:srgbClr val="FF0000"/>
              </a:buClr>
            </a:pPr>
            <a:r>
              <a:rPr lang="en-US" sz="2500" dirty="0"/>
              <a:t>A common approach to diaphragm design is to consider the horizontal plane of the floor as a beam, and to calculate force and moment demands on joints based on their locations within that beam. </a:t>
            </a:r>
          </a:p>
          <a:p>
            <a:pPr>
              <a:buClr>
                <a:srgbClr val="FF0000"/>
              </a:buClr>
            </a:pPr>
            <a:r>
              <a:rPr lang="en-US" sz="2500" dirty="0"/>
              <a:t>Since the building is assigned to SDC C, collector elements will be designed for 1.5 times the diaphragm force per </a:t>
            </a:r>
            <a:r>
              <a:rPr lang="en-US" sz="2500" i="1" dirty="0"/>
              <a:t>Standard</a:t>
            </a:r>
            <a:r>
              <a:rPr lang="en-US" sz="2500" dirty="0"/>
              <a:t> Section 12.10.3.4.</a:t>
            </a:r>
          </a:p>
        </p:txBody>
      </p:sp>
      <p:sp>
        <p:nvSpPr>
          <p:cNvPr id="2" name="Title 1"/>
          <p:cNvSpPr>
            <a:spLocks noGrp="1"/>
          </p:cNvSpPr>
          <p:nvPr>
            <p:ph type="title"/>
          </p:nvPr>
        </p:nvSpPr>
        <p:spPr/>
        <p:txBody>
          <a:bodyPr/>
          <a:lstStyle/>
          <a:p>
            <a:r>
              <a:rPr lang="en-US" dirty="0"/>
              <a:t>Static Analysis of Diaphragms </a:t>
            </a:r>
          </a:p>
        </p:txBody>
      </p:sp>
    </p:spTree>
    <p:extLst>
      <p:ext uri="{BB962C8B-B14F-4D97-AF65-F5344CB8AC3E}">
        <p14:creationId xmlns:p14="http://schemas.microsoft.com/office/powerpoint/2010/main" val="28255238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11200" y="1651000"/>
            <a:ext cx="8013700" cy="1765300"/>
          </a:xfrm>
        </p:spPr>
        <p:txBody>
          <a:bodyPr/>
          <a:lstStyle/>
          <a:p>
            <a:pPr marL="342900" lvl="0" indent="-342900" algn="l">
              <a:buClr>
                <a:srgbClr val="FF0000"/>
              </a:buClr>
              <a:buFont typeface="Arial" pitchFamily="34" charset="0"/>
              <a:buChar char="•"/>
            </a:pPr>
            <a:r>
              <a:rPr lang="en-US" sz="2000" i="1" dirty="0"/>
              <a:t>Standard</a:t>
            </a:r>
            <a:r>
              <a:rPr lang="en-US" sz="2000" dirty="0"/>
              <a:t> – 2016 Edition of ASCE 7</a:t>
            </a:r>
          </a:p>
          <a:p>
            <a:pPr marL="342900" lvl="0" indent="-342900" algn="l">
              <a:buClr>
                <a:srgbClr val="FF0000"/>
              </a:buClr>
              <a:buFont typeface="Arial" pitchFamily="34" charset="0"/>
              <a:buChar char="•"/>
            </a:pPr>
            <a:r>
              <a:rPr lang="en-US" sz="2000" i="1" dirty="0"/>
              <a:t>Provisions – </a:t>
            </a:r>
            <a:r>
              <a:rPr lang="en-US" sz="2000" dirty="0"/>
              <a:t>2015</a:t>
            </a:r>
            <a:r>
              <a:rPr lang="en-US" sz="2000" i="1" dirty="0"/>
              <a:t> </a:t>
            </a:r>
            <a:r>
              <a:rPr lang="en-US" sz="2000" dirty="0"/>
              <a:t>NEHRP Provisions </a:t>
            </a:r>
          </a:p>
          <a:p>
            <a:pPr marL="342900" lvl="0" indent="-342900" algn="l">
              <a:buClr>
                <a:srgbClr val="FF0000"/>
              </a:buClr>
              <a:buFont typeface="Arial" pitchFamily="34" charset="0"/>
              <a:buChar char="•"/>
            </a:pPr>
            <a:r>
              <a:rPr lang="en-US" sz="2000" dirty="0"/>
              <a:t>ACI 318 – 2014 Edition of ACI 318</a:t>
            </a:r>
          </a:p>
          <a:p>
            <a:pPr marL="342900" lvl="0" indent="-342900" algn="l">
              <a:buClr>
                <a:srgbClr val="FF0000"/>
              </a:buClr>
              <a:buFont typeface="Arial" pitchFamily="34" charset="0"/>
              <a:buChar char="•"/>
            </a:pPr>
            <a:endParaRPr lang="en-US" sz="2000" dirty="0"/>
          </a:p>
        </p:txBody>
      </p:sp>
      <p:sp>
        <p:nvSpPr>
          <p:cNvPr id="2" name="Title 1"/>
          <p:cNvSpPr>
            <a:spLocks noGrp="1"/>
          </p:cNvSpPr>
          <p:nvPr>
            <p:ph type="ctrTitle"/>
          </p:nvPr>
        </p:nvSpPr>
        <p:spPr>
          <a:xfrm>
            <a:off x="925576" y="241173"/>
            <a:ext cx="7239000" cy="1171575"/>
          </a:xfrm>
        </p:spPr>
        <p:txBody>
          <a:bodyPr/>
          <a:lstStyle/>
          <a:p>
            <a:r>
              <a:rPr lang="en-US" dirty="0"/>
              <a:t>Some Terms used in this Presentation</a:t>
            </a:r>
          </a:p>
        </p:txBody>
      </p:sp>
    </p:spTree>
    <p:extLst>
      <p:ext uri="{BB962C8B-B14F-4D97-AF65-F5344CB8AC3E}">
        <p14:creationId xmlns:p14="http://schemas.microsoft.com/office/powerpoint/2010/main" val="2266933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hows a cross section of a diaphragm with a total length of 152’-0”. The diaphragm has one 40’-0” long span on each end and three 24’-0” long spans in the middle. From left to right, spans are identified by gridlines A through F. Uniform gravity load W1 is applied from the top on side spans while middle three spans are subjected to uniform gravity load of magnitude W2. Upward reaction force of magnitude F is applied to the diaphragm from the bottom on gridlines B, C, D, and E." title="Static Analysis of Diaphragms"/>
          <p:cNvPicPr/>
          <p:nvPr/>
        </p:nvPicPr>
        <p:blipFill>
          <a:blip r:embed="rId3" cstate="print"/>
          <a:stretch>
            <a:fillRect/>
          </a:stretch>
        </p:blipFill>
        <p:spPr>
          <a:xfrm>
            <a:off x="698500" y="1879601"/>
            <a:ext cx="7747000" cy="3949700"/>
          </a:xfrm>
          <a:prstGeom prst="rect">
            <a:avLst/>
          </a:prstGeom>
        </p:spPr>
      </p:pic>
      <p:sp>
        <p:nvSpPr>
          <p:cNvPr id="2" name="Title 1"/>
          <p:cNvSpPr>
            <a:spLocks noGrp="1"/>
          </p:cNvSpPr>
          <p:nvPr>
            <p:ph type="title"/>
          </p:nvPr>
        </p:nvSpPr>
        <p:spPr/>
        <p:txBody>
          <a:bodyPr/>
          <a:lstStyle/>
          <a:p>
            <a:r>
              <a:rPr lang="en-US" dirty="0"/>
              <a:t>Static Analysis of Diaphragms</a:t>
            </a:r>
          </a:p>
        </p:txBody>
      </p:sp>
    </p:spTree>
    <p:extLst>
      <p:ext uri="{BB962C8B-B14F-4D97-AF65-F5344CB8AC3E}">
        <p14:creationId xmlns:p14="http://schemas.microsoft.com/office/powerpoint/2010/main" val="66891441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Clr>
                <a:srgbClr val="FF0000"/>
              </a:buClr>
            </a:pPr>
            <a:r>
              <a:rPr lang="en-US" dirty="0"/>
              <a:t>With a rigid diaphragm assumption, assuming the four shear walls have the same stiffness and ignoring torsion, the diaphragm reactions at the transverse shear walls (F as shown in figure on the previous slide) are computed as:</a:t>
            </a:r>
          </a:p>
          <a:p>
            <a:pPr marL="0" indent="0">
              <a:buClr>
                <a:srgbClr val="FF0000"/>
              </a:buClr>
              <a:buNone/>
            </a:pPr>
            <a:endParaRPr lang="en-US" dirty="0"/>
          </a:p>
          <a:p>
            <a:pPr marL="0" indent="0">
              <a:buClr>
                <a:srgbClr val="FF0000"/>
              </a:buClr>
              <a:buNone/>
            </a:pPr>
            <a:r>
              <a:rPr lang="en-US" dirty="0"/>
              <a:t>	F = 347 kips/4 = 86.8 kips</a:t>
            </a:r>
          </a:p>
        </p:txBody>
      </p:sp>
      <p:sp>
        <p:nvSpPr>
          <p:cNvPr id="2" name="Title 1"/>
          <p:cNvSpPr>
            <a:spLocks noGrp="1"/>
          </p:cNvSpPr>
          <p:nvPr>
            <p:ph type="title"/>
          </p:nvPr>
        </p:nvSpPr>
        <p:spPr/>
        <p:txBody>
          <a:bodyPr/>
          <a:lstStyle/>
          <a:p>
            <a:r>
              <a:rPr lang="en-US" dirty="0"/>
              <a:t>Static Analysis of Diaphragms</a:t>
            </a:r>
          </a:p>
        </p:txBody>
      </p:sp>
    </p:spTree>
    <p:extLst>
      <p:ext uri="{BB962C8B-B14F-4D97-AF65-F5344CB8AC3E}">
        <p14:creationId xmlns:p14="http://schemas.microsoft.com/office/powerpoint/2010/main" val="14270372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61988" y="1604963"/>
            <a:ext cx="7977188" cy="4297362"/>
          </a:xfrm>
        </p:spPr>
        <p:txBody>
          <a:bodyPr/>
          <a:lstStyle/>
          <a:p>
            <a:pPr>
              <a:buClr>
                <a:srgbClr val="FF0000"/>
              </a:buClr>
            </a:pPr>
            <a:r>
              <a:rPr lang="en-US" dirty="0"/>
              <a:t>The uniform diaphragm demands are proportional to the distributed weights of the diaphragm in different areas</a:t>
            </a:r>
          </a:p>
          <a:p>
            <a:pPr marL="0" indent="0">
              <a:buClr>
                <a:srgbClr val="FF0000"/>
              </a:buClr>
              <a:buNone/>
            </a:pPr>
            <a:endParaRPr lang="en-US" dirty="0"/>
          </a:p>
          <a:p>
            <a:pPr marL="685800" indent="0">
              <a:buClr>
                <a:srgbClr val="FF0000"/>
              </a:buClr>
              <a:buNone/>
            </a:pPr>
            <a:r>
              <a:rPr lang="en-US" sz="2400" i="1" dirty="0"/>
              <a:t>W</a:t>
            </a:r>
            <a:r>
              <a:rPr lang="en-US" sz="2400" i="1" baseline="-25000" dirty="0"/>
              <a:t>1</a:t>
            </a:r>
            <a:r>
              <a:rPr lang="en-US" sz="2400" dirty="0"/>
              <a:t> = [67 </a:t>
            </a:r>
            <a:r>
              <a:rPr lang="en-US" sz="2400" dirty="0" err="1"/>
              <a:t>psf</a:t>
            </a:r>
            <a:r>
              <a:rPr lang="en-US" sz="2400" dirty="0"/>
              <a:t> (72 </a:t>
            </a:r>
            <a:r>
              <a:rPr lang="en-US" sz="2400" dirty="0" err="1"/>
              <a:t>ft</a:t>
            </a:r>
            <a:r>
              <a:rPr lang="en-US" sz="2400" dirty="0"/>
              <a:t>) + 48 </a:t>
            </a:r>
            <a:r>
              <a:rPr lang="en-US" sz="2400" dirty="0" err="1"/>
              <a:t>psf</a:t>
            </a:r>
            <a:r>
              <a:rPr lang="en-US" sz="2400" dirty="0"/>
              <a:t> (8.67 </a:t>
            </a:r>
            <a:r>
              <a:rPr lang="en-US" sz="2400" dirty="0" err="1"/>
              <a:t>ft</a:t>
            </a:r>
            <a:r>
              <a:rPr lang="en-US" sz="2400" dirty="0"/>
              <a:t>)4](347 kips / 863 kips) = 2,610 </a:t>
            </a:r>
            <a:r>
              <a:rPr lang="en-US" sz="2400" dirty="0" err="1"/>
              <a:t>lb</a:t>
            </a:r>
            <a:r>
              <a:rPr lang="en-US" sz="2400" dirty="0"/>
              <a:t>/</a:t>
            </a:r>
            <a:r>
              <a:rPr lang="en-US" sz="2400" dirty="0" err="1"/>
              <a:t>ft</a:t>
            </a:r>
            <a:endParaRPr lang="en-US" sz="2400" dirty="0"/>
          </a:p>
          <a:p>
            <a:pPr marL="685800" indent="0">
              <a:buClr>
                <a:srgbClr val="FF0000"/>
              </a:buClr>
              <a:buNone/>
            </a:pPr>
            <a:endParaRPr lang="en-US" sz="2400" dirty="0"/>
          </a:p>
          <a:p>
            <a:pPr marL="685800" indent="0">
              <a:buClr>
                <a:srgbClr val="FF0000"/>
              </a:buClr>
              <a:buNone/>
            </a:pPr>
            <a:r>
              <a:rPr lang="en-US" sz="2400" i="1" dirty="0"/>
              <a:t>W</a:t>
            </a:r>
            <a:r>
              <a:rPr lang="en-US" sz="2400" i="1" baseline="-25000" dirty="0"/>
              <a:t>2</a:t>
            </a:r>
            <a:r>
              <a:rPr lang="en-US" sz="2400" dirty="0"/>
              <a:t> = [67 </a:t>
            </a:r>
            <a:r>
              <a:rPr lang="en-US" sz="2400" dirty="0" err="1"/>
              <a:t>psf</a:t>
            </a:r>
            <a:r>
              <a:rPr lang="en-US" sz="2400" dirty="0"/>
              <a:t> (72 </a:t>
            </a:r>
            <a:r>
              <a:rPr lang="en-US" sz="2400" dirty="0" err="1"/>
              <a:t>ft</a:t>
            </a:r>
            <a:r>
              <a:rPr lang="en-US" sz="2400" dirty="0"/>
              <a:t>)](347 kips / 863 kips) = 1,940 </a:t>
            </a:r>
            <a:r>
              <a:rPr lang="en-US" sz="2400" dirty="0" err="1"/>
              <a:t>lb</a:t>
            </a:r>
            <a:r>
              <a:rPr lang="en-US" sz="2400" dirty="0"/>
              <a:t>/</a:t>
            </a:r>
            <a:r>
              <a:rPr lang="en-US" sz="2400" dirty="0" err="1"/>
              <a:t>ft</a:t>
            </a:r>
            <a:endParaRPr lang="en-US" sz="2400" dirty="0"/>
          </a:p>
          <a:p>
            <a:pPr marL="0" indent="0">
              <a:buClr>
                <a:srgbClr val="FF0000"/>
              </a:buClr>
              <a:buNone/>
            </a:pPr>
            <a:endParaRPr lang="en-US" dirty="0"/>
          </a:p>
        </p:txBody>
      </p:sp>
      <p:sp>
        <p:nvSpPr>
          <p:cNvPr id="2" name="Title 1"/>
          <p:cNvSpPr>
            <a:spLocks noGrp="1"/>
          </p:cNvSpPr>
          <p:nvPr>
            <p:ph type="title"/>
          </p:nvPr>
        </p:nvSpPr>
        <p:spPr/>
        <p:txBody>
          <a:bodyPr/>
          <a:lstStyle/>
          <a:p>
            <a:r>
              <a:rPr lang="en-US" dirty="0"/>
              <a:t>Static Analysis of Diaphragms</a:t>
            </a:r>
          </a:p>
        </p:txBody>
      </p:sp>
    </p:spTree>
    <p:extLst>
      <p:ext uri="{BB962C8B-B14F-4D97-AF65-F5344CB8AC3E}">
        <p14:creationId xmlns:p14="http://schemas.microsoft.com/office/powerpoint/2010/main" val="41311382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88" y="1404937"/>
            <a:ext cx="8520112" cy="4986337"/>
          </a:xfrm>
        </p:spPr>
        <p:txBody>
          <a:bodyPr/>
          <a:lstStyle/>
          <a:p>
            <a:pPr>
              <a:spcAft>
                <a:spcPts val="1200"/>
              </a:spcAft>
              <a:buClr>
                <a:srgbClr val="FF0000"/>
              </a:buClr>
            </a:pPr>
            <a:r>
              <a:rPr lang="en-US" dirty="0"/>
              <a:t>The joints in the floor plan for this example include</a:t>
            </a:r>
          </a:p>
          <a:p>
            <a:pPr lvl="1">
              <a:spcAft>
                <a:spcPts val="1200"/>
              </a:spcAft>
              <a:buClr>
                <a:srgbClr val="FF0000"/>
              </a:buClr>
            </a:pPr>
            <a:r>
              <a:rPr lang="en-US" sz="2600" dirty="0"/>
              <a:t>Longitudinal joints between adjacent planks, located in the two orthogonal directions</a:t>
            </a:r>
          </a:p>
          <a:p>
            <a:pPr lvl="1">
              <a:spcAft>
                <a:spcPts val="1200"/>
              </a:spcAft>
              <a:buClr>
                <a:srgbClr val="FF0000"/>
              </a:buClr>
            </a:pPr>
            <a:r>
              <a:rPr lang="en-US" sz="2600" dirty="0"/>
              <a:t>Transverse joints between the ends of planks, transverse joint between the ends of planks at masonry walls, end joints at masonry wall bearings</a:t>
            </a:r>
          </a:p>
          <a:p>
            <a:pPr lvl="1">
              <a:spcAft>
                <a:spcPts val="1200"/>
              </a:spcAft>
              <a:buClr>
                <a:srgbClr val="FF0000"/>
              </a:buClr>
            </a:pPr>
            <a:r>
              <a:rPr lang="en-US" sz="2600" dirty="0"/>
              <a:t>Joints at the intersection of longitudinal and transverse planks at masonry walls and away from masonry walls</a:t>
            </a:r>
          </a:p>
          <a:p>
            <a:pPr marL="0" indent="0">
              <a:buClr>
                <a:srgbClr val="FF0000"/>
              </a:buClr>
              <a:buNone/>
            </a:pPr>
            <a:endParaRPr lang="en-US" dirty="0"/>
          </a:p>
        </p:txBody>
      </p:sp>
      <p:sp>
        <p:nvSpPr>
          <p:cNvPr id="2" name="Title 1"/>
          <p:cNvSpPr>
            <a:spLocks noGrp="1"/>
          </p:cNvSpPr>
          <p:nvPr>
            <p:ph type="title"/>
          </p:nvPr>
        </p:nvSpPr>
        <p:spPr/>
        <p:txBody>
          <a:bodyPr/>
          <a:lstStyle/>
          <a:p>
            <a:r>
              <a:rPr lang="en-US" dirty="0"/>
              <a:t>Static Analysis of Diaphragms</a:t>
            </a:r>
          </a:p>
        </p:txBody>
      </p:sp>
    </p:spTree>
    <p:extLst>
      <p:ext uri="{BB962C8B-B14F-4D97-AF65-F5344CB8AC3E}">
        <p14:creationId xmlns:p14="http://schemas.microsoft.com/office/powerpoint/2010/main" val="18059968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88" y="1404937"/>
            <a:ext cx="8520112" cy="4986337"/>
          </a:xfrm>
        </p:spPr>
        <p:txBody>
          <a:bodyPr/>
          <a:lstStyle/>
          <a:p>
            <a:pPr>
              <a:spcAft>
                <a:spcPts val="1200"/>
              </a:spcAft>
              <a:buClr>
                <a:srgbClr val="FF0000"/>
              </a:buClr>
            </a:pPr>
            <a:r>
              <a:rPr lang="en-US" dirty="0"/>
              <a:t>Force demands for loads crossing or within these joints include</a:t>
            </a:r>
          </a:p>
          <a:p>
            <a:pPr lvl="1">
              <a:spcAft>
                <a:spcPts val="1200"/>
              </a:spcAft>
              <a:buClr>
                <a:srgbClr val="FF0000"/>
              </a:buClr>
            </a:pPr>
            <a:r>
              <a:rPr lang="en-US" sz="2600" dirty="0"/>
              <a:t>Chord forces</a:t>
            </a:r>
          </a:p>
          <a:p>
            <a:pPr lvl="1">
              <a:spcAft>
                <a:spcPts val="1200"/>
              </a:spcAft>
              <a:buClr>
                <a:srgbClr val="FF0000"/>
              </a:buClr>
            </a:pPr>
            <a:r>
              <a:rPr lang="en-US" sz="2600" dirty="0"/>
              <a:t>Shear friction forces</a:t>
            </a:r>
          </a:p>
          <a:p>
            <a:pPr lvl="1">
              <a:spcAft>
                <a:spcPts val="1200"/>
              </a:spcAft>
              <a:buClr>
                <a:srgbClr val="FF0000"/>
              </a:buClr>
            </a:pPr>
            <a:r>
              <a:rPr lang="en-US" sz="2600" dirty="0"/>
              <a:t>Integrity tie forces</a:t>
            </a:r>
          </a:p>
          <a:p>
            <a:pPr marL="0" indent="0">
              <a:buClr>
                <a:srgbClr val="FF0000"/>
              </a:buClr>
              <a:buNone/>
            </a:pPr>
            <a:endParaRPr lang="en-US" dirty="0"/>
          </a:p>
        </p:txBody>
      </p:sp>
      <p:sp>
        <p:nvSpPr>
          <p:cNvPr id="2" name="Title 1"/>
          <p:cNvSpPr>
            <a:spLocks noGrp="1"/>
          </p:cNvSpPr>
          <p:nvPr>
            <p:ph type="title"/>
          </p:nvPr>
        </p:nvSpPr>
        <p:spPr/>
        <p:txBody>
          <a:bodyPr/>
          <a:lstStyle/>
          <a:p>
            <a:r>
              <a:rPr lang="en-US" dirty="0"/>
              <a:t>Static Analysis of Diaphragms</a:t>
            </a:r>
          </a:p>
        </p:txBody>
      </p:sp>
    </p:spTree>
    <p:extLst>
      <p:ext uri="{BB962C8B-B14F-4D97-AF65-F5344CB8AC3E}">
        <p14:creationId xmlns:p14="http://schemas.microsoft.com/office/powerpoint/2010/main" val="185958166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88" y="1404937"/>
            <a:ext cx="8520112" cy="4986337"/>
          </a:xfrm>
        </p:spPr>
        <p:txBody>
          <a:bodyPr/>
          <a:lstStyle/>
          <a:p>
            <a:pPr>
              <a:spcAft>
                <a:spcPts val="1200"/>
              </a:spcAft>
              <a:buClr>
                <a:srgbClr val="FF0000"/>
              </a:buClr>
            </a:pPr>
            <a:r>
              <a:rPr lang="en-US" dirty="0"/>
              <a:t>ACI 318 does not recognize dowel behavior of reinforcing embedded in concrete nor friction in grouted joints without shear friction tension strength.</a:t>
            </a:r>
          </a:p>
          <a:p>
            <a:pPr>
              <a:spcAft>
                <a:spcPts val="1200"/>
              </a:spcAft>
              <a:buClr>
                <a:srgbClr val="FF0000"/>
              </a:buClr>
            </a:pPr>
            <a:r>
              <a:rPr lang="en-US" dirty="0"/>
              <a:t>The steel requirements for friction transfer come only from shear friction calculations.</a:t>
            </a:r>
          </a:p>
          <a:p>
            <a:pPr>
              <a:spcAft>
                <a:spcPts val="1200"/>
              </a:spcAft>
              <a:buClr>
                <a:srgbClr val="FF0000"/>
              </a:buClr>
            </a:pPr>
            <a:r>
              <a:rPr lang="en-US" dirty="0"/>
              <a:t>The shear transfer, however, is actually through the grout in the longitudinal joint.</a:t>
            </a:r>
          </a:p>
        </p:txBody>
      </p:sp>
      <p:sp>
        <p:nvSpPr>
          <p:cNvPr id="2" name="Title 1"/>
          <p:cNvSpPr>
            <a:spLocks noGrp="1"/>
          </p:cNvSpPr>
          <p:nvPr>
            <p:ph type="title"/>
          </p:nvPr>
        </p:nvSpPr>
        <p:spPr/>
        <p:txBody>
          <a:bodyPr/>
          <a:lstStyle/>
          <a:p>
            <a:r>
              <a:rPr lang="en-US" dirty="0"/>
              <a:t>Static Analysis of Diaphragms</a:t>
            </a:r>
          </a:p>
        </p:txBody>
      </p:sp>
    </p:spTree>
    <p:extLst>
      <p:ext uri="{BB962C8B-B14F-4D97-AF65-F5344CB8AC3E}">
        <p14:creationId xmlns:p14="http://schemas.microsoft.com/office/powerpoint/2010/main" val="406402043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71500" y="1536700"/>
            <a:ext cx="8153400" cy="4365625"/>
          </a:xfrm>
        </p:spPr>
        <p:txBody>
          <a:bodyPr/>
          <a:lstStyle/>
          <a:p>
            <a:pPr lvl="0">
              <a:spcAft>
                <a:spcPts val="600"/>
              </a:spcAft>
              <a:buClr>
                <a:srgbClr val="FF0000"/>
              </a:buClr>
            </a:pPr>
            <a:r>
              <a:rPr lang="en-US" sz="2400" dirty="0"/>
              <a:t>Joint 1:  Maximum transverse shear parallel to the panels at panel-to-panel joints</a:t>
            </a:r>
          </a:p>
          <a:p>
            <a:pPr lvl="0">
              <a:spcAft>
                <a:spcPts val="600"/>
              </a:spcAft>
              <a:buClr>
                <a:srgbClr val="FF0000"/>
              </a:buClr>
            </a:pPr>
            <a:r>
              <a:rPr lang="en-US" sz="2400" dirty="0"/>
              <a:t>Joint 2:  Maximum transverse shear parallel to the panels at the panel-to-wall joint</a:t>
            </a:r>
          </a:p>
          <a:p>
            <a:pPr lvl="0">
              <a:spcAft>
                <a:spcPts val="600"/>
              </a:spcAft>
              <a:buClr>
                <a:srgbClr val="FF0000"/>
              </a:buClr>
            </a:pPr>
            <a:r>
              <a:rPr lang="en-US" sz="2400" dirty="0"/>
              <a:t>Joint 3:  Maximum transverse moment and chord force</a:t>
            </a:r>
          </a:p>
          <a:p>
            <a:pPr lvl="0">
              <a:spcAft>
                <a:spcPts val="600"/>
              </a:spcAft>
              <a:buClr>
                <a:srgbClr val="FF0000"/>
              </a:buClr>
            </a:pPr>
            <a:r>
              <a:rPr lang="en-US" sz="2400" dirty="0"/>
              <a:t>Joint 4:  Maximum longitudinal shear perpendicular to the panels at the panel-to-wall connection (exterior longitudinal walls) and anchorage of exterior masonry wall to the diaphragm for out-of-plane forces</a:t>
            </a:r>
          </a:p>
          <a:p>
            <a:pPr lvl="0">
              <a:buClr>
                <a:srgbClr val="FF0000"/>
              </a:buClr>
            </a:pPr>
            <a:r>
              <a:rPr lang="en-US" sz="2400" dirty="0"/>
              <a:t>Joint 5:  Collector element and shear for the interior longitudinal walls</a:t>
            </a:r>
          </a:p>
          <a:p>
            <a:pPr marL="0" indent="0">
              <a:buClr>
                <a:srgbClr val="FF0000"/>
              </a:buClr>
              <a:buNone/>
            </a:pPr>
            <a:endParaRPr lang="en-US" dirty="0"/>
          </a:p>
          <a:p>
            <a:pPr>
              <a:buClr>
                <a:srgbClr val="FF0000"/>
              </a:buClr>
            </a:pPr>
            <a:endParaRPr lang="en-US" dirty="0"/>
          </a:p>
        </p:txBody>
      </p:sp>
      <p:sp>
        <p:nvSpPr>
          <p:cNvPr id="2" name="Title 1"/>
          <p:cNvSpPr>
            <a:spLocks noGrp="1"/>
          </p:cNvSpPr>
          <p:nvPr>
            <p:ph type="title"/>
          </p:nvPr>
        </p:nvSpPr>
        <p:spPr/>
        <p:txBody>
          <a:bodyPr/>
          <a:lstStyle/>
          <a:p>
            <a:r>
              <a:rPr lang="en-US" dirty="0"/>
              <a:t>Critical regions of the diaphragm to be considered in this design </a:t>
            </a:r>
          </a:p>
        </p:txBody>
      </p:sp>
    </p:spTree>
    <p:extLst>
      <p:ext uri="{BB962C8B-B14F-4D97-AF65-F5344CB8AC3E}">
        <p14:creationId xmlns:p14="http://schemas.microsoft.com/office/powerpoint/2010/main" val="4193222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descr="Plan view of the floor is repeated with the dimensions removed and the critical regions for design identified with the numbered circles and arrows for reference to detailed sections." title="Critical regions of the diaphragm to be considered in this design "/>
          <p:cNvGrpSpPr/>
          <p:nvPr/>
        </p:nvGrpSpPr>
        <p:grpSpPr>
          <a:xfrm>
            <a:off x="843279" y="1526232"/>
            <a:ext cx="7258687" cy="4531668"/>
            <a:chOff x="843279" y="1526232"/>
            <a:chExt cx="7258687" cy="4531668"/>
          </a:xfrm>
        </p:grpSpPr>
        <p:pic>
          <p:nvPicPr>
            <p:cNvPr id="27651" name="Picture 3" descr="The plan view of the floor is repeated with the dimensions removed and the critical regions for design identified with the numbered circles and arrows for reference to detailed sections.&#10;"/>
            <p:cNvPicPr>
              <a:picLocks noChangeAspect="1" noChangeArrowheads="1"/>
            </p:cNvPicPr>
            <p:nvPr/>
          </p:nvPicPr>
          <p:blipFill rotWithShape="1">
            <a:blip r:embed="rId3">
              <a:extLst>
                <a:ext uri="{28A0092B-C50C-407E-A947-70E740481C1C}">
                  <a14:useLocalDpi xmlns:a14="http://schemas.microsoft.com/office/drawing/2010/main" val="0"/>
                </a:ext>
              </a:extLst>
            </a:blip>
            <a:srcRect t="16440" b="2532"/>
            <a:stretch/>
          </p:blipFill>
          <p:spPr bwMode="auto">
            <a:xfrm>
              <a:off x="944881" y="2095500"/>
              <a:ext cx="7157085" cy="3962400"/>
            </a:xfrm>
            <a:prstGeom prst="rect">
              <a:avLst/>
            </a:prstGeom>
            <a:noFill/>
            <a:extLst>
              <a:ext uri="{909E8E84-426E-40DD-AFC4-6F175D3DCCD1}">
                <a14:hiddenFill xmlns:a14="http://schemas.microsoft.com/office/drawing/2010/main">
                  <a:solidFill>
                    <a:srgbClr val="FFFFFF"/>
                  </a:solidFill>
                </a14:hiddenFill>
              </a:ext>
            </a:extLst>
          </p:spPr>
        </p:pic>
        <p:cxnSp>
          <p:nvCxnSpPr>
            <p:cNvPr id="7" name="Straight Connector 6"/>
            <p:cNvCxnSpPr/>
            <p:nvPr/>
          </p:nvCxnSpPr>
          <p:spPr bwMode="auto">
            <a:xfrm>
              <a:off x="1492250" y="2266950"/>
              <a:ext cx="1676400" cy="0"/>
            </a:xfrm>
            <a:prstGeom prst="line">
              <a:avLst/>
            </a:prstGeom>
            <a:solidFill>
              <a:schemeClr val="accent1"/>
            </a:solidFill>
            <a:ln w="222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Straight Connector 8"/>
            <p:cNvCxnSpPr/>
            <p:nvPr/>
          </p:nvCxnSpPr>
          <p:spPr bwMode="auto">
            <a:xfrm>
              <a:off x="3092450" y="2120900"/>
              <a:ext cx="0" cy="3378200"/>
            </a:xfrm>
            <a:prstGeom prst="line">
              <a:avLst/>
            </a:prstGeom>
            <a:solidFill>
              <a:schemeClr val="accent1"/>
            </a:solidFill>
            <a:ln w="222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Straight Connector 10"/>
            <p:cNvCxnSpPr/>
            <p:nvPr/>
          </p:nvCxnSpPr>
          <p:spPr bwMode="auto">
            <a:xfrm>
              <a:off x="3243262" y="2131219"/>
              <a:ext cx="0" cy="3378200"/>
            </a:xfrm>
            <a:prstGeom prst="line">
              <a:avLst/>
            </a:prstGeom>
            <a:solidFill>
              <a:schemeClr val="accent1"/>
            </a:solidFill>
            <a:ln w="222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Straight Connector 11"/>
            <p:cNvCxnSpPr/>
            <p:nvPr/>
          </p:nvCxnSpPr>
          <p:spPr bwMode="auto">
            <a:xfrm>
              <a:off x="4244181" y="2133600"/>
              <a:ext cx="0" cy="3378200"/>
            </a:xfrm>
            <a:prstGeom prst="line">
              <a:avLst/>
            </a:prstGeom>
            <a:solidFill>
              <a:schemeClr val="accent1"/>
            </a:solidFill>
            <a:ln w="222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Straight Connector 12"/>
            <p:cNvCxnSpPr/>
            <p:nvPr/>
          </p:nvCxnSpPr>
          <p:spPr bwMode="auto">
            <a:xfrm>
              <a:off x="3015457" y="3295650"/>
              <a:ext cx="215900" cy="0"/>
            </a:xfrm>
            <a:prstGeom prst="line">
              <a:avLst/>
            </a:prstGeom>
            <a:solidFill>
              <a:schemeClr val="accent1"/>
            </a:solidFill>
            <a:ln w="222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2" name="Group 21"/>
            <p:cNvGrpSpPr/>
            <p:nvPr/>
          </p:nvGrpSpPr>
          <p:grpSpPr>
            <a:xfrm>
              <a:off x="2383789" y="1526232"/>
              <a:ext cx="693421" cy="632460"/>
              <a:chOff x="533400" y="1897380"/>
              <a:chExt cx="693421" cy="632460"/>
            </a:xfrm>
          </p:grpSpPr>
          <p:sp>
            <p:nvSpPr>
              <p:cNvPr id="16" name="TextBox 15"/>
              <p:cNvSpPr txBox="1"/>
              <p:nvPr/>
            </p:nvSpPr>
            <p:spPr>
              <a:xfrm>
                <a:off x="533400" y="1897380"/>
                <a:ext cx="510540" cy="461665"/>
              </a:xfrm>
              <a:prstGeom prst="rect">
                <a:avLst/>
              </a:prstGeom>
              <a:noFill/>
            </p:spPr>
            <p:txBody>
              <a:bodyPr wrap="square" rtlCol="0">
                <a:spAutoFit/>
              </a:bodyPr>
              <a:lstStyle/>
              <a:p>
                <a:pPr algn="ctr"/>
                <a:r>
                  <a:rPr lang="en-US" dirty="0">
                    <a:solidFill>
                      <a:srgbClr val="FF0000"/>
                    </a:solidFill>
                  </a:rPr>
                  <a:t>1</a:t>
                </a:r>
              </a:p>
            </p:txBody>
          </p:sp>
          <p:grpSp>
            <p:nvGrpSpPr>
              <p:cNvPr id="21" name="Group 20"/>
              <p:cNvGrpSpPr/>
              <p:nvPr/>
            </p:nvGrpSpPr>
            <p:grpSpPr>
              <a:xfrm>
                <a:off x="591502" y="1931044"/>
                <a:ext cx="635319" cy="598796"/>
                <a:chOff x="591502" y="1931044"/>
                <a:chExt cx="635319" cy="598796"/>
              </a:xfrm>
            </p:grpSpPr>
            <p:sp>
              <p:nvSpPr>
                <p:cNvPr id="17" name="Oval 16"/>
                <p:cNvSpPr/>
                <p:nvPr/>
              </p:nvSpPr>
              <p:spPr bwMode="auto">
                <a:xfrm>
                  <a:off x="591502" y="1931044"/>
                  <a:ext cx="394335" cy="394335"/>
                </a:xfrm>
                <a:prstGeom prst="ellipse">
                  <a:avLst/>
                </a:prstGeom>
                <a:noFill/>
                <a:ln w="158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34" charset="0"/>
                  </a:endParaRPr>
                </a:p>
              </p:txBody>
            </p:sp>
            <p:cxnSp>
              <p:nvCxnSpPr>
                <p:cNvPr id="20" name="Straight Arrow Connector 19"/>
                <p:cNvCxnSpPr/>
                <p:nvPr/>
              </p:nvCxnSpPr>
              <p:spPr bwMode="auto">
                <a:xfrm>
                  <a:off x="944881" y="2247900"/>
                  <a:ext cx="281940" cy="281940"/>
                </a:xfrm>
                <a:prstGeom prst="straightConnector1">
                  <a:avLst/>
                </a:prstGeom>
                <a:solidFill>
                  <a:schemeClr val="accent1"/>
                </a:solidFill>
                <a:ln w="1270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grpSp>
          <p:nvGrpSpPr>
            <p:cNvPr id="25" name="Group 24"/>
            <p:cNvGrpSpPr/>
            <p:nvPr/>
          </p:nvGrpSpPr>
          <p:grpSpPr>
            <a:xfrm>
              <a:off x="3255010" y="1586884"/>
              <a:ext cx="665479" cy="571808"/>
              <a:chOff x="391161" y="1891030"/>
              <a:chExt cx="665479" cy="571808"/>
            </a:xfrm>
          </p:grpSpPr>
          <p:sp>
            <p:nvSpPr>
              <p:cNvPr id="26" name="TextBox 25"/>
              <p:cNvSpPr txBox="1"/>
              <p:nvPr/>
            </p:nvSpPr>
            <p:spPr>
              <a:xfrm>
                <a:off x="546100" y="1891030"/>
                <a:ext cx="510540" cy="461665"/>
              </a:xfrm>
              <a:prstGeom prst="rect">
                <a:avLst/>
              </a:prstGeom>
              <a:noFill/>
            </p:spPr>
            <p:txBody>
              <a:bodyPr wrap="square" rtlCol="0">
                <a:spAutoFit/>
              </a:bodyPr>
              <a:lstStyle/>
              <a:p>
                <a:pPr algn="ctr"/>
                <a:r>
                  <a:rPr lang="en-US" dirty="0">
                    <a:solidFill>
                      <a:srgbClr val="FF0000"/>
                    </a:solidFill>
                  </a:rPr>
                  <a:t>2</a:t>
                </a:r>
              </a:p>
            </p:txBody>
          </p:sp>
          <p:grpSp>
            <p:nvGrpSpPr>
              <p:cNvPr id="27" name="Group 26"/>
              <p:cNvGrpSpPr/>
              <p:nvPr/>
            </p:nvGrpSpPr>
            <p:grpSpPr>
              <a:xfrm>
                <a:off x="391161" y="1931044"/>
                <a:ext cx="594676" cy="531794"/>
                <a:chOff x="391161" y="1931044"/>
                <a:chExt cx="594676" cy="531794"/>
              </a:xfrm>
            </p:grpSpPr>
            <p:sp>
              <p:nvSpPr>
                <p:cNvPr id="28" name="Oval 27"/>
                <p:cNvSpPr/>
                <p:nvPr/>
              </p:nvSpPr>
              <p:spPr bwMode="auto">
                <a:xfrm>
                  <a:off x="591502" y="1931044"/>
                  <a:ext cx="394335" cy="394335"/>
                </a:xfrm>
                <a:prstGeom prst="ellipse">
                  <a:avLst/>
                </a:prstGeom>
                <a:noFill/>
                <a:ln w="158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34" charset="0"/>
                  </a:endParaRPr>
                </a:p>
              </p:txBody>
            </p:sp>
            <p:cxnSp>
              <p:nvCxnSpPr>
                <p:cNvPr id="29" name="Straight Arrow Connector 28"/>
                <p:cNvCxnSpPr>
                  <a:stCxn id="28" idx="3"/>
                </p:cNvCxnSpPr>
                <p:nvPr/>
              </p:nvCxnSpPr>
              <p:spPr bwMode="auto">
                <a:xfrm flipH="1">
                  <a:off x="391161" y="2267630"/>
                  <a:ext cx="258090" cy="195208"/>
                </a:xfrm>
                <a:prstGeom prst="straightConnector1">
                  <a:avLst/>
                </a:prstGeom>
                <a:solidFill>
                  <a:schemeClr val="accent1"/>
                </a:solidFill>
                <a:ln w="1270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grpSp>
          <p:nvGrpSpPr>
            <p:cNvPr id="34" name="Group 33"/>
            <p:cNvGrpSpPr/>
            <p:nvPr/>
          </p:nvGrpSpPr>
          <p:grpSpPr>
            <a:xfrm>
              <a:off x="4263231" y="1609464"/>
              <a:ext cx="665479" cy="565458"/>
              <a:chOff x="391161" y="1897380"/>
              <a:chExt cx="665479" cy="565458"/>
            </a:xfrm>
          </p:grpSpPr>
          <p:sp>
            <p:nvSpPr>
              <p:cNvPr id="35" name="TextBox 34"/>
              <p:cNvSpPr txBox="1"/>
              <p:nvPr/>
            </p:nvSpPr>
            <p:spPr>
              <a:xfrm>
                <a:off x="546100" y="1897380"/>
                <a:ext cx="510540" cy="461665"/>
              </a:xfrm>
              <a:prstGeom prst="rect">
                <a:avLst/>
              </a:prstGeom>
              <a:noFill/>
            </p:spPr>
            <p:txBody>
              <a:bodyPr wrap="square" rtlCol="0">
                <a:spAutoFit/>
              </a:bodyPr>
              <a:lstStyle/>
              <a:p>
                <a:pPr algn="ctr"/>
                <a:r>
                  <a:rPr lang="en-US" dirty="0">
                    <a:solidFill>
                      <a:srgbClr val="FF0000"/>
                    </a:solidFill>
                  </a:rPr>
                  <a:t>3</a:t>
                </a:r>
              </a:p>
            </p:txBody>
          </p:sp>
          <p:grpSp>
            <p:nvGrpSpPr>
              <p:cNvPr id="36" name="Group 35"/>
              <p:cNvGrpSpPr/>
              <p:nvPr/>
            </p:nvGrpSpPr>
            <p:grpSpPr>
              <a:xfrm>
                <a:off x="391161" y="1931044"/>
                <a:ext cx="594676" cy="531794"/>
                <a:chOff x="391161" y="1931044"/>
                <a:chExt cx="594676" cy="531794"/>
              </a:xfrm>
            </p:grpSpPr>
            <p:sp>
              <p:nvSpPr>
                <p:cNvPr id="37" name="Oval 36"/>
                <p:cNvSpPr/>
                <p:nvPr/>
              </p:nvSpPr>
              <p:spPr bwMode="auto">
                <a:xfrm>
                  <a:off x="591502" y="1931044"/>
                  <a:ext cx="394335" cy="394335"/>
                </a:xfrm>
                <a:prstGeom prst="ellipse">
                  <a:avLst/>
                </a:prstGeom>
                <a:noFill/>
                <a:ln w="158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34" charset="0"/>
                  </a:endParaRPr>
                </a:p>
              </p:txBody>
            </p:sp>
            <p:cxnSp>
              <p:nvCxnSpPr>
                <p:cNvPr id="38" name="Straight Arrow Connector 37"/>
                <p:cNvCxnSpPr>
                  <a:stCxn id="37" idx="3"/>
                </p:cNvCxnSpPr>
                <p:nvPr/>
              </p:nvCxnSpPr>
              <p:spPr bwMode="auto">
                <a:xfrm flipH="1">
                  <a:off x="391161" y="2267630"/>
                  <a:ext cx="258090" cy="195208"/>
                </a:xfrm>
                <a:prstGeom prst="straightConnector1">
                  <a:avLst/>
                </a:prstGeom>
                <a:solidFill>
                  <a:schemeClr val="accent1"/>
                </a:solidFill>
                <a:ln w="1270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grpSp>
          <p:nvGrpSpPr>
            <p:cNvPr id="39" name="Group 38"/>
            <p:cNvGrpSpPr/>
            <p:nvPr/>
          </p:nvGrpSpPr>
          <p:grpSpPr>
            <a:xfrm>
              <a:off x="843279" y="1626600"/>
              <a:ext cx="693421" cy="632460"/>
              <a:chOff x="533400" y="1897380"/>
              <a:chExt cx="693421" cy="632460"/>
            </a:xfrm>
          </p:grpSpPr>
          <p:sp>
            <p:nvSpPr>
              <p:cNvPr id="40" name="TextBox 39"/>
              <p:cNvSpPr txBox="1"/>
              <p:nvPr/>
            </p:nvSpPr>
            <p:spPr>
              <a:xfrm>
                <a:off x="533400" y="1897380"/>
                <a:ext cx="510540" cy="461665"/>
              </a:xfrm>
              <a:prstGeom prst="rect">
                <a:avLst/>
              </a:prstGeom>
              <a:noFill/>
            </p:spPr>
            <p:txBody>
              <a:bodyPr wrap="square" rtlCol="0">
                <a:spAutoFit/>
              </a:bodyPr>
              <a:lstStyle/>
              <a:p>
                <a:pPr algn="ctr"/>
                <a:r>
                  <a:rPr lang="en-US" dirty="0">
                    <a:solidFill>
                      <a:srgbClr val="FF0000"/>
                    </a:solidFill>
                  </a:rPr>
                  <a:t>4</a:t>
                </a:r>
              </a:p>
            </p:txBody>
          </p:sp>
          <p:grpSp>
            <p:nvGrpSpPr>
              <p:cNvPr id="41" name="Group 40"/>
              <p:cNvGrpSpPr/>
              <p:nvPr/>
            </p:nvGrpSpPr>
            <p:grpSpPr>
              <a:xfrm>
                <a:off x="591502" y="1931044"/>
                <a:ext cx="635319" cy="598796"/>
                <a:chOff x="591502" y="1931044"/>
                <a:chExt cx="635319" cy="598796"/>
              </a:xfrm>
            </p:grpSpPr>
            <p:sp>
              <p:nvSpPr>
                <p:cNvPr id="42" name="Oval 41"/>
                <p:cNvSpPr/>
                <p:nvPr/>
              </p:nvSpPr>
              <p:spPr bwMode="auto">
                <a:xfrm>
                  <a:off x="591502" y="1931044"/>
                  <a:ext cx="394335" cy="394335"/>
                </a:xfrm>
                <a:prstGeom prst="ellipse">
                  <a:avLst/>
                </a:prstGeom>
                <a:noFill/>
                <a:ln w="158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34" charset="0"/>
                  </a:endParaRPr>
                </a:p>
              </p:txBody>
            </p:sp>
            <p:cxnSp>
              <p:nvCxnSpPr>
                <p:cNvPr id="43" name="Straight Arrow Connector 42"/>
                <p:cNvCxnSpPr/>
                <p:nvPr/>
              </p:nvCxnSpPr>
              <p:spPr bwMode="auto">
                <a:xfrm>
                  <a:off x="944881" y="2247900"/>
                  <a:ext cx="281940" cy="281940"/>
                </a:xfrm>
                <a:prstGeom prst="straightConnector1">
                  <a:avLst/>
                </a:prstGeom>
                <a:solidFill>
                  <a:schemeClr val="accent1"/>
                </a:solidFill>
                <a:ln w="1270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grpSp>
          <p:nvGrpSpPr>
            <p:cNvPr id="57" name="Group 56"/>
            <p:cNvGrpSpPr/>
            <p:nvPr/>
          </p:nvGrpSpPr>
          <p:grpSpPr>
            <a:xfrm>
              <a:off x="3161507" y="2522104"/>
              <a:ext cx="793283" cy="761323"/>
              <a:chOff x="3161507" y="2522104"/>
              <a:chExt cx="793283" cy="761323"/>
            </a:xfrm>
          </p:grpSpPr>
          <p:sp>
            <p:nvSpPr>
              <p:cNvPr id="47" name="Oval 46"/>
              <p:cNvSpPr/>
              <p:nvPr/>
            </p:nvSpPr>
            <p:spPr bwMode="auto">
              <a:xfrm>
                <a:off x="3560455" y="2553057"/>
                <a:ext cx="394335" cy="394335"/>
              </a:xfrm>
              <a:prstGeom prst="ellipse">
                <a:avLst/>
              </a:prstGeom>
              <a:solidFill>
                <a:schemeClr val="bg1"/>
              </a:solidFill>
              <a:ln w="158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34" charset="0"/>
                </a:endParaRPr>
              </a:p>
            </p:txBody>
          </p:sp>
          <p:cxnSp>
            <p:nvCxnSpPr>
              <p:cNvPr id="48" name="Straight Arrow Connector 47"/>
              <p:cNvCxnSpPr/>
              <p:nvPr/>
            </p:nvCxnSpPr>
            <p:spPr bwMode="auto">
              <a:xfrm flipH="1">
                <a:off x="3161507" y="2969419"/>
                <a:ext cx="22560" cy="314008"/>
              </a:xfrm>
              <a:prstGeom prst="straightConnector1">
                <a:avLst/>
              </a:prstGeom>
              <a:solidFill>
                <a:schemeClr val="accent1"/>
              </a:solidFill>
              <a:ln w="1270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5" name="Straight Connector 54"/>
              <p:cNvCxnSpPr/>
              <p:nvPr/>
            </p:nvCxnSpPr>
            <p:spPr bwMode="auto">
              <a:xfrm flipV="1">
                <a:off x="3182469" y="2819400"/>
                <a:ext cx="385057" cy="150019"/>
              </a:xfrm>
              <a:prstGeom prst="line">
                <a:avLst/>
              </a:prstGeom>
              <a:solidFill>
                <a:schemeClr val="accent1"/>
              </a:solidFill>
              <a:ln w="127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5" name="TextBox 44"/>
              <p:cNvSpPr txBox="1"/>
              <p:nvPr/>
            </p:nvSpPr>
            <p:spPr>
              <a:xfrm>
                <a:off x="3615697" y="2522104"/>
                <a:ext cx="293373" cy="461665"/>
              </a:xfrm>
              <a:prstGeom prst="rect">
                <a:avLst/>
              </a:prstGeom>
              <a:noFill/>
            </p:spPr>
            <p:txBody>
              <a:bodyPr wrap="square" rtlCol="0">
                <a:spAutoFit/>
              </a:bodyPr>
              <a:lstStyle/>
              <a:p>
                <a:pPr algn="ctr"/>
                <a:r>
                  <a:rPr lang="en-US" dirty="0">
                    <a:solidFill>
                      <a:srgbClr val="FF0000"/>
                    </a:solidFill>
                  </a:rPr>
                  <a:t>5</a:t>
                </a:r>
              </a:p>
            </p:txBody>
          </p:sp>
        </p:grpSp>
      </p:grpSp>
      <p:sp>
        <p:nvSpPr>
          <p:cNvPr id="2" name="Title 1"/>
          <p:cNvSpPr>
            <a:spLocks noGrp="1"/>
          </p:cNvSpPr>
          <p:nvPr>
            <p:ph type="title"/>
          </p:nvPr>
        </p:nvSpPr>
        <p:spPr/>
        <p:txBody>
          <a:bodyPr/>
          <a:lstStyle/>
          <a:p>
            <a:r>
              <a:rPr lang="en-US" dirty="0"/>
              <a:t>Critical regions of the diaphragm to be considered in this design </a:t>
            </a:r>
          </a:p>
        </p:txBody>
      </p:sp>
    </p:spTree>
    <p:extLst>
      <p:ext uri="{BB962C8B-B14F-4D97-AF65-F5344CB8AC3E}">
        <p14:creationId xmlns:p14="http://schemas.microsoft.com/office/powerpoint/2010/main" val="14702066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8137" y="1404938"/>
            <a:ext cx="8634413" cy="4297362"/>
          </a:xfrm>
        </p:spPr>
        <p:txBody>
          <a:bodyPr/>
          <a:lstStyle/>
          <a:p>
            <a:pPr>
              <a:buClr>
                <a:srgbClr val="FF0000"/>
              </a:buClr>
            </a:pPr>
            <a:r>
              <a:rPr lang="en-US" sz="2400" dirty="0"/>
              <a:t>Joint 1 – Transverse forces:</a:t>
            </a:r>
          </a:p>
          <a:p>
            <a:pPr lvl="1">
              <a:buClr>
                <a:srgbClr val="FF0000"/>
              </a:buClr>
            </a:pPr>
            <a:r>
              <a:rPr lang="en-US" sz="2300" dirty="0"/>
              <a:t>Shear, </a:t>
            </a:r>
            <a:r>
              <a:rPr lang="en-US" sz="2300" i="1" dirty="0"/>
              <a:t>V</a:t>
            </a:r>
            <a:r>
              <a:rPr lang="en-US" sz="2300" i="1" baseline="-25000" dirty="0"/>
              <a:t>u1</a:t>
            </a:r>
            <a:r>
              <a:rPr lang="en-US" sz="2300" dirty="0"/>
              <a:t> = 2.61 kips/ft (36 ft) = 94 kips</a:t>
            </a:r>
          </a:p>
          <a:p>
            <a:pPr lvl="1">
              <a:buClr>
                <a:srgbClr val="FF0000"/>
              </a:buClr>
            </a:pPr>
            <a:r>
              <a:rPr lang="en-US" sz="2300" dirty="0"/>
              <a:t>Moment, </a:t>
            </a:r>
            <a:r>
              <a:rPr lang="en-US" sz="2300" i="1" dirty="0"/>
              <a:t>M</a:t>
            </a:r>
            <a:r>
              <a:rPr lang="en-US" sz="2300" i="1" baseline="-25000" dirty="0"/>
              <a:t>u1</a:t>
            </a:r>
            <a:r>
              <a:rPr lang="en-US" sz="2300" dirty="0"/>
              <a:t> = 94 kips (36 ft / 2) = 1692 ft-kips</a:t>
            </a:r>
          </a:p>
          <a:p>
            <a:pPr lvl="1">
              <a:buClr>
                <a:srgbClr val="FF0000"/>
              </a:buClr>
            </a:pPr>
            <a:r>
              <a:rPr lang="en-US" sz="2300" dirty="0"/>
              <a:t>Chord tension, </a:t>
            </a:r>
            <a:r>
              <a:rPr lang="en-US" sz="2300" i="1" dirty="0"/>
              <a:t>T</a:t>
            </a:r>
            <a:r>
              <a:rPr lang="en-US" sz="2300" i="1" baseline="-25000" dirty="0"/>
              <a:t>u1</a:t>
            </a:r>
            <a:r>
              <a:rPr lang="en-US" sz="2300" dirty="0"/>
              <a:t> = </a:t>
            </a:r>
            <a:r>
              <a:rPr lang="en-US" sz="2300" i="1" dirty="0"/>
              <a:t>M/d</a:t>
            </a:r>
            <a:r>
              <a:rPr lang="en-US" sz="2300" dirty="0"/>
              <a:t> = 1692 ft-kips / 71 ft = 23.8 kips</a:t>
            </a:r>
          </a:p>
          <a:p>
            <a:pPr marL="457200" lvl="1" indent="0">
              <a:buClr>
                <a:srgbClr val="FF0000"/>
              </a:buClr>
              <a:buNone/>
            </a:pPr>
            <a:endParaRPr lang="en-US" sz="2300" dirty="0"/>
          </a:p>
          <a:p>
            <a:pPr>
              <a:buClr>
                <a:srgbClr val="FF0000"/>
              </a:buClr>
            </a:pPr>
            <a:r>
              <a:rPr lang="en-US" sz="2400" dirty="0"/>
              <a:t>Joint 2 – Transverse forces:</a:t>
            </a:r>
          </a:p>
          <a:p>
            <a:pPr lvl="1">
              <a:buClr>
                <a:srgbClr val="FF0000"/>
              </a:buClr>
            </a:pPr>
            <a:r>
              <a:rPr lang="en-US" sz="2300" dirty="0"/>
              <a:t>Shear, </a:t>
            </a:r>
            <a:r>
              <a:rPr lang="en-US" sz="2300" i="1" dirty="0"/>
              <a:t>V</a:t>
            </a:r>
            <a:r>
              <a:rPr lang="en-US" sz="2300" i="1" baseline="-25000" dirty="0"/>
              <a:t>u2</a:t>
            </a:r>
            <a:r>
              <a:rPr lang="en-US" sz="2300" dirty="0"/>
              <a:t> = 2.61 kips/ft (40 ft) = 104.4 kips</a:t>
            </a:r>
          </a:p>
          <a:p>
            <a:pPr lvl="1">
              <a:buClr>
                <a:srgbClr val="FF0000"/>
              </a:buClr>
            </a:pPr>
            <a:r>
              <a:rPr lang="en-US" sz="2300" dirty="0"/>
              <a:t>Moment, </a:t>
            </a:r>
            <a:r>
              <a:rPr lang="en-US" sz="2300" i="1" dirty="0"/>
              <a:t>M</a:t>
            </a:r>
            <a:r>
              <a:rPr lang="en-US" sz="2300" i="1" baseline="-25000" dirty="0"/>
              <a:t>u2</a:t>
            </a:r>
            <a:r>
              <a:rPr lang="en-US" sz="2300" dirty="0"/>
              <a:t> = 104.4 kips (40 ft / 2) = 2088 ft-kips</a:t>
            </a:r>
          </a:p>
          <a:p>
            <a:pPr lvl="1">
              <a:buClr>
                <a:srgbClr val="FF0000"/>
              </a:buClr>
            </a:pPr>
            <a:r>
              <a:rPr lang="en-US" sz="2300" dirty="0"/>
              <a:t>Chord tension, </a:t>
            </a:r>
            <a:r>
              <a:rPr lang="en-US" sz="2300" i="1" dirty="0"/>
              <a:t>T</a:t>
            </a:r>
            <a:r>
              <a:rPr lang="en-US" sz="2300" i="1" baseline="-25000" dirty="0"/>
              <a:t>u2</a:t>
            </a:r>
            <a:r>
              <a:rPr lang="en-US" sz="2300" dirty="0"/>
              <a:t> = </a:t>
            </a:r>
            <a:r>
              <a:rPr lang="en-US" sz="2300" i="1" dirty="0"/>
              <a:t>M/d</a:t>
            </a:r>
            <a:r>
              <a:rPr lang="en-US" sz="2300" dirty="0"/>
              <a:t> = 2088 ft-kips / 71 ft = 29.4 kips</a:t>
            </a:r>
          </a:p>
          <a:p>
            <a:pPr>
              <a:buClr>
                <a:srgbClr val="FF0000"/>
              </a:buClr>
            </a:pPr>
            <a:endParaRPr lang="en-US" dirty="0"/>
          </a:p>
        </p:txBody>
      </p:sp>
      <p:sp>
        <p:nvSpPr>
          <p:cNvPr id="2" name="Title 1"/>
          <p:cNvSpPr>
            <a:spLocks noGrp="1"/>
          </p:cNvSpPr>
          <p:nvPr>
            <p:ph type="title"/>
          </p:nvPr>
        </p:nvSpPr>
        <p:spPr/>
        <p:txBody>
          <a:bodyPr/>
          <a:lstStyle/>
          <a:p>
            <a:r>
              <a:rPr lang="en-US" dirty="0"/>
              <a:t>Joint Forces</a:t>
            </a:r>
          </a:p>
        </p:txBody>
      </p:sp>
    </p:spTree>
    <p:extLst>
      <p:ext uri="{BB962C8B-B14F-4D97-AF65-F5344CB8AC3E}">
        <p14:creationId xmlns:p14="http://schemas.microsoft.com/office/powerpoint/2010/main" val="29355763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5600" y="1435100"/>
            <a:ext cx="8474075" cy="4648199"/>
          </a:xfrm>
        </p:spPr>
        <p:txBody>
          <a:bodyPr/>
          <a:lstStyle/>
          <a:p>
            <a:pPr>
              <a:buClr>
                <a:srgbClr val="FF0000"/>
              </a:buClr>
            </a:pPr>
            <a:r>
              <a:rPr lang="en-US" sz="2400" dirty="0"/>
              <a:t>Joint 3 – Transverse forces:</a:t>
            </a:r>
          </a:p>
          <a:p>
            <a:pPr lvl="1">
              <a:buClr>
                <a:srgbClr val="FF0000"/>
              </a:buClr>
            </a:pPr>
            <a:r>
              <a:rPr lang="en-US" sz="2000" dirty="0"/>
              <a:t>Shear, </a:t>
            </a:r>
            <a:r>
              <a:rPr lang="en-US" sz="2000" i="1" dirty="0"/>
              <a:t>V</a:t>
            </a:r>
            <a:r>
              <a:rPr lang="en-US" sz="2000" i="1" baseline="-25000" dirty="0"/>
              <a:t>u3</a:t>
            </a:r>
            <a:r>
              <a:rPr lang="en-US" sz="2000" dirty="0"/>
              <a:t> = 104.4 kips + 1.94 kips/ft (24 ft) – 86.8 kips = 64.2 kips</a:t>
            </a:r>
          </a:p>
          <a:p>
            <a:pPr lvl="1">
              <a:buClr>
                <a:srgbClr val="FF0000"/>
              </a:buClr>
            </a:pPr>
            <a:r>
              <a:rPr lang="en-US" sz="2000" dirty="0"/>
              <a:t>Moment, </a:t>
            </a:r>
            <a:r>
              <a:rPr lang="en-US" sz="2000" i="1" dirty="0"/>
              <a:t>M</a:t>
            </a:r>
            <a:r>
              <a:rPr lang="en-US" sz="2000" i="1" baseline="-25000" dirty="0"/>
              <a:t>u3</a:t>
            </a:r>
            <a:r>
              <a:rPr lang="en-US" sz="2000" dirty="0"/>
              <a:t> = 104.4 kips (44 ft) + 46.6 kips (12 ft) – 86.8 kips (24 ft) = 3070 ft-kips</a:t>
            </a:r>
          </a:p>
          <a:p>
            <a:pPr lvl="1">
              <a:buClr>
                <a:srgbClr val="FF0000"/>
              </a:buClr>
            </a:pPr>
            <a:r>
              <a:rPr lang="en-US" sz="2000" dirty="0"/>
              <a:t>Chord tension, </a:t>
            </a:r>
            <a:r>
              <a:rPr lang="en-US" sz="2000" i="1" dirty="0"/>
              <a:t>T</a:t>
            </a:r>
            <a:r>
              <a:rPr lang="en-US" sz="2000" i="1" baseline="-25000" dirty="0"/>
              <a:t>u3</a:t>
            </a:r>
            <a:r>
              <a:rPr lang="en-US" sz="2000" dirty="0"/>
              <a:t> = </a:t>
            </a:r>
            <a:r>
              <a:rPr lang="en-US" sz="2000" i="1" dirty="0"/>
              <a:t>M/d</a:t>
            </a:r>
            <a:r>
              <a:rPr lang="en-US" sz="2000" dirty="0"/>
              <a:t> = 3070 ft-kips / 71 ft  = 43.2 kips</a:t>
            </a:r>
          </a:p>
          <a:p>
            <a:pPr lvl="1">
              <a:buClr>
                <a:srgbClr val="FF0000"/>
              </a:buClr>
            </a:pPr>
            <a:endParaRPr lang="en-US" sz="2000" dirty="0"/>
          </a:p>
          <a:p>
            <a:pPr>
              <a:buClr>
                <a:srgbClr val="FF0000"/>
              </a:buClr>
            </a:pPr>
            <a:r>
              <a:rPr lang="en-US" sz="2400" dirty="0"/>
              <a:t>Joint 4 – Longitudinal forces:</a:t>
            </a:r>
          </a:p>
          <a:p>
            <a:pPr lvl="1">
              <a:buClr>
                <a:srgbClr val="FF0000"/>
              </a:buClr>
            </a:pPr>
            <a:r>
              <a:rPr lang="en-US" sz="2000" dirty="0"/>
              <a:t>Wall force, </a:t>
            </a:r>
            <a:r>
              <a:rPr lang="en-US" sz="2000" i="1" dirty="0"/>
              <a:t>F</a:t>
            </a:r>
            <a:r>
              <a:rPr lang="en-US" sz="2000" dirty="0"/>
              <a:t> = 347 kips / 8 = 43.4 kips</a:t>
            </a:r>
          </a:p>
          <a:p>
            <a:pPr lvl="1">
              <a:buClr>
                <a:srgbClr val="FF0000"/>
              </a:buClr>
            </a:pPr>
            <a:r>
              <a:rPr lang="en-US" sz="2000" dirty="0"/>
              <a:t>Wall shear along wall length, </a:t>
            </a:r>
            <a:r>
              <a:rPr lang="en-US" sz="2000" i="1" dirty="0"/>
              <a:t>V</a:t>
            </a:r>
            <a:r>
              <a:rPr lang="en-US" sz="2000" i="1" baseline="-25000" dirty="0"/>
              <a:t>u4</a:t>
            </a:r>
            <a:r>
              <a:rPr lang="en-US" sz="2000" dirty="0"/>
              <a:t> = 43.4 kips (36 </a:t>
            </a:r>
            <a:r>
              <a:rPr lang="en-US" sz="2000" dirty="0" err="1"/>
              <a:t>ft</a:t>
            </a:r>
            <a:r>
              <a:rPr lang="en-US" sz="2000" dirty="0"/>
              <a:t>)/(152 </a:t>
            </a:r>
            <a:r>
              <a:rPr lang="en-US" sz="2000" dirty="0" err="1"/>
              <a:t>ft</a:t>
            </a:r>
            <a:r>
              <a:rPr lang="en-US" sz="2000" dirty="0"/>
              <a:t> / 2) = 20.6 kips</a:t>
            </a:r>
          </a:p>
          <a:p>
            <a:pPr lvl="1">
              <a:buClr>
                <a:srgbClr val="FF0000"/>
              </a:buClr>
            </a:pPr>
            <a:r>
              <a:rPr lang="en-US" sz="2000" dirty="0"/>
              <a:t>Collector force at wall end, 1.5</a:t>
            </a:r>
            <a:r>
              <a:rPr lang="en-US" sz="2000" i="1" dirty="0"/>
              <a:t>T</a:t>
            </a:r>
            <a:r>
              <a:rPr lang="en-US" sz="2000" i="1" baseline="-25000" dirty="0"/>
              <a:t>u4</a:t>
            </a:r>
            <a:r>
              <a:rPr lang="en-US" sz="2000" dirty="0"/>
              <a:t> = 1.5</a:t>
            </a:r>
            <a:r>
              <a:rPr lang="en-US" sz="2000" i="1" dirty="0"/>
              <a:t>C</a:t>
            </a:r>
            <a:r>
              <a:rPr lang="en-US" sz="2000" i="1" baseline="-25000" dirty="0"/>
              <a:t>u4</a:t>
            </a:r>
            <a:r>
              <a:rPr lang="en-US" sz="2000" dirty="0"/>
              <a:t> </a:t>
            </a:r>
            <a:br>
              <a:rPr lang="en-US" sz="2000" dirty="0"/>
            </a:br>
            <a:r>
              <a:rPr lang="en-US" sz="2000" dirty="0"/>
              <a:t>                                            = 1.5(43.4 kips – 20.6 kips) = 34.2 kips</a:t>
            </a:r>
          </a:p>
          <a:p>
            <a:pPr>
              <a:buClr>
                <a:srgbClr val="FF0000"/>
              </a:buClr>
            </a:pPr>
            <a:endParaRPr lang="en-US" sz="2400" dirty="0"/>
          </a:p>
        </p:txBody>
      </p:sp>
      <p:sp>
        <p:nvSpPr>
          <p:cNvPr id="2" name="Title 1"/>
          <p:cNvSpPr>
            <a:spLocks noGrp="1"/>
          </p:cNvSpPr>
          <p:nvPr>
            <p:ph type="title"/>
          </p:nvPr>
        </p:nvSpPr>
        <p:spPr/>
        <p:txBody>
          <a:bodyPr/>
          <a:lstStyle/>
          <a:p>
            <a:r>
              <a:rPr lang="en-US" dirty="0"/>
              <a:t>Joint Forces </a:t>
            </a:r>
          </a:p>
        </p:txBody>
      </p:sp>
    </p:spTree>
    <p:extLst>
      <p:ext uri="{BB962C8B-B14F-4D97-AF65-F5344CB8AC3E}">
        <p14:creationId xmlns:p14="http://schemas.microsoft.com/office/powerpoint/2010/main" val="30301045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38124" y="5620974"/>
            <a:ext cx="7658100" cy="461665"/>
          </a:xfrm>
          <a:prstGeom prst="rect">
            <a:avLst/>
          </a:prstGeom>
          <a:noFill/>
        </p:spPr>
        <p:txBody>
          <a:bodyPr wrap="square" rtlCol="0">
            <a:spAutoFit/>
          </a:bodyPr>
          <a:lstStyle/>
          <a:p>
            <a:pPr algn="ctr"/>
            <a:r>
              <a:rPr lang="en-US" dirty="0"/>
              <a:t>Hollow core plank floor plan for diaphragm examples</a:t>
            </a:r>
          </a:p>
        </p:txBody>
      </p:sp>
      <p:pic>
        <p:nvPicPr>
          <p:cNvPr id="7" name="Picture 6" descr="The hollow core plank floor plan. The plan dimensions of the floor are 152 ft x 72 ft. The interior portion of the plan includes walls spaced at 24 ft in the transverse direction. The 40 ft bays at either end of the plan include walls spaced at 24 ft in the longitudinal direction.  &#10;"/>
          <p:cNvPicPr/>
          <p:nvPr/>
        </p:nvPicPr>
        <p:blipFill>
          <a:blip r:embed="rId3" cstate="print"/>
          <a:stretch>
            <a:fillRect/>
          </a:stretch>
        </p:blipFill>
        <p:spPr>
          <a:xfrm>
            <a:off x="466345" y="1167782"/>
            <a:ext cx="7882128" cy="4372124"/>
          </a:xfrm>
          <a:prstGeom prst="rect">
            <a:avLst/>
          </a:prstGeom>
        </p:spPr>
      </p:pic>
      <p:sp>
        <p:nvSpPr>
          <p:cNvPr id="2" name="Title 1"/>
          <p:cNvSpPr>
            <a:spLocks noGrp="1"/>
          </p:cNvSpPr>
          <p:nvPr>
            <p:ph type="title"/>
          </p:nvPr>
        </p:nvSpPr>
        <p:spPr/>
        <p:txBody>
          <a:bodyPr/>
          <a:lstStyle/>
          <a:p>
            <a:r>
              <a:rPr lang="en-US" dirty="0"/>
              <a:t>11.1 Horizontal Diaphragms</a:t>
            </a:r>
          </a:p>
        </p:txBody>
      </p:sp>
    </p:spTree>
    <p:extLst>
      <p:ext uri="{BB962C8B-B14F-4D97-AF65-F5344CB8AC3E}">
        <p14:creationId xmlns:p14="http://schemas.microsoft.com/office/powerpoint/2010/main" val="327605022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5600" y="1435100"/>
            <a:ext cx="8474075" cy="4648199"/>
          </a:xfrm>
        </p:spPr>
        <p:txBody>
          <a:bodyPr/>
          <a:lstStyle/>
          <a:p>
            <a:pPr>
              <a:buClr>
                <a:srgbClr val="FF0000"/>
              </a:buClr>
            </a:pPr>
            <a:r>
              <a:rPr lang="en-US" sz="2400" dirty="0"/>
              <a:t>Joint 4 – Out-of-Plane Forces:</a:t>
            </a:r>
          </a:p>
          <a:p>
            <a:pPr lvl="1">
              <a:spcAft>
                <a:spcPts val="1200"/>
              </a:spcAft>
              <a:buClr>
                <a:srgbClr val="FF0000"/>
              </a:buClr>
            </a:pPr>
            <a:r>
              <a:rPr lang="en-US" sz="2000" dirty="0"/>
              <a:t>The Standard has several requirements for out-of-plane forces.  None are unique to precast diaphragms and all are less than the requirements in ACI 318 for precast construction regardless of seismic considerations.  Assuming the planks are similar to beams and comply with the minimum requirements of </a:t>
            </a:r>
            <a:r>
              <a:rPr lang="en-US" sz="2000" i="1" dirty="0"/>
              <a:t>Standard</a:t>
            </a:r>
            <a:r>
              <a:rPr lang="en-US" sz="2000" dirty="0"/>
              <a:t> Section 12.14 (Seismic Design Category B and greater), the required out-of-plane horizontal force is:</a:t>
            </a:r>
          </a:p>
          <a:p>
            <a:pPr lvl="1" indent="0">
              <a:buClr>
                <a:srgbClr val="FF0000"/>
              </a:buClr>
              <a:buNone/>
            </a:pPr>
            <a:r>
              <a:rPr lang="en-US" sz="2000" dirty="0"/>
              <a:t>0.05(</a:t>
            </a:r>
            <a:r>
              <a:rPr lang="en-US" sz="2000" i="1" dirty="0"/>
              <a:t>D</a:t>
            </a:r>
            <a:r>
              <a:rPr lang="en-US" sz="2000" dirty="0"/>
              <a:t>+</a:t>
            </a:r>
            <a:r>
              <a:rPr lang="en-US" sz="2000" i="1" dirty="0"/>
              <a:t>L</a:t>
            </a:r>
            <a:r>
              <a:rPr lang="en-US" sz="2000" dirty="0"/>
              <a:t>)plank = 0.05(67 </a:t>
            </a:r>
            <a:r>
              <a:rPr lang="en-US" sz="2000" dirty="0" err="1"/>
              <a:t>psf</a:t>
            </a:r>
            <a:r>
              <a:rPr lang="en-US" sz="2000" dirty="0"/>
              <a:t> + 40 </a:t>
            </a:r>
            <a:r>
              <a:rPr lang="en-US" sz="2000" dirty="0" err="1"/>
              <a:t>psf</a:t>
            </a:r>
            <a:r>
              <a:rPr lang="en-US" sz="2000" dirty="0"/>
              <a:t>)(24 </a:t>
            </a:r>
            <a:r>
              <a:rPr lang="en-US" sz="2000" dirty="0" err="1"/>
              <a:t>ft</a:t>
            </a:r>
            <a:r>
              <a:rPr lang="en-US" sz="2000" dirty="0"/>
              <a:t> / 2) = 64.2 </a:t>
            </a:r>
            <a:r>
              <a:rPr lang="en-US" sz="2000" dirty="0" err="1"/>
              <a:t>plf</a:t>
            </a:r>
            <a:endParaRPr lang="en-US" sz="2000" dirty="0"/>
          </a:p>
          <a:p>
            <a:pPr lvl="1">
              <a:buClr>
                <a:srgbClr val="FF0000"/>
              </a:buClr>
            </a:pPr>
            <a:endParaRPr lang="en-US" sz="2000" dirty="0"/>
          </a:p>
        </p:txBody>
      </p:sp>
      <p:sp>
        <p:nvSpPr>
          <p:cNvPr id="2" name="Title 1"/>
          <p:cNvSpPr>
            <a:spLocks noGrp="1"/>
          </p:cNvSpPr>
          <p:nvPr>
            <p:ph type="title"/>
          </p:nvPr>
        </p:nvSpPr>
        <p:spPr/>
        <p:txBody>
          <a:bodyPr/>
          <a:lstStyle/>
          <a:p>
            <a:r>
              <a:rPr lang="en-US" dirty="0"/>
              <a:t>Joint Forces  </a:t>
            </a:r>
          </a:p>
        </p:txBody>
      </p:sp>
    </p:spTree>
    <p:extLst>
      <p:ext uri="{BB962C8B-B14F-4D97-AF65-F5344CB8AC3E}">
        <p14:creationId xmlns:p14="http://schemas.microsoft.com/office/powerpoint/2010/main" val="169377451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5600" y="1435100"/>
            <a:ext cx="8474075" cy="4832350"/>
          </a:xfrm>
        </p:spPr>
        <p:txBody>
          <a:bodyPr/>
          <a:lstStyle/>
          <a:p>
            <a:pPr>
              <a:buClr>
                <a:srgbClr val="FF0000"/>
              </a:buClr>
            </a:pPr>
            <a:r>
              <a:rPr lang="en-US" sz="2400" dirty="0"/>
              <a:t>Joint 4 – Out-of-Plane Forces:</a:t>
            </a:r>
          </a:p>
          <a:p>
            <a:pPr lvl="1">
              <a:spcAft>
                <a:spcPts val="1200"/>
              </a:spcAft>
              <a:buClr>
                <a:srgbClr val="FF0000"/>
              </a:buClr>
            </a:pPr>
            <a:r>
              <a:rPr lang="en-US" sz="2000" dirty="0"/>
              <a:t>According to </a:t>
            </a:r>
            <a:r>
              <a:rPr lang="en-US" sz="2000" i="1" dirty="0"/>
              <a:t>Standard</a:t>
            </a:r>
            <a:r>
              <a:rPr lang="en-US" sz="2000" dirty="0"/>
              <a:t> Section 12.11.2.1 (Seismic Design Category B and greater), structural wall anchorage must be designed for a force computed as::</a:t>
            </a:r>
          </a:p>
          <a:p>
            <a:pPr lvl="1" indent="0">
              <a:buClr>
                <a:srgbClr val="FF0000"/>
              </a:buClr>
              <a:buNone/>
            </a:pPr>
            <a:r>
              <a:rPr lang="en-US" sz="2000" i="1" dirty="0" err="1"/>
              <a:t>F</a:t>
            </a:r>
            <a:r>
              <a:rPr lang="en-US" sz="2000" i="1" baseline="-25000" dirty="0" err="1"/>
              <a:t>p</a:t>
            </a:r>
            <a:r>
              <a:rPr lang="en-US" sz="2000" dirty="0"/>
              <a:t> = 0.4(</a:t>
            </a:r>
            <a:r>
              <a:rPr lang="en-US" sz="2000" i="1" dirty="0"/>
              <a:t>S</a:t>
            </a:r>
            <a:r>
              <a:rPr lang="en-US" sz="2000" i="1" baseline="-25000" dirty="0"/>
              <a:t>DS</a:t>
            </a:r>
            <a:r>
              <a:rPr lang="en-US" sz="2000" dirty="0"/>
              <a:t>)(</a:t>
            </a:r>
            <a:r>
              <a:rPr lang="en-US" sz="2000" i="1" dirty="0" err="1"/>
              <a:t>k</a:t>
            </a:r>
            <a:r>
              <a:rPr lang="en-US" sz="2000" i="1" baseline="-25000" dirty="0" err="1"/>
              <a:t>a</a:t>
            </a:r>
            <a:r>
              <a:rPr lang="en-US" sz="2000" dirty="0"/>
              <a:t>)(</a:t>
            </a:r>
            <a:r>
              <a:rPr lang="en-US" sz="2000" i="1" dirty="0" err="1"/>
              <a:t>I</a:t>
            </a:r>
            <a:r>
              <a:rPr lang="en-US" sz="2000" i="1" baseline="-25000" dirty="0" err="1"/>
              <a:t>e</a:t>
            </a:r>
            <a:r>
              <a:rPr lang="en-US" sz="2000" dirty="0"/>
              <a:t>)(</a:t>
            </a:r>
            <a:r>
              <a:rPr lang="en-US" sz="2000" i="1" dirty="0" err="1"/>
              <a:t>W</a:t>
            </a:r>
            <a:r>
              <a:rPr lang="en-US" sz="2000" i="1" baseline="-25000" dirty="0" err="1"/>
              <a:t>wall</a:t>
            </a:r>
            <a:r>
              <a:rPr lang="en-US" sz="2000" dirty="0"/>
              <a:t>) </a:t>
            </a:r>
          </a:p>
          <a:p>
            <a:pPr lvl="1" indent="0">
              <a:spcAft>
                <a:spcPts val="1200"/>
              </a:spcAft>
              <a:buClr>
                <a:srgbClr val="FF0000"/>
              </a:buClr>
              <a:buNone/>
            </a:pPr>
            <a:r>
              <a:rPr lang="en-US" sz="2000" dirty="0"/>
              <a:t>	  = 0.4(0.37)(1.0)(1.0) [(48 </a:t>
            </a:r>
            <a:r>
              <a:rPr lang="en-US" sz="2000" dirty="0" err="1"/>
              <a:t>psf</a:t>
            </a:r>
            <a:r>
              <a:rPr lang="en-US" sz="2000" dirty="0"/>
              <a:t>)(8.67 </a:t>
            </a:r>
            <a:r>
              <a:rPr lang="en-US" sz="2000" dirty="0" err="1"/>
              <a:t>ft</a:t>
            </a:r>
            <a:r>
              <a:rPr lang="en-US" sz="2000" dirty="0"/>
              <a:t>)] = 61.6 </a:t>
            </a:r>
            <a:r>
              <a:rPr lang="en-US" sz="2000" dirty="0" err="1"/>
              <a:t>plf</a:t>
            </a:r>
            <a:endParaRPr lang="en-US" sz="2000" dirty="0"/>
          </a:p>
          <a:p>
            <a:pPr lvl="1" indent="0">
              <a:spcAft>
                <a:spcPts val="1200"/>
              </a:spcAft>
              <a:buClr>
                <a:srgbClr val="FF0000"/>
              </a:buClr>
              <a:buNone/>
            </a:pPr>
            <a:r>
              <a:rPr lang="en-US" sz="2000" dirty="0"/>
              <a:t>where</a:t>
            </a:r>
          </a:p>
          <a:p>
            <a:pPr lvl="1" indent="0">
              <a:spcAft>
                <a:spcPts val="1200"/>
              </a:spcAft>
              <a:buClr>
                <a:srgbClr val="FF0000"/>
              </a:buClr>
              <a:buNone/>
            </a:pPr>
            <a:r>
              <a:rPr lang="en-US" sz="2000" i="1" dirty="0" err="1"/>
              <a:t>k</a:t>
            </a:r>
            <a:r>
              <a:rPr lang="en-US" sz="2000" i="1" baseline="-25000" dirty="0" err="1"/>
              <a:t>a</a:t>
            </a:r>
            <a:r>
              <a:rPr lang="en-US" sz="2000" dirty="0"/>
              <a:t> = 1.0 + </a:t>
            </a:r>
            <a:r>
              <a:rPr lang="en-US" sz="2000" i="1" dirty="0"/>
              <a:t>L</a:t>
            </a:r>
            <a:r>
              <a:rPr lang="en-US" sz="2000" i="1" baseline="-25000" dirty="0"/>
              <a:t>f</a:t>
            </a:r>
            <a:r>
              <a:rPr lang="en-US" sz="2000" dirty="0"/>
              <a:t>/100 = 1.0 for rigid diaphragms</a:t>
            </a:r>
          </a:p>
          <a:p>
            <a:pPr lvl="1" indent="0">
              <a:spcAft>
                <a:spcPts val="1200"/>
              </a:spcAft>
              <a:buClr>
                <a:srgbClr val="FF0000"/>
              </a:buClr>
              <a:buNone/>
            </a:pPr>
            <a:r>
              <a:rPr lang="en-US" sz="2000" dirty="0"/>
              <a:t>From its geometry, this diaphragm is likely to be classified as rigid.  However, the relative deformations of the wall and diaphragm must be checked in accordance with </a:t>
            </a:r>
            <a:r>
              <a:rPr lang="en-US" sz="2000" i="1" dirty="0"/>
              <a:t>Standard</a:t>
            </a:r>
            <a:r>
              <a:rPr lang="en-US" sz="2000" dirty="0"/>
              <a:t> Section 12.3.1.3 to validate this assumption.</a:t>
            </a:r>
          </a:p>
          <a:p>
            <a:pPr lvl="1">
              <a:buClr>
                <a:srgbClr val="FF0000"/>
              </a:buClr>
            </a:pPr>
            <a:endParaRPr lang="en-US" sz="2000" dirty="0"/>
          </a:p>
        </p:txBody>
      </p:sp>
      <p:sp>
        <p:nvSpPr>
          <p:cNvPr id="2" name="Title 1"/>
          <p:cNvSpPr>
            <a:spLocks noGrp="1"/>
          </p:cNvSpPr>
          <p:nvPr>
            <p:ph type="title"/>
          </p:nvPr>
        </p:nvSpPr>
        <p:spPr/>
        <p:txBody>
          <a:bodyPr/>
          <a:lstStyle/>
          <a:p>
            <a:r>
              <a:rPr lang="en-US" dirty="0"/>
              <a:t>Joint Forces   </a:t>
            </a:r>
          </a:p>
        </p:txBody>
      </p:sp>
    </p:spTree>
    <p:extLst>
      <p:ext uri="{BB962C8B-B14F-4D97-AF65-F5344CB8AC3E}">
        <p14:creationId xmlns:p14="http://schemas.microsoft.com/office/powerpoint/2010/main" val="423604391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5960" y="1037164"/>
            <a:ext cx="8792643" cy="5321300"/>
          </a:xfrm>
        </p:spPr>
        <p:txBody>
          <a:bodyPr/>
          <a:lstStyle/>
          <a:p>
            <a:pPr lvl="0">
              <a:buClr>
                <a:srgbClr val="FF0000"/>
              </a:buClr>
            </a:pPr>
            <a:r>
              <a:rPr lang="en-US" sz="2400" dirty="0"/>
              <a:t>Joint 5 – Longitudinal forces:</a:t>
            </a:r>
          </a:p>
          <a:p>
            <a:pPr lvl="1">
              <a:buClr>
                <a:srgbClr val="FF0000"/>
              </a:buClr>
            </a:pPr>
            <a:r>
              <a:rPr lang="en-US" sz="2000" dirty="0"/>
              <a:t>Wall force, </a:t>
            </a:r>
            <a:r>
              <a:rPr lang="en-US" sz="2000" i="1" dirty="0"/>
              <a:t>F</a:t>
            </a:r>
            <a:r>
              <a:rPr lang="en-US" sz="2000" dirty="0"/>
              <a:t> = 347 kips / 8 = 43.4 kips</a:t>
            </a:r>
          </a:p>
          <a:p>
            <a:pPr lvl="1">
              <a:buClr>
                <a:srgbClr val="FF0000"/>
              </a:buClr>
            </a:pPr>
            <a:r>
              <a:rPr lang="en-US" sz="2000" dirty="0"/>
              <a:t>Wall shear along each side of wall, </a:t>
            </a:r>
            <a:r>
              <a:rPr lang="en-US" sz="2000" i="1" dirty="0"/>
              <a:t>V</a:t>
            </a:r>
            <a:r>
              <a:rPr lang="en-US" sz="2000" i="1" baseline="-25000" dirty="0"/>
              <a:t>u</a:t>
            </a:r>
            <a:r>
              <a:rPr lang="en-US" sz="2000" baseline="-25000" dirty="0"/>
              <a:t>5</a:t>
            </a:r>
            <a:r>
              <a:rPr lang="en-US" sz="2000" dirty="0"/>
              <a:t> = 43.4 kips [2(36 </a:t>
            </a:r>
            <a:r>
              <a:rPr lang="en-US" sz="2000" dirty="0" err="1"/>
              <a:t>ft</a:t>
            </a:r>
            <a:r>
              <a:rPr lang="en-US" sz="2000" dirty="0"/>
              <a:t>) / 152 </a:t>
            </a:r>
            <a:r>
              <a:rPr lang="en-US" sz="2000" dirty="0" err="1"/>
              <a:t>ft</a:t>
            </a:r>
            <a:r>
              <a:rPr lang="en-US" sz="2000" dirty="0"/>
              <a:t>]/2 = 10.3 kips</a:t>
            </a:r>
          </a:p>
          <a:p>
            <a:pPr lvl="1">
              <a:buClr>
                <a:srgbClr val="FF0000"/>
              </a:buClr>
            </a:pPr>
            <a:r>
              <a:rPr lang="en-US" sz="2000" dirty="0"/>
              <a:t>Design collector force at wall end, </a:t>
            </a:r>
            <a:r>
              <a:rPr lang="fi-FI" sz="2000" dirty="0"/>
              <a:t>1.5</a:t>
            </a:r>
            <a:r>
              <a:rPr lang="fi-FI" sz="2000" i="1" dirty="0"/>
              <a:t>T</a:t>
            </a:r>
            <a:r>
              <a:rPr lang="fi-FI" sz="2000" i="1" baseline="-25000" dirty="0"/>
              <a:t>u</a:t>
            </a:r>
            <a:r>
              <a:rPr lang="fi-FI" sz="2000" baseline="-25000" dirty="0"/>
              <a:t>5</a:t>
            </a:r>
            <a:r>
              <a:rPr lang="fi-FI" sz="2000" i="1" dirty="0"/>
              <a:t> = </a:t>
            </a:r>
            <a:r>
              <a:rPr lang="fi-FI" sz="2000" dirty="0"/>
              <a:t>1.5</a:t>
            </a:r>
            <a:r>
              <a:rPr lang="fi-FI" sz="2000" i="1" dirty="0"/>
              <a:t>C</a:t>
            </a:r>
            <a:r>
              <a:rPr lang="fi-FI" sz="2000" i="1" baseline="-25000" dirty="0"/>
              <a:t>u</a:t>
            </a:r>
            <a:r>
              <a:rPr lang="fi-FI" sz="2000" baseline="-25000" dirty="0"/>
              <a:t>5</a:t>
            </a:r>
            <a:r>
              <a:rPr lang="fi-FI" sz="2000" dirty="0"/>
              <a:t> = 1.5[43.4 kips - 2(10.3 kips)] = 34.2 kips</a:t>
            </a:r>
            <a:r>
              <a:rPr lang="en-US" sz="1800" dirty="0"/>
              <a:t> </a:t>
            </a:r>
          </a:p>
          <a:p>
            <a:pPr marL="0" indent="0">
              <a:buClr>
                <a:srgbClr val="FF0000"/>
              </a:buClr>
              <a:buNone/>
            </a:pPr>
            <a:endParaRPr lang="en-US" sz="1200" dirty="0"/>
          </a:p>
          <a:p>
            <a:pPr lvl="0">
              <a:buClr>
                <a:srgbClr val="FF0000"/>
              </a:buClr>
            </a:pPr>
            <a:r>
              <a:rPr lang="en-US" sz="2400" dirty="0"/>
              <a:t>Joint 5 – Shear flow due to transverse forces:</a:t>
            </a:r>
          </a:p>
          <a:p>
            <a:pPr lvl="1">
              <a:buClr>
                <a:srgbClr val="FF0000"/>
              </a:buClr>
            </a:pPr>
            <a:r>
              <a:rPr lang="en-US" sz="1800" dirty="0"/>
              <a:t>Shear at Joint 2, </a:t>
            </a:r>
            <a:r>
              <a:rPr lang="en-US" sz="1800" i="1" dirty="0"/>
              <a:t>V</a:t>
            </a:r>
            <a:r>
              <a:rPr lang="en-US" sz="1800" i="1" baseline="-25000" dirty="0"/>
              <a:t>u2</a:t>
            </a:r>
            <a:r>
              <a:rPr lang="en-US" sz="1800" dirty="0"/>
              <a:t> = 104.4 kips</a:t>
            </a:r>
          </a:p>
          <a:p>
            <a:pPr marL="0" indent="0">
              <a:buClr>
                <a:srgbClr val="FF0000"/>
              </a:buClr>
              <a:buNone/>
            </a:pPr>
            <a:r>
              <a:rPr lang="en-US" sz="1800" dirty="0"/>
              <a:t>	</a:t>
            </a:r>
            <a:r>
              <a:rPr lang="en-US" sz="1800" i="1" dirty="0"/>
              <a:t>Q</a:t>
            </a:r>
            <a:r>
              <a:rPr lang="en-US" sz="1800" dirty="0"/>
              <a:t> = </a:t>
            </a:r>
            <a:r>
              <a:rPr lang="en-US" sz="1800" i="1" dirty="0"/>
              <a:t>A d: A</a:t>
            </a:r>
            <a:r>
              <a:rPr lang="en-US" sz="1800" dirty="0"/>
              <a:t> = (0.67 ft) (24 ft) = 16 ft</a:t>
            </a:r>
            <a:r>
              <a:rPr lang="en-US" sz="1800" baseline="30000" dirty="0"/>
              <a:t>2</a:t>
            </a:r>
            <a:r>
              <a:rPr lang="en-US" sz="1800" dirty="0"/>
              <a:t> ,</a:t>
            </a:r>
            <a:r>
              <a:rPr lang="en-US" sz="1800" baseline="30000" dirty="0"/>
              <a:t> </a:t>
            </a:r>
            <a:r>
              <a:rPr lang="en-US" sz="1800" i="1" dirty="0"/>
              <a:t>d</a:t>
            </a:r>
            <a:r>
              <a:rPr lang="en-US" sz="1800" dirty="0"/>
              <a:t> = 24 ft</a:t>
            </a:r>
          </a:p>
          <a:p>
            <a:pPr marL="0" indent="0">
              <a:buClr>
                <a:srgbClr val="FF0000"/>
              </a:buClr>
              <a:buNone/>
            </a:pPr>
            <a:r>
              <a:rPr lang="en-US" sz="1800" dirty="0"/>
              <a:t>	</a:t>
            </a:r>
            <a:r>
              <a:rPr lang="en-US" sz="1800" i="1" dirty="0"/>
              <a:t>Q</a:t>
            </a:r>
            <a:r>
              <a:rPr lang="en-US" sz="1800" dirty="0"/>
              <a:t> = (16 ft</a:t>
            </a:r>
            <a:r>
              <a:rPr lang="en-US" sz="1800" baseline="30000" dirty="0"/>
              <a:t>2</a:t>
            </a:r>
            <a:r>
              <a:rPr lang="en-US" sz="1800" dirty="0"/>
              <a:t>) (24 ft) = 384 ft</a:t>
            </a:r>
            <a:r>
              <a:rPr lang="en-US" sz="1800" baseline="30000" dirty="0"/>
              <a:t>3</a:t>
            </a:r>
            <a:endParaRPr lang="en-US" sz="1800" dirty="0"/>
          </a:p>
          <a:p>
            <a:pPr marL="0" indent="0">
              <a:buClr>
                <a:srgbClr val="FF0000"/>
              </a:buClr>
              <a:buNone/>
            </a:pPr>
            <a:r>
              <a:rPr lang="en-US" sz="1800" dirty="0"/>
              <a:t>	</a:t>
            </a:r>
            <a:r>
              <a:rPr lang="en-US" sz="1800" i="1" dirty="0"/>
              <a:t>I</a:t>
            </a:r>
            <a:r>
              <a:rPr lang="en-US" sz="1800" dirty="0"/>
              <a:t> = (0.67 ft) (72 ft)</a:t>
            </a:r>
            <a:r>
              <a:rPr lang="en-US" sz="1800" baseline="30000" dirty="0"/>
              <a:t>3</a:t>
            </a:r>
            <a:r>
              <a:rPr lang="en-US" sz="1800" dirty="0"/>
              <a:t> / 12 = 20,840 ft</a:t>
            </a:r>
            <a:r>
              <a:rPr lang="en-US" sz="1800" baseline="30000" dirty="0"/>
              <a:t>4</a:t>
            </a:r>
            <a:endParaRPr lang="en-US" sz="1800" dirty="0"/>
          </a:p>
          <a:p>
            <a:pPr marL="0" indent="0">
              <a:buClr>
                <a:srgbClr val="FF0000"/>
              </a:buClr>
              <a:buNone/>
            </a:pPr>
            <a:r>
              <a:rPr lang="en-US" sz="1800" i="1" dirty="0"/>
              <a:t>	V</a:t>
            </a:r>
            <a:r>
              <a:rPr lang="en-US" sz="1800" i="1" baseline="-25000" dirty="0"/>
              <a:t>u2</a:t>
            </a:r>
            <a:r>
              <a:rPr lang="en-US" sz="1800" i="1" dirty="0"/>
              <a:t>Q</a:t>
            </a:r>
            <a:r>
              <a:rPr lang="en-US" sz="1800" dirty="0"/>
              <a:t>/</a:t>
            </a:r>
            <a:r>
              <a:rPr lang="en-US" sz="1800" i="1" dirty="0"/>
              <a:t>I</a:t>
            </a:r>
            <a:r>
              <a:rPr lang="en-US" sz="1800" dirty="0"/>
              <a:t> = (104.4 kip) (384 ft</a:t>
            </a:r>
            <a:r>
              <a:rPr lang="en-US" sz="1800" baseline="30000" dirty="0"/>
              <a:t>3</a:t>
            </a:r>
            <a:r>
              <a:rPr lang="en-US" sz="1800" dirty="0"/>
              <a:t>) / 20,840 ft</a:t>
            </a:r>
            <a:r>
              <a:rPr lang="en-US" sz="1800" baseline="30000" dirty="0"/>
              <a:t>4</a:t>
            </a:r>
            <a:r>
              <a:rPr lang="en-US" sz="1800" dirty="0"/>
              <a:t> = 1.923 kip/ft maximum shear flow</a:t>
            </a:r>
          </a:p>
          <a:p>
            <a:pPr marL="0" indent="0">
              <a:buClr>
                <a:srgbClr val="FF0000"/>
              </a:buClr>
              <a:buNone/>
            </a:pPr>
            <a:r>
              <a:rPr lang="en-US" sz="1800" dirty="0"/>
              <a:t>	Joint 5 length = 40 ft</a:t>
            </a:r>
          </a:p>
          <a:p>
            <a:pPr marL="0" indent="0">
              <a:buClr>
                <a:srgbClr val="FF0000"/>
              </a:buClr>
              <a:buNone/>
            </a:pPr>
            <a:r>
              <a:rPr lang="en-US" sz="1800" dirty="0"/>
              <a:t>  	Total transverse shear in joint 5, </a:t>
            </a:r>
            <a:r>
              <a:rPr lang="en-US" sz="1800" i="1" dirty="0"/>
              <a:t>V</a:t>
            </a:r>
            <a:r>
              <a:rPr lang="en-US" sz="1800" i="1" baseline="-25000" dirty="0"/>
              <a:t>u5</a:t>
            </a:r>
            <a:r>
              <a:rPr lang="en-US" sz="1800" dirty="0"/>
              <a:t> = 1.923 kip/ft) (40 ft)/2 = 38.5 kips</a:t>
            </a:r>
          </a:p>
          <a:p>
            <a:pPr>
              <a:buClr>
                <a:srgbClr val="FF0000"/>
              </a:buClr>
            </a:pPr>
            <a:endParaRPr lang="en-US" sz="2000" dirty="0"/>
          </a:p>
        </p:txBody>
      </p:sp>
      <p:sp>
        <p:nvSpPr>
          <p:cNvPr id="2" name="Title 1"/>
          <p:cNvSpPr>
            <a:spLocks noGrp="1"/>
          </p:cNvSpPr>
          <p:nvPr>
            <p:ph type="title"/>
          </p:nvPr>
        </p:nvSpPr>
        <p:spPr>
          <a:xfrm>
            <a:off x="673100" y="269875"/>
            <a:ext cx="7772400" cy="746125"/>
          </a:xfrm>
        </p:spPr>
        <p:txBody>
          <a:bodyPr/>
          <a:lstStyle/>
          <a:p>
            <a:r>
              <a:rPr lang="en-US" dirty="0"/>
              <a:t>Joint Forces    </a:t>
            </a:r>
          </a:p>
        </p:txBody>
      </p:sp>
    </p:spTree>
    <p:extLst>
      <p:ext uri="{BB962C8B-B14F-4D97-AF65-F5344CB8AC3E}">
        <p14:creationId xmlns:p14="http://schemas.microsoft.com/office/powerpoint/2010/main" val="290743925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9693" y="994831"/>
            <a:ext cx="8936574" cy="5321300"/>
          </a:xfrm>
        </p:spPr>
        <p:txBody>
          <a:bodyPr/>
          <a:lstStyle/>
          <a:p>
            <a:pPr>
              <a:spcAft>
                <a:spcPts val="1200"/>
              </a:spcAft>
              <a:buClr>
                <a:srgbClr val="FF0000"/>
              </a:buClr>
            </a:pPr>
            <a:r>
              <a:rPr lang="en-US" sz="2100" dirty="0"/>
              <a:t>ACI 318 Section 16.2.1.8 also has minimum connection force requirements for structural integrity in accordance with 16.2.4 or 16.2.5.</a:t>
            </a:r>
          </a:p>
          <a:p>
            <a:pPr>
              <a:spcAft>
                <a:spcPts val="1200"/>
              </a:spcAft>
              <a:buClr>
                <a:srgbClr val="FF0000"/>
              </a:buClr>
            </a:pPr>
            <a:r>
              <a:rPr lang="en-US" sz="2100" dirty="0"/>
              <a:t>ACI 318 Section 16.2.4.1 reads: “</a:t>
            </a:r>
            <a:r>
              <a:rPr lang="en-US" sz="2100" i="1" dirty="0"/>
              <a:t>Except where the provisions of 16.2.5 govern, longitudinal and transverse integrity ties shall connect precast members to a lateral-force-resisting system, and vertical integrity ties shall be provided in accordance with 16.2.4.3 to connect adjacent floor and roof levels</a:t>
            </a:r>
            <a:r>
              <a:rPr lang="en-US" sz="2100" dirty="0"/>
              <a:t>.” </a:t>
            </a:r>
          </a:p>
          <a:p>
            <a:pPr>
              <a:spcAft>
                <a:spcPts val="1200"/>
              </a:spcAft>
              <a:buClr>
                <a:srgbClr val="FF0000"/>
              </a:buClr>
            </a:pPr>
            <a:r>
              <a:rPr lang="en-US" sz="2100" dirty="0"/>
              <a:t>ACI 318 Section 16.2.5 has the title “Integrity tie requirements for precast concrete bearing wall structures three stories or more in height.” </a:t>
            </a:r>
          </a:p>
          <a:p>
            <a:pPr>
              <a:spcAft>
                <a:spcPts val="1200"/>
              </a:spcAft>
              <a:buClr>
                <a:srgbClr val="FF0000"/>
              </a:buClr>
            </a:pPr>
            <a:r>
              <a:rPr lang="en-US" sz="2100" dirty="0"/>
              <a:t>The structure being designed is a masonry bearing wall structure with precast concrete slabs acting as diaphragms; it is 5-stories tall. It has been decided to apply Section 16.2.5 requirements to the precast slabs, in which case, Sections 16.2.4.2 and 16.2.4.3 do not apply. </a:t>
            </a:r>
          </a:p>
        </p:txBody>
      </p:sp>
      <p:sp>
        <p:nvSpPr>
          <p:cNvPr id="2" name="Title 1"/>
          <p:cNvSpPr>
            <a:spLocks noGrp="1"/>
          </p:cNvSpPr>
          <p:nvPr>
            <p:ph type="title"/>
          </p:nvPr>
        </p:nvSpPr>
        <p:spPr>
          <a:xfrm>
            <a:off x="673100" y="269875"/>
            <a:ext cx="7772400" cy="746125"/>
          </a:xfrm>
        </p:spPr>
        <p:txBody>
          <a:bodyPr/>
          <a:lstStyle/>
          <a:p>
            <a:r>
              <a:rPr lang="en-US" dirty="0"/>
              <a:t>Joint Forces</a:t>
            </a:r>
          </a:p>
        </p:txBody>
      </p:sp>
    </p:spTree>
    <p:extLst>
      <p:ext uri="{BB962C8B-B14F-4D97-AF65-F5344CB8AC3E}">
        <p14:creationId xmlns:p14="http://schemas.microsoft.com/office/powerpoint/2010/main" val="165412630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3632" y="1054100"/>
            <a:ext cx="8606374" cy="4737100"/>
          </a:xfrm>
        </p:spPr>
        <p:txBody>
          <a:bodyPr/>
          <a:lstStyle/>
          <a:p>
            <a:pPr>
              <a:spcAft>
                <a:spcPts val="1200"/>
              </a:spcAft>
              <a:buClr>
                <a:srgbClr val="FF0000"/>
              </a:buClr>
            </a:pPr>
            <a:r>
              <a:rPr lang="en-US" sz="2100" dirty="0"/>
              <a:t>According to ACI 318 Section 16.2.5.1, the horizontal tie force requirements for a precast bearing wall structure three or more stories in height are:</a:t>
            </a:r>
          </a:p>
          <a:p>
            <a:pPr lvl="1">
              <a:spcAft>
                <a:spcPts val="1200"/>
              </a:spcAft>
              <a:buClr>
                <a:srgbClr val="FF0000"/>
              </a:buClr>
            </a:pPr>
            <a:r>
              <a:rPr lang="en-US" sz="2100" dirty="0"/>
              <a:t>1500 </a:t>
            </a:r>
            <a:r>
              <a:rPr lang="en-US" sz="2100" dirty="0" err="1"/>
              <a:t>plf</a:t>
            </a:r>
            <a:r>
              <a:rPr lang="en-US" sz="2100" dirty="0"/>
              <a:t> parallel and perpendicular to the span of the floor members.  The maximum spacing of ties parallel to the span is 10 feet.  The maximum spacing of ties perpendicular to the span is the distance between supporting walls or beams.</a:t>
            </a:r>
          </a:p>
          <a:p>
            <a:pPr lvl="1">
              <a:spcAft>
                <a:spcPts val="1200"/>
              </a:spcAft>
              <a:buClr>
                <a:srgbClr val="FF0000"/>
              </a:buClr>
            </a:pPr>
            <a:r>
              <a:rPr lang="en-US" sz="2100" dirty="0"/>
              <a:t>16 kips parallel to the perimeter of a floor or roof located within 4 feet of the edge at all edges.</a:t>
            </a:r>
          </a:p>
          <a:p>
            <a:pPr>
              <a:spcAft>
                <a:spcPts val="1200"/>
              </a:spcAft>
              <a:buClr>
                <a:srgbClr val="FF0000"/>
              </a:buClr>
            </a:pPr>
            <a:endParaRPr lang="en-US" sz="2100" dirty="0"/>
          </a:p>
        </p:txBody>
      </p:sp>
      <p:sp>
        <p:nvSpPr>
          <p:cNvPr id="2" name="Title 1"/>
          <p:cNvSpPr>
            <a:spLocks noGrp="1"/>
          </p:cNvSpPr>
          <p:nvPr>
            <p:ph type="title"/>
          </p:nvPr>
        </p:nvSpPr>
        <p:spPr>
          <a:xfrm>
            <a:off x="673100" y="269875"/>
            <a:ext cx="7772400" cy="746125"/>
          </a:xfrm>
        </p:spPr>
        <p:txBody>
          <a:bodyPr/>
          <a:lstStyle/>
          <a:p>
            <a:r>
              <a:rPr lang="en-US" dirty="0"/>
              <a:t>Joint Forces</a:t>
            </a:r>
          </a:p>
        </p:txBody>
      </p:sp>
    </p:spTree>
    <p:extLst>
      <p:ext uri="{BB962C8B-B14F-4D97-AF65-F5344CB8AC3E}">
        <p14:creationId xmlns:p14="http://schemas.microsoft.com/office/powerpoint/2010/main" val="224083868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3632" y="1299643"/>
            <a:ext cx="8606374" cy="4737100"/>
          </a:xfrm>
        </p:spPr>
        <p:txBody>
          <a:bodyPr/>
          <a:lstStyle/>
          <a:p>
            <a:pPr>
              <a:spcAft>
                <a:spcPts val="1200"/>
              </a:spcAft>
              <a:buClr>
                <a:srgbClr val="FF0000"/>
              </a:buClr>
            </a:pPr>
            <a:r>
              <a:rPr lang="en-US" dirty="0"/>
              <a:t>The phi factors used for this example are as follows:</a:t>
            </a:r>
          </a:p>
          <a:p>
            <a:pPr lvl="1">
              <a:spcAft>
                <a:spcPts val="1200"/>
              </a:spcAft>
              <a:buClr>
                <a:srgbClr val="FF0000"/>
              </a:buClr>
            </a:pPr>
            <a:r>
              <a:rPr lang="en-US" dirty="0"/>
              <a:t>Tension control (bending and ties):  </a:t>
            </a:r>
            <a:r>
              <a:rPr lang="en-US" i="1" dirty="0">
                <a:latin typeface="Symbol" pitchFamily="18" charset="2"/>
              </a:rPr>
              <a:t>f</a:t>
            </a:r>
            <a:r>
              <a:rPr lang="en-US" dirty="0"/>
              <a:t> = 0.90</a:t>
            </a:r>
          </a:p>
          <a:p>
            <a:pPr lvl="1">
              <a:spcAft>
                <a:spcPts val="1200"/>
              </a:spcAft>
              <a:buClr>
                <a:srgbClr val="FF0000"/>
              </a:buClr>
            </a:pPr>
            <a:r>
              <a:rPr lang="en-US" dirty="0"/>
              <a:t>Shear: </a:t>
            </a:r>
            <a:r>
              <a:rPr lang="en-US" i="1" dirty="0">
                <a:latin typeface="Symbol" pitchFamily="18" charset="2"/>
              </a:rPr>
              <a:t>f</a:t>
            </a:r>
            <a:r>
              <a:rPr lang="en-US" dirty="0"/>
              <a:t> = 0.75</a:t>
            </a:r>
          </a:p>
          <a:p>
            <a:pPr lvl="1">
              <a:spcAft>
                <a:spcPts val="1200"/>
              </a:spcAft>
              <a:buClr>
                <a:srgbClr val="FF0000"/>
              </a:buClr>
            </a:pPr>
            <a:r>
              <a:rPr lang="en-US" dirty="0"/>
              <a:t>Compression control in tied members: </a:t>
            </a:r>
            <a:r>
              <a:rPr lang="en-US" i="1" dirty="0">
                <a:latin typeface="Symbol" pitchFamily="18" charset="2"/>
              </a:rPr>
              <a:t>f </a:t>
            </a:r>
            <a:r>
              <a:rPr lang="en-US" dirty="0"/>
              <a:t>= 0.65</a:t>
            </a:r>
          </a:p>
          <a:p>
            <a:pPr>
              <a:spcAft>
                <a:spcPts val="1200"/>
              </a:spcAft>
              <a:buClr>
                <a:srgbClr val="FF0000"/>
              </a:buClr>
            </a:pPr>
            <a:endParaRPr lang="en-US" dirty="0"/>
          </a:p>
        </p:txBody>
      </p:sp>
      <p:sp>
        <p:nvSpPr>
          <p:cNvPr id="2" name="Title 1"/>
          <p:cNvSpPr>
            <a:spLocks noGrp="1"/>
          </p:cNvSpPr>
          <p:nvPr>
            <p:ph type="title"/>
          </p:nvPr>
        </p:nvSpPr>
        <p:spPr>
          <a:xfrm>
            <a:off x="673100" y="363012"/>
            <a:ext cx="7772400" cy="746125"/>
          </a:xfrm>
        </p:spPr>
        <p:txBody>
          <a:bodyPr/>
          <a:lstStyle/>
          <a:p>
            <a:r>
              <a:rPr lang="en-US" dirty="0"/>
              <a:t>Diaphragm Design and Details</a:t>
            </a:r>
          </a:p>
        </p:txBody>
      </p:sp>
    </p:spTree>
    <p:extLst>
      <p:ext uri="{BB962C8B-B14F-4D97-AF65-F5344CB8AC3E}">
        <p14:creationId xmlns:p14="http://schemas.microsoft.com/office/powerpoint/2010/main" val="376026358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3632" y="1299643"/>
            <a:ext cx="8606374" cy="4737100"/>
          </a:xfrm>
        </p:spPr>
        <p:txBody>
          <a:bodyPr/>
          <a:lstStyle/>
          <a:p>
            <a:pPr>
              <a:spcAft>
                <a:spcPts val="1200"/>
              </a:spcAft>
              <a:buClr>
                <a:srgbClr val="FF0000"/>
              </a:buClr>
            </a:pPr>
            <a:r>
              <a:rPr lang="en-US" dirty="0"/>
              <a:t>The required shear strength on the diaphragm is amplified by a factor of 1.4</a:t>
            </a:r>
            <a:r>
              <a:rPr lang="en-US" i="1" dirty="0"/>
              <a:t>R</a:t>
            </a:r>
            <a:r>
              <a:rPr lang="en-US" i="1" baseline="-25000" dirty="0"/>
              <a:t>s</a:t>
            </a:r>
            <a:r>
              <a:rPr lang="en-US" dirty="0"/>
              <a:t> = 1.4×1.0 = 1.4, as required by </a:t>
            </a:r>
            <a:r>
              <a:rPr lang="en-US" i="1" dirty="0"/>
              <a:t>Standard</a:t>
            </a:r>
            <a:r>
              <a:rPr lang="en-US" dirty="0"/>
              <a:t> Section 14.2.4.1.3.</a:t>
            </a:r>
          </a:p>
          <a:p>
            <a:pPr>
              <a:spcAft>
                <a:spcPts val="1200"/>
              </a:spcAft>
              <a:buClr>
                <a:srgbClr val="FF0000"/>
              </a:buClr>
            </a:pPr>
            <a:r>
              <a:rPr lang="en-US" dirty="0"/>
              <a:t>The minimum tie force requirements given in ACI 318 Section 16.2.5 are specified as nominal values, meaning that </a:t>
            </a:r>
            <a:r>
              <a:rPr lang="en-US" i="1" dirty="0">
                <a:latin typeface="Symbol" pitchFamily="18" charset="2"/>
              </a:rPr>
              <a:t>f</a:t>
            </a:r>
            <a:r>
              <a:rPr lang="en-US" dirty="0"/>
              <a:t> = 1.00 for those forces.</a:t>
            </a:r>
          </a:p>
        </p:txBody>
      </p:sp>
      <p:sp>
        <p:nvSpPr>
          <p:cNvPr id="2" name="Title 1"/>
          <p:cNvSpPr>
            <a:spLocks noGrp="1"/>
          </p:cNvSpPr>
          <p:nvPr>
            <p:ph type="title"/>
          </p:nvPr>
        </p:nvSpPr>
        <p:spPr>
          <a:xfrm>
            <a:off x="673100" y="363012"/>
            <a:ext cx="7772400" cy="746125"/>
          </a:xfrm>
        </p:spPr>
        <p:txBody>
          <a:bodyPr/>
          <a:lstStyle/>
          <a:p>
            <a:r>
              <a:rPr lang="en-US" dirty="0"/>
              <a:t>Diaphragm Design and Details</a:t>
            </a:r>
          </a:p>
        </p:txBody>
      </p:sp>
    </p:spTree>
    <p:extLst>
      <p:ext uri="{BB962C8B-B14F-4D97-AF65-F5344CB8AC3E}">
        <p14:creationId xmlns:p14="http://schemas.microsoft.com/office/powerpoint/2010/main" val="307192756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The flange of the plank is broken at he edge to open the edge core and permit placement of #7 bars and grout in the core, filling the profile and joint to the finished floor. &#10;" title="Anchorage Region for Shear Reinforcent"/>
          <p:cNvPicPr/>
          <p:nvPr/>
        </p:nvPicPr>
        <p:blipFill>
          <a:blip r:embed="rId3">
            <a:extLst>
              <a:ext uri="{28A0092B-C50C-407E-A947-70E740481C1C}">
                <a14:useLocalDpi xmlns:a14="http://schemas.microsoft.com/office/drawing/2010/main" val="0"/>
              </a:ext>
            </a:extLst>
          </a:blip>
          <a:srcRect/>
          <a:stretch>
            <a:fillRect/>
          </a:stretch>
        </p:blipFill>
        <p:spPr bwMode="auto">
          <a:xfrm>
            <a:off x="3010957" y="3612092"/>
            <a:ext cx="5864961" cy="2580217"/>
          </a:xfrm>
          <a:prstGeom prst="rect">
            <a:avLst/>
          </a:prstGeom>
          <a:noFill/>
          <a:ln>
            <a:noFill/>
          </a:ln>
        </p:spPr>
      </p:pic>
      <p:sp>
        <p:nvSpPr>
          <p:cNvPr id="9" name="TextBox 8"/>
          <p:cNvSpPr txBox="1"/>
          <p:nvPr/>
        </p:nvSpPr>
        <p:spPr>
          <a:xfrm>
            <a:off x="787400" y="4902201"/>
            <a:ext cx="2514600" cy="1200329"/>
          </a:xfrm>
          <a:prstGeom prst="rect">
            <a:avLst/>
          </a:prstGeom>
          <a:noFill/>
        </p:spPr>
        <p:txBody>
          <a:bodyPr wrap="square" rtlCol="0">
            <a:spAutoFit/>
          </a:bodyPr>
          <a:lstStyle/>
          <a:p>
            <a:r>
              <a:rPr lang="en-US" dirty="0"/>
              <a:t>Anchorage region for shear reinforcement</a:t>
            </a:r>
          </a:p>
        </p:txBody>
      </p:sp>
      <p:pic>
        <p:nvPicPr>
          <p:cNvPr id="11" name="Picture 10" descr="At the interior joint, two horizontal bars are place in the grouted joint between the ends of plank and parallel with the support beam. " title="Interior Joint"/>
          <p:cNvPicPr/>
          <p:nvPr/>
        </p:nvPicPr>
        <p:blipFill>
          <a:blip r:embed="rId4">
            <a:extLst>
              <a:ext uri="{28A0092B-C50C-407E-A947-70E740481C1C}">
                <a14:useLocalDpi xmlns:a14="http://schemas.microsoft.com/office/drawing/2010/main" val="0"/>
              </a:ext>
            </a:extLst>
          </a:blip>
          <a:srcRect/>
          <a:stretch>
            <a:fillRect/>
          </a:stretch>
        </p:blipFill>
        <p:spPr bwMode="auto">
          <a:xfrm>
            <a:off x="177799" y="1076325"/>
            <a:ext cx="4919133" cy="3321252"/>
          </a:xfrm>
          <a:prstGeom prst="rect">
            <a:avLst/>
          </a:prstGeom>
          <a:noFill/>
          <a:ln>
            <a:noFill/>
          </a:ln>
        </p:spPr>
      </p:pic>
      <p:sp>
        <p:nvSpPr>
          <p:cNvPr id="10" name="TextBox 9"/>
          <p:cNvSpPr txBox="1"/>
          <p:nvPr/>
        </p:nvSpPr>
        <p:spPr>
          <a:xfrm>
            <a:off x="4851400" y="1689100"/>
            <a:ext cx="2679700" cy="461665"/>
          </a:xfrm>
          <a:prstGeom prst="rect">
            <a:avLst/>
          </a:prstGeom>
          <a:noFill/>
        </p:spPr>
        <p:txBody>
          <a:bodyPr wrap="square" rtlCol="0">
            <a:spAutoFit/>
          </a:bodyPr>
          <a:lstStyle/>
          <a:p>
            <a:r>
              <a:rPr lang="en-US" dirty="0"/>
              <a:t>Interior Joint</a:t>
            </a:r>
          </a:p>
        </p:txBody>
      </p:sp>
      <p:sp>
        <p:nvSpPr>
          <p:cNvPr id="2" name="Title 1"/>
          <p:cNvSpPr>
            <a:spLocks noGrp="1"/>
          </p:cNvSpPr>
          <p:nvPr>
            <p:ph type="title"/>
          </p:nvPr>
        </p:nvSpPr>
        <p:spPr>
          <a:xfrm>
            <a:off x="406400" y="269875"/>
            <a:ext cx="8242300" cy="949325"/>
          </a:xfrm>
        </p:spPr>
        <p:txBody>
          <a:bodyPr/>
          <a:lstStyle/>
          <a:p>
            <a:r>
              <a:rPr lang="en-US" sz="3200" dirty="0"/>
              <a:t>Diaphragm Design and Details – Joint 1 </a:t>
            </a:r>
          </a:p>
        </p:txBody>
      </p:sp>
    </p:spTree>
    <p:extLst>
      <p:ext uri="{BB962C8B-B14F-4D97-AF65-F5344CB8AC3E}">
        <p14:creationId xmlns:p14="http://schemas.microsoft.com/office/powerpoint/2010/main" val="31998291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Detail at Joint 2 is shown to show the placement of reinforcing in the masonry wall an in an opened core of the hollow core plank. Note the detail shows diagonal bars to transfer forces mostly in tension and compression rather than by dowel shear or shear friction. The block just below the bearing in the masonry wall is a bond beam with two #5 bars grouted in as part of the diaphragm reinforcement.  "/>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40441" y="1691818"/>
            <a:ext cx="5534025" cy="4786815"/>
          </a:xfrm>
          <a:prstGeom prst="rect">
            <a:avLst/>
          </a:prstGeom>
          <a:noFill/>
          <a:ln>
            <a:noFill/>
          </a:ln>
        </p:spPr>
      </p:pic>
      <p:sp>
        <p:nvSpPr>
          <p:cNvPr id="5" name="Rectangle 4"/>
          <p:cNvSpPr/>
          <p:nvPr/>
        </p:nvSpPr>
        <p:spPr>
          <a:xfrm>
            <a:off x="228600" y="1260931"/>
            <a:ext cx="8415868" cy="430887"/>
          </a:xfrm>
          <a:prstGeom prst="rect">
            <a:avLst/>
          </a:prstGeom>
        </p:spPr>
        <p:txBody>
          <a:bodyPr wrap="square">
            <a:spAutoFit/>
          </a:bodyPr>
          <a:lstStyle/>
          <a:p>
            <a:r>
              <a:rPr lang="en-US" sz="2200" dirty="0"/>
              <a:t>Using the arrangement shown in the figure below </a:t>
            </a:r>
          </a:p>
        </p:txBody>
      </p:sp>
      <p:sp>
        <p:nvSpPr>
          <p:cNvPr id="2" name="Title 1"/>
          <p:cNvSpPr>
            <a:spLocks noGrp="1"/>
          </p:cNvSpPr>
          <p:nvPr>
            <p:ph type="title"/>
          </p:nvPr>
        </p:nvSpPr>
        <p:spPr>
          <a:xfrm>
            <a:off x="460903" y="333374"/>
            <a:ext cx="8293100" cy="812138"/>
          </a:xfrm>
        </p:spPr>
        <p:txBody>
          <a:bodyPr/>
          <a:lstStyle/>
          <a:p>
            <a:r>
              <a:rPr lang="en-US" sz="3200" dirty="0"/>
              <a:t>Diaphragm Design and Details – Joint 2</a:t>
            </a:r>
          </a:p>
        </p:txBody>
      </p:sp>
    </p:spTree>
    <p:extLst>
      <p:ext uri="{BB962C8B-B14F-4D97-AF65-F5344CB8AC3E}">
        <p14:creationId xmlns:p14="http://schemas.microsoft.com/office/powerpoint/2010/main" val="414106843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Cross section of an 8” thick hollow core panel. The first three cores from the left edge are shown where the first core is filled with concrete to shape a chord joint. The joint is reinforced with two continuous No. 6 bars extending in the perpendicular to the plane direction. The bars have 3” cover on the left, 3” cover on the top, 3” cover on the bottom, and 3” spacing in the longitudinal direction. Spliced bars are shown with dash circles in contact with the main bars. 4” diameter spiral of ¼” wire with 2” pitch is enclosing the bars and may be required over the lap splic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0267" y="1210733"/>
            <a:ext cx="7940524"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381000" y="269875"/>
            <a:ext cx="8407400" cy="1143000"/>
          </a:xfrm>
        </p:spPr>
        <p:txBody>
          <a:bodyPr/>
          <a:lstStyle/>
          <a:p>
            <a:r>
              <a:rPr lang="en-US" sz="3200" dirty="0"/>
              <a:t>Diaphragm Design and Details – Joint 3 </a:t>
            </a:r>
          </a:p>
        </p:txBody>
      </p:sp>
    </p:spTree>
    <p:extLst>
      <p:ext uri="{BB962C8B-B14F-4D97-AF65-F5344CB8AC3E}">
        <p14:creationId xmlns:p14="http://schemas.microsoft.com/office/powerpoint/2010/main" val="38837611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883143" y="5307845"/>
            <a:ext cx="7658100" cy="461665"/>
          </a:xfrm>
          <a:prstGeom prst="rect">
            <a:avLst/>
          </a:prstGeom>
          <a:noFill/>
        </p:spPr>
        <p:txBody>
          <a:bodyPr wrap="square" rtlCol="0">
            <a:spAutoFit/>
          </a:bodyPr>
          <a:lstStyle/>
          <a:p>
            <a:pPr algn="ctr"/>
            <a:r>
              <a:rPr lang="en-US" dirty="0"/>
              <a:t>Building Elevation</a:t>
            </a:r>
          </a:p>
        </p:txBody>
      </p:sp>
      <p:pic>
        <p:nvPicPr>
          <p:cNvPr id="18434" name="Picture 2" descr="A building elevation plan. The building is 45’-4” tall consisting of five stories, each 8’-8” high, and a 2’ high parape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463" y="1572768"/>
            <a:ext cx="9044935" cy="3575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a:t>11.1 Horizontal Diaphragms </a:t>
            </a:r>
          </a:p>
        </p:txBody>
      </p:sp>
    </p:spTree>
    <p:extLst>
      <p:ext uri="{BB962C8B-B14F-4D97-AF65-F5344CB8AC3E}">
        <p14:creationId xmlns:p14="http://schemas.microsoft.com/office/powerpoint/2010/main" val="317303849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Joint 4 is shown to illustrate the placement of reinforcing at the end of plank and in the masonry walls for a “dry” system. The top flange in the end of the hollow core plank is broken way to permit access to the cores so that the cores at the end of the plank, the bearing space in the wall beyond the plank, and the bond beam below the bearing of the plank can be reinforced and grouted.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3980" y="1279810"/>
            <a:ext cx="4566853" cy="5197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673100" y="269875"/>
            <a:ext cx="8293100" cy="1143000"/>
          </a:xfrm>
        </p:spPr>
        <p:txBody>
          <a:bodyPr/>
          <a:lstStyle/>
          <a:p>
            <a:r>
              <a:rPr lang="en-US" sz="3200" dirty="0"/>
              <a:t>Diaphragm Design and Details – Joint 4</a:t>
            </a:r>
          </a:p>
        </p:txBody>
      </p:sp>
    </p:spTree>
    <p:extLst>
      <p:ext uri="{BB962C8B-B14F-4D97-AF65-F5344CB8AC3E}">
        <p14:creationId xmlns:p14="http://schemas.microsoft.com/office/powerpoint/2010/main" val="278567482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Cross section of a panel-to-wall joint. Hollow core panels are extending in the longitudinal direction on both sides of the wall and meet at a 4” long joint. The joint is reinforced by:&#10;Two No. 7 continuous collector bars located in the joint adjacent to the wall’s vertical bar and extended in the perpendicular to the plane direction.&#10;One 4’-8” long longitudinal No. 4 bar located between the two collector bars and grouted into each key joint with equal extensions on both sides of the joint.&#10;Two No. 5 continuous bars located in the masonry bond beam at the top of the wall below the joint and extended in the perpendicular to the plane direc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740" y="1261529"/>
            <a:ext cx="5013853" cy="51047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673100" y="269875"/>
            <a:ext cx="8293100" cy="1143000"/>
          </a:xfrm>
        </p:spPr>
        <p:txBody>
          <a:bodyPr/>
          <a:lstStyle/>
          <a:p>
            <a:r>
              <a:rPr lang="en-US" sz="3200" dirty="0"/>
              <a:t>Diaphragm Design and Details – Joint 5</a:t>
            </a:r>
          </a:p>
        </p:txBody>
      </p:sp>
    </p:spTree>
    <p:extLst>
      <p:ext uri="{BB962C8B-B14F-4D97-AF65-F5344CB8AC3E}">
        <p14:creationId xmlns:p14="http://schemas.microsoft.com/office/powerpoint/2010/main" val="27127414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355601" y="2130425"/>
            <a:ext cx="8475132" cy="1470025"/>
          </a:xfrm>
        </p:spPr>
        <p:txBody>
          <a:bodyPr/>
          <a:lstStyle/>
          <a:p>
            <a:r>
              <a:rPr lang="en-US" dirty="0"/>
              <a:t>Topped Precast Concrete Diaphragm for Five-Story Masonry Building Assigned to SDC D</a:t>
            </a:r>
          </a:p>
        </p:txBody>
      </p:sp>
    </p:spTree>
    <p:extLst>
      <p:ext uri="{BB962C8B-B14F-4D97-AF65-F5344CB8AC3E}">
        <p14:creationId xmlns:p14="http://schemas.microsoft.com/office/powerpoint/2010/main" val="266497962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title="Topped Diaphragm Design Parameters and Values Table"/>
          <p:cNvPicPr>
            <a:picLocks noChangeAspect="1" noChangeArrowheads="1"/>
          </p:cNvPicPr>
          <p:nvPr/>
        </p:nvPicPr>
        <p:blipFill rotWithShape="1">
          <a:blip r:embed="rId3">
            <a:extLst>
              <a:ext uri="{28A0092B-C50C-407E-A947-70E740481C1C}">
                <a14:useLocalDpi xmlns:a14="http://schemas.microsoft.com/office/drawing/2010/main" val="0"/>
              </a:ext>
            </a:extLst>
          </a:blip>
          <a:srcRect t="9724"/>
          <a:stretch/>
        </p:blipFill>
        <p:spPr bwMode="auto">
          <a:xfrm>
            <a:off x="711200" y="1744133"/>
            <a:ext cx="7748705" cy="4087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a:t>Topped Diaphragm Design Parameters</a:t>
            </a:r>
          </a:p>
        </p:txBody>
      </p:sp>
    </p:spTree>
    <p:extLst>
      <p:ext uri="{BB962C8B-B14F-4D97-AF65-F5344CB8AC3E}">
        <p14:creationId xmlns:p14="http://schemas.microsoft.com/office/powerpoint/2010/main" val="154181585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 9" title="Table 11.1-5 Fpx Calculations for SDC C"/>
          <p:cNvGraphicFramePr>
            <a:graphicFrameLocks noGrp="1"/>
          </p:cNvGraphicFramePr>
          <p:nvPr>
            <p:extLst>
              <p:ext uri="{D42A27DB-BD31-4B8C-83A1-F6EECF244321}">
                <p14:modId xmlns:p14="http://schemas.microsoft.com/office/powerpoint/2010/main" val="2395669226"/>
              </p:ext>
            </p:extLst>
          </p:nvPr>
        </p:nvGraphicFramePr>
        <p:xfrm>
          <a:off x="1187447" y="2683005"/>
          <a:ext cx="6617233" cy="3612323"/>
        </p:xfrm>
        <a:graphic>
          <a:graphicData uri="http://schemas.openxmlformats.org/drawingml/2006/table">
            <a:tbl>
              <a:tblPr firstRow="1">
                <a:tableStyleId>{5C22544A-7EE6-4342-B048-85BDC9FD1C3A}</a:tableStyleId>
              </a:tblPr>
              <a:tblGrid>
                <a:gridCol w="968376">
                  <a:extLst>
                    <a:ext uri="{9D8B030D-6E8A-4147-A177-3AD203B41FA5}">
                      <a16:colId xmlns:a16="http://schemas.microsoft.com/office/drawing/2014/main" val="20000"/>
                    </a:ext>
                  </a:extLst>
                </a:gridCol>
                <a:gridCol w="968376">
                  <a:extLst>
                    <a:ext uri="{9D8B030D-6E8A-4147-A177-3AD203B41FA5}">
                      <a16:colId xmlns:a16="http://schemas.microsoft.com/office/drawing/2014/main" val="20001"/>
                    </a:ext>
                  </a:extLst>
                </a:gridCol>
                <a:gridCol w="1291167">
                  <a:extLst>
                    <a:ext uri="{9D8B030D-6E8A-4147-A177-3AD203B41FA5}">
                      <a16:colId xmlns:a16="http://schemas.microsoft.com/office/drawing/2014/main" val="20002"/>
                    </a:ext>
                  </a:extLst>
                </a:gridCol>
                <a:gridCol w="968376">
                  <a:extLst>
                    <a:ext uri="{9D8B030D-6E8A-4147-A177-3AD203B41FA5}">
                      <a16:colId xmlns:a16="http://schemas.microsoft.com/office/drawing/2014/main" val="20003"/>
                    </a:ext>
                  </a:extLst>
                </a:gridCol>
                <a:gridCol w="1129771">
                  <a:extLst>
                    <a:ext uri="{9D8B030D-6E8A-4147-A177-3AD203B41FA5}">
                      <a16:colId xmlns:a16="http://schemas.microsoft.com/office/drawing/2014/main" val="20004"/>
                    </a:ext>
                  </a:extLst>
                </a:gridCol>
                <a:gridCol w="1291167">
                  <a:extLst>
                    <a:ext uri="{9D8B030D-6E8A-4147-A177-3AD203B41FA5}">
                      <a16:colId xmlns:a16="http://schemas.microsoft.com/office/drawing/2014/main" val="20005"/>
                    </a:ext>
                  </a:extLst>
                </a:gridCol>
              </a:tblGrid>
              <a:tr h="493773">
                <a:tc gridSpan="6">
                  <a:txBody>
                    <a:bodyPr/>
                    <a:lstStyle/>
                    <a:p>
                      <a:pPr marL="0" marR="0">
                        <a:spcBef>
                          <a:spcPts val="1200"/>
                        </a:spcBef>
                        <a:spcAft>
                          <a:spcPts val="1200"/>
                        </a:spcAft>
                        <a:tabLst>
                          <a:tab pos="-685800" algn="l"/>
                          <a:tab pos="-457200" algn="l"/>
                          <a:tab pos="0" algn="l"/>
                          <a:tab pos="228600" algn="l"/>
                          <a:tab pos="457200" algn="l"/>
                          <a:tab pos="685800" algn="l"/>
                        </a:tabLst>
                      </a:pPr>
                      <a:r>
                        <a:rPr lang="en-US" sz="2000" dirty="0">
                          <a:solidFill>
                            <a:sysClr val="windowText" lastClr="000000"/>
                          </a:solidFill>
                          <a:effectLst/>
                        </a:rPr>
                        <a:t>Table 11.1-5  </a:t>
                      </a:r>
                      <a:r>
                        <a:rPr lang="en-US" sz="2000" dirty="0" err="1">
                          <a:solidFill>
                            <a:sysClr val="windowText" lastClr="000000"/>
                          </a:solidFill>
                          <a:effectLst/>
                        </a:rPr>
                        <a:t>F</a:t>
                      </a:r>
                      <a:r>
                        <a:rPr lang="en-US" sz="2000" baseline="-25000" dirty="0" err="1">
                          <a:solidFill>
                            <a:sysClr val="windowText" lastClr="000000"/>
                          </a:solidFill>
                          <a:effectLst/>
                        </a:rPr>
                        <a:t>px</a:t>
                      </a:r>
                      <a:r>
                        <a:rPr lang="en-US" sz="2000" dirty="0">
                          <a:solidFill>
                            <a:sysClr val="windowText" lastClr="000000"/>
                          </a:solidFill>
                          <a:effectLst/>
                        </a:rPr>
                        <a:t> Calculations for SDC C</a:t>
                      </a:r>
                      <a:endParaRPr lang="en-US" sz="2000" dirty="0">
                        <a:solidFill>
                          <a:sysClr val="windowText" lastClr="000000"/>
                        </a:solidFill>
                        <a:effectLst/>
                        <a:latin typeface="Arial"/>
                        <a:ea typeface="Calibri"/>
                      </a:endParaRPr>
                    </a:p>
                  </a:txBody>
                  <a:tcPr marL="36195" marR="36195" marT="0" marB="0" anchor="ctr">
                    <a:solidFill>
                      <a:schemeClr val="bg1">
                        <a:lumMod val="9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804789">
                <a:tc>
                  <a:txBody>
                    <a:bodyPr/>
                    <a:lstStyle/>
                    <a:p>
                      <a:pPr marL="0" marR="0" algn="ctr">
                        <a:spcBef>
                          <a:spcPts val="0"/>
                        </a:spcBef>
                        <a:spcAft>
                          <a:spcPts val="260"/>
                        </a:spcAft>
                        <a:tabLst>
                          <a:tab pos="-685800" algn="l"/>
                          <a:tab pos="-457200" algn="l"/>
                          <a:tab pos="0" algn="l"/>
                          <a:tab pos="228600" algn="l"/>
                          <a:tab pos="457200" algn="l"/>
                          <a:tab pos="685800" algn="l"/>
                        </a:tabLst>
                      </a:pPr>
                      <a:r>
                        <a:rPr lang="en-US" sz="2000" dirty="0">
                          <a:effectLst/>
                        </a:rPr>
                        <a:t>Level</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0"/>
                        </a:spcBef>
                        <a:spcAft>
                          <a:spcPts val="0"/>
                        </a:spcAft>
                        <a:tabLst>
                          <a:tab pos="-685800" algn="l"/>
                          <a:tab pos="-457200" algn="l"/>
                          <a:tab pos="0" algn="l"/>
                          <a:tab pos="228600" algn="l"/>
                          <a:tab pos="457200" algn="l"/>
                        </a:tabLst>
                      </a:pPr>
                      <a:r>
                        <a:rPr lang="en-US" sz="2000" dirty="0" err="1">
                          <a:effectLst/>
                        </a:rPr>
                        <a:t>h</a:t>
                      </a:r>
                      <a:r>
                        <a:rPr lang="en-US" sz="2000" baseline="-25000" dirty="0" err="1">
                          <a:effectLst/>
                        </a:rPr>
                        <a:t>x</a:t>
                      </a:r>
                      <a:endParaRPr lang="en-US" sz="2000" dirty="0">
                        <a:effectLst/>
                      </a:endParaRPr>
                    </a:p>
                    <a:p>
                      <a:pPr marL="0" marR="0" algn="ctr">
                        <a:spcBef>
                          <a:spcPts val="0"/>
                        </a:spcBef>
                        <a:spcAft>
                          <a:spcPts val="260"/>
                        </a:spcAft>
                        <a:tabLst>
                          <a:tab pos="-685800" algn="l"/>
                          <a:tab pos="-457200" algn="l"/>
                          <a:tab pos="0" algn="l"/>
                          <a:tab pos="228600" algn="l"/>
                          <a:tab pos="457200" algn="l"/>
                        </a:tabLst>
                      </a:pPr>
                      <a:r>
                        <a:rPr lang="en-US" sz="2000" dirty="0">
                          <a:effectLst/>
                        </a:rPr>
                        <a:t>(</a:t>
                      </a:r>
                      <a:r>
                        <a:rPr lang="en-US" sz="2000" dirty="0" err="1">
                          <a:effectLst/>
                        </a:rPr>
                        <a:t>ft</a:t>
                      </a:r>
                      <a:r>
                        <a:rPr lang="en-US" sz="2000" dirty="0">
                          <a:effectLst/>
                        </a:rPr>
                        <a:t>)</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0"/>
                        </a:spcBef>
                        <a:spcAft>
                          <a:spcPts val="0"/>
                        </a:spcAft>
                        <a:tabLst>
                          <a:tab pos="-685800" algn="l"/>
                          <a:tab pos="-457200" algn="l"/>
                          <a:tab pos="0" algn="l"/>
                          <a:tab pos="228600" algn="l"/>
                          <a:tab pos="457200" algn="l"/>
                        </a:tabLst>
                      </a:pPr>
                      <a:r>
                        <a:rPr lang="en-US" sz="2000" dirty="0" err="1">
                          <a:effectLst/>
                        </a:rPr>
                        <a:t>C</a:t>
                      </a:r>
                      <a:r>
                        <a:rPr lang="en-US" sz="2000" baseline="-25000" dirty="0" err="1">
                          <a:effectLst/>
                        </a:rPr>
                        <a:t>px</a:t>
                      </a:r>
                      <a:endParaRPr lang="en-US" sz="2000" dirty="0">
                        <a:effectLst/>
                      </a:endParaRPr>
                    </a:p>
                  </a:txBody>
                  <a:tcPr marL="36195" marR="36195" marT="0" marB="0" anchor="ctr">
                    <a:solidFill>
                      <a:schemeClr val="bg1">
                        <a:lumMod val="95000"/>
                      </a:schemeClr>
                    </a:solidFill>
                  </a:tcPr>
                </a:tc>
                <a:tc>
                  <a:txBody>
                    <a:bodyPr/>
                    <a:lstStyle/>
                    <a:p>
                      <a:pPr marL="0" marR="0" algn="ctr">
                        <a:spcBef>
                          <a:spcPts val="0"/>
                        </a:spcBef>
                        <a:spcAft>
                          <a:spcPts val="0"/>
                        </a:spcAft>
                        <a:tabLst>
                          <a:tab pos="-685800" algn="l"/>
                          <a:tab pos="-457200" algn="l"/>
                          <a:tab pos="0" algn="l"/>
                          <a:tab pos="228600" algn="l"/>
                          <a:tab pos="457200" algn="l"/>
                          <a:tab pos="685800" algn="l"/>
                        </a:tabLst>
                      </a:pPr>
                      <a:r>
                        <a:rPr lang="en-US" sz="2000" dirty="0" err="1">
                          <a:effectLst/>
                        </a:rPr>
                        <a:t>w</a:t>
                      </a:r>
                      <a:r>
                        <a:rPr lang="en-US" sz="2000" baseline="-25000" dirty="0" err="1">
                          <a:effectLst/>
                        </a:rPr>
                        <a:t>px</a:t>
                      </a:r>
                      <a:endParaRPr lang="en-US" sz="2000" dirty="0">
                        <a:effectLst/>
                      </a:endParaRPr>
                    </a:p>
                    <a:p>
                      <a:pPr marL="0" marR="0" algn="ctr">
                        <a:spcBef>
                          <a:spcPts val="0"/>
                        </a:spcBef>
                        <a:spcAft>
                          <a:spcPts val="260"/>
                        </a:spcAft>
                        <a:tabLst>
                          <a:tab pos="-685800" algn="l"/>
                          <a:tab pos="-457200" algn="l"/>
                          <a:tab pos="0" algn="l"/>
                          <a:tab pos="228600" algn="l"/>
                          <a:tab pos="457200" algn="l"/>
                          <a:tab pos="685800" algn="l"/>
                        </a:tabLst>
                      </a:pPr>
                      <a:r>
                        <a:rPr lang="en-US" sz="2000" dirty="0">
                          <a:effectLst/>
                        </a:rPr>
                        <a:t>(kips)</a:t>
                      </a:r>
                      <a:endParaRPr lang="en-US" sz="2000" dirty="0">
                        <a:effectLst/>
                        <a:latin typeface="+mn-lt"/>
                        <a:ea typeface="Calibri"/>
                      </a:endParaRPr>
                    </a:p>
                  </a:txBody>
                  <a:tcPr marL="36195" marR="36195" marT="0" marB="0" anchor="ctr">
                    <a:solidFill>
                      <a:schemeClr val="bg1">
                        <a:lumMod val="95000"/>
                      </a:schemeClr>
                    </a:solidFill>
                  </a:tcPr>
                </a:tc>
                <a:tc>
                  <a:txBody>
                    <a:bodyPr/>
                    <a:lstStyle/>
                    <a:p>
                      <a:pPr marL="0" marR="0" algn="ctr">
                        <a:spcBef>
                          <a:spcPts val="0"/>
                        </a:spcBef>
                        <a:spcAft>
                          <a:spcPts val="0"/>
                        </a:spcAft>
                        <a:tabLst>
                          <a:tab pos="-685800" algn="l"/>
                          <a:tab pos="-457200" algn="l"/>
                          <a:tab pos="0" algn="l"/>
                          <a:tab pos="228600" algn="l"/>
                          <a:tab pos="457200" algn="l"/>
                          <a:tab pos="685800" algn="l"/>
                        </a:tabLst>
                      </a:pPr>
                      <a:r>
                        <a:rPr lang="en-US" sz="2000" dirty="0">
                          <a:effectLst/>
                        </a:rPr>
                        <a:t>F</a:t>
                      </a:r>
                      <a:r>
                        <a:rPr lang="en-US" sz="2000" baseline="-25000" dirty="0">
                          <a:effectLst/>
                        </a:rPr>
                        <a:t>px</a:t>
                      </a:r>
                      <a:endParaRPr lang="en-US" sz="2000" dirty="0">
                        <a:effectLst/>
                      </a:endParaRPr>
                    </a:p>
                    <a:p>
                      <a:pPr marL="0" marR="0" algn="ctr">
                        <a:spcBef>
                          <a:spcPts val="0"/>
                        </a:spcBef>
                        <a:spcAft>
                          <a:spcPts val="260"/>
                        </a:spcAft>
                        <a:tabLst>
                          <a:tab pos="-685800" algn="l"/>
                          <a:tab pos="-457200" algn="l"/>
                          <a:tab pos="0" algn="l"/>
                          <a:tab pos="228600" algn="l"/>
                          <a:tab pos="457200" algn="l"/>
                          <a:tab pos="685800" algn="l"/>
                        </a:tabLst>
                      </a:pPr>
                      <a:r>
                        <a:rPr lang="en-US" sz="2000" dirty="0">
                          <a:effectLst/>
                        </a:rPr>
                        <a:t>(kips)</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0"/>
                        </a:spcBef>
                        <a:spcAft>
                          <a:spcPts val="0"/>
                        </a:spcAft>
                        <a:tabLst>
                          <a:tab pos="-685800" algn="l"/>
                          <a:tab pos="-457200" algn="l"/>
                          <a:tab pos="0" algn="l"/>
                          <a:tab pos="228600" algn="l"/>
                          <a:tab pos="457200" algn="l"/>
                          <a:tab pos="685800" algn="l"/>
                        </a:tabLst>
                      </a:pPr>
                      <a:r>
                        <a:rPr lang="en-US" sz="2000" dirty="0" err="1">
                          <a:effectLst/>
                        </a:rPr>
                        <a:t>F</a:t>
                      </a:r>
                      <a:r>
                        <a:rPr lang="en-US" sz="2000" baseline="-25000" dirty="0" err="1">
                          <a:effectLst/>
                        </a:rPr>
                        <a:t>px,min</a:t>
                      </a:r>
                      <a:endParaRPr lang="en-US" sz="2000" dirty="0">
                        <a:effectLst/>
                      </a:endParaRPr>
                    </a:p>
                    <a:p>
                      <a:pPr marL="0" marR="0" algn="ctr">
                        <a:spcBef>
                          <a:spcPts val="0"/>
                        </a:spcBef>
                        <a:spcAft>
                          <a:spcPts val="260"/>
                        </a:spcAft>
                        <a:tabLst>
                          <a:tab pos="-685800" algn="l"/>
                          <a:tab pos="-457200" algn="l"/>
                          <a:tab pos="0" algn="l"/>
                          <a:tab pos="228600" algn="l"/>
                          <a:tab pos="457200" algn="l"/>
                          <a:tab pos="685800" algn="l"/>
                        </a:tabLst>
                      </a:pPr>
                      <a:r>
                        <a:rPr lang="en-US" sz="2000" dirty="0">
                          <a:effectLst/>
                        </a:rPr>
                        <a:t>(kips)</a:t>
                      </a:r>
                      <a:endParaRPr lang="en-US" sz="2000" dirty="0">
                        <a:effectLst/>
                        <a:latin typeface="Arial"/>
                        <a:ea typeface="Calibri"/>
                      </a:endParaRPr>
                    </a:p>
                  </a:txBody>
                  <a:tcPr marL="36195" marR="36195" marT="0" marB="0" anchor="ctr">
                    <a:solidFill>
                      <a:schemeClr val="bg1">
                        <a:lumMod val="95000"/>
                      </a:schemeClr>
                    </a:solidFill>
                  </a:tcPr>
                </a:tc>
                <a:extLst>
                  <a:ext uri="{0D108BD9-81ED-4DB2-BD59-A6C34878D82A}">
                    <a16:rowId xmlns:a16="http://schemas.microsoft.com/office/drawing/2014/main" val="10001"/>
                  </a:ext>
                </a:extLst>
              </a:tr>
              <a:tr h="402393">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Roof</a:t>
                      </a:r>
                      <a:endParaRPr lang="en-US" sz="2000" dirty="0">
                        <a:effectLst/>
                        <a:latin typeface="+mn-lt"/>
                        <a:ea typeface="Calibri"/>
                      </a:endParaRPr>
                    </a:p>
                  </a:txBody>
                  <a:tcPr marL="36195" marR="36195" marT="0" marB="0" anchor="ctr">
                    <a:solidFill>
                      <a:schemeClr val="bg1">
                        <a:lumMod val="95000"/>
                      </a:schemeClr>
                    </a:solidFill>
                  </a:tcPr>
                </a:tc>
                <a:tc>
                  <a:txBody>
                    <a:bodyPr/>
                    <a:lstStyle/>
                    <a:p>
                      <a:pPr marL="0" marR="0" algn="ctr" defTabSz="914400" rtl="0" eaLnBrk="1" latinLnBrk="0" hangingPunct="1">
                        <a:spcBef>
                          <a:spcPts val="230"/>
                        </a:spcBef>
                        <a:spcAft>
                          <a:spcPts val="0"/>
                        </a:spcAft>
                        <a:tabLst>
                          <a:tab pos="-685800" algn="l"/>
                          <a:tab pos="-457200" algn="l"/>
                          <a:tab pos="0" algn="l"/>
                          <a:tab pos="228600" algn="l"/>
                          <a:tab pos="457200" algn="l"/>
                          <a:tab pos="685800" algn="l"/>
                        </a:tabLst>
                      </a:pPr>
                      <a:r>
                        <a:rPr lang="en-US" sz="2000" kern="1200" dirty="0">
                          <a:solidFill>
                            <a:schemeClr val="dk1"/>
                          </a:solidFill>
                          <a:effectLst/>
                          <a:latin typeface="+mn-lt"/>
                          <a:ea typeface="+mn-ea"/>
                          <a:cs typeface="+mn-cs"/>
                        </a:rPr>
                        <a:t>43.34</a:t>
                      </a:r>
                    </a:p>
                  </a:txBody>
                  <a:tcPr marL="36195" marR="36195" marT="0" marB="0" anchor="ctr">
                    <a:solidFill>
                      <a:schemeClr val="bg1">
                        <a:lumMod val="95000"/>
                      </a:schemeClr>
                    </a:solidFill>
                  </a:tcPr>
                </a:tc>
                <a:tc>
                  <a:txBody>
                    <a:bodyPr/>
                    <a:lstStyle/>
                    <a:p>
                      <a:pPr marL="0" marR="0" algn="ctr" defTabSz="914400" rtl="0" eaLnBrk="1" latinLnBrk="0" hangingPunct="1">
                        <a:spcBef>
                          <a:spcPts val="230"/>
                        </a:spcBef>
                        <a:spcAft>
                          <a:spcPts val="0"/>
                        </a:spcAft>
                        <a:tabLst>
                          <a:tab pos="-685800" algn="l"/>
                          <a:tab pos="-457200" algn="l"/>
                          <a:tab pos="0" algn="l"/>
                          <a:tab pos="228600" algn="l"/>
                          <a:tab pos="457200" algn="l"/>
                          <a:tab pos="685800" algn="l"/>
                        </a:tabLst>
                      </a:pPr>
                      <a:r>
                        <a:rPr lang="en-US" sz="2000" kern="1200" dirty="0">
                          <a:solidFill>
                            <a:schemeClr val="dk1"/>
                          </a:solidFill>
                          <a:effectLst/>
                          <a:latin typeface="+mn-lt"/>
                          <a:ea typeface="+mn-ea"/>
                          <a:cs typeface="+mn-cs"/>
                        </a:rPr>
                        <a:t>1094</a:t>
                      </a:r>
                    </a:p>
                  </a:txBody>
                  <a:tcPr marL="36195" marR="36195" marT="0" marB="0" anchor="ctr">
                    <a:solidFill>
                      <a:schemeClr val="bg1">
                        <a:lumMod val="95000"/>
                      </a:schemeClr>
                    </a:solidFill>
                  </a:tcPr>
                </a:tc>
                <a:tc>
                  <a:txBody>
                    <a:bodyPr/>
                    <a:lstStyle/>
                    <a:p>
                      <a:pPr marL="0" marR="0" algn="ctr" defTabSz="914400" rtl="0" eaLnBrk="1" latinLnBrk="0" hangingPunct="1">
                        <a:spcBef>
                          <a:spcPts val="230"/>
                        </a:spcBef>
                        <a:spcAft>
                          <a:spcPts val="0"/>
                        </a:spcAft>
                        <a:tabLst>
                          <a:tab pos="-685800" algn="l"/>
                          <a:tab pos="-457200" algn="l"/>
                          <a:tab pos="0" algn="l"/>
                          <a:tab pos="228600" algn="l"/>
                          <a:tab pos="457200" algn="l"/>
                          <a:tab pos="685800" algn="l"/>
                        </a:tabLst>
                      </a:pPr>
                      <a:r>
                        <a:rPr lang="en-US" sz="2000" kern="1200">
                          <a:solidFill>
                            <a:schemeClr val="dk1"/>
                          </a:solidFill>
                          <a:effectLst/>
                          <a:latin typeface="+mn-lt"/>
                          <a:ea typeface="+mn-ea"/>
                          <a:cs typeface="+mn-cs"/>
                        </a:rPr>
                        <a:t>0.91</a:t>
                      </a:r>
                    </a:p>
                  </a:txBody>
                  <a:tcPr marL="36195" marR="36195" marT="0" marB="0" anchor="ctr">
                    <a:solidFill>
                      <a:schemeClr val="bg1">
                        <a:lumMod val="95000"/>
                      </a:schemeClr>
                    </a:solidFill>
                  </a:tcPr>
                </a:tc>
                <a:tc>
                  <a:txBody>
                    <a:bodyPr/>
                    <a:lstStyle/>
                    <a:p>
                      <a:pPr marL="0" marR="0" algn="ctr" defTabSz="914400" rtl="0" eaLnBrk="1" latinLnBrk="0" hangingPunct="1">
                        <a:spcBef>
                          <a:spcPts val="230"/>
                        </a:spcBef>
                        <a:spcAft>
                          <a:spcPts val="0"/>
                        </a:spcAft>
                        <a:tabLst>
                          <a:tab pos="-685800" algn="l"/>
                          <a:tab pos="-457200" algn="l"/>
                          <a:tab pos="0" algn="l"/>
                          <a:tab pos="228600" algn="l"/>
                          <a:tab pos="457200" algn="l"/>
                          <a:tab pos="685800" algn="l"/>
                        </a:tabLst>
                      </a:pPr>
                      <a:r>
                        <a:rPr lang="en-US" sz="2000" kern="1200">
                          <a:solidFill>
                            <a:schemeClr val="dk1"/>
                          </a:solidFill>
                          <a:effectLst/>
                          <a:latin typeface="+mn-lt"/>
                          <a:ea typeface="+mn-ea"/>
                          <a:cs typeface="+mn-cs"/>
                        </a:rPr>
                        <a:t>708</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218.80</a:t>
                      </a:r>
                      <a:endParaRPr lang="en-US" sz="2000" dirty="0">
                        <a:effectLst/>
                        <a:latin typeface="+mn-lt"/>
                        <a:ea typeface="Calibri"/>
                      </a:endParaRPr>
                    </a:p>
                  </a:txBody>
                  <a:tcPr marL="36195" marR="36195" marT="0" marB="0" anchor="ctr">
                    <a:solidFill>
                      <a:schemeClr val="bg1">
                        <a:lumMod val="95000"/>
                      </a:schemeClr>
                    </a:solidFill>
                  </a:tcPr>
                </a:tc>
                <a:extLst>
                  <a:ext uri="{0D108BD9-81ED-4DB2-BD59-A6C34878D82A}">
                    <a16:rowId xmlns:a16="http://schemas.microsoft.com/office/drawing/2014/main" val="10002"/>
                  </a:ext>
                </a:extLst>
              </a:tr>
              <a:tr h="402393">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4</a:t>
                      </a:r>
                      <a:endParaRPr lang="en-US" sz="2000" dirty="0">
                        <a:effectLst/>
                        <a:latin typeface="+mn-lt"/>
                        <a:ea typeface="Calibri"/>
                      </a:endParaRPr>
                    </a:p>
                  </a:txBody>
                  <a:tcPr marL="36195" marR="36195" marT="0" marB="0" anchor="ctr">
                    <a:solidFill>
                      <a:schemeClr val="bg1">
                        <a:lumMod val="95000"/>
                      </a:schemeClr>
                    </a:solidFill>
                  </a:tcPr>
                </a:tc>
                <a:tc>
                  <a:txBody>
                    <a:bodyPr/>
                    <a:lstStyle/>
                    <a:p>
                      <a:pPr marL="0" marR="0" algn="ctr" defTabSz="914400" rtl="0" eaLnBrk="1" latinLnBrk="0" hangingPunct="1">
                        <a:spcBef>
                          <a:spcPts val="230"/>
                        </a:spcBef>
                        <a:spcAft>
                          <a:spcPts val="0"/>
                        </a:spcAft>
                        <a:tabLst>
                          <a:tab pos="-685800" algn="l"/>
                          <a:tab pos="-457200" algn="l"/>
                          <a:tab pos="0" algn="l"/>
                          <a:tab pos="228600" algn="l"/>
                          <a:tab pos="457200" algn="l"/>
                          <a:tab pos="685800" algn="l"/>
                        </a:tabLst>
                      </a:pPr>
                      <a:r>
                        <a:rPr lang="en-US" sz="2000" kern="1200">
                          <a:solidFill>
                            <a:schemeClr val="dk1"/>
                          </a:solidFill>
                          <a:effectLst/>
                          <a:latin typeface="+mn-lt"/>
                          <a:ea typeface="+mn-ea"/>
                          <a:cs typeface="+mn-cs"/>
                        </a:rPr>
                        <a:t>34.67</a:t>
                      </a:r>
                    </a:p>
                  </a:txBody>
                  <a:tcPr marL="36195" marR="36195" marT="0" marB="0" anchor="ctr">
                    <a:solidFill>
                      <a:schemeClr val="bg1">
                        <a:lumMod val="95000"/>
                      </a:schemeClr>
                    </a:solidFill>
                  </a:tcPr>
                </a:tc>
                <a:tc>
                  <a:txBody>
                    <a:bodyPr/>
                    <a:lstStyle/>
                    <a:p>
                      <a:pPr marL="0" marR="0" algn="ctr" defTabSz="914400" rtl="0" eaLnBrk="1" latinLnBrk="0" hangingPunct="1">
                        <a:spcBef>
                          <a:spcPts val="230"/>
                        </a:spcBef>
                        <a:spcAft>
                          <a:spcPts val="0"/>
                        </a:spcAft>
                        <a:tabLst>
                          <a:tab pos="-685800" algn="l"/>
                          <a:tab pos="-457200" algn="l"/>
                          <a:tab pos="0" algn="l"/>
                          <a:tab pos="228600" algn="l"/>
                          <a:tab pos="457200" algn="l"/>
                          <a:tab pos="685800" algn="l"/>
                        </a:tabLst>
                      </a:pPr>
                      <a:r>
                        <a:rPr lang="en-US" sz="2000" kern="1200" dirty="0">
                          <a:solidFill>
                            <a:schemeClr val="dk1"/>
                          </a:solidFill>
                          <a:effectLst/>
                          <a:latin typeface="+mn-lt"/>
                          <a:ea typeface="+mn-ea"/>
                          <a:cs typeface="+mn-cs"/>
                        </a:rPr>
                        <a:t>1158</a:t>
                      </a:r>
                    </a:p>
                  </a:txBody>
                  <a:tcPr marL="36195" marR="36195" marT="0" marB="0" anchor="ctr">
                    <a:solidFill>
                      <a:schemeClr val="bg1">
                        <a:lumMod val="95000"/>
                      </a:schemeClr>
                    </a:solidFill>
                  </a:tcPr>
                </a:tc>
                <a:tc>
                  <a:txBody>
                    <a:bodyPr/>
                    <a:lstStyle/>
                    <a:p>
                      <a:pPr marL="0" marR="0" algn="ctr" defTabSz="914400" rtl="0" eaLnBrk="1" latinLnBrk="0" hangingPunct="1">
                        <a:spcBef>
                          <a:spcPts val="230"/>
                        </a:spcBef>
                        <a:spcAft>
                          <a:spcPts val="0"/>
                        </a:spcAft>
                        <a:tabLst>
                          <a:tab pos="-685800" algn="l"/>
                          <a:tab pos="-457200" algn="l"/>
                          <a:tab pos="0" algn="l"/>
                          <a:tab pos="228600" algn="l"/>
                          <a:tab pos="457200" algn="l"/>
                          <a:tab pos="685800" algn="l"/>
                        </a:tabLst>
                      </a:pPr>
                      <a:r>
                        <a:rPr lang="en-US" sz="2000" kern="1200" dirty="0">
                          <a:solidFill>
                            <a:schemeClr val="dk1"/>
                          </a:solidFill>
                          <a:effectLst/>
                          <a:latin typeface="+mn-lt"/>
                          <a:ea typeface="+mn-ea"/>
                          <a:cs typeface="+mn-cs"/>
                        </a:rPr>
                        <a:t>0.63</a:t>
                      </a:r>
                    </a:p>
                  </a:txBody>
                  <a:tcPr marL="36195" marR="36195" marT="0" marB="0" anchor="ctr">
                    <a:solidFill>
                      <a:schemeClr val="bg1">
                        <a:lumMod val="95000"/>
                      </a:schemeClr>
                    </a:solidFill>
                  </a:tcPr>
                </a:tc>
                <a:tc>
                  <a:txBody>
                    <a:bodyPr/>
                    <a:lstStyle/>
                    <a:p>
                      <a:pPr marL="0" marR="0" algn="ctr" defTabSz="914400" rtl="0" eaLnBrk="1" latinLnBrk="0" hangingPunct="1">
                        <a:spcBef>
                          <a:spcPts val="230"/>
                        </a:spcBef>
                        <a:spcAft>
                          <a:spcPts val="0"/>
                        </a:spcAft>
                        <a:tabLst>
                          <a:tab pos="-685800" algn="l"/>
                          <a:tab pos="-457200" algn="l"/>
                          <a:tab pos="0" algn="l"/>
                          <a:tab pos="228600" algn="l"/>
                          <a:tab pos="457200" algn="l"/>
                          <a:tab pos="685800" algn="l"/>
                        </a:tabLst>
                      </a:pPr>
                      <a:r>
                        <a:rPr lang="en-US" sz="2000" kern="1200" dirty="0">
                          <a:solidFill>
                            <a:schemeClr val="dk1"/>
                          </a:solidFill>
                          <a:effectLst/>
                          <a:latin typeface="+mn-lt"/>
                          <a:ea typeface="+mn-ea"/>
                          <a:cs typeface="+mn-cs"/>
                        </a:rPr>
                        <a:t>521</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231.60</a:t>
                      </a:r>
                      <a:endParaRPr lang="en-US" sz="2000" dirty="0">
                        <a:effectLst/>
                        <a:latin typeface="+mn-lt"/>
                        <a:ea typeface="Calibri"/>
                      </a:endParaRPr>
                    </a:p>
                  </a:txBody>
                  <a:tcPr marL="36195" marR="36195" marT="0" marB="0" anchor="ctr">
                    <a:solidFill>
                      <a:schemeClr val="bg1">
                        <a:lumMod val="95000"/>
                      </a:schemeClr>
                    </a:solidFill>
                  </a:tcPr>
                </a:tc>
                <a:extLst>
                  <a:ext uri="{0D108BD9-81ED-4DB2-BD59-A6C34878D82A}">
                    <a16:rowId xmlns:a16="http://schemas.microsoft.com/office/drawing/2014/main" val="10003"/>
                  </a:ext>
                </a:extLst>
              </a:tr>
              <a:tr h="402393">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3</a:t>
                      </a:r>
                      <a:endParaRPr lang="en-US" sz="2000" dirty="0">
                        <a:effectLst/>
                        <a:latin typeface="+mn-lt"/>
                        <a:ea typeface="Calibri"/>
                      </a:endParaRPr>
                    </a:p>
                  </a:txBody>
                  <a:tcPr marL="36195" marR="36195" marT="0" marB="0" anchor="ctr">
                    <a:solidFill>
                      <a:schemeClr val="bg1">
                        <a:lumMod val="95000"/>
                      </a:schemeClr>
                    </a:solidFill>
                  </a:tcPr>
                </a:tc>
                <a:tc>
                  <a:txBody>
                    <a:bodyPr/>
                    <a:lstStyle/>
                    <a:p>
                      <a:pPr marL="0" marR="0" algn="ctr" defTabSz="914400" rtl="0" eaLnBrk="1" latinLnBrk="0" hangingPunct="1">
                        <a:spcBef>
                          <a:spcPts val="230"/>
                        </a:spcBef>
                        <a:spcAft>
                          <a:spcPts val="0"/>
                        </a:spcAft>
                        <a:tabLst>
                          <a:tab pos="-685800" algn="l"/>
                          <a:tab pos="-457200" algn="l"/>
                          <a:tab pos="0" algn="l"/>
                          <a:tab pos="228600" algn="l"/>
                          <a:tab pos="457200" algn="l"/>
                          <a:tab pos="685800" algn="l"/>
                        </a:tabLst>
                      </a:pPr>
                      <a:r>
                        <a:rPr lang="en-US" sz="2000" kern="1200">
                          <a:solidFill>
                            <a:schemeClr val="dk1"/>
                          </a:solidFill>
                          <a:effectLst/>
                          <a:latin typeface="+mn-lt"/>
                          <a:ea typeface="+mn-ea"/>
                          <a:cs typeface="+mn-cs"/>
                        </a:rPr>
                        <a:t>26.00</a:t>
                      </a:r>
                    </a:p>
                  </a:txBody>
                  <a:tcPr marL="36195" marR="36195" marT="0" marB="0" anchor="ctr">
                    <a:solidFill>
                      <a:schemeClr val="bg1">
                        <a:lumMod val="95000"/>
                      </a:schemeClr>
                    </a:solidFill>
                  </a:tcPr>
                </a:tc>
                <a:tc>
                  <a:txBody>
                    <a:bodyPr/>
                    <a:lstStyle/>
                    <a:p>
                      <a:pPr marL="0" marR="0" algn="ctr" defTabSz="914400" rtl="0" eaLnBrk="1" latinLnBrk="0" hangingPunct="1">
                        <a:spcBef>
                          <a:spcPts val="230"/>
                        </a:spcBef>
                        <a:spcAft>
                          <a:spcPts val="0"/>
                        </a:spcAft>
                        <a:tabLst>
                          <a:tab pos="-685800" algn="l"/>
                          <a:tab pos="-457200" algn="l"/>
                          <a:tab pos="0" algn="l"/>
                          <a:tab pos="228600" algn="l"/>
                          <a:tab pos="457200" algn="l"/>
                          <a:tab pos="685800" algn="l"/>
                        </a:tabLst>
                      </a:pPr>
                      <a:r>
                        <a:rPr lang="en-US" sz="2000" kern="1200" dirty="0">
                          <a:solidFill>
                            <a:schemeClr val="dk1"/>
                          </a:solidFill>
                          <a:effectLst/>
                          <a:latin typeface="+mn-lt"/>
                          <a:ea typeface="+mn-ea"/>
                          <a:cs typeface="+mn-cs"/>
                        </a:rPr>
                        <a:t>1158</a:t>
                      </a:r>
                    </a:p>
                  </a:txBody>
                  <a:tcPr marL="36195" marR="36195" marT="0" marB="0" anchor="ctr">
                    <a:solidFill>
                      <a:schemeClr val="bg1">
                        <a:lumMod val="95000"/>
                      </a:schemeClr>
                    </a:solidFill>
                  </a:tcPr>
                </a:tc>
                <a:tc>
                  <a:txBody>
                    <a:bodyPr/>
                    <a:lstStyle/>
                    <a:p>
                      <a:pPr marL="0" marR="0" algn="ctr" defTabSz="914400" rtl="0" eaLnBrk="1" latinLnBrk="0" hangingPunct="1">
                        <a:spcBef>
                          <a:spcPts val="230"/>
                        </a:spcBef>
                        <a:spcAft>
                          <a:spcPts val="0"/>
                        </a:spcAft>
                        <a:tabLst>
                          <a:tab pos="-685800" algn="l"/>
                          <a:tab pos="-457200" algn="l"/>
                          <a:tab pos="0" algn="l"/>
                          <a:tab pos="228600" algn="l"/>
                          <a:tab pos="457200" algn="l"/>
                          <a:tab pos="685800" algn="l"/>
                        </a:tabLst>
                      </a:pPr>
                      <a:r>
                        <a:rPr lang="en-US" sz="2000" kern="1200" dirty="0">
                          <a:solidFill>
                            <a:schemeClr val="dk1"/>
                          </a:solidFill>
                          <a:effectLst/>
                          <a:latin typeface="+mn-lt"/>
                          <a:ea typeface="+mn-ea"/>
                          <a:cs typeface="+mn-cs"/>
                        </a:rPr>
                        <a:t>0.57</a:t>
                      </a:r>
                    </a:p>
                  </a:txBody>
                  <a:tcPr marL="36195" marR="36195" marT="0" marB="0" anchor="ctr">
                    <a:solidFill>
                      <a:schemeClr val="bg1">
                        <a:lumMod val="95000"/>
                      </a:schemeClr>
                    </a:solidFill>
                  </a:tcPr>
                </a:tc>
                <a:tc>
                  <a:txBody>
                    <a:bodyPr/>
                    <a:lstStyle/>
                    <a:p>
                      <a:pPr marL="0" marR="0" algn="ctr" defTabSz="914400" rtl="0" eaLnBrk="1" latinLnBrk="0" hangingPunct="1">
                        <a:spcBef>
                          <a:spcPts val="230"/>
                        </a:spcBef>
                        <a:spcAft>
                          <a:spcPts val="0"/>
                        </a:spcAft>
                        <a:tabLst>
                          <a:tab pos="-685800" algn="l"/>
                          <a:tab pos="-457200" algn="l"/>
                          <a:tab pos="0" algn="l"/>
                          <a:tab pos="228600" algn="l"/>
                          <a:tab pos="457200" algn="l"/>
                          <a:tab pos="685800" algn="l"/>
                        </a:tabLst>
                      </a:pPr>
                      <a:r>
                        <a:rPr lang="en-US" sz="2000" kern="1200" dirty="0">
                          <a:solidFill>
                            <a:schemeClr val="dk1"/>
                          </a:solidFill>
                          <a:effectLst/>
                          <a:latin typeface="+mn-lt"/>
                          <a:ea typeface="+mn-ea"/>
                          <a:cs typeface="+mn-cs"/>
                        </a:rPr>
                        <a:t>474</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231.60</a:t>
                      </a:r>
                      <a:endParaRPr lang="en-US" sz="2000" dirty="0">
                        <a:effectLst/>
                        <a:latin typeface="+mn-lt"/>
                        <a:ea typeface="Calibri"/>
                      </a:endParaRPr>
                    </a:p>
                  </a:txBody>
                  <a:tcPr marL="36195" marR="36195" marT="0" marB="0" anchor="ctr">
                    <a:solidFill>
                      <a:schemeClr val="bg1">
                        <a:lumMod val="95000"/>
                      </a:schemeClr>
                    </a:solidFill>
                  </a:tcPr>
                </a:tc>
                <a:extLst>
                  <a:ext uri="{0D108BD9-81ED-4DB2-BD59-A6C34878D82A}">
                    <a16:rowId xmlns:a16="http://schemas.microsoft.com/office/drawing/2014/main" val="10004"/>
                  </a:ext>
                </a:extLst>
              </a:tr>
              <a:tr h="402393">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2</a:t>
                      </a:r>
                      <a:endParaRPr lang="en-US" sz="2000" dirty="0">
                        <a:effectLst/>
                        <a:latin typeface="+mn-lt"/>
                        <a:ea typeface="Calibri"/>
                      </a:endParaRPr>
                    </a:p>
                  </a:txBody>
                  <a:tcPr marL="36195" marR="36195" marT="0" marB="0" anchor="ctr">
                    <a:solidFill>
                      <a:schemeClr val="bg1">
                        <a:lumMod val="95000"/>
                      </a:schemeClr>
                    </a:solidFill>
                  </a:tcPr>
                </a:tc>
                <a:tc>
                  <a:txBody>
                    <a:bodyPr/>
                    <a:lstStyle/>
                    <a:p>
                      <a:pPr marL="0" marR="0" algn="ctr" defTabSz="914400" rtl="0" eaLnBrk="1" latinLnBrk="0" hangingPunct="1">
                        <a:spcBef>
                          <a:spcPts val="230"/>
                        </a:spcBef>
                        <a:spcAft>
                          <a:spcPts val="0"/>
                        </a:spcAft>
                        <a:tabLst>
                          <a:tab pos="-685800" algn="l"/>
                          <a:tab pos="-457200" algn="l"/>
                          <a:tab pos="0" algn="l"/>
                          <a:tab pos="228600" algn="l"/>
                          <a:tab pos="457200" algn="l"/>
                          <a:tab pos="685800" algn="l"/>
                        </a:tabLst>
                      </a:pPr>
                      <a:r>
                        <a:rPr lang="en-US" sz="2000" kern="1200">
                          <a:solidFill>
                            <a:schemeClr val="dk1"/>
                          </a:solidFill>
                          <a:effectLst/>
                          <a:latin typeface="+mn-lt"/>
                          <a:ea typeface="+mn-ea"/>
                          <a:cs typeface="+mn-cs"/>
                        </a:rPr>
                        <a:t>17.33</a:t>
                      </a:r>
                    </a:p>
                  </a:txBody>
                  <a:tcPr marL="36195" marR="36195" marT="0" marB="0" anchor="ctr">
                    <a:solidFill>
                      <a:schemeClr val="bg1">
                        <a:lumMod val="95000"/>
                      </a:schemeClr>
                    </a:solidFill>
                  </a:tcPr>
                </a:tc>
                <a:tc>
                  <a:txBody>
                    <a:bodyPr/>
                    <a:lstStyle/>
                    <a:p>
                      <a:pPr marL="0" marR="0" algn="ctr" defTabSz="914400" rtl="0" eaLnBrk="1" latinLnBrk="0" hangingPunct="1">
                        <a:spcBef>
                          <a:spcPts val="230"/>
                        </a:spcBef>
                        <a:spcAft>
                          <a:spcPts val="0"/>
                        </a:spcAft>
                        <a:tabLst>
                          <a:tab pos="-685800" algn="l"/>
                          <a:tab pos="-457200" algn="l"/>
                          <a:tab pos="0" algn="l"/>
                          <a:tab pos="228600" algn="l"/>
                          <a:tab pos="457200" algn="l"/>
                          <a:tab pos="685800" algn="l"/>
                        </a:tabLst>
                      </a:pPr>
                      <a:r>
                        <a:rPr lang="en-US" sz="2000" kern="1200">
                          <a:solidFill>
                            <a:schemeClr val="dk1"/>
                          </a:solidFill>
                          <a:effectLst/>
                          <a:latin typeface="+mn-lt"/>
                          <a:ea typeface="+mn-ea"/>
                          <a:cs typeface="+mn-cs"/>
                        </a:rPr>
                        <a:t>1158</a:t>
                      </a:r>
                    </a:p>
                  </a:txBody>
                  <a:tcPr marL="36195" marR="36195" marT="0" marB="0" anchor="ctr">
                    <a:solidFill>
                      <a:schemeClr val="bg1">
                        <a:lumMod val="95000"/>
                      </a:schemeClr>
                    </a:solidFill>
                  </a:tcPr>
                </a:tc>
                <a:tc>
                  <a:txBody>
                    <a:bodyPr/>
                    <a:lstStyle/>
                    <a:p>
                      <a:pPr marL="0" marR="0" algn="ctr" defTabSz="914400" rtl="0" eaLnBrk="1" latinLnBrk="0" hangingPunct="1">
                        <a:spcBef>
                          <a:spcPts val="230"/>
                        </a:spcBef>
                        <a:spcAft>
                          <a:spcPts val="0"/>
                        </a:spcAft>
                        <a:tabLst>
                          <a:tab pos="-685800" algn="l"/>
                          <a:tab pos="-457200" algn="l"/>
                          <a:tab pos="0" algn="l"/>
                          <a:tab pos="228600" algn="l"/>
                          <a:tab pos="457200" algn="l"/>
                          <a:tab pos="685800" algn="l"/>
                        </a:tabLst>
                      </a:pPr>
                      <a:r>
                        <a:rPr lang="en-US" sz="2000" kern="1200" dirty="0">
                          <a:solidFill>
                            <a:schemeClr val="dk1"/>
                          </a:solidFill>
                          <a:effectLst/>
                          <a:latin typeface="+mn-lt"/>
                          <a:ea typeface="+mn-ea"/>
                          <a:cs typeface="+mn-cs"/>
                        </a:rPr>
                        <a:t>0.51</a:t>
                      </a:r>
                    </a:p>
                  </a:txBody>
                  <a:tcPr marL="36195" marR="36195" marT="0" marB="0" anchor="ctr">
                    <a:solidFill>
                      <a:schemeClr val="bg1">
                        <a:lumMod val="95000"/>
                      </a:schemeClr>
                    </a:solidFill>
                  </a:tcPr>
                </a:tc>
                <a:tc>
                  <a:txBody>
                    <a:bodyPr/>
                    <a:lstStyle/>
                    <a:p>
                      <a:pPr marL="0" marR="0" algn="ctr" defTabSz="914400" rtl="0" eaLnBrk="1" latinLnBrk="0" hangingPunct="1">
                        <a:spcBef>
                          <a:spcPts val="230"/>
                        </a:spcBef>
                        <a:spcAft>
                          <a:spcPts val="0"/>
                        </a:spcAft>
                        <a:tabLst>
                          <a:tab pos="-685800" algn="l"/>
                          <a:tab pos="-457200" algn="l"/>
                          <a:tab pos="0" algn="l"/>
                          <a:tab pos="228600" algn="l"/>
                          <a:tab pos="457200" algn="l"/>
                          <a:tab pos="685800" algn="l"/>
                        </a:tabLst>
                      </a:pPr>
                      <a:r>
                        <a:rPr lang="en-US" sz="2000" kern="1200" dirty="0">
                          <a:solidFill>
                            <a:schemeClr val="dk1"/>
                          </a:solidFill>
                          <a:effectLst/>
                          <a:latin typeface="+mn-lt"/>
                          <a:ea typeface="+mn-ea"/>
                          <a:cs typeface="+mn-cs"/>
                        </a:rPr>
                        <a:t>426</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231.60</a:t>
                      </a:r>
                      <a:endParaRPr lang="en-US" sz="2000" dirty="0">
                        <a:effectLst/>
                        <a:latin typeface="+mn-lt"/>
                        <a:ea typeface="Calibri"/>
                      </a:endParaRPr>
                    </a:p>
                  </a:txBody>
                  <a:tcPr marL="36195" marR="36195" marT="0" marB="0" anchor="ctr">
                    <a:solidFill>
                      <a:schemeClr val="bg1">
                        <a:lumMod val="95000"/>
                      </a:schemeClr>
                    </a:solidFill>
                  </a:tcPr>
                </a:tc>
                <a:extLst>
                  <a:ext uri="{0D108BD9-81ED-4DB2-BD59-A6C34878D82A}">
                    <a16:rowId xmlns:a16="http://schemas.microsoft.com/office/drawing/2014/main" val="10005"/>
                  </a:ext>
                </a:extLst>
              </a:tr>
              <a:tr h="402393">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1</a:t>
                      </a:r>
                      <a:endParaRPr lang="en-US" sz="2000" dirty="0">
                        <a:effectLst/>
                        <a:latin typeface="+mn-lt"/>
                        <a:ea typeface="Calibri"/>
                      </a:endParaRPr>
                    </a:p>
                  </a:txBody>
                  <a:tcPr marL="36195" marR="36195" marT="0" marB="0" anchor="ctr">
                    <a:solidFill>
                      <a:schemeClr val="bg1">
                        <a:lumMod val="95000"/>
                      </a:schemeClr>
                    </a:solidFill>
                  </a:tcPr>
                </a:tc>
                <a:tc>
                  <a:txBody>
                    <a:bodyPr/>
                    <a:lstStyle/>
                    <a:p>
                      <a:pPr marL="0" marR="0" algn="ctr" defTabSz="914400" rtl="0" eaLnBrk="1" latinLnBrk="0" hangingPunct="1">
                        <a:spcBef>
                          <a:spcPts val="230"/>
                        </a:spcBef>
                        <a:spcAft>
                          <a:spcPts val="0"/>
                        </a:spcAft>
                        <a:tabLst>
                          <a:tab pos="-685800" algn="l"/>
                          <a:tab pos="-457200" algn="l"/>
                          <a:tab pos="0" algn="l"/>
                          <a:tab pos="228600" algn="l"/>
                          <a:tab pos="457200" algn="l"/>
                          <a:tab pos="685800" algn="l"/>
                        </a:tabLst>
                      </a:pPr>
                      <a:r>
                        <a:rPr lang="en-US" sz="2000" kern="1200">
                          <a:solidFill>
                            <a:schemeClr val="dk1"/>
                          </a:solidFill>
                          <a:effectLst/>
                          <a:latin typeface="+mn-lt"/>
                          <a:ea typeface="+mn-ea"/>
                          <a:cs typeface="+mn-cs"/>
                        </a:rPr>
                        <a:t>8.67</a:t>
                      </a:r>
                    </a:p>
                  </a:txBody>
                  <a:tcPr marL="36195" marR="36195" marT="0" marB="0" anchor="ctr">
                    <a:solidFill>
                      <a:schemeClr val="bg1">
                        <a:lumMod val="95000"/>
                      </a:schemeClr>
                    </a:solidFill>
                  </a:tcPr>
                </a:tc>
                <a:tc>
                  <a:txBody>
                    <a:bodyPr/>
                    <a:lstStyle/>
                    <a:p>
                      <a:pPr marL="0" marR="0" algn="ctr" defTabSz="914400" rtl="0" eaLnBrk="1" latinLnBrk="0" hangingPunct="1">
                        <a:spcBef>
                          <a:spcPts val="230"/>
                        </a:spcBef>
                        <a:spcAft>
                          <a:spcPts val="0"/>
                        </a:spcAft>
                        <a:tabLst>
                          <a:tab pos="-685800" algn="l"/>
                          <a:tab pos="-457200" algn="l"/>
                          <a:tab pos="0" algn="l"/>
                          <a:tab pos="228600" algn="l"/>
                          <a:tab pos="457200" algn="l"/>
                          <a:tab pos="685800" algn="l"/>
                        </a:tabLst>
                      </a:pPr>
                      <a:r>
                        <a:rPr lang="en-US" sz="2000" kern="1200">
                          <a:solidFill>
                            <a:schemeClr val="dk1"/>
                          </a:solidFill>
                          <a:effectLst/>
                          <a:latin typeface="+mn-lt"/>
                          <a:ea typeface="+mn-ea"/>
                          <a:cs typeface="+mn-cs"/>
                        </a:rPr>
                        <a:t>1158</a:t>
                      </a:r>
                    </a:p>
                  </a:txBody>
                  <a:tcPr marL="36195" marR="36195" marT="0" marB="0" anchor="ctr">
                    <a:solidFill>
                      <a:schemeClr val="bg1">
                        <a:lumMod val="95000"/>
                      </a:schemeClr>
                    </a:solidFill>
                  </a:tcPr>
                </a:tc>
                <a:tc>
                  <a:txBody>
                    <a:bodyPr/>
                    <a:lstStyle/>
                    <a:p>
                      <a:pPr marL="0" marR="0" algn="ctr" defTabSz="914400" rtl="0" eaLnBrk="1" latinLnBrk="0" hangingPunct="1">
                        <a:spcBef>
                          <a:spcPts val="230"/>
                        </a:spcBef>
                        <a:spcAft>
                          <a:spcPts val="0"/>
                        </a:spcAft>
                        <a:tabLst>
                          <a:tab pos="-685800" algn="l"/>
                          <a:tab pos="-457200" algn="l"/>
                          <a:tab pos="0" algn="l"/>
                          <a:tab pos="228600" algn="l"/>
                          <a:tab pos="457200" algn="l"/>
                          <a:tab pos="685800" algn="l"/>
                        </a:tabLst>
                      </a:pPr>
                      <a:r>
                        <a:rPr lang="en-US" sz="2000" kern="1200">
                          <a:solidFill>
                            <a:schemeClr val="dk1"/>
                          </a:solidFill>
                          <a:effectLst/>
                          <a:latin typeface="+mn-lt"/>
                          <a:ea typeface="+mn-ea"/>
                          <a:cs typeface="+mn-cs"/>
                        </a:rPr>
                        <a:t>0.46</a:t>
                      </a:r>
                    </a:p>
                  </a:txBody>
                  <a:tcPr marL="36195" marR="36195" marT="0" marB="0" anchor="ctr">
                    <a:solidFill>
                      <a:schemeClr val="bg1">
                        <a:lumMod val="95000"/>
                      </a:schemeClr>
                    </a:solidFill>
                  </a:tcPr>
                </a:tc>
                <a:tc>
                  <a:txBody>
                    <a:bodyPr/>
                    <a:lstStyle/>
                    <a:p>
                      <a:pPr marL="0" marR="0" algn="ctr" defTabSz="914400" rtl="0" eaLnBrk="1" latinLnBrk="0" hangingPunct="1">
                        <a:spcBef>
                          <a:spcPts val="230"/>
                        </a:spcBef>
                        <a:spcAft>
                          <a:spcPts val="0"/>
                        </a:spcAft>
                        <a:tabLst>
                          <a:tab pos="-685800" algn="l"/>
                          <a:tab pos="-457200" algn="l"/>
                          <a:tab pos="0" algn="l"/>
                          <a:tab pos="228600" algn="l"/>
                          <a:tab pos="457200" algn="l"/>
                          <a:tab pos="685800" algn="l"/>
                        </a:tabLst>
                      </a:pPr>
                      <a:r>
                        <a:rPr lang="en-US" sz="2000" kern="1200" dirty="0">
                          <a:solidFill>
                            <a:schemeClr val="dk1"/>
                          </a:solidFill>
                          <a:effectLst/>
                          <a:latin typeface="+mn-lt"/>
                          <a:ea typeface="+mn-ea"/>
                          <a:cs typeface="+mn-cs"/>
                        </a:rPr>
                        <a:t>378</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231.60</a:t>
                      </a:r>
                      <a:endParaRPr lang="en-US" sz="2000" dirty="0">
                        <a:effectLst/>
                        <a:latin typeface="+mn-lt"/>
                        <a:ea typeface="Calibri"/>
                      </a:endParaRPr>
                    </a:p>
                  </a:txBody>
                  <a:tcPr marL="36195" marR="36195" marT="0" marB="0" anchor="ctr">
                    <a:solidFill>
                      <a:schemeClr val="bg1">
                        <a:lumMod val="95000"/>
                      </a:schemeClr>
                    </a:solidFill>
                  </a:tcPr>
                </a:tc>
                <a:extLst>
                  <a:ext uri="{0D108BD9-81ED-4DB2-BD59-A6C34878D82A}">
                    <a16:rowId xmlns:a16="http://schemas.microsoft.com/office/drawing/2014/main" val="10006"/>
                  </a:ext>
                </a:extLst>
              </a:tr>
              <a:tr h="301796">
                <a:tc gridSpan="6">
                  <a:txBody>
                    <a:bodyPr/>
                    <a:lstStyle/>
                    <a:p>
                      <a:pPr marL="0" marR="0">
                        <a:spcBef>
                          <a:spcPts val="230"/>
                        </a:spcBef>
                        <a:spcAft>
                          <a:spcPts val="260"/>
                        </a:spcAft>
                        <a:tabLst>
                          <a:tab pos="-685800" algn="l"/>
                          <a:tab pos="-457200" algn="l"/>
                          <a:tab pos="0" algn="l"/>
                          <a:tab pos="228600" algn="l"/>
                          <a:tab pos="457200" algn="l"/>
                          <a:tab pos="685800" algn="l"/>
                        </a:tabLst>
                      </a:pPr>
                      <a:r>
                        <a:rPr lang="en-US" sz="1400" dirty="0">
                          <a:effectLst/>
                        </a:rPr>
                        <a:t>1.0 kip = 4.45 kN</a:t>
                      </a:r>
                      <a:r>
                        <a:rPr lang="en-US" sz="900" dirty="0">
                          <a:effectLst/>
                        </a:rPr>
                        <a:t>.</a:t>
                      </a:r>
                      <a:endParaRPr lang="en-US" sz="1200" dirty="0">
                        <a:effectLst/>
                        <a:latin typeface="Arial"/>
                        <a:ea typeface="Calibri"/>
                      </a:endParaRPr>
                    </a:p>
                  </a:txBody>
                  <a:tcPr marL="36195" marR="36195" marT="0" marB="0" anchor="ctr">
                    <a:solidFill>
                      <a:schemeClr val="bg1">
                        <a:lumMod val="9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7"/>
                  </a:ext>
                </a:extLst>
              </a:tr>
            </a:tbl>
          </a:graphicData>
        </a:graphic>
      </p:graphicFrame>
      <p:graphicFrame>
        <p:nvGraphicFramePr>
          <p:cNvPr id="3" name="Object 2" descr="Fpx Equation - Diaphragm design force at level x"/>
          <p:cNvGraphicFramePr>
            <a:graphicFrameLocks noChangeAspect="1"/>
          </p:cNvGraphicFramePr>
          <p:nvPr>
            <p:extLst>
              <p:ext uri="{D42A27DB-BD31-4B8C-83A1-F6EECF244321}">
                <p14:modId xmlns:p14="http://schemas.microsoft.com/office/powerpoint/2010/main" val="1338315573"/>
              </p:ext>
            </p:extLst>
          </p:nvPr>
        </p:nvGraphicFramePr>
        <p:xfrm>
          <a:off x="2781299" y="1677439"/>
          <a:ext cx="3780511" cy="912382"/>
        </p:xfrm>
        <a:graphic>
          <a:graphicData uri="http://schemas.openxmlformats.org/presentationml/2006/ole">
            <mc:AlternateContent xmlns:mc="http://schemas.openxmlformats.org/markup-compatibility/2006">
              <mc:Choice xmlns:v="urn:schemas-microsoft-com:vml" Requires="v">
                <p:oleObj spid="_x0000_s30966" name="Equation" r:id="rId4" imgW="1739880" imgH="419040" progId="Equation.3">
                  <p:embed/>
                </p:oleObj>
              </mc:Choice>
              <mc:Fallback>
                <p:oleObj name="Equation" r:id="rId4" imgW="1739880" imgH="419040" progId="Equation.3">
                  <p:embed/>
                  <p:pic>
                    <p:nvPicPr>
                      <p:cNvPr id="0" name=""/>
                      <p:cNvPicPr>
                        <a:picLocks noChangeAspect="1" noChangeArrowheads="1"/>
                      </p:cNvPicPr>
                      <p:nvPr/>
                    </p:nvPicPr>
                    <p:blipFill>
                      <a:blip r:embed="rId5"/>
                      <a:srcRect/>
                      <a:stretch>
                        <a:fillRect/>
                      </a:stretch>
                    </p:blipFill>
                    <p:spPr bwMode="auto">
                      <a:xfrm>
                        <a:off x="2781299" y="1677439"/>
                        <a:ext cx="3780511" cy="912382"/>
                      </a:xfrm>
                      <a:prstGeom prst="rect">
                        <a:avLst/>
                      </a:prstGeom>
                      <a:noFill/>
                      <a:ln>
                        <a:noFill/>
                      </a:ln>
                    </p:spPr>
                  </p:pic>
                </p:oleObj>
              </mc:Fallback>
            </mc:AlternateContent>
          </a:graphicData>
        </a:graphic>
      </p:graphicFrame>
      <p:sp>
        <p:nvSpPr>
          <p:cNvPr id="8" name="Rectangle 7"/>
          <p:cNvSpPr/>
          <p:nvPr/>
        </p:nvSpPr>
        <p:spPr>
          <a:xfrm>
            <a:off x="338328" y="1007394"/>
            <a:ext cx="8650224" cy="1200329"/>
          </a:xfrm>
          <a:prstGeom prst="rect">
            <a:avLst/>
          </a:prstGeom>
        </p:spPr>
        <p:txBody>
          <a:bodyPr wrap="square">
            <a:spAutoFit/>
          </a:bodyPr>
          <a:lstStyle/>
          <a:p>
            <a:r>
              <a:rPr lang="en-US" b="1" dirty="0"/>
              <a:t>Step 3: </a:t>
            </a:r>
            <a:r>
              <a:rPr lang="en-US" dirty="0"/>
              <a:t>Determine </a:t>
            </a:r>
            <a:r>
              <a:rPr lang="en-US" i="1" dirty="0" err="1"/>
              <a:t>F</a:t>
            </a:r>
            <a:r>
              <a:rPr lang="en-US" i="1" baseline="-25000" dirty="0" err="1"/>
              <a:t>px</a:t>
            </a:r>
            <a:r>
              <a:rPr lang="en-US" dirty="0"/>
              <a:t>, Diaphragm Design Force at Level x</a:t>
            </a:r>
          </a:p>
          <a:p>
            <a:endParaRPr lang="en-US" dirty="0"/>
          </a:p>
          <a:p>
            <a:endParaRPr lang="en-US" dirty="0"/>
          </a:p>
        </p:txBody>
      </p:sp>
      <p:sp>
        <p:nvSpPr>
          <p:cNvPr id="2" name="Title 1"/>
          <p:cNvSpPr>
            <a:spLocks noGrp="1"/>
          </p:cNvSpPr>
          <p:nvPr>
            <p:ph type="title"/>
          </p:nvPr>
        </p:nvSpPr>
        <p:spPr>
          <a:xfrm>
            <a:off x="673100" y="68707"/>
            <a:ext cx="7772400" cy="1001141"/>
          </a:xfrm>
        </p:spPr>
        <p:txBody>
          <a:bodyPr/>
          <a:lstStyle/>
          <a:p>
            <a:r>
              <a:rPr lang="en-US" dirty="0"/>
              <a:t>Diaphragm Design Forces </a:t>
            </a:r>
          </a:p>
        </p:txBody>
      </p:sp>
    </p:spTree>
    <p:extLst>
      <p:ext uri="{BB962C8B-B14F-4D97-AF65-F5344CB8AC3E}">
        <p14:creationId xmlns:p14="http://schemas.microsoft.com/office/powerpoint/2010/main" val="283198227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title="Critical Regions of the Diaphragm to be Considered in this Design"/>
          <p:cNvGrpSpPr/>
          <p:nvPr/>
        </p:nvGrpSpPr>
        <p:grpSpPr>
          <a:xfrm>
            <a:off x="843279" y="1526232"/>
            <a:ext cx="7258687" cy="4531668"/>
            <a:chOff x="843279" y="1526232"/>
            <a:chExt cx="7258687" cy="4531668"/>
          </a:xfrm>
        </p:grpSpPr>
        <p:pic>
          <p:nvPicPr>
            <p:cNvPr id="27651" name="Picture 3" descr="The plan view of the floor is repeated with the dimensions removed and the critical regions for design identified with the numbered circles and arrows for reference to detailed sections.&#10;&#10;"/>
            <p:cNvPicPr>
              <a:picLocks noChangeAspect="1" noChangeArrowheads="1"/>
            </p:cNvPicPr>
            <p:nvPr/>
          </p:nvPicPr>
          <p:blipFill rotWithShape="1">
            <a:blip r:embed="rId3">
              <a:extLst>
                <a:ext uri="{28A0092B-C50C-407E-A947-70E740481C1C}">
                  <a14:useLocalDpi xmlns:a14="http://schemas.microsoft.com/office/drawing/2010/main" val="0"/>
                </a:ext>
              </a:extLst>
            </a:blip>
            <a:srcRect t="16440" b="2532"/>
            <a:stretch/>
          </p:blipFill>
          <p:spPr bwMode="auto">
            <a:xfrm>
              <a:off x="944881" y="2095500"/>
              <a:ext cx="7157085" cy="3962400"/>
            </a:xfrm>
            <a:prstGeom prst="rect">
              <a:avLst/>
            </a:prstGeom>
            <a:noFill/>
            <a:extLst>
              <a:ext uri="{909E8E84-426E-40DD-AFC4-6F175D3DCCD1}">
                <a14:hiddenFill xmlns:a14="http://schemas.microsoft.com/office/drawing/2010/main">
                  <a:solidFill>
                    <a:srgbClr val="FFFFFF"/>
                  </a:solidFill>
                </a14:hiddenFill>
              </a:ext>
            </a:extLst>
          </p:spPr>
        </p:pic>
        <p:cxnSp>
          <p:nvCxnSpPr>
            <p:cNvPr id="7" name="Straight Connector 6"/>
            <p:cNvCxnSpPr/>
            <p:nvPr/>
          </p:nvCxnSpPr>
          <p:spPr bwMode="auto">
            <a:xfrm>
              <a:off x="1492250" y="2266950"/>
              <a:ext cx="1676400" cy="0"/>
            </a:xfrm>
            <a:prstGeom prst="line">
              <a:avLst/>
            </a:prstGeom>
            <a:solidFill>
              <a:schemeClr val="accent1"/>
            </a:solidFill>
            <a:ln w="222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Straight Connector 8"/>
            <p:cNvCxnSpPr/>
            <p:nvPr/>
          </p:nvCxnSpPr>
          <p:spPr bwMode="auto">
            <a:xfrm>
              <a:off x="3092450" y="2120900"/>
              <a:ext cx="0" cy="3378200"/>
            </a:xfrm>
            <a:prstGeom prst="line">
              <a:avLst/>
            </a:prstGeom>
            <a:solidFill>
              <a:schemeClr val="accent1"/>
            </a:solidFill>
            <a:ln w="222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Straight Connector 10"/>
            <p:cNvCxnSpPr/>
            <p:nvPr/>
          </p:nvCxnSpPr>
          <p:spPr bwMode="auto">
            <a:xfrm>
              <a:off x="3243262" y="2131219"/>
              <a:ext cx="0" cy="3378200"/>
            </a:xfrm>
            <a:prstGeom prst="line">
              <a:avLst/>
            </a:prstGeom>
            <a:solidFill>
              <a:schemeClr val="accent1"/>
            </a:solidFill>
            <a:ln w="222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Straight Connector 11"/>
            <p:cNvCxnSpPr/>
            <p:nvPr/>
          </p:nvCxnSpPr>
          <p:spPr bwMode="auto">
            <a:xfrm>
              <a:off x="4244181" y="2133600"/>
              <a:ext cx="0" cy="3378200"/>
            </a:xfrm>
            <a:prstGeom prst="line">
              <a:avLst/>
            </a:prstGeom>
            <a:solidFill>
              <a:schemeClr val="accent1"/>
            </a:solidFill>
            <a:ln w="222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Straight Connector 12"/>
            <p:cNvCxnSpPr/>
            <p:nvPr/>
          </p:nvCxnSpPr>
          <p:spPr bwMode="auto">
            <a:xfrm>
              <a:off x="3015457" y="3295650"/>
              <a:ext cx="215900" cy="0"/>
            </a:xfrm>
            <a:prstGeom prst="line">
              <a:avLst/>
            </a:prstGeom>
            <a:solidFill>
              <a:schemeClr val="accent1"/>
            </a:solidFill>
            <a:ln w="222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2" name="Group 21"/>
            <p:cNvGrpSpPr/>
            <p:nvPr/>
          </p:nvGrpSpPr>
          <p:grpSpPr>
            <a:xfrm>
              <a:off x="2383789" y="1526232"/>
              <a:ext cx="693421" cy="632460"/>
              <a:chOff x="533400" y="1897380"/>
              <a:chExt cx="693421" cy="632460"/>
            </a:xfrm>
          </p:grpSpPr>
          <p:sp>
            <p:nvSpPr>
              <p:cNvPr id="16" name="TextBox 15"/>
              <p:cNvSpPr txBox="1"/>
              <p:nvPr/>
            </p:nvSpPr>
            <p:spPr>
              <a:xfrm>
                <a:off x="533400" y="1897380"/>
                <a:ext cx="510540" cy="461665"/>
              </a:xfrm>
              <a:prstGeom prst="rect">
                <a:avLst/>
              </a:prstGeom>
              <a:noFill/>
            </p:spPr>
            <p:txBody>
              <a:bodyPr wrap="square" rtlCol="0">
                <a:spAutoFit/>
              </a:bodyPr>
              <a:lstStyle/>
              <a:p>
                <a:pPr algn="ctr"/>
                <a:r>
                  <a:rPr lang="en-US" dirty="0">
                    <a:solidFill>
                      <a:srgbClr val="FF0000"/>
                    </a:solidFill>
                  </a:rPr>
                  <a:t>1</a:t>
                </a:r>
              </a:p>
            </p:txBody>
          </p:sp>
          <p:grpSp>
            <p:nvGrpSpPr>
              <p:cNvPr id="21" name="Group 20"/>
              <p:cNvGrpSpPr/>
              <p:nvPr/>
            </p:nvGrpSpPr>
            <p:grpSpPr>
              <a:xfrm>
                <a:off x="591502" y="1931044"/>
                <a:ext cx="635319" cy="598796"/>
                <a:chOff x="591502" y="1931044"/>
                <a:chExt cx="635319" cy="598796"/>
              </a:xfrm>
            </p:grpSpPr>
            <p:sp>
              <p:nvSpPr>
                <p:cNvPr id="17" name="Oval 16"/>
                <p:cNvSpPr/>
                <p:nvPr/>
              </p:nvSpPr>
              <p:spPr bwMode="auto">
                <a:xfrm>
                  <a:off x="591502" y="1931044"/>
                  <a:ext cx="394335" cy="394335"/>
                </a:xfrm>
                <a:prstGeom prst="ellipse">
                  <a:avLst/>
                </a:prstGeom>
                <a:noFill/>
                <a:ln w="158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34" charset="0"/>
                  </a:endParaRPr>
                </a:p>
              </p:txBody>
            </p:sp>
            <p:cxnSp>
              <p:nvCxnSpPr>
                <p:cNvPr id="20" name="Straight Arrow Connector 19"/>
                <p:cNvCxnSpPr/>
                <p:nvPr/>
              </p:nvCxnSpPr>
              <p:spPr bwMode="auto">
                <a:xfrm>
                  <a:off x="944881" y="2247900"/>
                  <a:ext cx="281940" cy="281940"/>
                </a:xfrm>
                <a:prstGeom prst="straightConnector1">
                  <a:avLst/>
                </a:prstGeom>
                <a:solidFill>
                  <a:schemeClr val="accent1"/>
                </a:solidFill>
                <a:ln w="1270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grpSp>
          <p:nvGrpSpPr>
            <p:cNvPr id="25" name="Group 24"/>
            <p:cNvGrpSpPr/>
            <p:nvPr/>
          </p:nvGrpSpPr>
          <p:grpSpPr>
            <a:xfrm>
              <a:off x="3255010" y="1586884"/>
              <a:ext cx="665479" cy="571808"/>
              <a:chOff x="391161" y="1891030"/>
              <a:chExt cx="665479" cy="571808"/>
            </a:xfrm>
          </p:grpSpPr>
          <p:sp>
            <p:nvSpPr>
              <p:cNvPr id="26" name="TextBox 25"/>
              <p:cNvSpPr txBox="1"/>
              <p:nvPr/>
            </p:nvSpPr>
            <p:spPr>
              <a:xfrm>
                <a:off x="546100" y="1891030"/>
                <a:ext cx="510540" cy="461665"/>
              </a:xfrm>
              <a:prstGeom prst="rect">
                <a:avLst/>
              </a:prstGeom>
              <a:noFill/>
            </p:spPr>
            <p:txBody>
              <a:bodyPr wrap="square" rtlCol="0">
                <a:spAutoFit/>
              </a:bodyPr>
              <a:lstStyle/>
              <a:p>
                <a:pPr algn="ctr"/>
                <a:r>
                  <a:rPr lang="en-US" dirty="0">
                    <a:solidFill>
                      <a:srgbClr val="FF0000"/>
                    </a:solidFill>
                  </a:rPr>
                  <a:t>2</a:t>
                </a:r>
              </a:p>
            </p:txBody>
          </p:sp>
          <p:grpSp>
            <p:nvGrpSpPr>
              <p:cNvPr id="27" name="Group 26"/>
              <p:cNvGrpSpPr/>
              <p:nvPr/>
            </p:nvGrpSpPr>
            <p:grpSpPr>
              <a:xfrm>
                <a:off x="391161" y="1931044"/>
                <a:ext cx="594676" cy="531794"/>
                <a:chOff x="391161" y="1931044"/>
                <a:chExt cx="594676" cy="531794"/>
              </a:xfrm>
            </p:grpSpPr>
            <p:sp>
              <p:nvSpPr>
                <p:cNvPr id="28" name="Oval 27"/>
                <p:cNvSpPr/>
                <p:nvPr/>
              </p:nvSpPr>
              <p:spPr bwMode="auto">
                <a:xfrm>
                  <a:off x="591502" y="1931044"/>
                  <a:ext cx="394335" cy="394335"/>
                </a:xfrm>
                <a:prstGeom prst="ellipse">
                  <a:avLst/>
                </a:prstGeom>
                <a:noFill/>
                <a:ln w="158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34" charset="0"/>
                  </a:endParaRPr>
                </a:p>
              </p:txBody>
            </p:sp>
            <p:cxnSp>
              <p:nvCxnSpPr>
                <p:cNvPr id="29" name="Straight Arrow Connector 28"/>
                <p:cNvCxnSpPr>
                  <a:stCxn id="28" idx="3"/>
                </p:cNvCxnSpPr>
                <p:nvPr/>
              </p:nvCxnSpPr>
              <p:spPr bwMode="auto">
                <a:xfrm flipH="1">
                  <a:off x="391161" y="2267630"/>
                  <a:ext cx="258090" cy="195208"/>
                </a:xfrm>
                <a:prstGeom prst="straightConnector1">
                  <a:avLst/>
                </a:prstGeom>
                <a:solidFill>
                  <a:schemeClr val="accent1"/>
                </a:solidFill>
                <a:ln w="1270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grpSp>
          <p:nvGrpSpPr>
            <p:cNvPr id="34" name="Group 33"/>
            <p:cNvGrpSpPr/>
            <p:nvPr/>
          </p:nvGrpSpPr>
          <p:grpSpPr>
            <a:xfrm>
              <a:off x="4263231" y="1609464"/>
              <a:ext cx="665479" cy="565458"/>
              <a:chOff x="391161" y="1897380"/>
              <a:chExt cx="665479" cy="565458"/>
            </a:xfrm>
          </p:grpSpPr>
          <p:sp>
            <p:nvSpPr>
              <p:cNvPr id="35" name="TextBox 34"/>
              <p:cNvSpPr txBox="1"/>
              <p:nvPr/>
            </p:nvSpPr>
            <p:spPr>
              <a:xfrm>
                <a:off x="546100" y="1897380"/>
                <a:ext cx="510540" cy="461665"/>
              </a:xfrm>
              <a:prstGeom prst="rect">
                <a:avLst/>
              </a:prstGeom>
              <a:noFill/>
            </p:spPr>
            <p:txBody>
              <a:bodyPr wrap="square" rtlCol="0">
                <a:spAutoFit/>
              </a:bodyPr>
              <a:lstStyle/>
              <a:p>
                <a:pPr algn="ctr"/>
                <a:r>
                  <a:rPr lang="en-US" dirty="0">
                    <a:solidFill>
                      <a:srgbClr val="FF0000"/>
                    </a:solidFill>
                  </a:rPr>
                  <a:t>3</a:t>
                </a:r>
              </a:p>
            </p:txBody>
          </p:sp>
          <p:grpSp>
            <p:nvGrpSpPr>
              <p:cNvPr id="36" name="Group 35"/>
              <p:cNvGrpSpPr/>
              <p:nvPr/>
            </p:nvGrpSpPr>
            <p:grpSpPr>
              <a:xfrm>
                <a:off x="391161" y="1931044"/>
                <a:ext cx="594676" cy="531794"/>
                <a:chOff x="391161" y="1931044"/>
                <a:chExt cx="594676" cy="531794"/>
              </a:xfrm>
            </p:grpSpPr>
            <p:sp>
              <p:nvSpPr>
                <p:cNvPr id="37" name="Oval 36"/>
                <p:cNvSpPr/>
                <p:nvPr/>
              </p:nvSpPr>
              <p:spPr bwMode="auto">
                <a:xfrm>
                  <a:off x="591502" y="1931044"/>
                  <a:ext cx="394335" cy="394335"/>
                </a:xfrm>
                <a:prstGeom prst="ellipse">
                  <a:avLst/>
                </a:prstGeom>
                <a:noFill/>
                <a:ln w="158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34" charset="0"/>
                  </a:endParaRPr>
                </a:p>
              </p:txBody>
            </p:sp>
            <p:cxnSp>
              <p:nvCxnSpPr>
                <p:cNvPr id="38" name="Straight Arrow Connector 37"/>
                <p:cNvCxnSpPr>
                  <a:stCxn id="37" idx="3"/>
                </p:cNvCxnSpPr>
                <p:nvPr/>
              </p:nvCxnSpPr>
              <p:spPr bwMode="auto">
                <a:xfrm flipH="1">
                  <a:off x="391161" y="2267630"/>
                  <a:ext cx="258090" cy="195208"/>
                </a:xfrm>
                <a:prstGeom prst="straightConnector1">
                  <a:avLst/>
                </a:prstGeom>
                <a:solidFill>
                  <a:schemeClr val="accent1"/>
                </a:solidFill>
                <a:ln w="1270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grpSp>
          <p:nvGrpSpPr>
            <p:cNvPr id="39" name="Group 38"/>
            <p:cNvGrpSpPr/>
            <p:nvPr/>
          </p:nvGrpSpPr>
          <p:grpSpPr>
            <a:xfrm>
              <a:off x="843279" y="1626600"/>
              <a:ext cx="693421" cy="632460"/>
              <a:chOff x="533400" y="1897380"/>
              <a:chExt cx="693421" cy="632460"/>
            </a:xfrm>
          </p:grpSpPr>
          <p:sp>
            <p:nvSpPr>
              <p:cNvPr id="40" name="TextBox 39"/>
              <p:cNvSpPr txBox="1"/>
              <p:nvPr/>
            </p:nvSpPr>
            <p:spPr>
              <a:xfrm>
                <a:off x="533400" y="1897380"/>
                <a:ext cx="510540" cy="461665"/>
              </a:xfrm>
              <a:prstGeom prst="rect">
                <a:avLst/>
              </a:prstGeom>
              <a:noFill/>
            </p:spPr>
            <p:txBody>
              <a:bodyPr wrap="square" rtlCol="0">
                <a:spAutoFit/>
              </a:bodyPr>
              <a:lstStyle/>
              <a:p>
                <a:pPr algn="ctr"/>
                <a:r>
                  <a:rPr lang="en-US" dirty="0">
                    <a:solidFill>
                      <a:srgbClr val="FF0000"/>
                    </a:solidFill>
                  </a:rPr>
                  <a:t>4</a:t>
                </a:r>
              </a:p>
            </p:txBody>
          </p:sp>
          <p:grpSp>
            <p:nvGrpSpPr>
              <p:cNvPr id="41" name="Group 40"/>
              <p:cNvGrpSpPr/>
              <p:nvPr/>
            </p:nvGrpSpPr>
            <p:grpSpPr>
              <a:xfrm>
                <a:off x="591502" y="1931044"/>
                <a:ext cx="635319" cy="598796"/>
                <a:chOff x="591502" y="1931044"/>
                <a:chExt cx="635319" cy="598796"/>
              </a:xfrm>
            </p:grpSpPr>
            <p:sp>
              <p:nvSpPr>
                <p:cNvPr id="42" name="Oval 41"/>
                <p:cNvSpPr/>
                <p:nvPr/>
              </p:nvSpPr>
              <p:spPr bwMode="auto">
                <a:xfrm>
                  <a:off x="591502" y="1931044"/>
                  <a:ext cx="394335" cy="394335"/>
                </a:xfrm>
                <a:prstGeom prst="ellipse">
                  <a:avLst/>
                </a:prstGeom>
                <a:noFill/>
                <a:ln w="158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34" charset="0"/>
                  </a:endParaRPr>
                </a:p>
              </p:txBody>
            </p:sp>
            <p:cxnSp>
              <p:nvCxnSpPr>
                <p:cNvPr id="43" name="Straight Arrow Connector 42"/>
                <p:cNvCxnSpPr/>
                <p:nvPr/>
              </p:nvCxnSpPr>
              <p:spPr bwMode="auto">
                <a:xfrm>
                  <a:off x="944881" y="2247900"/>
                  <a:ext cx="281940" cy="281940"/>
                </a:xfrm>
                <a:prstGeom prst="straightConnector1">
                  <a:avLst/>
                </a:prstGeom>
                <a:solidFill>
                  <a:schemeClr val="accent1"/>
                </a:solidFill>
                <a:ln w="1270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grpSp>
          <p:nvGrpSpPr>
            <p:cNvPr id="57" name="Group 56"/>
            <p:cNvGrpSpPr/>
            <p:nvPr/>
          </p:nvGrpSpPr>
          <p:grpSpPr>
            <a:xfrm>
              <a:off x="3161507" y="2522104"/>
              <a:ext cx="793283" cy="761323"/>
              <a:chOff x="3161507" y="2522104"/>
              <a:chExt cx="793283" cy="761323"/>
            </a:xfrm>
          </p:grpSpPr>
          <p:sp>
            <p:nvSpPr>
              <p:cNvPr id="47" name="Oval 46"/>
              <p:cNvSpPr/>
              <p:nvPr/>
            </p:nvSpPr>
            <p:spPr bwMode="auto">
              <a:xfrm>
                <a:off x="3560455" y="2553057"/>
                <a:ext cx="394335" cy="394335"/>
              </a:xfrm>
              <a:prstGeom prst="ellipse">
                <a:avLst/>
              </a:prstGeom>
              <a:solidFill>
                <a:schemeClr val="bg1"/>
              </a:solidFill>
              <a:ln w="158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34" charset="0"/>
                </a:endParaRPr>
              </a:p>
            </p:txBody>
          </p:sp>
          <p:cxnSp>
            <p:nvCxnSpPr>
              <p:cNvPr id="48" name="Straight Arrow Connector 47"/>
              <p:cNvCxnSpPr/>
              <p:nvPr/>
            </p:nvCxnSpPr>
            <p:spPr bwMode="auto">
              <a:xfrm flipH="1">
                <a:off x="3161507" y="2969419"/>
                <a:ext cx="22560" cy="314008"/>
              </a:xfrm>
              <a:prstGeom prst="straightConnector1">
                <a:avLst/>
              </a:prstGeom>
              <a:solidFill>
                <a:schemeClr val="accent1"/>
              </a:solidFill>
              <a:ln w="1270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5" name="Straight Connector 54"/>
              <p:cNvCxnSpPr/>
              <p:nvPr/>
            </p:nvCxnSpPr>
            <p:spPr bwMode="auto">
              <a:xfrm flipV="1">
                <a:off x="3182469" y="2819400"/>
                <a:ext cx="385057" cy="150019"/>
              </a:xfrm>
              <a:prstGeom prst="line">
                <a:avLst/>
              </a:prstGeom>
              <a:solidFill>
                <a:schemeClr val="accent1"/>
              </a:solidFill>
              <a:ln w="127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5" name="TextBox 44"/>
              <p:cNvSpPr txBox="1"/>
              <p:nvPr/>
            </p:nvSpPr>
            <p:spPr>
              <a:xfrm>
                <a:off x="3615697" y="2522104"/>
                <a:ext cx="293373" cy="461665"/>
              </a:xfrm>
              <a:prstGeom prst="rect">
                <a:avLst/>
              </a:prstGeom>
              <a:noFill/>
            </p:spPr>
            <p:txBody>
              <a:bodyPr wrap="square" rtlCol="0">
                <a:spAutoFit/>
              </a:bodyPr>
              <a:lstStyle/>
              <a:p>
                <a:pPr algn="ctr"/>
                <a:r>
                  <a:rPr lang="en-US" dirty="0">
                    <a:solidFill>
                      <a:srgbClr val="FF0000"/>
                    </a:solidFill>
                  </a:rPr>
                  <a:t>5</a:t>
                </a:r>
              </a:p>
            </p:txBody>
          </p:sp>
        </p:grpSp>
      </p:grpSp>
      <p:sp>
        <p:nvSpPr>
          <p:cNvPr id="2" name="Title 1"/>
          <p:cNvSpPr>
            <a:spLocks noGrp="1"/>
          </p:cNvSpPr>
          <p:nvPr>
            <p:ph type="title"/>
          </p:nvPr>
        </p:nvSpPr>
        <p:spPr/>
        <p:txBody>
          <a:bodyPr/>
          <a:lstStyle/>
          <a:p>
            <a:r>
              <a:rPr lang="en-US" dirty="0"/>
              <a:t>Critical regions of the diaphragm to be considered in this design </a:t>
            </a:r>
          </a:p>
        </p:txBody>
      </p:sp>
    </p:spTree>
    <p:extLst>
      <p:ext uri="{BB962C8B-B14F-4D97-AF65-F5344CB8AC3E}">
        <p14:creationId xmlns:p14="http://schemas.microsoft.com/office/powerpoint/2010/main" val="288354628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8137" y="1404938"/>
            <a:ext cx="8634413" cy="4297362"/>
          </a:xfrm>
        </p:spPr>
        <p:txBody>
          <a:bodyPr/>
          <a:lstStyle/>
          <a:p>
            <a:pPr>
              <a:buClr>
                <a:srgbClr val="FF0000"/>
              </a:buClr>
            </a:pPr>
            <a:r>
              <a:rPr lang="en-US" sz="2400" dirty="0"/>
              <a:t>Joint 1 – Transverse forces:</a:t>
            </a:r>
          </a:p>
          <a:p>
            <a:pPr lvl="1">
              <a:buClr>
                <a:srgbClr val="FF0000"/>
              </a:buClr>
            </a:pPr>
            <a:r>
              <a:rPr lang="en-US" sz="2300" dirty="0"/>
              <a:t>Shear, </a:t>
            </a:r>
            <a:r>
              <a:rPr lang="en-US" sz="2300" i="1" dirty="0"/>
              <a:t>V</a:t>
            </a:r>
            <a:r>
              <a:rPr lang="en-US" sz="2300" i="1" baseline="-25000" dirty="0"/>
              <a:t>u1</a:t>
            </a:r>
            <a:r>
              <a:rPr lang="en-US" sz="2300" dirty="0"/>
              <a:t> = 94 kips x 2.0 = 188 kips</a:t>
            </a:r>
          </a:p>
          <a:p>
            <a:pPr lvl="1">
              <a:buClr>
                <a:srgbClr val="FF0000"/>
              </a:buClr>
            </a:pPr>
            <a:r>
              <a:rPr lang="en-US" sz="2300" dirty="0"/>
              <a:t>Moment, </a:t>
            </a:r>
            <a:r>
              <a:rPr lang="en-US" sz="2300" i="1" dirty="0"/>
              <a:t>M</a:t>
            </a:r>
            <a:r>
              <a:rPr lang="en-US" sz="2300" i="1" baseline="-25000" dirty="0"/>
              <a:t>u1</a:t>
            </a:r>
            <a:r>
              <a:rPr lang="en-US" sz="2300" dirty="0"/>
              <a:t> = 1692 </a:t>
            </a:r>
            <a:r>
              <a:rPr lang="en-US" sz="2300" dirty="0" err="1"/>
              <a:t>ft</a:t>
            </a:r>
            <a:r>
              <a:rPr lang="en-US" sz="2300" dirty="0"/>
              <a:t>-kips x 2.0 = 3384 </a:t>
            </a:r>
            <a:r>
              <a:rPr lang="en-US" sz="2300" dirty="0" err="1"/>
              <a:t>ft</a:t>
            </a:r>
            <a:r>
              <a:rPr lang="en-US" sz="2300" dirty="0"/>
              <a:t>-kips</a:t>
            </a:r>
          </a:p>
          <a:p>
            <a:pPr lvl="1">
              <a:buClr>
                <a:srgbClr val="FF0000"/>
              </a:buClr>
            </a:pPr>
            <a:r>
              <a:rPr lang="en-US" sz="2300" dirty="0"/>
              <a:t>Chord tension, </a:t>
            </a:r>
            <a:r>
              <a:rPr lang="en-US" sz="2300" i="1" dirty="0"/>
              <a:t>T</a:t>
            </a:r>
            <a:r>
              <a:rPr lang="en-US" sz="2300" i="1" baseline="-25000" dirty="0"/>
              <a:t>u1</a:t>
            </a:r>
            <a:r>
              <a:rPr lang="en-US" sz="2300" dirty="0"/>
              <a:t> = </a:t>
            </a:r>
            <a:r>
              <a:rPr lang="en-US" sz="2300" i="1" dirty="0"/>
              <a:t>M/d</a:t>
            </a:r>
            <a:r>
              <a:rPr lang="en-US" sz="2300" dirty="0"/>
              <a:t> = 3384 ft-kips / 71 ft = 47.7 kips</a:t>
            </a:r>
          </a:p>
          <a:p>
            <a:pPr marL="457200" lvl="1" indent="0">
              <a:buClr>
                <a:srgbClr val="FF0000"/>
              </a:buClr>
              <a:buNone/>
            </a:pPr>
            <a:endParaRPr lang="en-US" sz="2300" dirty="0"/>
          </a:p>
          <a:p>
            <a:pPr>
              <a:buClr>
                <a:srgbClr val="FF0000"/>
              </a:buClr>
            </a:pPr>
            <a:r>
              <a:rPr lang="en-US" sz="2400" dirty="0"/>
              <a:t>Joint 2 – Transverse forces:</a:t>
            </a:r>
          </a:p>
          <a:p>
            <a:pPr lvl="1">
              <a:buClr>
                <a:srgbClr val="FF0000"/>
              </a:buClr>
            </a:pPr>
            <a:r>
              <a:rPr lang="en-US" sz="2300" dirty="0"/>
              <a:t>Shear, </a:t>
            </a:r>
            <a:r>
              <a:rPr lang="en-US" sz="2300" i="1" dirty="0"/>
              <a:t>V</a:t>
            </a:r>
            <a:r>
              <a:rPr lang="en-US" sz="2300" i="1" baseline="-25000" dirty="0"/>
              <a:t>u2</a:t>
            </a:r>
            <a:r>
              <a:rPr lang="en-US" sz="2300" dirty="0"/>
              <a:t> = 104.4 kips x 2.0 = 208.8 kips</a:t>
            </a:r>
          </a:p>
          <a:p>
            <a:pPr lvl="1">
              <a:buClr>
                <a:srgbClr val="FF0000"/>
              </a:buClr>
            </a:pPr>
            <a:r>
              <a:rPr lang="en-US" sz="2300" dirty="0"/>
              <a:t>Moment, </a:t>
            </a:r>
            <a:r>
              <a:rPr lang="en-US" sz="2300" i="1" dirty="0"/>
              <a:t>M</a:t>
            </a:r>
            <a:r>
              <a:rPr lang="en-US" sz="2300" i="1" baseline="-25000" dirty="0"/>
              <a:t>u2</a:t>
            </a:r>
            <a:r>
              <a:rPr lang="en-US" sz="2300" dirty="0"/>
              <a:t> = 2088 </a:t>
            </a:r>
            <a:r>
              <a:rPr lang="en-US" sz="2300" dirty="0" err="1"/>
              <a:t>ft</a:t>
            </a:r>
            <a:r>
              <a:rPr lang="en-US" sz="2300" dirty="0"/>
              <a:t>-kips x 2.0 = 4176 </a:t>
            </a:r>
            <a:r>
              <a:rPr lang="en-US" sz="2300" dirty="0" err="1"/>
              <a:t>ft</a:t>
            </a:r>
            <a:r>
              <a:rPr lang="en-US" sz="2300" dirty="0"/>
              <a:t>-kips</a:t>
            </a:r>
          </a:p>
          <a:p>
            <a:pPr lvl="1">
              <a:buClr>
                <a:srgbClr val="FF0000"/>
              </a:buClr>
            </a:pPr>
            <a:r>
              <a:rPr lang="en-US" sz="2300" dirty="0"/>
              <a:t>Chord tension, </a:t>
            </a:r>
            <a:r>
              <a:rPr lang="en-US" sz="2300" i="1" dirty="0"/>
              <a:t>T</a:t>
            </a:r>
            <a:r>
              <a:rPr lang="en-US" sz="2300" i="1" baseline="-25000" dirty="0"/>
              <a:t>u2</a:t>
            </a:r>
            <a:r>
              <a:rPr lang="en-US" sz="2300" dirty="0"/>
              <a:t> = </a:t>
            </a:r>
            <a:r>
              <a:rPr lang="en-US" sz="2300" i="1" dirty="0"/>
              <a:t>M/d</a:t>
            </a:r>
            <a:r>
              <a:rPr lang="en-US" sz="2300" dirty="0"/>
              <a:t> = 4176 ft-kips / 71 ft = 58.8 kips</a:t>
            </a:r>
          </a:p>
          <a:p>
            <a:pPr>
              <a:buClr>
                <a:srgbClr val="FF0000"/>
              </a:buClr>
            </a:pPr>
            <a:endParaRPr lang="en-US" dirty="0"/>
          </a:p>
        </p:txBody>
      </p:sp>
      <p:sp>
        <p:nvSpPr>
          <p:cNvPr id="2" name="Title 1"/>
          <p:cNvSpPr>
            <a:spLocks noGrp="1"/>
          </p:cNvSpPr>
          <p:nvPr>
            <p:ph type="title"/>
          </p:nvPr>
        </p:nvSpPr>
        <p:spPr/>
        <p:txBody>
          <a:bodyPr/>
          <a:lstStyle/>
          <a:p>
            <a:r>
              <a:rPr lang="en-US" dirty="0"/>
              <a:t>Joint Forces</a:t>
            </a:r>
          </a:p>
        </p:txBody>
      </p:sp>
    </p:spTree>
    <p:extLst>
      <p:ext uri="{BB962C8B-B14F-4D97-AF65-F5344CB8AC3E}">
        <p14:creationId xmlns:p14="http://schemas.microsoft.com/office/powerpoint/2010/main" val="219821327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5600" y="1435100"/>
            <a:ext cx="8474075" cy="4648199"/>
          </a:xfrm>
        </p:spPr>
        <p:txBody>
          <a:bodyPr/>
          <a:lstStyle/>
          <a:p>
            <a:pPr>
              <a:buClr>
                <a:srgbClr val="FF0000"/>
              </a:buClr>
            </a:pPr>
            <a:r>
              <a:rPr lang="en-US" sz="2400" dirty="0"/>
              <a:t>Joint 3 – Transverse forces:</a:t>
            </a:r>
          </a:p>
          <a:p>
            <a:pPr lvl="1">
              <a:buClr>
                <a:srgbClr val="FF0000"/>
              </a:buClr>
            </a:pPr>
            <a:r>
              <a:rPr lang="en-US" sz="2000" dirty="0"/>
              <a:t>Shear, </a:t>
            </a:r>
            <a:r>
              <a:rPr lang="en-US" sz="2000" i="1" dirty="0"/>
              <a:t>V</a:t>
            </a:r>
            <a:r>
              <a:rPr lang="en-US" sz="2000" i="1" baseline="-25000" dirty="0"/>
              <a:t>u3</a:t>
            </a:r>
            <a:r>
              <a:rPr lang="en-US" sz="2000" dirty="0"/>
              <a:t> = 64.2 kips x 2.0 = 128.4 kips</a:t>
            </a:r>
          </a:p>
          <a:p>
            <a:pPr lvl="1">
              <a:buClr>
                <a:srgbClr val="FF0000"/>
              </a:buClr>
            </a:pPr>
            <a:r>
              <a:rPr lang="en-US" sz="2000" dirty="0"/>
              <a:t>Moment, </a:t>
            </a:r>
            <a:r>
              <a:rPr lang="en-US" sz="2000" i="1" dirty="0"/>
              <a:t>M</a:t>
            </a:r>
            <a:r>
              <a:rPr lang="en-US" sz="2000" i="1" baseline="-25000" dirty="0"/>
              <a:t>u3</a:t>
            </a:r>
            <a:r>
              <a:rPr lang="en-US" sz="2000" dirty="0"/>
              <a:t> = 3070 </a:t>
            </a:r>
            <a:r>
              <a:rPr lang="en-US" sz="2000" dirty="0" err="1"/>
              <a:t>ft</a:t>
            </a:r>
            <a:r>
              <a:rPr lang="en-US" sz="2000" dirty="0"/>
              <a:t>-kips x 2.0 = 6140 </a:t>
            </a:r>
            <a:r>
              <a:rPr lang="en-US" sz="2000" dirty="0" err="1"/>
              <a:t>ft</a:t>
            </a:r>
            <a:r>
              <a:rPr lang="en-US" sz="2000" dirty="0"/>
              <a:t>-kips</a:t>
            </a:r>
          </a:p>
          <a:p>
            <a:pPr lvl="1">
              <a:buClr>
                <a:srgbClr val="FF0000"/>
              </a:buClr>
            </a:pPr>
            <a:r>
              <a:rPr lang="en-US" sz="2000" dirty="0"/>
              <a:t>Chord tension, </a:t>
            </a:r>
            <a:r>
              <a:rPr lang="en-US" sz="2000" i="1" dirty="0"/>
              <a:t>T</a:t>
            </a:r>
            <a:r>
              <a:rPr lang="en-US" sz="2000" i="1" baseline="-25000" dirty="0"/>
              <a:t>u3</a:t>
            </a:r>
            <a:r>
              <a:rPr lang="en-US" sz="2000" dirty="0"/>
              <a:t> = </a:t>
            </a:r>
            <a:r>
              <a:rPr lang="en-US" sz="2000" i="1" dirty="0"/>
              <a:t>M/d</a:t>
            </a:r>
            <a:r>
              <a:rPr lang="en-US" sz="2000" dirty="0"/>
              <a:t> = 6140 ft-kips / 71 ft  = 86.5 kips</a:t>
            </a:r>
          </a:p>
          <a:p>
            <a:pPr lvl="1">
              <a:buClr>
                <a:srgbClr val="FF0000"/>
              </a:buClr>
            </a:pPr>
            <a:endParaRPr lang="en-US" sz="2000" dirty="0"/>
          </a:p>
          <a:p>
            <a:pPr>
              <a:buClr>
                <a:srgbClr val="FF0000"/>
              </a:buClr>
            </a:pPr>
            <a:r>
              <a:rPr lang="en-US" sz="2400" dirty="0"/>
              <a:t>Joint 4 – Longitudinal forces:</a:t>
            </a:r>
          </a:p>
          <a:p>
            <a:pPr lvl="1">
              <a:buClr>
                <a:srgbClr val="FF0000"/>
              </a:buClr>
            </a:pPr>
            <a:r>
              <a:rPr lang="en-US" sz="2000" dirty="0"/>
              <a:t>Wall force, </a:t>
            </a:r>
            <a:r>
              <a:rPr lang="en-US" sz="2000" i="1" dirty="0"/>
              <a:t>F</a:t>
            </a:r>
            <a:r>
              <a:rPr lang="en-US" sz="2000" dirty="0"/>
              <a:t> = 43.4 kips x 2.0 = 86.8 kips</a:t>
            </a:r>
          </a:p>
          <a:p>
            <a:pPr lvl="1">
              <a:buClr>
                <a:srgbClr val="FF0000"/>
              </a:buClr>
            </a:pPr>
            <a:r>
              <a:rPr lang="en-US" sz="2000" dirty="0"/>
              <a:t>Wall shear along wall length, </a:t>
            </a:r>
            <a:r>
              <a:rPr lang="en-US" sz="2000" i="1" dirty="0"/>
              <a:t>V</a:t>
            </a:r>
            <a:r>
              <a:rPr lang="en-US" sz="2000" i="1" baseline="-25000" dirty="0"/>
              <a:t>u4</a:t>
            </a:r>
            <a:r>
              <a:rPr lang="en-US" sz="2000" dirty="0"/>
              <a:t> = 20.6 kips x 2.0 = 41.2 kips</a:t>
            </a:r>
          </a:p>
          <a:p>
            <a:pPr lvl="1">
              <a:buClr>
                <a:srgbClr val="FF0000"/>
              </a:buClr>
            </a:pPr>
            <a:r>
              <a:rPr lang="en-US" sz="2000" dirty="0"/>
              <a:t>Collector force at wall end, 1.5</a:t>
            </a:r>
            <a:r>
              <a:rPr lang="en-US" sz="2000" i="1" dirty="0"/>
              <a:t>T</a:t>
            </a:r>
            <a:r>
              <a:rPr lang="en-US" sz="2000" i="1" baseline="-25000" dirty="0"/>
              <a:t>u4</a:t>
            </a:r>
            <a:r>
              <a:rPr lang="en-US" sz="2000" dirty="0"/>
              <a:t> = 34.2 kips x 2.0 = 68.4 kips</a:t>
            </a:r>
          </a:p>
          <a:p>
            <a:pPr>
              <a:buClr>
                <a:srgbClr val="FF0000"/>
              </a:buClr>
            </a:pPr>
            <a:endParaRPr lang="en-US" sz="2400" dirty="0"/>
          </a:p>
        </p:txBody>
      </p:sp>
      <p:sp>
        <p:nvSpPr>
          <p:cNvPr id="2" name="Title 1"/>
          <p:cNvSpPr>
            <a:spLocks noGrp="1"/>
          </p:cNvSpPr>
          <p:nvPr>
            <p:ph type="title"/>
          </p:nvPr>
        </p:nvSpPr>
        <p:spPr/>
        <p:txBody>
          <a:bodyPr/>
          <a:lstStyle/>
          <a:p>
            <a:r>
              <a:rPr lang="en-US" dirty="0"/>
              <a:t>Joint Forces</a:t>
            </a:r>
          </a:p>
        </p:txBody>
      </p:sp>
    </p:spTree>
    <p:extLst>
      <p:ext uri="{BB962C8B-B14F-4D97-AF65-F5344CB8AC3E}">
        <p14:creationId xmlns:p14="http://schemas.microsoft.com/office/powerpoint/2010/main" val="16475063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5600" y="1435100"/>
            <a:ext cx="8474075" cy="4648199"/>
          </a:xfrm>
        </p:spPr>
        <p:txBody>
          <a:bodyPr/>
          <a:lstStyle/>
          <a:p>
            <a:pPr>
              <a:buClr>
                <a:srgbClr val="FF0000"/>
              </a:buClr>
            </a:pPr>
            <a:r>
              <a:rPr lang="en-US" sz="2400" dirty="0"/>
              <a:t>Joint 4 – Out-of-Plane Forces:</a:t>
            </a:r>
          </a:p>
          <a:p>
            <a:pPr lvl="1">
              <a:spcAft>
                <a:spcPts val="1200"/>
              </a:spcAft>
              <a:buClr>
                <a:srgbClr val="FF0000"/>
              </a:buClr>
            </a:pPr>
            <a:r>
              <a:rPr lang="en-US" sz="2000" dirty="0"/>
              <a:t>The Standard has several requirements for out-of-plane forces.  None are unique to precast diaphragms and all are less than the requirements in ACI 318 for precast construction regardless of seismic considerations.  Assuming the planks are similar to beams and comply with the minimum requirements of </a:t>
            </a:r>
            <a:r>
              <a:rPr lang="en-US" sz="2000" i="1" dirty="0"/>
              <a:t>Standard</a:t>
            </a:r>
            <a:r>
              <a:rPr lang="en-US" sz="2000" dirty="0"/>
              <a:t> Section 12.14 (Seismic Design Category B and greater), the required out-of-plane horizontal force is:</a:t>
            </a:r>
          </a:p>
          <a:p>
            <a:pPr lvl="1" indent="0">
              <a:buClr>
                <a:srgbClr val="FF0000"/>
              </a:buClr>
              <a:buNone/>
            </a:pPr>
            <a:r>
              <a:rPr lang="en-US" sz="2000" dirty="0"/>
              <a:t>0.05(</a:t>
            </a:r>
            <a:r>
              <a:rPr lang="en-US" sz="2000" i="1" dirty="0"/>
              <a:t>D</a:t>
            </a:r>
            <a:r>
              <a:rPr lang="en-US" sz="2000" dirty="0"/>
              <a:t>+</a:t>
            </a:r>
            <a:r>
              <a:rPr lang="en-US" sz="2000" i="1" dirty="0"/>
              <a:t>L</a:t>
            </a:r>
            <a:r>
              <a:rPr lang="en-US" sz="2000" dirty="0"/>
              <a:t>)plank = 0.05(67 </a:t>
            </a:r>
            <a:r>
              <a:rPr lang="en-US" sz="2000" dirty="0" err="1"/>
              <a:t>psf</a:t>
            </a:r>
            <a:r>
              <a:rPr lang="en-US" sz="2000" dirty="0"/>
              <a:t> + 40 </a:t>
            </a:r>
            <a:r>
              <a:rPr lang="en-US" sz="2000" dirty="0" err="1"/>
              <a:t>psf</a:t>
            </a:r>
            <a:r>
              <a:rPr lang="en-US" sz="2000" dirty="0"/>
              <a:t>)(24 </a:t>
            </a:r>
            <a:r>
              <a:rPr lang="en-US" sz="2000" dirty="0" err="1"/>
              <a:t>ft</a:t>
            </a:r>
            <a:r>
              <a:rPr lang="en-US" sz="2000" dirty="0"/>
              <a:t> / 2) = 64.2 </a:t>
            </a:r>
            <a:r>
              <a:rPr lang="en-US" sz="2000" dirty="0" err="1"/>
              <a:t>plf</a:t>
            </a:r>
            <a:endParaRPr lang="en-US" sz="2000" dirty="0"/>
          </a:p>
          <a:p>
            <a:pPr lvl="1">
              <a:buClr>
                <a:srgbClr val="FF0000"/>
              </a:buClr>
            </a:pPr>
            <a:endParaRPr lang="en-US" sz="2000" dirty="0"/>
          </a:p>
        </p:txBody>
      </p:sp>
      <p:sp>
        <p:nvSpPr>
          <p:cNvPr id="2" name="Title 1"/>
          <p:cNvSpPr>
            <a:spLocks noGrp="1"/>
          </p:cNvSpPr>
          <p:nvPr>
            <p:ph type="title"/>
          </p:nvPr>
        </p:nvSpPr>
        <p:spPr/>
        <p:txBody>
          <a:bodyPr/>
          <a:lstStyle/>
          <a:p>
            <a:r>
              <a:rPr lang="en-US" dirty="0"/>
              <a:t>Joint Forces</a:t>
            </a:r>
          </a:p>
        </p:txBody>
      </p:sp>
    </p:spTree>
    <p:extLst>
      <p:ext uri="{BB962C8B-B14F-4D97-AF65-F5344CB8AC3E}">
        <p14:creationId xmlns:p14="http://schemas.microsoft.com/office/powerpoint/2010/main" val="187799015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5600" y="1435100"/>
            <a:ext cx="8474075" cy="4832350"/>
          </a:xfrm>
        </p:spPr>
        <p:txBody>
          <a:bodyPr/>
          <a:lstStyle/>
          <a:p>
            <a:pPr>
              <a:buClr>
                <a:srgbClr val="FF0000"/>
              </a:buClr>
            </a:pPr>
            <a:r>
              <a:rPr lang="en-US" sz="2400" dirty="0"/>
              <a:t>Joint 4 – Out-of-Plane Forces:</a:t>
            </a:r>
          </a:p>
          <a:p>
            <a:pPr lvl="1">
              <a:spcAft>
                <a:spcPts val="1200"/>
              </a:spcAft>
              <a:buClr>
                <a:srgbClr val="FF0000"/>
              </a:buClr>
            </a:pPr>
            <a:r>
              <a:rPr lang="en-US" sz="2000" dirty="0"/>
              <a:t>According to </a:t>
            </a:r>
            <a:r>
              <a:rPr lang="en-US" sz="2000" i="1" dirty="0"/>
              <a:t>Standard</a:t>
            </a:r>
            <a:r>
              <a:rPr lang="en-US" sz="2000" dirty="0"/>
              <a:t> Section 12.11.2.1 (Seismic Design Category B and greater), structural wall anchorage must be designed for a force computed as:</a:t>
            </a:r>
          </a:p>
          <a:p>
            <a:pPr lvl="1" indent="0">
              <a:buClr>
                <a:srgbClr val="FF0000"/>
              </a:buClr>
              <a:buNone/>
            </a:pPr>
            <a:r>
              <a:rPr lang="en-US" sz="2000" i="1" dirty="0" err="1"/>
              <a:t>F</a:t>
            </a:r>
            <a:r>
              <a:rPr lang="en-US" sz="2000" i="1" baseline="-25000" dirty="0" err="1"/>
              <a:t>p</a:t>
            </a:r>
            <a:r>
              <a:rPr lang="en-US" sz="2000" dirty="0"/>
              <a:t> = 0.4(</a:t>
            </a:r>
            <a:r>
              <a:rPr lang="en-US" sz="2000" i="1" dirty="0"/>
              <a:t>S</a:t>
            </a:r>
            <a:r>
              <a:rPr lang="en-US" sz="2000" i="1" baseline="-25000" dirty="0"/>
              <a:t>DS</a:t>
            </a:r>
            <a:r>
              <a:rPr lang="en-US" sz="2000" dirty="0"/>
              <a:t>)(</a:t>
            </a:r>
            <a:r>
              <a:rPr lang="en-US" sz="2000" i="1" dirty="0" err="1"/>
              <a:t>k</a:t>
            </a:r>
            <a:r>
              <a:rPr lang="en-US" sz="2000" i="1" baseline="-25000" dirty="0" err="1"/>
              <a:t>a</a:t>
            </a:r>
            <a:r>
              <a:rPr lang="en-US" sz="2000" dirty="0"/>
              <a:t>)(</a:t>
            </a:r>
            <a:r>
              <a:rPr lang="en-US" sz="2000" i="1" dirty="0" err="1"/>
              <a:t>I</a:t>
            </a:r>
            <a:r>
              <a:rPr lang="en-US" sz="2000" i="1" baseline="-25000" dirty="0" err="1"/>
              <a:t>e</a:t>
            </a:r>
            <a:r>
              <a:rPr lang="en-US" sz="2000" dirty="0"/>
              <a:t>)(</a:t>
            </a:r>
            <a:r>
              <a:rPr lang="en-US" sz="2000" i="1" dirty="0" err="1"/>
              <a:t>W</a:t>
            </a:r>
            <a:r>
              <a:rPr lang="en-US" sz="2000" i="1" baseline="-25000" dirty="0" err="1"/>
              <a:t>wall</a:t>
            </a:r>
            <a:r>
              <a:rPr lang="en-US" sz="2000" dirty="0"/>
              <a:t>) </a:t>
            </a:r>
          </a:p>
          <a:p>
            <a:pPr lvl="1" indent="0">
              <a:spcAft>
                <a:spcPts val="1200"/>
              </a:spcAft>
              <a:buClr>
                <a:srgbClr val="FF0000"/>
              </a:buClr>
              <a:buNone/>
            </a:pPr>
            <a:r>
              <a:rPr lang="en-US" sz="2000" dirty="0"/>
              <a:t>	  = 0.4(1.0)(1.0)(1.0) [(60 </a:t>
            </a:r>
            <a:r>
              <a:rPr lang="en-US" sz="2000" dirty="0" err="1"/>
              <a:t>psf</a:t>
            </a:r>
            <a:r>
              <a:rPr lang="en-US" sz="2000" dirty="0"/>
              <a:t>)(8.67 </a:t>
            </a:r>
            <a:r>
              <a:rPr lang="en-US" sz="2000" dirty="0" err="1"/>
              <a:t>ft</a:t>
            </a:r>
            <a:r>
              <a:rPr lang="en-US" sz="2000" dirty="0"/>
              <a:t>)] = 208 </a:t>
            </a:r>
            <a:r>
              <a:rPr lang="en-US" sz="2000" dirty="0" err="1"/>
              <a:t>plf</a:t>
            </a:r>
            <a:endParaRPr lang="en-US" sz="2000" dirty="0"/>
          </a:p>
          <a:p>
            <a:pPr lvl="1" indent="0">
              <a:spcAft>
                <a:spcPts val="1200"/>
              </a:spcAft>
              <a:buClr>
                <a:srgbClr val="FF0000"/>
              </a:buClr>
              <a:buNone/>
            </a:pPr>
            <a:r>
              <a:rPr lang="en-US" sz="2000" dirty="0"/>
              <a:t>where</a:t>
            </a:r>
          </a:p>
          <a:p>
            <a:pPr lvl="1" indent="0">
              <a:spcAft>
                <a:spcPts val="1200"/>
              </a:spcAft>
              <a:buClr>
                <a:srgbClr val="FF0000"/>
              </a:buClr>
              <a:buNone/>
            </a:pPr>
            <a:r>
              <a:rPr lang="en-US" sz="2000" i="1" dirty="0" err="1"/>
              <a:t>k</a:t>
            </a:r>
            <a:r>
              <a:rPr lang="en-US" sz="2000" i="1" baseline="-25000" dirty="0" err="1"/>
              <a:t>a</a:t>
            </a:r>
            <a:r>
              <a:rPr lang="en-US" sz="2000" dirty="0"/>
              <a:t> = 1.0 + </a:t>
            </a:r>
            <a:r>
              <a:rPr lang="en-US" sz="2000" i="1" dirty="0"/>
              <a:t>L</a:t>
            </a:r>
            <a:r>
              <a:rPr lang="en-US" sz="2000" i="1" baseline="-25000" dirty="0"/>
              <a:t>f</a:t>
            </a:r>
            <a:r>
              <a:rPr lang="en-US" sz="2000" dirty="0"/>
              <a:t>/100 = 1.0 for rigid diaphragms</a:t>
            </a:r>
          </a:p>
          <a:p>
            <a:pPr lvl="1" indent="0">
              <a:spcAft>
                <a:spcPts val="1200"/>
              </a:spcAft>
              <a:buClr>
                <a:srgbClr val="FF0000"/>
              </a:buClr>
              <a:buNone/>
            </a:pPr>
            <a:r>
              <a:rPr lang="en-US" sz="2000" dirty="0"/>
              <a:t>From its geometry, this diaphragm is likely to be classified as rigid.  However, the relative deformations of the wall and diaphragm must be checked in accordance with </a:t>
            </a:r>
            <a:r>
              <a:rPr lang="en-US" sz="2000" i="1" dirty="0"/>
              <a:t>Standard</a:t>
            </a:r>
            <a:r>
              <a:rPr lang="en-US" sz="2000" dirty="0"/>
              <a:t> Section 12.3.1.3 to validate this assumption.</a:t>
            </a:r>
          </a:p>
          <a:p>
            <a:pPr lvl="1">
              <a:buClr>
                <a:srgbClr val="FF0000"/>
              </a:buClr>
            </a:pPr>
            <a:endParaRPr lang="en-US" sz="2000" dirty="0"/>
          </a:p>
        </p:txBody>
      </p:sp>
      <p:sp>
        <p:nvSpPr>
          <p:cNvPr id="2" name="Title 1"/>
          <p:cNvSpPr>
            <a:spLocks noGrp="1"/>
          </p:cNvSpPr>
          <p:nvPr>
            <p:ph type="title"/>
          </p:nvPr>
        </p:nvSpPr>
        <p:spPr/>
        <p:txBody>
          <a:bodyPr/>
          <a:lstStyle/>
          <a:p>
            <a:r>
              <a:rPr lang="en-US" dirty="0"/>
              <a:t>Joint Forces</a:t>
            </a:r>
          </a:p>
        </p:txBody>
      </p:sp>
    </p:spTree>
    <p:extLst>
      <p:ext uri="{BB962C8B-B14F-4D97-AF65-F5344CB8AC3E}">
        <p14:creationId xmlns:p14="http://schemas.microsoft.com/office/powerpoint/2010/main" val="35749643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buClr>
                <a:srgbClr val="FF0000"/>
              </a:buClr>
            </a:pPr>
            <a:r>
              <a:rPr lang="en-US" dirty="0"/>
              <a:t>This example illustrates untopped precast floor and roof diaphragm design for five-story masonry buildings assigned to</a:t>
            </a:r>
          </a:p>
          <a:p>
            <a:pPr lvl="1">
              <a:buClr>
                <a:srgbClr val="FF0000"/>
              </a:buClr>
            </a:pPr>
            <a:r>
              <a:rPr lang="en-US" dirty="0"/>
              <a:t>Seismic Design Category B</a:t>
            </a:r>
          </a:p>
          <a:p>
            <a:pPr lvl="1">
              <a:buClr>
                <a:srgbClr val="FF0000"/>
              </a:buClr>
            </a:pPr>
            <a:r>
              <a:rPr lang="en-US" dirty="0"/>
              <a:t>Seismic Design Category C  </a:t>
            </a:r>
          </a:p>
          <a:p>
            <a:pPr marL="0" indent="0">
              <a:buClr>
                <a:srgbClr val="FF0000"/>
              </a:buClr>
              <a:buNone/>
            </a:pPr>
            <a:endParaRPr lang="en-US" dirty="0"/>
          </a:p>
        </p:txBody>
      </p:sp>
      <p:sp>
        <p:nvSpPr>
          <p:cNvPr id="2" name="Title 1"/>
          <p:cNvSpPr>
            <a:spLocks noGrp="1"/>
          </p:cNvSpPr>
          <p:nvPr>
            <p:ph type="title"/>
          </p:nvPr>
        </p:nvSpPr>
        <p:spPr/>
        <p:txBody>
          <a:bodyPr/>
          <a:lstStyle/>
          <a:p>
            <a:r>
              <a:rPr lang="en-US" dirty="0" err="1"/>
              <a:t>Untopped</a:t>
            </a:r>
            <a:r>
              <a:rPr lang="en-US" dirty="0"/>
              <a:t> Diaphragm Examples</a:t>
            </a:r>
          </a:p>
        </p:txBody>
      </p:sp>
    </p:spTree>
    <p:extLst>
      <p:ext uri="{BB962C8B-B14F-4D97-AF65-F5344CB8AC3E}">
        <p14:creationId xmlns:p14="http://schemas.microsoft.com/office/powerpoint/2010/main" val="283170807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5960" y="1037164"/>
            <a:ext cx="8792643" cy="5321300"/>
          </a:xfrm>
        </p:spPr>
        <p:txBody>
          <a:bodyPr/>
          <a:lstStyle/>
          <a:p>
            <a:pPr lvl="0">
              <a:buClr>
                <a:srgbClr val="FF0000"/>
              </a:buClr>
            </a:pPr>
            <a:r>
              <a:rPr lang="en-US" sz="2400" dirty="0"/>
              <a:t>Joint 5 – Longitudinal forces:</a:t>
            </a:r>
          </a:p>
          <a:p>
            <a:pPr lvl="1">
              <a:buClr>
                <a:srgbClr val="FF0000"/>
              </a:buClr>
            </a:pPr>
            <a:r>
              <a:rPr lang="en-US" sz="2000" dirty="0"/>
              <a:t>Wall force, </a:t>
            </a:r>
            <a:r>
              <a:rPr lang="en-US" sz="2000" i="1" dirty="0"/>
              <a:t>F</a:t>
            </a:r>
            <a:r>
              <a:rPr lang="en-US" sz="2000" dirty="0"/>
              <a:t> = 708 kips / 8 walls = 88.5 kips</a:t>
            </a:r>
          </a:p>
          <a:p>
            <a:pPr lvl="1">
              <a:buClr>
                <a:srgbClr val="FF0000"/>
              </a:buClr>
            </a:pPr>
            <a:r>
              <a:rPr lang="en-US" sz="2000" dirty="0"/>
              <a:t>Wall shear along each side of wall, </a:t>
            </a:r>
            <a:r>
              <a:rPr lang="en-US" sz="2000" i="1" dirty="0"/>
              <a:t>V</a:t>
            </a:r>
            <a:r>
              <a:rPr lang="en-US" sz="2000" i="1" baseline="-25000" dirty="0"/>
              <a:t>u</a:t>
            </a:r>
            <a:r>
              <a:rPr lang="en-US" sz="2000" baseline="-25000" dirty="0"/>
              <a:t>5</a:t>
            </a:r>
            <a:r>
              <a:rPr lang="en-US" sz="2000" dirty="0"/>
              <a:t> = 10.3 kips x 2.0 = 20.6 kips</a:t>
            </a:r>
          </a:p>
          <a:p>
            <a:pPr lvl="1">
              <a:buClr>
                <a:srgbClr val="FF0000"/>
              </a:buClr>
            </a:pPr>
            <a:r>
              <a:rPr lang="en-US" sz="2000" dirty="0"/>
              <a:t>Design collector force at wall end, </a:t>
            </a:r>
            <a:r>
              <a:rPr lang="fi-FI" sz="2000" dirty="0"/>
              <a:t>1.5</a:t>
            </a:r>
            <a:r>
              <a:rPr lang="fi-FI" sz="2000" i="1" dirty="0"/>
              <a:t>T</a:t>
            </a:r>
            <a:r>
              <a:rPr lang="fi-FI" sz="2000" i="1" baseline="-25000" dirty="0"/>
              <a:t>u</a:t>
            </a:r>
            <a:r>
              <a:rPr lang="fi-FI" sz="2000" baseline="-25000" dirty="0"/>
              <a:t>5</a:t>
            </a:r>
            <a:r>
              <a:rPr lang="fi-FI" sz="2000" i="1" dirty="0"/>
              <a:t> = </a:t>
            </a:r>
            <a:r>
              <a:rPr lang="fi-FI" sz="2000" dirty="0"/>
              <a:t>34.2 kips x 2.0 = 68.4 kips</a:t>
            </a:r>
            <a:r>
              <a:rPr lang="en-US" sz="1800" dirty="0"/>
              <a:t> </a:t>
            </a:r>
          </a:p>
          <a:p>
            <a:pPr marL="0" indent="0">
              <a:buClr>
                <a:srgbClr val="FF0000"/>
              </a:buClr>
              <a:buNone/>
            </a:pPr>
            <a:endParaRPr lang="en-US" sz="1200" dirty="0"/>
          </a:p>
          <a:p>
            <a:pPr lvl="0">
              <a:buClr>
                <a:srgbClr val="FF0000"/>
              </a:buClr>
            </a:pPr>
            <a:r>
              <a:rPr lang="en-US" sz="2400" dirty="0"/>
              <a:t>Joint 5 – Shear flow due to transverse forces:</a:t>
            </a:r>
          </a:p>
          <a:p>
            <a:pPr lvl="1">
              <a:buClr>
                <a:srgbClr val="FF0000"/>
              </a:buClr>
            </a:pPr>
            <a:r>
              <a:rPr lang="en-US" sz="1800" dirty="0"/>
              <a:t>Shear at Joint 2, </a:t>
            </a:r>
            <a:r>
              <a:rPr lang="en-US" sz="1800" i="1" dirty="0"/>
              <a:t>V</a:t>
            </a:r>
            <a:r>
              <a:rPr lang="en-US" sz="1800" i="1" baseline="-25000" dirty="0"/>
              <a:t>u2</a:t>
            </a:r>
            <a:r>
              <a:rPr lang="en-US" sz="1800" dirty="0"/>
              <a:t> = 208.8 kips</a:t>
            </a:r>
          </a:p>
          <a:p>
            <a:pPr marL="0" indent="0">
              <a:buClr>
                <a:srgbClr val="FF0000"/>
              </a:buClr>
              <a:buNone/>
            </a:pPr>
            <a:r>
              <a:rPr lang="en-US" sz="1800" dirty="0"/>
              <a:t>	</a:t>
            </a:r>
            <a:r>
              <a:rPr lang="en-US" sz="1800" i="1" dirty="0"/>
              <a:t>Q</a:t>
            </a:r>
            <a:r>
              <a:rPr lang="en-US" sz="1800" dirty="0"/>
              <a:t> = </a:t>
            </a:r>
            <a:r>
              <a:rPr lang="en-US" sz="1800" i="1" dirty="0"/>
              <a:t>A d: A</a:t>
            </a:r>
            <a:r>
              <a:rPr lang="en-US" sz="1800" dirty="0"/>
              <a:t> = (0.67 ft) (24 ft) = 16 ft</a:t>
            </a:r>
            <a:r>
              <a:rPr lang="en-US" sz="1800" baseline="30000" dirty="0"/>
              <a:t>2</a:t>
            </a:r>
            <a:r>
              <a:rPr lang="en-US" sz="1800" dirty="0"/>
              <a:t> ,</a:t>
            </a:r>
            <a:r>
              <a:rPr lang="en-US" sz="1800" baseline="30000" dirty="0"/>
              <a:t> </a:t>
            </a:r>
            <a:r>
              <a:rPr lang="en-US" sz="1800" i="1" dirty="0"/>
              <a:t>d</a:t>
            </a:r>
            <a:r>
              <a:rPr lang="en-US" sz="1800" dirty="0"/>
              <a:t> = 24 ft</a:t>
            </a:r>
          </a:p>
          <a:p>
            <a:pPr marL="0" indent="0">
              <a:buClr>
                <a:srgbClr val="FF0000"/>
              </a:buClr>
              <a:buNone/>
            </a:pPr>
            <a:r>
              <a:rPr lang="en-US" sz="1800" dirty="0"/>
              <a:t>	</a:t>
            </a:r>
            <a:r>
              <a:rPr lang="en-US" sz="1800" i="1" dirty="0"/>
              <a:t>Q</a:t>
            </a:r>
            <a:r>
              <a:rPr lang="en-US" sz="1800" dirty="0"/>
              <a:t> = (16 ft</a:t>
            </a:r>
            <a:r>
              <a:rPr lang="en-US" sz="1800" baseline="30000" dirty="0"/>
              <a:t>2</a:t>
            </a:r>
            <a:r>
              <a:rPr lang="en-US" sz="1800" dirty="0"/>
              <a:t>) (24 ft) = 384 ft</a:t>
            </a:r>
            <a:r>
              <a:rPr lang="en-US" sz="1800" baseline="30000" dirty="0"/>
              <a:t>3</a:t>
            </a:r>
            <a:endParaRPr lang="en-US" sz="1800" dirty="0"/>
          </a:p>
          <a:p>
            <a:pPr marL="0" indent="0">
              <a:buClr>
                <a:srgbClr val="FF0000"/>
              </a:buClr>
              <a:buNone/>
            </a:pPr>
            <a:r>
              <a:rPr lang="en-US" sz="1800" dirty="0"/>
              <a:t>	</a:t>
            </a:r>
            <a:r>
              <a:rPr lang="en-US" sz="1800" i="1" dirty="0"/>
              <a:t>I</a:t>
            </a:r>
            <a:r>
              <a:rPr lang="en-US" sz="1800" dirty="0"/>
              <a:t> = (0.67 ft) (72 ft)</a:t>
            </a:r>
            <a:r>
              <a:rPr lang="en-US" sz="1800" baseline="30000" dirty="0"/>
              <a:t>3</a:t>
            </a:r>
            <a:r>
              <a:rPr lang="en-US" sz="1800" dirty="0"/>
              <a:t> / 12 = 20,840 ft</a:t>
            </a:r>
            <a:r>
              <a:rPr lang="en-US" sz="1800" baseline="30000" dirty="0"/>
              <a:t>4</a:t>
            </a:r>
            <a:endParaRPr lang="en-US" sz="1800" dirty="0"/>
          </a:p>
          <a:p>
            <a:pPr marL="0" indent="0">
              <a:buClr>
                <a:srgbClr val="FF0000"/>
              </a:buClr>
              <a:buNone/>
            </a:pPr>
            <a:r>
              <a:rPr lang="en-US" sz="1800" i="1" dirty="0"/>
              <a:t>	V</a:t>
            </a:r>
            <a:r>
              <a:rPr lang="en-US" sz="1800" i="1" baseline="-25000" dirty="0"/>
              <a:t>u2</a:t>
            </a:r>
            <a:r>
              <a:rPr lang="en-US" sz="1800" i="1" dirty="0"/>
              <a:t>Q</a:t>
            </a:r>
            <a:r>
              <a:rPr lang="en-US" sz="1800" dirty="0"/>
              <a:t>/</a:t>
            </a:r>
            <a:r>
              <a:rPr lang="en-US" sz="1800" i="1" dirty="0"/>
              <a:t>I</a:t>
            </a:r>
            <a:r>
              <a:rPr lang="en-US" sz="1800" dirty="0"/>
              <a:t> = (208.8 kip) (384 ft</a:t>
            </a:r>
            <a:r>
              <a:rPr lang="en-US" sz="1800" baseline="30000" dirty="0"/>
              <a:t>3</a:t>
            </a:r>
            <a:r>
              <a:rPr lang="en-US" sz="1800" dirty="0"/>
              <a:t>) / 20,840 ft</a:t>
            </a:r>
            <a:r>
              <a:rPr lang="en-US" sz="1800" baseline="30000" dirty="0"/>
              <a:t>4</a:t>
            </a:r>
            <a:r>
              <a:rPr lang="en-US" sz="1800" dirty="0"/>
              <a:t> = 3.85 kip/ft maximum shear flow</a:t>
            </a:r>
          </a:p>
          <a:p>
            <a:pPr marL="0" indent="0">
              <a:buClr>
                <a:srgbClr val="FF0000"/>
              </a:buClr>
              <a:buNone/>
            </a:pPr>
            <a:r>
              <a:rPr lang="en-US" sz="1800" dirty="0"/>
              <a:t>	Joint 5 length = 40 ft</a:t>
            </a:r>
          </a:p>
          <a:p>
            <a:pPr marL="0" indent="0">
              <a:buClr>
                <a:srgbClr val="FF0000"/>
              </a:buClr>
              <a:buNone/>
            </a:pPr>
            <a:r>
              <a:rPr lang="en-US" sz="1800" dirty="0"/>
              <a:t>  	Total transverse shear in joint 5, </a:t>
            </a:r>
            <a:r>
              <a:rPr lang="en-US" sz="1800" i="1" dirty="0"/>
              <a:t>V</a:t>
            </a:r>
            <a:r>
              <a:rPr lang="en-US" sz="1800" i="1" baseline="-25000" dirty="0"/>
              <a:t>u5</a:t>
            </a:r>
            <a:r>
              <a:rPr lang="en-US" sz="1800" dirty="0"/>
              <a:t> = 3.85 kip/ft) (40 ft)/2 = 77 kips</a:t>
            </a:r>
          </a:p>
          <a:p>
            <a:pPr>
              <a:buClr>
                <a:srgbClr val="FF0000"/>
              </a:buClr>
            </a:pPr>
            <a:endParaRPr lang="en-US" sz="2000" dirty="0"/>
          </a:p>
        </p:txBody>
      </p:sp>
      <p:sp>
        <p:nvSpPr>
          <p:cNvPr id="2" name="Title 1"/>
          <p:cNvSpPr>
            <a:spLocks noGrp="1"/>
          </p:cNvSpPr>
          <p:nvPr>
            <p:ph type="title"/>
          </p:nvPr>
        </p:nvSpPr>
        <p:spPr>
          <a:xfrm>
            <a:off x="673100" y="269875"/>
            <a:ext cx="7772400" cy="746125"/>
          </a:xfrm>
        </p:spPr>
        <p:txBody>
          <a:bodyPr/>
          <a:lstStyle/>
          <a:p>
            <a:r>
              <a:rPr lang="en-US" dirty="0"/>
              <a:t>Joint Forces</a:t>
            </a:r>
          </a:p>
        </p:txBody>
      </p:sp>
    </p:spTree>
    <p:extLst>
      <p:ext uri="{BB962C8B-B14F-4D97-AF65-F5344CB8AC3E}">
        <p14:creationId xmlns:p14="http://schemas.microsoft.com/office/powerpoint/2010/main" val="149974272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The floor plan showing walls and the diaphragm layout is shown for the SDC D example. This reflects the presence of cast-in-place concrete topping with welded wire reinforcement to carry diaphragm forces, so the location of these interior joints is not a design consideration.   "/>
          <p:cNvPicPr/>
          <p:nvPr/>
        </p:nvPicPr>
        <p:blipFill>
          <a:blip r:embed="rId3" cstate="print"/>
          <a:stretch>
            <a:fillRect/>
          </a:stretch>
        </p:blipFill>
        <p:spPr>
          <a:xfrm>
            <a:off x="1555750" y="1832085"/>
            <a:ext cx="6032500" cy="4076699"/>
          </a:xfrm>
          <a:prstGeom prst="rect">
            <a:avLst/>
          </a:prstGeom>
        </p:spPr>
      </p:pic>
      <p:sp>
        <p:nvSpPr>
          <p:cNvPr id="2" name="Title 1"/>
          <p:cNvSpPr>
            <a:spLocks noGrp="1"/>
          </p:cNvSpPr>
          <p:nvPr>
            <p:ph type="title"/>
          </p:nvPr>
        </p:nvSpPr>
        <p:spPr/>
        <p:txBody>
          <a:bodyPr/>
          <a:lstStyle/>
          <a:p>
            <a:r>
              <a:rPr lang="en-US" dirty="0"/>
              <a:t>Topped Precast Concrete Diaphragm for Five-Story Masonry Building </a:t>
            </a:r>
          </a:p>
        </p:txBody>
      </p:sp>
    </p:spTree>
    <p:extLst>
      <p:ext uri="{BB962C8B-B14F-4D97-AF65-F5344CB8AC3E}">
        <p14:creationId xmlns:p14="http://schemas.microsoft.com/office/powerpoint/2010/main" val="33857816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A cross section of a topped hollow core panel. The first three cores from the left edge are shown where the first core is filled with concrete to shape a chord joint. The joint is reinforced with two continuous No. 8 bars extending in the perpendicular to the plane direction. The bars have 3.5” cover on the left, 2.5” cover on the right, 3” cover on the top, and 3” spacing. Spliced bars are shown with dash circles in contact with the main bars. 4” diameter spiral of ¼” wire with 2” pitch is enclosing the bars over the lap splice. The 2.5” topping is reinforced with WWF bend down into the chord at the ed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915" y="1457874"/>
            <a:ext cx="8850138" cy="428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321733" y="363012"/>
            <a:ext cx="8297333" cy="746125"/>
          </a:xfrm>
        </p:spPr>
        <p:txBody>
          <a:bodyPr/>
          <a:lstStyle/>
          <a:p>
            <a:r>
              <a:rPr lang="en-US" dirty="0"/>
              <a:t>Boundary Members</a:t>
            </a:r>
          </a:p>
        </p:txBody>
      </p:sp>
    </p:spTree>
    <p:extLst>
      <p:ext uri="{BB962C8B-B14F-4D97-AF65-F5344CB8AC3E}">
        <p14:creationId xmlns:p14="http://schemas.microsoft.com/office/powerpoint/2010/main" val="175860107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Cross section of an interior panel-to-panel joint. Two longitudinal 8” thick hollow core panels with 2” topping meet at a 3” long joint which is supported by an I-shaped section. The joint is reinforced by two No. 8 collector bars extending in the perpendicular to the plane direction. The bars have 2.5” cover on the top (below the topping), 2.5” cover on the bottom and 3” spacing in between. The topping is reinforced with WWF." title="Collectors - Joint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40949" y="1248241"/>
            <a:ext cx="5377391" cy="4880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321733" y="363012"/>
            <a:ext cx="8297333" cy="746125"/>
          </a:xfrm>
        </p:spPr>
        <p:txBody>
          <a:bodyPr/>
          <a:lstStyle/>
          <a:p>
            <a:r>
              <a:rPr lang="en-US" dirty="0"/>
              <a:t>Collectors – Joint 5</a:t>
            </a:r>
          </a:p>
        </p:txBody>
      </p:sp>
    </p:spTree>
    <p:extLst>
      <p:ext uri="{BB962C8B-B14F-4D97-AF65-F5344CB8AC3E}">
        <p14:creationId xmlns:p14="http://schemas.microsoft.com/office/powerpoint/2010/main" val="105223301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1" name="Picture 3" descr="Cross section of a panel-to-wall joint. Topped hollow core panels are extending in the longitudinal direction on both sides of the wall and meet at a 4” long joint. The topping is reinforced with WWF 10x10 W8 x W8. The joint is reinforced by:&#10;Two No. 8 continuous collector bars located in the joint adjacent to the wall’s vertical bar and extended in the perpendicular to the plane direction.&#10;One 4’-0” long longitudinal No. 4 bar with equal extensions on both sides of the joint located in the topping and lapped with WWF.&#10;Two No. 5 continuous bars located in the masonry bond beam at the top of the wall below the joint and extended in the perpendicular to the plane direction." title="Shear Resistance – Interior Longitudinal Wall"/>
          <p:cNvPicPr>
            <a:picLocks noChangeAspect="1" noChangeArrowheads="1"/>
          </p:cNvPicPr>
          <p:nvPr/>
        </p:nvPicPr>
        <p:blipFill rotWithShape="1">
          <a:blip r:embed="rId3">
            <a:extLst>
              <a:ext uri="{28A0092B-C50C-407E-A947-70E740481C1C}">
                <a14:useLocalDpi xmlns:a14="http://schemas.microsoft.com/office/drawing/2010/main" val="0"/>
              </a:ext>
            </a:extLst>
          </a:blip>
          <a:srcRect b="1403"/>
          <a:stretch/>
        </p:blipFill>
        <p:spPr bwMode="auto">
          <a:xfrm>
            <a:off x="1261533" y="1487914"/>
            <a:ext cx="6772275" cy="47604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321733" y="269875"/>
            <a:ext cx="8297333" cy="1067855"/>
          </a:xfrm>
        </p:spPr>
        <p:txBody>
          <a:bodyPr/>
          <a:lstStyle/>
          <a:p>
            <a:r>
              <a:rPr lang="en-US" dirty="0"/>
              <a:t>Shear Resistance – Interior Longitudinal Wall</a:t>
            </a:r>
          </a:p>
        </p:txBody>
      </p:sp>
    </p:spTree>
    <p:extLst>
      <p:ext uri="{BB962C8B-B14F-4D97-AF65-F5344CB8AC3E}">
        <p14:creationId xmlns:p14="http://schemas.microsoft.com/office/powerpoint/2010/main" val="24597173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Cross section of a panel-to-perimeter-wall joint. Topped hollow core panel extending in the longitudinal direction meets the wall from the right. The topping is reinforced with WWF 10x10 W8 x W8. The joint is reinforced by:&#10;One 2’-6” long No. 5 bar with standard hooks at 4’-0” spacing located in the topping, lapped with WWF, and bend into the joint with 2” clear cover from the inner face of the wall.&#10;Two No. 8 continuous collector bars located in the joint adjacent to the wall’s vertical bar and extended in the perpendicular to the plane direction.&#10;Two No. 5 continuous bars located in the masonry bond beam at the top of the wall below the joint and extended in the perpendicular to the plane direction.&#10;" title="Joint 4 Reinforcement Detai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1046" y="989421"/>
            <a:ext cx="4917016" cy="5487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title="Joint 4 Reinforcement Detail"/>
          <p:cNvSpPr>
            <a:spLocks noGrp="1"/>
          </p:cNvSpPr>
          <p:nvPr>
            <p:ph type="title"/>
          </p:nvPr>
        </p:nvSpPr>
        <p:spPr>
          <a:xfrm>
            <a:off x="321733" y="41266"/>
            <a:ext cx="8297333" cy="1067855"/>
          </a:xfrm>
        </p:spPr>
        <p:txBody>
          <a:bodyPr/>
          <a:lstStyle/>
          <a:p>
            <a:r>
              <a:rPr lang="en-US" dirty="0"/>
              <a:t>Joint 4 Reinforcement Detail</a:t>
            </a:r>
          </a:p>
        </p:txBody>
      </p:sp>
    </p:spTree>
    <p:extLst>
      <p:ext uri="{BB962C8B-B14F-4D97-AF65-F5344CB8AC3E}">
        <p14:creationId xmlns:p14="http://schemas.microsoft.com/office/powerpoint/2010/main" val="378592059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355601" y="2130425"/>
            <a:ext cx="8475132" cy="1470025"/>
          </a:xfrm>
        </p:spPr>
        <p:txBody>
          <a:bodyPr/>
          <a:lstStyle/>
          <a:p>
            <a:r>
              <a:rPr lang="en-US" dirty="0"/>
              <a:t>Three-Story Office Building with Intermediate Precast Concrete Shear Walls</a:t>
            </a:r>
          </a:p>
        </p:txBody>
      </p:sp>
    </p:spTree>
    <p:extLst>
      <p:ext uri="{BB962C8B-B14F-4D97-AF65-F5344CB8AC3E}">
        <p14:creationId xmlns:p14="http://schemas.microsoft.com/office/powerpoint/2010/main" val="110626155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Plan of the building. 150 ft long and 120 ft long with interior stairs and interior elevator cores. &#10;&#10;Design example for intermediate precast walls in three-story office in Seismic Design Category B. These walls can be used up to any height in Seismic Design Categories B and C but are limited to 40 feet for Seismic Design Categories D, E, and F.&#10;&#10;ACI 318 Section 21.4.2 requires that yielding between wall panels or between wall panels and the foundation be restricted to steel elements.  However, the Provisions are more specific in their means to accomplish the objective of providing reliable post-elastic performance.  Provisions Section 21.4.3 (ACI 318 Sec. 21.4.4) requires that connections that are designed to yield be capable of maintaining 80 percent of their design strength at the deformation induced by the design displacement.  Alternatively, they can use Type 2 mechanical splices.&#10;&#10;This precast concrete building is a three-story office building (Occupancy Category II) in southern New England on Site Class D soils.  The structure utilizes 10-foot-wide by 18-inch-deep prestressed double tees (DTs) spanning 40 feet to prestressed inverted tee beams for the floors and the roof.  The DTs are to be constructed using lightweight concrete.  Each of the above-grade floors and the roof are covered with a 2‑inch-thick (minimum), normal-weight cast-in-place concrete topping.  The vertical seismic force-resisting system is to be constructed entirely of precast concrete walls located around the stairs and elevator/mechanical shafts.  The only features illustrated in this example are the rational selection of the seismic design parameters and the design of the reinforcement and connections of the precast concrete shear walls." title="Three-Story Office Building with Intermediate Precast Concrete Shear Walls "/>
          <p:cNvPicPr/>
          <p:nvPr/>
        </p:nvPicPr>
        <p:blipFill>
          <a:blip r:embed="rId3" cstate="print"/>
          <a:srcRect r="7212"/>
          <a:stretch>
            <a:fillRect/>
          </a:stretch>
        </p:blipFill>
        <p:spPr>
          <a:xfrm>
            <a:off x="1206500" y="1806555"/>
            <a:ext cx="6731000" cy="4367213"/>
          </a:xfrm>
          <a:prstGeom prst="rect">
            <a:avLst/>
          </a:prstGeom>
        </p:spPr>
      </p:pic>
      <p:sp>
        <p:nvSpPr>
          <p:cNvPr id="2" name="Title 1"/>
          <p:cNvSpPr>
            <a:spLocks noGrp="1"/>
          </p:cNvSpPr>
          <p:nvPr>
            <p:ph type="title"/>
          </p:nvPr>
        </p:nvSpPr>
        <p:spPr>
          <a:xfrm>
            <a:off x="444500" y="282575"/>
            <a:ext cx="8128000" cy="1143000"/>
          </a:xfrm>
        </p:spPr>
        <p:txBody>
          <a:bodyPr/>
          <a:lstStyle/>
          <a:p>
            <a:r>
              <a:rPr lang="en-US" dirty="0"/>
              <a:t>Three-Story Office Building with Intermediate Precast Concrete Shear Walls </a:t>
            </a:r>
          </a:p>
        </p:txBody>
      </p:sp>
    </p:spTree>
    <p:extLst>
      <p:ext uri="{BB962C8B-B14F-4D97-AF65-F5344CB8AC3E}">
        <p14:creationId xmlns:p14="http://schemas.microsoft.com/office/powerpoint/2010/main" val="261001497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title="Table 11.2-1 Design Parameters"/>
          <p:cNvGraphicFramePr>
            <a:graphicFrameLocks noGrp="1"/>
          </p:cNvGraphicFramePr>
          <p:nvPr>
            <p:extLst>
              <p:ext uri="{D42A27DB-BD31-4B8C-83A1-F6EECF244321}">
                <p14:modId xmlns:p14="http://schemas.microsoft.com/office/powerpoint/2010/main" val="3698690114"/>
              </p:ext>
            </p:extLst>
          </p:nvPr>
        </p:nvGraphicFramePr>
        <p:xfrm>
          <a:off x="254005" y="1882763"/>
          <a:ext cx="8644465" cy="4358640"/>
        </p:xfrm>
        <a:graphic>
          <a:graphicData uri="http://schemas.openxmlformats.org/drawingml/2006/table">
            <a:tbl>
              <a:tblPr firstRow="1">
                <a:tableStyleId>{5C22544A-7EE6-4342-B048-85BDC9FD1C3A}</a:tableStyleId>
              </a:tblPr>
              <a:tblGrid>
                <a:gridCol w="4673600">
                  <a:extLst>
                    <a:ext uri="{9D8B030D-6E8A-4147-A177-3AD203B41FA5}">
                      <a16:colId xmlns:a16="http://schemas.microsoft.com/office/drawing/2014/main" val="20000"/>
                    </a:ext>
                  </a:extLst>
                </a:gridCol>
                <a:gridCol w="3970865">
                  <a:extLst>
                    <a:ext uri="{9D8B030D-6E8A-4147-A177-3AD203B41FA5}">
                      <a16:colId xmlns:a16="http://schemas.microsoft.com/office/drawing/2014/main" val="20001"/>
                    </a:ext>
                  </a:extLst>
                </a:gridCol>
              </a:tblGrid>
              <a:tr h="0">
                <a:tc gridSpan="2">
                  <a:txBody>
                    <a:bodyPr/>
                    <a:lstStyle/>
                    <a:p>
                      <a:pPr marL="0" marR="0" algn="ctr">
                        <a:spcBef>
                          <a:spcPts val="1800"/>
                        </a:spcBef>
                        <a:spcAft>
                          <a:spcPts val="1800"/>
                        </a:spcAft>
                        <a:tabLst>
                          <a:tab pos="-685800" algn="l"/>
                          <a:tab pos="-457200" algn="l"/>
                          <a:tab pos="0" algn="l"/>
                          <a:tab pos="228600" algn="l"/>
                          <a:tab pos="457200" algn="l"/>
                          <a:tab pos="2514600" algn="l"/>
                        </a:tabLst>
                      </a:pPr>
                      <a:r>
                        <a:rPr lang="en-US" sz="2000" dirty="0">
                          <a:solidFill>
                            <a:sysClr val="windowText" lastClr="000000"/>
                          </a:solidFill>
                          <a:effectLst/>
                        </a:rPr>
                        <a:t>Table 11.2-1  Design Parameters</a:t>
                      </a:r>
                      <a:endParaRPr lang="en-US" sz="2000" dirty="0">
                        <a:solidFill>
                          <a:sysClr val="windowText" lastClr="000000"/>
                        </a:solidFill>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US"/>
                    </a:p>
                  </a:txBody>
                  <a:tcPr/>
                </a:tc>
                <a:extLst>
                  <a:ext uri="{0D108BD9-81ED-4DB2-BD59-A6C34878D82A}">
                    <a16:rowId xmlns:a16="http://schemas.microsoft.com/office/drawing/2014/main" val="10000"/>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Design Parameter</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Value</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1"/>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Risk Category</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II</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2"/>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latin typeface="Arial"/>
                          <a:ea typeface="Calibri"/>
                        </a:rPr>
                        <a:t>Importance Factor,</a:t>
                      </a:r>
                      <a:r>
                        <a:rPr lang="en-US" sz="2000" baseline="0" dirty="0">
                          <a:effectLst/>
                          <a:latin typeface="Arial"/>
                          <a:ea typeface="Calibri"/>
                        </a:rPr>
                        <a:t> </a:t>
                      </a:r>
                      <a:r>
                        <a:rPr lang="en-US" sz="2000" baseline="0" dirty="0" err="1">
                          <a:effectLst/>
                          <a:latin typeface="Arial"/>
                          <a:ea typeface="Calibri"/>
                        </a:rPr>
                        <a:t>I</a:t>
                      </a:r>
                      <a:r>
                        <a:rPr lang="en-US" sz="2000" baseline="-25000" dirty="0" err="1">
                          <a:effectLst/>
                          <a:latin typeface="Arial"/>
                          <a:ea typeface="Calibri"/>
                        </a:rPr>
                        <a:t>e</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latin typeface="Arial"/>
                          <a:ea typeface="Calibri"/>
                        </a:rPr>
                        <a:t>1.0</a:t>
                      </a: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3"/>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S</a:t>
                      </a:r>
                      <a:r>
                        <a:rPr lang="en-US" sz="2000" baseline="-25000" dirty="0">
                          <a:effectLst/>
                        </a:rPr>
                        <a:t>S</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0.266</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4"/>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S</a:t>
                      </a:r>
                      <a:r>
                        <a:rPr lang="en-US" sz="2000" baseline="-25000" dirty="0">
                          <a:effectLst/>
                        </a:rPr>
                        <a:t>1</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0.08</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5"/>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Site Class</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D</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6"/>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F</a:t>
                      </a:r>
                      <a:r>
                        <a:rPr lang="en-US" sz="2000" baseline="-25000" dirty="0">
                          <a:effectLst/>
                        </a:rPr>
                        <a:t>a</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1.59</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7"/>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F</a:t>
                      </a:r>
                      <a:r>
                        <a:rPr lang="en-US" sz="2000" baseline="-25000" dirty="0">
                          <a:effectLst/>
                        </a:rPr>
                        <a:t>v</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2.4</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8"/>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S</a:t>
                      </a:r>
                      <a:r>
                        <a:rPr lang="en-US" sz="2000" baseline="-25000" dirty="0">
                          <a:effectLst/>
                        </a:rPr>
                        <a:t>MS</a:t>
                      </a:r>
                      <a:r>
                        <a:rPr lang="en-US" sz="2000" dirty="0">
                          <a:effectLst/>
                        </a:rPr>
                        <a:t> = F</a:t>
                      </a:r>
                      <a:r>
                        <a:rPr lang="en-US" sz="2000" baseline="-25000" dirty="0">
                          <a:effectLst/>
                        </a:rPr>
                        <a:t>a</a:t>
                      </a:r>
                      <a:r>
                        <a:rPr lang="en-US" sz="2000" dirty="0">
                          <a:effectLst/>
                        </a:rPr>
                        <a:t>S</a:t>
                      </a:r>
                      <a:r>
                        <a:rPr lang="en-US" sz="2000" baseline="-25000" dirty="0">
                          <a:effectLst/>
                        </a:rPr>
                        <a:t>S</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0.425</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9"/>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S</a:t>
                      </a:r>
                      <a:r>
                        <a:rPr lang="en-US" sz="2000" baseline="-25000" dirty="0">
                          <a:effectLst/>
                        </a:rPr>
                        <a:t>M1</a:t>
                      </a:r>
                      <a:r>
                        <a:rPr lang="en-US" sz="2000" dirty="0">
                          <a:effectLst/>
                        </a:rPr>
                        <a:t> = F</a:t>
                      </a:r>
                      <a:r>
                        <a:rPr lang="en-US" sz="2000" baseline="-25000" dirty="0">
                          <a:effectLst/>
                        </a:rPr>
                        <a:t>v</a:t>
                      </a:r>
                      <a:r>
                        <a:rPr lang="en-US" sz="2000" dirty="0">
                          <a:effectLst/>
                        </a:rPr>
                        <a:t>S</a:t>
                      </a:r>
                      <a:r>
                        <a:rPr lang="en-US" sz="2000" baseline="-25000" dirty="0">
                          <a:effectLst/>
                        </a:rPr>
                        <a:t>1</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0.192</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10"/>
                  </a:ext>
                </a:extLst>
              </a:tr>
            </a:tbl>
          </a:graphicData>
        </a:graphic>
      </p:graphicFrame>
      <p:sp>
        <p:nvSpPr>
          <p:cNvPr id="6" name="Content Placeholder 5"/>
          <p:cNvSpPr>
            <a:spLocks noGrp="1"/>
          </p:cNvSpPr>
          <p:nvPr>
            <p:ph idx="1"/>
          </p:nvPr>
        </p:nvSpPr>
        <p:spPr>
          <a:xfrm>
            <a:off x="458788" y="1367896"/>
            <a:ext cx="7772400" cy="4297362"/>
          </a:xfrm>
        </p:spPr>
        <p:txBody>
          <a:bodyPr/>
          <a:lstStyle/>
          <a:p>
            <a:r>
              <a:rPr lang="en-US" sz="2400" dirty="0"/>
              <a:t>Seismic Parameters</a:t>
            </a:r>
          </a:p>
        </p:txBody>
      </p:sp>
      <p:sp>
        <p:nvSpPr>
          <p:cNvPr id="2" name="Title 1"/>
          <p:cNvSpPr>
            <a:spLocks noGrp="1"/>
          </p:cNvSpPr>
          <p:nvPr>
            <p:ph type="title"/>
          </p:nvPr>
        </p:nvSpPr>
        <p:spPr>
          <a:xfrm>
            <a:off x="200025" y="269875"/>
            <a:ext cx="8686799" cy="1143000"/>
          </a:xfrm>
        </p:spPr>
        <p:txBody>
          <a:bodyPr/>
          <a:lstStyle/>
          <a:p>
            <a:r>
              <a:rPr lang="en-US" sz="3200" dirty="0"/>
              <a:t>Three-Story Office Building with Intermediate Precast Concrete Shear Walls </a:t>
            </a:r>
          </a:p>
        </p:txBody>
      </p:sp>
    </p:spTree>
    <p:extLst>
      <p:ext uri="{BB962C8B-B14F-4D97-AF65-F5344CB8AC3E}">
        <p14:creationId xmlns:p14="http://schemas.microsoft.com/office/powerpoint/2010/main" val="303096064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title="Table 11.2-1 Design Parameters"/>
          <p:cNvGraphicFramePr>
            <a:graphicFrameLocks noGrp="1"/>
          </p:cNvGraphicFramePr>
          <p:nvPr>
            <p:extLst>
              <p:ext uri="{D42A27DB-BD31-4B8C-83A1-F6EECF244321}">
                <p14:modId xmlns:p14="http://schemas.microsoft.com/office/powerpoint/2010/main" val="2759499245"/>
              </p:ext>
            </p:extLst>
          </p:nvPr>
        </p:nvGraphicFramePr>
        <p:xfrm>
          <a:off x="254005" y="1848895"/>
          <a:ext cx="8644466" cy="3962400"/>
        </p:xfrm>
        <a:graphic>
          <a:graphicData uri="http://schemas.openxmlformats.org/drawingml/2006/table">
            <a:tbl>
              <a:tblPr firstRow="1">
                <a:tableStyleId>{5C22544A-7EE6-4342-B048-85BDC9FD1C3A}</a:tableStyleId>
              </a:tblPr>
              <a:tblGrid>
                <a:gridCol w="4673601">
                  <a:extLst>
                    <a:ext uri="{9D8B030D-6E8A-4147-A177-3AD203B41FA5}">
                      <a16:colId xmlns:a16="http://schemas.microsoft.com/office/drawing/2014/main" val="20000"/>
                    </a:ext>
                  </a:extLst>
                </a:gridCol>
                <a:gridCol w="3970865">
                  <a:extLst>
                    <a:ext uri="{9D8B030D-6E8A-4147-A177-3AD203B41FA5}">
                      <a16:colId xmlns:a16="http://schemas.microsoft.com/office/drawing/2014/main" val="20001"/>
                    </a:ext>
                  </a:extLst>
                </a:gridCol>
              </a:tblGrid>
              <a:tr h="0">
                <a:tc gridSpan="2">
                  <a:txBody>
                    <a:bodyPr/>
                    <a:lstStyle/>
                    <a:p>
                      <a:pPr marL="0" marR="0" algn="ctr">
                        <a:spcBef>
                          <a:spcPts val="1800"/>
                        </a:spcBef>
                        <a:spcAft>
                          <a:spcPts val="1800"/>
                        </a:spcAft>
                        <a:tabLst>
                          <a:tab pos="-685800" algn="l"/>
                          <a:tab pos="-457200" algn="l"/>
                          <a:tab pos="0" algn="l"/>
                          <a:tab pos="228600" algn="l"/>
                          <a:tab pos="457200" algn="l"/>
                          <a:tab pos="2514600" algn="l"/>
                        </a:tabLst>
                      </a:pPr>
                      <a:r>
                        <a:rPr lang="en-US" sz="2000" dirty="0">
                          <a:solidFill>
                            <a:sysClr val="windowText" lastClr="000000"/>
                          </a:solidFill>
                          <a:effectLst/>
                        </a:rPr>
                        <a:t>Table 11.2-1  Design Parameters</a:t>
                      </a:r>
                      <a:endParaRPr lang="en-US" sz="2000" dirty="0">
                        <a:solidFill>
                          <a:sysClr val="windowText" lastClr="000000"/>
                        </a:solidFill>
                        <a:effectLst/>
                        <a:latin typeface="Arial"/>
                        <a:ea typeface="Calibri"/>
                      </a:endParaRPr>
                    </a:p>
                  </a:txBody>
                  <a:tcPr marL="36195" marR="3619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US" dirty="0"/>
                    </a:p>
                  </a:txBody>
                  <a:tcPr marL="36195" marR="3619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0"/>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b="1" i="0" u="none" dirty="0">
                          <a:effectLst/>
                        </a:rPr>
                        <a:t>Design Parameter</a:t>
                      </a:r>
                      <a:endParaRPr lang="en-US" sz="2000" b="1" i="0" u="none"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b="1" i="0" u="none" dirty="0">
                          <a:effectLst/>
                        </a:rPr>
                        <a:t>Value</a:t>
                      </a:r>
                      <a:endParaRPr lang="en-US" sz="2000" b="1" i="0" u="none"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1"/>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S</a:t>
                      </a:r>
                      <a:r>
                        <a:rPr lang="en-US" sz="2000" baseline="-25000" dirty="0">
                          <a:effectLst/>
                        </a:rPr>
                        <a:t>DS</a:t>
                      </a:r>
                      <a:r>
                        <a:rPr lang="en-US" sz="2000" dirty="0">
                          <a:effectLst/>
                        </a:rPr>
                        <a:t> = 2/3 S</a:t>
                      </a:r>
                      <a:r>
                        <a:rPr lang="en-US" sz="2000" baseline="-25000" dirty="0">
                          <a:effectLst/>
                        </a:rPr>
                        <a:t>MS</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0.283</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2"/>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S</a:t>
                      </a:r>
                      <a:r>
                        <a:rPr lang="en-US" sz="2000" baseline="-25000" dirty="0">
                          <a:effectLst/>
                        </a:rPr>
                        <a:t>D1</a:t>
                      </a:r>
                      <a:r>
                        <a:rPr lang="en-US" sz="2000" dirty="0">
                          <a:effectLst/>
                        </a:rPr>
                        <a:t> = 2/3 S</a:t>
                      </a:r>
                      <a:r>
                        <a:rPr lang="en-US" sz="2000" baseline="-25000" dirty="0">
                          <a:effectLst/>
                        </a:rPr>
                        <a:t>M1</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0.128</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3"/>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Seismic Design Category</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B</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4"/>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Basic Seismic Force-Resisting System</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Bearing Wall System</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5"/>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Wall Type</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Intermediate Precast Shear Walls</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6"/>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R</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4</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7"/>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Ω</a:t>
                      </a:r>
                      <a:r>
                        <a:rPr lang="en-US" sz="2000" baseline="-25000" dirty="0">
                          <a:effectLst/>
                        </a:rPr>
                        <a:t>0</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2.5</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8"/>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C</a:t>
                      </a:r>
                      <a:r>
                        <a:rPr lang="en-US" sz="2000" baseline="-25000" dirty="0">
                          <a:effectLst/>
                        </a:rPr>
                        <a:t>d</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4</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9"/>
                  </a:ext>
                </a:extLst>
              </a:tr>
            </a:tbl>
          </a:graphicData>
        </a:graphic>
      </p:graphicFrame>
      <p:sp>
        <p:nvSpPr>
          <p:cNvPr id="6" name="Content Placeholder 5"/>
          <p:cNvSpPr>
            <a:spLocks noGrp="1"/>
          </p:cNvSpPr>
          <p:nvPr>
            <p:ph idx="1"/>
          </p:nvPr>
        </p:nvSpPr>
        <p:spPr>
          <a:xfrm>
            <a:off x="458788" y="1367896"/>
            <a:ext cx="7772400" cy="4297362"/>
          </a:xfrm>
        </p:spPr>
        <p:txBody>
          <a:bodyPr/>
          <a:lstStyle/>
          <a:p>
            <a:r>
              <a:rPr lang="en-US" sz="2400" dirty="0"/>
              <a:t>Seismic Parameters</a:t>
            </a:r>
          </a:p>
        </p:txBody>
      </p:sp>
      <p:sp>
        <p:nvSpPr>
          <p:cNvPr id="2" name="Title 1"/>
          <p:cNvSpPr>
            <a:spLocks noGrp="1"/>
          </p:cNvSpPr>
          <p:nvPr>
            <p:ph type="title"/>
          </p:nvPr>
        </p:nvSpPr>
        <p:spPr/>
        <p:txBody>
          <a:bodyPr/>
          <a:lstStyle/>
          <a:p>
            <a:r>
              <a:rPr lang="en-US" sz="3200" dirty="0"/>
              <a:t>Three-Story Office Building with Intermediate Precast Concrete Shear Walls </a:t>
            </a:r>
          </a:p>
        </p:txBody>
      </p:sp>
    </p:spTree>
    <p:extLst>
      <p:ext uri="{BB962C8B-B14F-4D97-AF65-F5344CB8AC3E}">
        <p14:creationId xmlns:p14="http://schemas.microsoft.com/office/powerpoint/2010/main" val="26487851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title="Untopped Diaphragm Design Parameters Table"/>
          <p:cNvPicPr>
            <a:picLocks noChangeAspect="1" noChangeArrowheads="1"/>
          </p:cNvPicPr>
          <p:nvPr/>
        </p:nvPicPr>
        <p:blipFill rotWithShape="1">
          <a:blip r:embed="rId3">
            <a:extLst>
              <a:ext uri="{28A0092B-C50C-407E-A947-70E740481C1C}">
                <a14:useLocalDpi xmlns:a14="http://schemas.microsoft.com/office/drawing/2010/main" val="0"/>
              </a:ext>
            </a:extLst>
          </a:blip>
          <a:srcRect t="8736"/>
          <a:stretch/>
        </p:blipFill>
        <p:spPr bwMode="auto">
          <a:xfrm>
            <a:off x="265175" y="1883664"/>
            <a:ext cx="8513571" cy="3950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err="1"/>
              <a:t>Untopped</a:t>
            </a:r>
            <a:r>
              <a:rPr lang="en-US" dirty="0"/>
              <a:t> Diaphragm Design Parameters</a:t>
            </a:r>
          </a:p>
        </p:txBody>
      </p:sp>
    </p:spTree>
    <p:extLst>
      <p:ext uri="{BB962C8B-B14F-4D97-AF65-F5344CB8AC3E}">
        <p14:creationId xmlns:p14="http://schemas.microsoft.com/office/powerpoint/2010/main" val="311927660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Vertical distribution of base shear is shown in the example calculations for the entire structure. &#10;&#10;Since torsion is assumed to be carried by the walls in the transverse direction, the forces to each of two walls in the direction under consideration is half the total, and these are the forces illustrated.&#10;"/>
          <p:cNvPicPr/>
          <p:nvPr/>
        </p:nvPicPr>
        <p:blipFill>
          <a:blip r:embed="rId3" cstate="print"/>
          <a:stretch>
            <a:fillRect/>
          </a:stretch>
        </p:blipFill>
        <p:spPr>
          <a:xfrm>
            <a:off x="2531534" y="1312333"/>
            <a:ext cx="4157134" cy="4792134"/>
          </a:xfrm>
          <a:prstGeom prst="rect">
            <a:avLst/>
          </a:prstGeom>
        </p:spPr>
      </p:pic>
      <p:sp>
        <p:nvSpPr>
          <p:cNvPr id="2" name="Title 1"/>
          <p:cNvSpPr>
            <a:spLocks noGrp="1"/>
          </p:cNvSpPr>
          <p:nvPr>
            <p:ph type="title"/>
          </p:nvPr>
        </p:nvSpPr>
        <p:spPr/>
        <p:txBody>
          <a:bodyPr/>
          <a:lstStyle/>
          <a:p>
            <a:r>
              <a:rPr lang="en-US" sz="3200" dirty="0"/>
              <a:t>Forces on the longitudinal walls </a:t>
            </a:r>
          </a:p>
        </p:txBody>
      </p:sp>
    </p:spTree>
    <p:extLst>
      <p:ext uri="{BB962C8B-B14F-4D97-AF65-F5344CB8AC3E}">
        <p14:creationId xmlns:p14="http://schemas.microsoft.com/office/powerpoint/2010/main" val="377820700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62000" y="5659736"/>
            <a:ext cx="7620000" cy="369332"/>
          </a:xfrm>
          <a:prstGeom prst="rect">
            <a:avLst/>
          </a:prstGeom>
        </p:spPr>
        <p:txBody>
          <a:bodyPr wrap="square">
            <a:spAutoFit/>
          </a:bodyPr>
          <a:lstStyle/>
          <a:p>
            <a:r>
              <a:rPr lang="en-US" sz="1800" i="1" dirty="0"/>
              <a:t>M</a:t>
            </a:r>
            <a:r>
              <a:rPr lang="en-US" sz="1800" i="1" baseline="-25000" dirty="0"/>
              <a:t>E</a:t>
            </a:r>
            <a:r>
              <a:rPr lang="en-US" sz="1800" dirty="0"/>
              <a:t> = (95 kips)(36 ft) + (63.5 kips)(24 ft) + (31.5 kips)(12 ft) = 5,320 ft-kips</a:t>
            </a:r>
          </a:p>
        </p:txBody>
      </p:sp>
      <p:pic>
        <p:nvPicPr>
          <p:cNvPr id="7" name="Picture 6" descr="The free-body diagram for one longitudinal wall.  The tension connection at the base of the precast panel to the below-grade wall is governed by the seismic overturning moment and the dead loads of the panel and supported floors and roof.  In this example, the weights for an elevator penthouse, with a floor and equipment load at 180 psf between the shafts and a roof load at 20 psf, are included.  The weight for the floors includes double tees, ceiling, and partitions (total load of 70 psf) but not beams and columns.  Floor live load is 50 psf, except 100 psf is used in the elevator lobby.  Roof snow load is 30 psf. "/>
          <p:cNvPicPr/>
          <p:nvPr/>
        </p:nvPicPr>
        <p:blipFill>
          <a:blip r:embed="rId3" cstate="print"/>
          <a:stretch>
            <a:fillRect/>
          </a:stretch>
        </p:blipFill>
        <p:spPr>
          <a:xfrm>
            <a:off x="2535254" y="1412875"/>
            <a:ext cx="4021667" cy="4195003"/>
          </a:xfrm>
          <a:prstGeom prst="rect">
            <a:avLst/>
          </a:prstGeom>
        </p:spPr>
      </p:pic>
      <p:sp>
        <p:nvSpPr>
          <p:cNvPr id="2" name="Title 1"/>
          <p:cNvSpPr>
            <a:spLocks noGrp="1"/>
          </p:cNvSpPr>
          <p:nvPr>
            <p:ph type="title"/>
          </p:nvPr>
        </p:nvSpPr>
        <p:spPr/>
        <p:txBody>
          <a:bodyPr/>
          <a:lstStyle/>
          <a:p>
            <a:r>
              <a:rPr lang="en-US" sz="3200" dirty="0"/>
              <a:t>Overturning Moment on Longitudinal Walls </a:t>
            </a:r>
          </a:p>
        </p:txBody>
      </p:sp>
    </p:spTree>
    <p:extLst>
      <p:ext uri="{BB962C8B-B14F-4D97-AF65-F5344CB8AC3E}">
        <p14:creationId xmlns:p14="http://schemas.microsoft.com/office/powerpoint/2010/main" val="80310500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Left shows an along-the-height cross section of an 8” thick precast longitudinal shear wall. The wall is reinforced by two No. 9 full height vertical bars at each end. Direct tension coupler is used to transfer the force in the bars wherever required. &#10;&#10;Right shows a cross section of the base of a precast shear wall supported by a 28” thick reinforced concrete foundation. Dowels with standard hook are used to develop overturning reinforcement with a 3” minimum clear cover from the bottom of the foundation." title="End Reinforcen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5942" y="1079771"/>
            <a:ext cx="8672283" cy="503892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673100" y="269875"/>
            <a:ext cx="7772400" cy="911225"/>
          </a:xfrm>
        </p:spPr>
        <p:txBody>
          <a:bodyPr/>
          <a:lstStyle/>
          <a:p>
            <a:r>
              <a:rPr lang="en-US" dirty="0"/>
              <a:t>End Reinforcement</a:t>
            </a:r>
          </a:p>
        </p:txBody>
      </p:sp>
    </p:spTree>
    <p:extLst>
      <p:ext uri="{BB962C8B-B14F-4D97-AF65-F5344CB8AC3E}">
        <p14:creationId xmlns:p14="http://schemas.microsoft.com/office/powerpoint/2010/main" val="53754438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welded connection with an embedded plate  with tail bars developed in the wall and a foundation plate anchored with headed anchor studs. The connection is made with two face plates, one on each side of the wall. &#10;"/>
          <p:cNvPicPr/>
          <p:nvPr/>
        </p:nvPicPr>
        <p:blipFill>
          <a:blip r:embed="rId3" cstate="print"/>
          <a:stretch>
            <a:fillRect/>
          </a:stretch>
        </p:blipFill>
        <p:spPr>
          <a:xfrm>
            <a:off x="1063487" y="837547"/>
            <a:ext cx="6659217" cy="5495181"/>
          </a:xfrm>
          <a:prstGeom prst="rect">
            <a:avLst/>
          </a:prstGeom>
        </p:spPr>
      </p:pic>
      <p:sp>
        <p:nvSpPr>
          <p:cNvPr id="2" name="Title 1"/>
          <p:cNvSpPr>
            <a:spLocks noGrp="1"/>
          </p:cNvSpPr>
          <p:nvPr>
            <p:ph type="title"/>
          </p:nvPr>
        </p:nvSpPr>
        <p:spPr>
          <a:xfrm>
            <a:off x="673100" y="198788"/>
            <a:ext cx="7772400" cy="707197"/>
          </a:xfrm>
        </p:spPr>
        <p:txBody>
          <a:bodyPr/>
          <a:lstStyle/>
          <a:p>
            <a:r>
              <a:rPr lang="en-US" dirty="0"/>
              <a:t>Shear Connection Detail</a:t>
            </a:r>
          </a:p>
        </p:txBody>
      </p:sp>
    </p:spTree>
    <p:extLst>
      <p:ext uri="{BB962C8B-B14F-4D97-AF65-F5344CB8AC3E}">
        <p14:creationId xmlns:p14="http://schemas.microsoft.com/office/powerpoint/2010/main" val="33896255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355601" y="2130425"/>
            <a:ext cx="8475132" cy="1470025"/>
          </a:xfrm>
        </p:spPr>
        <p:txBody>
          <a:bodyPr/>
          <a:lstStyle/>
          <a:p>
            <a:r>
              <a:rPr lang="en-US" dirty="0"/>
              <a:t>One-Story Precast Shear Wall Building </a:t>
            </a:r>
          </a:p>
        </p:txBody>
      </p:sp>
    </p:spTree>
    <p:extLst>
      <p:ext uri="{BB962C8B-B14F-4D97-AF65-F5344CB8AC3E}">
        <p14:creationId xmlns:p14="http://schemas.microsoft.com/office/powerpoint/2010/main" val="392729510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buClr>
                <a:srgbClr val="FF0000"/>
              </a:buClr>
            </a:pPr>
            <a:r>
              <a:rPr lang="en-US" sz="2400" dirty="0"/>
              <a:t>This example illustrates the design of a precast concrete shear wall for a single-story building assigned to a high seismic design category. </a:t>
            </a:r>
          </a:p>
          <a:p>
            <a:pPr lvl="0">
              <a:buClr>
                <a:srgbClr val="FF0000"/>
              </a:buClr>
            </a:pPr>
            <a:r>
              <a:rPr lang="en-US" sz="2400" dirty="0"/>
              <a:t>The precast concrete building is a single-story industrial warehouse building (Risk Category II) on Site Class C soils.</a:t>
            </a:r>
          </a:p>
          <a:p>
            <a:pPr lvl="0">
              <a:buClr>
                <a:srgbClr val="FF0000"/>
              </a:buClr>
            </a:pPr>
            <a:r>
              <a:rPr lang="en-US" sz="2400" dirty="0"/>
              <a:t>The precast wall panels used in this building are typical DT wall panels. </a:t>
            </a:r>
          </a:p>
          <a:p>
            <a:pPr lvl="0">
              <a:buClr>
                <a:srgbClr val="FF0000"/>
              </a:buClr>
            </a:pPr>
            <a:r>
              <a:rPr lang="en-US" sz="2400" dirty="0"/>
              <a:t>Walls are designed using intermediate precast structural walls.</a:t>
            </a:r>
          </a:p>
          <a:p>
            <a:pPr>
              <a:buClr>
                <a:srgbClr val="FF0000"/>
              </a:buClr>
            </a:pPr>
            <a:endParaRPr lang="en-US" dirty="0"/>
          </a:p>
        </p:txBody>
      </p:sp>
      <p:sp>
        <p:nvSpPr>
          <p:cNvPr id="2" name="Title 1"/>
          <p:cNvSpPr>
            <a:spLocks noGrp="1"/>
          </p:cNvSpPr>
          <p:nvPr>
            <p:ph type="title"/>
          </p:nvPr>
        </p:nvSpPr>
        <p:spPr>
          <a:xfrm>
            <a:off x="533400" y="269875"/>
            <a:ext cx="8064500" cy="1143000"/>
          </a:xfrm>
        </p:spPr>
        <p:txBody>
          <a:bodyPr/>
          <a:lstStyle/>
          <a:p>
            <a:r>
              <a:rPr lang="en-US" sz="3200" dirty="0"/>
              <a:t>One-Story Precast Shear Wall Building </a:t>
            </a:r>
          </a:p>
        </p:txBody>
      </p:sp>
    </p:spTree>
    <p:extLst>
      <p:ext uri="{BB962C8B-B14F-4D97-AF65-F5344CB8AC3E}">
        <p14:creationId xmlns:p14="http://schemas.microsoft.com/office/powerpoint/2010/main" val="72707922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he precast wall panels used in this building are typical DT wall panels commonly found in many locations but not normally used in southern California.  For these wall panels, an extra 1/2 inch has been added to the thickness of the deck (flange).  This extra thickness is intended to reduce cracking of the flanges and provide cover for the bars used in the deck at the base. &#10;&#10;The wall panels are normal-weight concrete with a 28-day compressive strength of f'c = 5,000 psi.  Reinforcing bars used in the welded connections of the panels and footings are ASTM A706 (60 ksi).  The concrete for the foundations has a 28-day compressive strength of f'c = 4,000 psi." title="Plan of the building. The building is 120 ft long and 96 ft wide. "/>
          <p:cNvPicPr/>
          <p:nvPr/>
        </p:nvPicPr>
        <p:blipFill>
          <a:blip r:embed="rId3" cstate="print"/>
          <a:stretch>
            <a:fillRect/>
          </a:stretch>
        </p:blipFill>
        <p:spPr>
          <a:xfrm>
            <a:off x="1651000" y="1091882"/>
            <a:ext cx="5880099" cy="5093018"/>
          </a:xfrm>
          <a:prstGeom prst="rect">
            <a:avLst/>
          </a:prstGeom>
        </p:spPr>
      </p:pic>
      <p:sp>
        <p:nvSpPr>
          <p:cNvPr id="2" name="Title 1"/>
          <p:cNvSpPr>
            <a:spLocks noGrp="1"/>
          </p:cNvSpPr>
          <p:nvPr>
            <p:ph type="title"/>
          </p:nvPr>
        </p:nvSpPr>
        <p:spPr>
          <a:xfrm>
            <a:off x="495300" y="269875"/>
            <a:ext cx="8305800" cy="1143000"/>
          </a:xfrm>
        </p:spPr>
        <p:txBody>
          <a:bodyPr/>
          <a:lstStyle/>
          <a:p>
            <a:r>
              <a:rPr lang="en-US" sz="3200" dirty="0"/>
              <a:t>One-Story Precast Shear Wall Building</a:t>
            </a:r>
          </a:p>
        </p:txBody>
      </p:sp>
    </p:spTree>
    <p:extLst>
      <p:ext uri="{BB962C8B-B14F-4D97-AF65-F5344CB8AC3E}">
        <p14:creationId xmlns:p14="http://schemas.microsoft.com/office/powerpoint/2010/main" val="79647216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355601" y="2130425"/>
            <a:ext cx="8475132" cy="1470025"/>
          </a:xfrm>
        </p:spPr>
        <p:txBody>
          <a:bodyPr/>
          <a:lstStyle/>
          <a:p>
            <a:r>
              <a:rPr lang="en-US" dirty="0"/>
              <a:t>Special Moment Frame Constructed Using Precast Concrete </a:t>
            </a:r>
          </a:p>
        </p:txBody>
      </p:sp>
    </p:spTree>
    <p:extLst>
      <p:ext uri="{BB962C8B-B14F-4D97-AF65-F5344CB8AC3E}">
        <p14:creationId xmlns:p14="http://schemas.microsoft.com/office/powerpoint/2010/main" val="415065852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buClr>
                <a:srgbClr val="FF0000"/>
              </a:buClr>
            </a:pPr>
            <a:r>
              <a:rPr lang="en-US" sz="2400" dirty="0"/>
              <a:t>As for special moment frames of concrete, the </a:t>
            </a:r>
            <a:r>
              <a:rPr lang="en-US" sz="2400" i="1" dirty="0"/>
              <a:t>Standard</a:t>
            </a:r>
            <a:r>
              <a:rPr lang="en-US" sz="2400" dirty="0"/>
              <a:t> does not distinguish between a cast-in-place and a precast concrete special moment frame in Table 12.2-1.  </a:t>
            </a:r>
          </a:p>
          <a:p>
            <a:pPr lvl="0">
              <a:buClr>
                <a:srgbClr val="FF0000"/>
              </a:buClr>
            </a:pPr>
            <a:r>
              <a:rPr lang="en-US" sz="2400" dirty="0"/>
              <a:t>ACI 318 Section 18.9 provides requirements for special moment frames constructed using precast concrete.  </a:t>
            </a:r>
          </a:p>
          <a:p>
            <a:pPr lvl="0">
              <a:buClr>
                <a:srgbClr val="FF0000"/>
              </a:buClr>
            </a:pPr>
            <a:r>
              <a:rPr lang="en-US" sz="2400" dirty="0"/>
              <a:t>That section provides requirements for designing special precast concrete frame systems using either ductile connections (ACI 318 Sec. 18.9.2.1) or strong connections (ACI 318 Sec. 18.9.2.2).</a:t>
            </a:r>
          </a:p>
          <a:p>
            <a:pPr>
              <a:buClr>
                <a:srgbClr val="FF0000"/>
              </a:buClr>
            </a:pPr>
            <a:endParaRPr lang="en-US" dirty="0"/>
          </a:p>
        </p:txBody>
      </p:sp>
      <p:sp>
        <p:nvSpPr>
          <p:cNvPr id="2" name="Title 1"/>
          <p:cNvSpPr>
            <a:spLocks noGrp="1"/>
          </p:cNvSpPr>
          <p:nvPr>
            <p:ph type="title"/>
          </p:nvPr>
        </p:nvSpPr>
        <p:spPr/>
        <p:txBody>
          <a:bodyPr/>
          <a:lstStyle/>
          <a:p>
            <a:r>
              <a:rPr lang="en-US" sz="3200" dirty="0"/>
              <a:t>Special Moment Frame Constructed Using Precast Concrete </a:t>
            </a:r>
          </a:p>
        </p:txBody>
      </p:sp>
    </p:spTree>
    <p:extLst>
      <p:ext uri="{BB962C8B-B14F-4D97-AF65-F5344CB8AC3E}">
        <p14:creationId xmlns:p14="http://schemas.microsoft.com/office/powerpoint/2010/main" val="2700322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61987" y="1604963"/>
            <a:ext cx="8076767" cy="4297362"/>
          </a:xfrm>
        </p:spPr>
        <p:txBody>
          <a:bodyPr/>
          <a:lstStyle/>
          <a:p>
            <a:pPr>
              <a:spcAft>
                <a:spcPts val="1200"/>
              </a:spcAft>
              <a:buClr>
                <a:srgbClr val="FF0000"/>
              </a:buClr>
            </a:pPr>
            <a:r>
              <a:rPr lang="en-US" dirty="0"/>
              <a:t>Diaphragms in moderate and high seismic design categories</a:t>
            </a:r>
          </a:p>
          <a:p>
            <a:pPr>
              <a:spcAft>
                <a:spcPts val="1200"/>
              </a:spcAft>
              <a:buClr>
                <a:srgbClr val="FF0000"/>
              </a:buClr>
            </a:pPr>
            <a:r>
              <a:rPr lang="en-US" dirty="0"/>
              <a:t>Intermediate precast concrete shear walls in moderate and high seismic design categories</a:t>
            </a:r>
          </a:p>
          <a:p>
            <a:pPr>
              <a:spcAft>
                <a:spcPts val="1200"/>
              </a:spcAft>
              <a:buClr>
                <a:srgbClr val="FF0000"/>
              </a:buClr>
            </a:pPr>
            <a:r>
              <a:rPr lang="en-US" dirty="0"/>
              <a:t>Special moment frames constructed using precast concrete with emulation details</a:t>
            </a:r>
          </a:p>
          <a:p>
            <a:pPr>
              <a:buClr>
                <a:srgbClr val="FF0000"/>
              </a:buClr>
            </a:pPr>
            <a:endParaRPr lang="en-US" dirty="0"/>
          </a:p>
        </p:txBody>
      </p:sp>
      <p:sp>
        <p:nvSpPr>
          <p:cNvPr id="2" name="Title 1"/>
          <p:cNvSpPr>
            <a:spLocks noGrp="1"/>
          </p:cNvSpPr>
          <p:nvPr>
            <p:ph type="title"/>
          </p:nvPr>
        </p:nvSpPr>
        <p:spPr/>
        <p:txBody>
          <a:bodyPr/>
          <a:lstStyle/>
          <a:p>
            <a:r>
              <a:rPr lang="en-US" dirty="0"/>
              <a:t>Examples for Seismic Design of Precast Concrete</a:t>
            </a:r>
          </a:p>
        </p:txBody>
      </p:sp>
    </p:spTree>
    <p:extLst>
      <p:ext uri="{BB962C8B-B14F-4D97-AF65-F5344CB8AC3E}">
        <p14:creationId xmlns:p14="http://schemas.microsoft.com/office/powerpoint/2010/main" val="41639739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a:t>Design of Building Assigned to</a:t>
            </a:r>
            <a:br>
              <a:rPr lang="en-US" dirty="0"/>
            </a:br>
            <a:r>
              <a:rPr lang="en-US" dirty="0"/>
              <a:t>Seismic Design Category B</a:t>
            </a:r>
          </a:p>
        </p:txBody>
      </p:sp>
    </p:spTree>
    <p:extLst>
      <p:ext uri="{BB962C8B-B14F-4D97-AF65-F5344CB8AC3E}">
        <p14:creationId xmlns:p14="http://schemas.microsoft.com/office/powerpoint/2010/main" val="146063291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person sitting on green question ma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51781" y="1692129"/>
            <a:ext cx="2724150" cy="341947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0" y="503956"/>
            <a:ext cx="9144000" cy="567559"/>
          </a:xfrm>
        </p:spPr>
        <p:txBody>
          <a:bodyPr/>
          <a:lstStyle/>
          <a:p>
            <a:r>
              <a:rPr lang="en-US" dirty="0"/>
              <a:t>Questions</a:t>
            </a:r>
            <a:endParaRPr lang="en-US" sz="3200" dirty="0"/>
          </a:p>
        </p:txBody>
      </p:sp>
    </p:spTree>
    <p:extLst>
      <p:ext uri="{BB962C8B-B14F-4D97-AF65-F5344CB8AC3E}">
        <p14:creationId xmlns:p14="http://schemas.microsoft.com/office/powerpoint/2010/main" val="18228006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32171" y="1276972"/>
            <a:ext cx="7772400" cy="4297362"/>
          </a:xfrm>
        </p:spPr>
        <p:txBody>
          <a:bodyPr/>
          <a:lstStyle/>
          <a:p>
            <a:pPr marL="0" indent="0">
              <a:buNone/>
            </a:pPr>
            <a:r>
              <a:rPr lang="en-US" sz="1600" dirty="0"/>
              <a:t> </a:t>
            </a:r>
          </a:p>
          <a:p>
            <a:r>
              <a:rPr lang="en-US" sz="1600" dirty="0"/>
              <a:t>NOTICE: Any opinions, findings, conclusions, or recommendations expressed in this publication do not necessarily reflect the views of the Federal Emergency Management Agency. Additionally, neither FEMA nor any of its employees make any warranty, expressed or implied, nor assume any legal liability or responsibility for the accuracy, completeness, or usefulness of any information, product or process included in this publication. </a:t>
            </a:r>
          </a:p>
          <a:p>
            <a:r>
              <a:rPr lang="en-US" sz="1600" dirty="0"/>
              <a:t>The opinions expressed herein regarding the requirements of the </a:t>
            </a:r>
            <a:r>
              <a:rPr lang="en-US" sz="1600" i="1" dirty="0"/>
              <a:t>NEHRP Recommended Seismic Provisions</a:t>
            </a:r>
            <a:r>
              <a:rPr lang="en-US" sz="1600" dirty="0"/>
              <a:t>, the referenced standards, and the building codes are not to be used for design purposes. Rather the user should consult the jurisdiction’s building official who has the authority to render interpretation of the code.</a:t>
            </a:r>
          </a:p>
          <a:p>
            <a:r>
              <a:rPr lang="en-US" sz="1600" dirty="0"/>
              <a:t>Any modifications made to the file represent the presenters' opinion only. </a:t>
            </a:r>
          </a:p>
        </p:txBody>
      </p:sp>
      <p:sp>
        <p:nvSpPr>
          <p:cNvPr id="2" name="Title 1"/>
          <p:cNvSpPr>
            <a:spLocks noGrp="1"/>
          </p:cNvSpPr>
          <p:nvPr>
            <p:ph type="title"/>
          </p:nvPr>
        </p:nvSpPr>
        <p:spPr/>
        <p:txBody>
          <a:bodyPr/>
          <a:lstStyle/>
          <a:p>
            <a:r>
              <a:rPr lang="en-US" dirty="0"/>
              <a:t>DISCLAIMER</a:t>
            </a:r>
          </a:p>
        </p:txBody>
      </p:sp>
    </p:spTree>
    <p:extLst>
      <p:ext uri="{BB962C8B-B14F-4D97-AF65-F5344CB8AC3E}">
        <p14:creationId xmlns:p14="http://schemas.microsoft.com/office/powerpoint/2010/main" val="13296292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7500" y="1419352"/>
            <a:ext cx="8483600" cy="4895723"/>
          </a:xfrm>
        </p:spPr>
        <p:txBody>
          <a:bodyPr/>
          <a:lstStyle/>
          <a:p>
            <a:pPr>
              <a:buClr>
                <a:srgbClr val="FF0000"/>
              </a:buClr>
            </a:pPr>
            <a:r>
              <a:rPr lang="en-US" sz="2000" dirty="0"/>
              <a:t>The weight tributary to the roof and floor diaphragms (</a:t>
            </a:r>
            <a:r>
              <a:rPr lang="en-US" sz="2000" i="1" dirty="0"/>
              <a:t>w</a:t>
            </a:r>
            <a:r>
              <a:rPr lang="en-US" sz="2000" i="1" baseline="-25000" dirty="0"/>
              <a:t>px</a:t>
            </a:r>
            <a:r>
              <a:rPr lang="en-US" sz="2000" dirty="0"/>
              <a:t>) is the total story weight (</a:t>
            </a:r>
            <a:r>
              <a:rPr lang="en-US" sz="2000" i="1" dirty="0"/>
              <a:t>w</a:t>
            </a:r>
            <a:r>
              <a:rPr lang="en-US" sz="2000" i="1" baseline="-25000" dirty="0"/>
              <a:t>i</a:t>
            </a:r>
            <a:r>
              <a:rPr lang="en-US" sz="2000" dirty="0"/>
              <a:t>) at Level </a:t>
            </a:r>
            <a:r>
              <a:rPr lang="en-US" sz="2000" i="1" dirty="0"/>
              <a:t>i</a:t>
            </a:r>
            <a:r>
              <a:rPr lang="en-US" sz="2000" dirty="0"/>
              <a:t> minus the weight of the walls parallel to the direction of loading. </a:t>
            </a:r>
          </a:p>
          <a:p>
            <a:pPr lvl="1">
              <a:buClr>
                <a:srgbClr val="FF0000"/>
              </a:buClr>
            </a:pPr>
            <a:r>
              <a:rPr lang="en-US" sz="2000" dirty="0"/>
              <a:t>Roof:</a:t>
            </a:r>
          </a:p>
          <a:p>
            <a:pPr lvl="2">
              <a:buClr>
                <a:srgbClr val="FF0000"/>
              </a:buClr>
            </a:pPr>
            <a:r>
              <a:rPr lang="en-US" sz="2000" dirty="0"/>
              <a:t>Total weight = 				        861 kips</a:t>
            </a:r>
          </a:p>
          <a:p>
            <a:pPr lvl="2">
              <a:buClr>
                <a:srgbClr val="FF0000"/>
              </a:buClr>
            </a:pPr>
            <a:r>
              <a:rPr lang="en-US" sz="2000" dirty="0"/>
              <a:t>Walls parallel to force = (45 psf)(277 ft)(8.67 ft / 2) = </a:t>
            </a:r>
            <a:r>
              <a:rPr lang="en-US" sz="2000" u="sng" dirty="0"/>
              <a:t>-54 kips</a:t>
            </a:r>
          </a:p>
          <a:p>
            <a:pPr lvl="2">
              <a:buClr>
                <a:srgbClr val="FF0000"/>
              </a:buClr>
            </a:pPr>
            <a:r>
              <a:rPr lang="en-US" sz="2000" i="1" dirty="0"/>
              <a:t>w</a:t>
            </a:r>
            <a:r>
              <a:rPr lang="en-US" sz="2000" i="1" baseline="-25000" dirty="0"/>
              <a:t>px</a:t>
            </a:r>
            <a:r>
              <a:rPr lang="en-US" sz="2000" dirty="0"/>
              <a:t>	=					        807 kips</a:t>
            </a:r>
          </a:p>
          <a:p>
            <a:pPr lvl="1">
              <a:buClr>
                <a:srgbClr val="FF0000"/>
              </a:buClr>
            </a:pPr>
            <a:r>
              <a:rPr lang="en-US" sz="2000" dirty="0"/>
              <a:t>Floors:</a:t>
            </a:r>
          </a:p>
          <a:p>
            <a:pPr lvl="2">
              <a:buClr>
                <a:srgbClr val="FF0000"/>
              </a:buClr>
            </a:pPr>
            <a:r>
              <a:rPr lang="en-US" sz="2000" dirty="0"/>
              <a:t>Total weight	=				        963 kips</a:t>
            </a:r>
          </a:p>
          <a:p>
            <a:pPr lvl="2">
              <a:buClr>
                <a:srgbClr val="FF0000"/>
              </a:buClr>
            </a:pPr>
            <a:r>
              <a:rPr lang="en-US" sz="2000" dirty="0"/>
              <a:t>Walls parallel to force = (45 psf)(277 ft)(8.67 ft) =    </a:t>
            </a:r>
            <a:r>
              <a:rPr lang="en-US" sz="2000" u="sng" dirty="0"/>
              <a:t>-108 kips</a:t>
            </a:r>
            <a:endParaRPr lang="en-US" sz="2000" dirty="0"/>
          </a:p>
          <a:p>
            <a:pPr lvl="2">
              <a:buClr>
                <a:srgbClr val="FF0000"/>
              </a:buClr>
            </a:pPr>
            <a:r>
              <a:rPr lang="en-US" sz="2000" i="1" dirty="0"/>
              <a:t>w</a:t>
            </a:r>
            <a:r>
              <a:rPr lang="en-US" sz="2000" i="1" baseline="-25000" dirty="0"/>
              <a:t>px</a:t>
            </a:r>
            <a:r>
              <a:rPr lang="en-US" sz="2000" dirty="0"/>
              <a:t>	=					        855 kips</a:t>
            </a:r>
          </a:p>
          <a:p>
            <a:pPr marL="0" indent="0">
              <a:buClr>
                <a:srgbClr val="FF0000"/>
              </a:buClr>
              <a:buNone/>
            </a:pPr>
            <a:br>
              <a:rPr lang="en-US" sz="1400" dirty="0"/>
            </a:br>
            <a:endParaRPr lang="en-US" dirty="0"/>
          </a:p>
        </p:txBody>
      </p:sp>
      <p:sp>
        <p:nvSpPr>
          <p:cNvPr id="2" name="Title 1"/>
          <p:cNvSpPr>
            <a:spLocks noGrp="1"/>
          </p:cNvSpPr>
          <p:nvPr>
            <p:ph type="title"/>
          </p:nvPr>
        </p:nvSpPr>
        <p:spPr>
          <a:xfrm>
            <a:off x="673100" y="289413"/>
            <a:ext cx="7721600" cy="1025525"/>
          </a:xfrm>
        </p:spPr>
        <p:txBody>
          <a:bodyPr/>
          <a:lstStyle/>
          <a:p>
            <a:r>
              <a:rPr lang="en-US" dirty="0"/>
              <a:t>Diaphragm Design Forces</a:t>
            </a:r>
          </a:p>
        </p:txBody>
      </p:sp>
    </p:spTree>
    <p:extLst>
      <p:ext uri="{BB962C8B-B14F-4D97-AF65-F5344CB8AC3E}">
        <p14:creationId xmlns:p14="http://schemas.microsoft.com/office/powerpoint/2010/main" val="335822587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9488</TotalTime>
  <Words>7636</Words>
  <Application>Microsoft Office PowerPoint</Application>
  <PresentationFormat>On-screen Show (4:3)</PresentationFormat>
  <Paragraphs>756</Paragraphs>
  <Slides>81</Slides>
  <Notes>74</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81</vt:i4>
      </vt:variant>
    </vt:vector>
  </HeadingPairs>
  <TitlesOfParts>
    <vt:vector size="88" baseType="lpstr">
      <vt:lpstr>Arial</vt:lpstr>
      <vt:lpstr>Calibri</vt:lpstr>
      <vt:lpstr>Cambria</vt:lpstr>
      <vt:lpstr>Symbol</vt:lpstr>
      <vt:lpstr>Times New Roman</vt:lpstr>
      <vt:lpstr>Default Design</vt:lpstr>
      <vt:lpstr>Equation</vt:lpstr>
      <vt:lpstr>PowerPoint Presentation</vt:lpstr>
      <vt:lpstr>Precast Concrete Design</vt:lpstr>
      <vt:lpstr>Some Terms used in this Presentation</vt:lpstr>
      <vt:lpstr>11.1 Horizontal Diaphragms</vt:lpstr>
      <vt:lpstr>11.1 Horizontal Diaphragms </vt:lpstr>
      <vt:lpstr>Untopped Diaphragm Examples</vt:lpstr>
      <vt:lpstr>Untopped Diaphragm Design Parameters</vt:lpstr>
      <vt:lpstr>Design of Building Assigned to Seismic Design Category B</vt:lpstr>
      <vt:lpstr>Diaphragm Design Forces</vt:lpstr>
      <vt:lpstr>Diaphragm Design Forces  </vt:lpstr>
      <vt:lpstr>Diaphragm Design Forces </vt:lpstr>
      <vt:lpstr>Diaphragm Design Forces   </vt:lpstr>
      <vt:lpstr>Diaphragm Design Forces    </vt:lpstr>
      <vt:lpstr>Diaphragm Design Forces     </vt:lpstr>
      <vt:lpstr>Diaphragm Design Forces      </vt:lpstr>
      <vt:lpstr>Diaphragm Design Forces </vt:lpstr>
      <vt:lpstr>Diaphragm Design Forces </vt:lpstr>
      <vt:lpstr>Diaphragm Design Forces </vt:lpstr>
      <vt:lpstr>Diaphragm Design Forces </vt:lpstr>
      <vt:lpstr>Diaphragm Design Forces </vt:lpstr>
      <vt:lpstr>Diaphragm Design Forces </vt:lpstr>
      <vt:lpstr>Diaphragm Design Forces </vt:lpstr>
      <vt:lpstr>Diaphragm Design Forces </vt:lpstr>
      <vt:lpstr>Diaphragm Design Forces </vt:lpstr>
      <vt:lpstr>Diaphragm Design Forces </vt:lpstr>
      <vt:lpstr>Design of Building Assigned to Seismic Design Category C</vt:lpstr>
      <vt:lpstr>Diaphragm Design Forces</vt:lpstr>
      <vt:lpstr>Diaphragm Design Forces </vt:lpstr>
      <vt:lpstr>Static Analysis of Diaphragms </vt:lpstr>
      <vt:lpstr>Static Analysis of Diaphragms</vt:lpstr>
      <vt:lpstr>Static Analysis of Diaphragms</vt:lpstr>
      <vt:lpstr>Static Analysis of Diaphragms</vt:lpstr>
      <vt:lpstr>Static Analysis of Diaphragms</vt:lpstr>
      <vt:lpstr>Static Analysis of Diaphragms</vt:lpstr>
      <vt:lpstr>Static Analysis of Diaphragms</vt:lpstr>
      <vt:lpstr>Critical regions of the diaphragm to be considered in this design </vt:lpstr>
      <vt:lpstr>Critical regions of the diaphragm to be considered in this design </vt:lpstr>
      <vt:lpstr>Joint Forces</vt:lpstr>
      <vt:lpstr>Joint Forces </vt:lpstr>
      <vt:lpstr>Joint Forces  </vt:lpstr>
      <vt:lpstr>Joint Forces   </vt:lpstr>
      <vt:lpstr>Joint Forces    </vt:lpstr>
      <vt:lpstr>Joint Forces</vt:lpstr>
      <vt:lpstr>Joint Forces</vt:lpstr>
      <vt:lpstr>Diaphragm Design and Details</vt:lpstr>
      <vt:lpstr>Diaphragm Design and Details</vt:lpstr>
      <vt:lpstr>Diaphragm Design and Details – Joint 1 </vt:lpstr>
      <vt:lpstr>Diaphragm Design and Details – Joint 2</vt:lpstr>
      <vt:lpstr>Diaphragm Design and Details – Joint 3 </vt:lpstr>
      <vt:lpstr>Diaphragm Design and Details – Joint 4</vt:lpstr>
      <vt:lpstr>Diaphragm Design and Details – Joint 5</vt:lpstr>
      <vt:lpstr>Topped Precast Concrete Diaphragm for Five-Story Masonry Building Assigned to SDC D</vt:lpstr>
      <vt:lpstr>Topped Diaphragm Design Parameters</vt:lpstr>
      <vt:lpstr>Diaphragm Design Forces </vt:lpstr>
      <vt:lpstr>Critical regions of the diaphragm to be considered in this design </vt:lpstr>
      <vt:lpstr>Joint Forces</vt:lpstr>
      <vt:lpstr>Joint Forces</vt:lpstr>
      <vt:lpstr>Joint Forces</vt:lpstr>
      <vt:lpstr>Joint Forces</vt:lpstr>
      <vt:lpstr>Joint Forces</vt:lpstr>
      <vt:lpstr>Topped Precast Concrete Diaphragm for Five-Story Masonry Building </vt:lpstr>
      <vt:lpstr>Boundary Members</vt:lpstr>
      <vt:lpstr>Collectors – Joint 5</vt:lpstr>
      <vt:lpstr>Shear Resistance – Interior Longitudinal Wall</vt:lpstr>
      <vt:lpstr>Joint 4 Reinforcement Detail</vt:lpstr>
      <vt:lpstr>Three-Story Office Building with Intermediate Precast Concrete Shear Walls</vt:lpstr>
      <vt:lpstr>Three-Story Office Building with Intermediate Precast Concrete Shear Walls </vt:lpstr>
      <vt:lpstr>Three-Story Office Building with Intermediate Precast Concrete Shear Walls </vt:lpstr>
      <vt:lpstr>Three-Story Office Building with Intermediate Precast Concrete Shear Walls </vt:lpstr>
      <vt:lpstr>Forces on the longitudinal walls </vt:lpstr>
      <vt:lpstr>Overturning Moment on Longitudinal Walls </vt:lpstr>
      <vt:lpstr>End Reinforcement</vt:lpstr>
      <vt:lpstr>Shear Connection Detail</vt:lpstr>
      <vt:lpstr>One-Story Precast Shear Wall Building </vt:lpstr>
      <vt:lpstr>One-Story Precast Shear Wall Building </vt:lpstr>
      <vt:lpstr>One-Story Precast Shear Wall Building</vt:lpstr>
      <vt:lpstr>Special Moment Frame Constructed Using Precast Concrete </vt:lpstr>
      <vt:lpstr>Special Moment Frame Constructed Using Precast Concrete </vt:lpstr>
      <vt:lpstr>Examples for Seismic Design of Precast Concrete</vt:lpstr>
      <vt:lpstr>Questions</vt:lpstr>
      <vt:lpstr>DISCLAIMER</vt:lpstr>
    </vt:vector>
  </TitlesOfParts>
  <Company>Dell Computer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Finley A. Charney</dc:creator>
  <cp:lastModifiedBy>Maria Mulé</cp:lastModifiedBy>
  <cp:revision>698</cp:revision>
  <cp:lastPrinted>2013-05-03T15:01:28Z</cp:lastPrinted>
  <dcterms:created xsi:type="dcterms:W3CDTF">2012-12-11T01:08:14Z</dcterms:created>
  <dcterms:modified xsi:type="dcterms:W3CDTF">2016-09-19T17:15:58Z</dcterms:modified>
</cp:coreProperties>
</file>