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9"/>
  </p:notesMasterIdLst>
  <p:handoutMasterIdLst>
    <p:handoutMasterId r:id="rId180"/>
  </p:handoutMasterIdLst>
  <p:sldIdLst>
    <p:sldId id="257" r:id="rId2"/>
    <p:sldId id="258" r:id="rId3"/>
    <p:sldId id="331" r:id="rId4"/>
    <p:sldId id="256" r:id="rId5"/>
    <p:sldId id="259" r:id="rId6"/>
    <p:sldId id="260" r:id="rId7"/>
    <p:sldId id="261" r:id="rId8"/>
    <p:sldId id="337" r:id="rId9"/>
    <p:sldId id="262" r:id="rId10"/>
    <p:sldId id="333" r:id="rId11"/>
    <p:sldId id="334" r:id="rId12"/>
    <p:sldId id="335" r:id="rId13"/>
    <p:sldId id="336" r:id="rId14"/>
    <p:sldId id="263" r:id="rId15"/>
    <p:sldId id="332" r:id="rId16"/>
    <p:sldId id="338" r:id="rId17"/>
    <p:sldId id="264" r:id="rId18"/>
    <p:sldId id="339" r:id="rId19"/>
    <p:sldId id="265" r:id="rId20"/>
    <p:sldId id="266" r:id="rId21"/>
    <p:sldId id="267" r:id="rId22"/>
    <p:sldId id="340" r:id="rId23"/>
    <p:sldId id="341" r:id="rId24"/>
    <p:sldId id="342" r:id="rId25"/>
    <p:sldId id="343" r:id="rId26"/>
    <p:sldId id="344" r:id="rId27"/>
    <p:sldId id="345" r:id="rId28"/>
    <p:sldId id="346" r:id="rId29"/>
    <p:sldId id="347" r:id="rId30"/>
    <p:sldId id="348" r:id="rId31"/>
    <p:sldId id="349" r:id="rId32"/>
    <p:sldId id="370" r:id="rId33"/>
    <p:sldId id="350" r:id="rId34"/>
    <p:sldId id="351" r:id="rId35"/>
    <p:sldId id="352" r:id="rId36"/>
    <p:sldId id="353" r:id="rId37"/>
    <p:sldId id="359" r:id="rId38"/>
    <p:sldId id="361" r:id="rId39"/>
    <p:sldId id="362" r:id="rId40"/>
    <p:sldId id="365" r:id="rId41"/>
    <p:sldId id="366" r:id="rId42"/>
    <p:sldId id="367" r:id="rId43"/>
    <p:sldId id="371" r:id="rId44"/>
    <p:sldId id="368" r:id="rId45"/>
    <p:sldId id="369" r:id="rId46"/>
    <p:sldId id="372" r:id="rId47"/>
    <p:sldId id="269" r:id="rId48"/>
    <p:sldId id="373" r:id="rId49"/>
    <p:sldId id="268" r:id="rId50"/>
    <p:sldId id="375" r:id="rId51"/>
    <p:sldId id="376" r:id="rId52"/>
    <p:sldId id="377" r:id="rId53"/>
    <p:sldId id="271" r:id="rId54"/>
    <p:sldId id="374" r:id="rId55"/>
    <p:sldId id="272" r:id="rId56"/>
    <p:sldId id="273" r:id="rId57"/>
    <p:sldId id="378" r:id="rId58"/>
    <p:sldId id="379" r:id="rId59"/>
    <p:sldId id="277" r:id="rId60"/>
    <p:sldId id="380" r:id="rId61"/>
    <p:sldId id="381" r:id="rId62"/>
    <p:sldId id="382" r:id="rId63"/>
    <p:sldId id="383" r:id="rId64"/>
    <p:sldId id="278" r:id="rId65"/>
    <p:sldId id="279" r:id="rId66"/>
    <p:sldId id="280" r:id="rId67"/>
    <p:sldId id="281" r:id="rId68"/>
    <p:sldId id="384" r:id="rId69"/>
    <p:sldId id="282" r:id="rId70"/>
    <p:sldId id="385" r:id="rId71"/>
    <p:sldId id="386" r:id="rId72"/>
    <p:sldId id="387" r:id="rId73"/>
    <p:sldId id="388" r:id="rId74"/>
    <p:sldId id="389" r:id="rId75"/>
    <p:sldId id="283" r:id="rId76"/>
    <p:sldId id="390" r:id="rId77"/>
    <p:sldId id="391" r:id="rId78"/>
    <p:sldId id="284" r:id="rId79"/>
    <p:sldId id="394" r:id="rId80"/>
    <p:sldId id="392" r:id="rId81"/>
    <p:sldId id="395" r:id="rId82"/>
    <p:sldId id="393" r:id="rId83"/>
    <p:sldId id="396" r:id="rId84"/>
    <p:sldId id="397" r:id="rId85"/>
    <p:sldId id="426" r:id="rId86"/>
    <p:sldId id="398" r:id="rId87"/>
    <p:sldId id="399" r:id="rId88"/>
    <p:sldId id="400" r:id="rId89"/>
    <p:sldId id="401" r:id="rId90"/>
    <p:sldId id="402" r:id="rId91"/>
    <p:sldId id="403" r:id="rId92"/>
    <p:sldId id="404" r:id="rId93"/>
    <p:sldId id="405" r:id="rId94"/>
    <p:sldId id="406" r:id="rId95"/>
    <p:sldId id="407" r:id="rId96"/>
    <p:sldId id="408" r:id="rId97"/>
    <p:sldId id="410" r:id="rId98"/>
    <p:sldId id="416" r:id="rId99"/>
    <p:sldId id="417" r:id="rId100"/>
    <p:sldId id="418" r:id="rId101"/>
    <p:sldId id="419" r:id="rId102"/>
    <p:sldId id="420" r:id="rId103"/>
    <p:sldId id="421" r:id="rId104"/>
    <p:sldId id="422" r:id="rId105"/>
    <p:sldId id="423" r:id="rId106"/>
    <p:sldId id="424" r:id="rId107"/>
    <p:sldId id="425" r:id="rId108"/>
    <p:sldId id="286" r:id="rId109"/>
    <p:sldId id="427" r:id="rId110"/>
    <p:sldId id="428" r:id="rId111"/>
    <p:sldId id="429" r:id="rId112"/>
    <p:sldId id="431" r:id="rId113"/>
    <p:sldId id="430" r:id="rId114"/>
    <p:sldId id="432" r:id="rId115"/>
    <p:sldId id="433" r:id="rId116"/>
    <p:sldId id="436" r:id="rId117"/>
    <p:sldId id="434" r:id="rId118"/>
    <p:sldId id="435" r:id="rId119"/>
    <p:sldId id="437" r:id="rId120"/>
    <p:sldId id="438" r:id="rId121"/>
    <p:sldId id="439" r:id="rId122"/>
    <p:sldId id="440" r:id="rId123"/>
    <p:sldId id="441" r:id="rId124"/>
    <p:sldId id="442" r:id="rId125"/>
    <p:sldId id="447" r:id="rId126"/>
    <p:sldId id="289" r:id="rId127"/>
    <p:sldId id="290" r:id="rId128"/>
    <p:sldId id="443" r:id="rId129"/>
    <p:sldId id="291" r:id="rId130"/>
    <p:sldId id="444" r:id="rId131"/>
    <p:sldId id="445" r:id="rId132"/>
    <p:sldId id="446" r:id="rId133"/>
    <p:sldId id="292" r:id="rId134"/>
    <p:sldId id="448" r:id="rId135"/>
    <p:sldId id="449" r:id="rId136"/>
    <p:sldId id="293" r:id="rId137"/>
    <p:sldId id="294" r:id="rId138"/>
    <p:sldId id="295" r:id="rId139"/>
    <p:sldId id="296" r:id="rId140"/>
    <p:sldId id="450" r:id="rId141"/>
    <p:sldId id="297" r:id="rId142"/>
    <p:sldId id="298" r:id="rId143"/>
    <p:sldId id="299" r:id="rId144"/>
    <p:sldId id="300" r:id="rId145"/>
    <p:sldId id="301" r:id="rId146"/>
    <p:sldId id="302" r:id="rId147"/>
    <p:sldId id="303" r:id="rId148"/>
    <p:sldId id="451" r:id="rId149"/>
    <p:sldId id="304" r:id="rId150"/>
    <p:sldId id="305" r:id="rId151"/>
    <p:sldId id="452" r:id="rId152"/>
    <p:sldId id="453" r:id="rId153"/>
    <p:sldId id="307" r:id="rId154"/>
    <p:sldId id="308" r:id="rId155"/>
    <p:sldId id="309" r:id="rId156"/>
    <p:sldId id="310" r:id="rId157"/>
    <p:sldId id="311" r:id="rId158"/>
    <p:sldId id="312" r:id="rId159"/>
    <p:sldId id="313" r:id="rId160"/>
    <p:sldId id="314" r:id="rId161"/>
    <p:sldId id="315" r:id="rId162"/>
    <p:sldId id="316" r:id="rId163"/>
    <p:sldId id="317" r:id="rId164"/>
    <p:sldId id="318" r:id="rId165"/>
    <p:sldId id="454" r:id="rId166"/>
    <p:sldId id="319" r:id="rId167"/>
    <p:sldId id="320" r:id="rId168"/>
    <p:sldId id="321" r:id="rId169"/>
    <p:sldId id="322" r:id="rId170"/>
    <p:sldId id="323" r:id="rId171"/>
    <p:sldId id="324" r:id="rId172"/>
    <p:sldId id="325" r:id="rId173"/>
    <p:sldId id="326" r:id="rId174"/>
    <p:sldId id="327" r:id="rId175"/>
    <p:sldId id="328" r:id="rId176"/>
    <p:sldId id="330" r:id="rId177"/>
    <p:sldId id="455" r:id="rId178"/>
  </p:sldIdLst>
  <p:sldSz cx="9144000" cy="6858000" type="screen4x3"/>
  <p:notesSz cx="7315200" cy="9601200"/>
  <p:custDataLst>
    <p:tags r:id="rId181"/>
  </p:custDataLst>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3" autoAdjust="0"/>
    <p:restoredTop sz="64845" autoAdjust="0"/>
  </p:normalViewPr>
  <p:slideViewPr>
    <p:cSldViewPr snapToGrid="0">
      <p:cViewPr varScale="1">
        <p:scale>
          <a:sx n="56" d="100"/>
          <a:sy n="56" d="100"/>
        </p:scale>
        <p:origin x="1646" y="48"/>
      </p:cViewPr>
      <p:guideLst>
        <p:guide orient="horz" pos="2160"/>
        <p:guide pos="2880"/>
      </p:guideLst>
    </p:cSldViewPr>
  </p:slideViewPr>
  <p:outlineViewPr>
    <p:cViewPr>
      <p:scale>
        <a:sx n="33" d="100"/>
        <a:sy n="33" d="100"/>
      </p:scale>
      <p:origin x="0" y="64764"/>
    </p:cViewPr>
  </p:outlineViewPr>
  <p:notesTextViewPr>
    <p:cViewPr>
      <p:scale>
        <a:sx n="100" d="100"/>
        <a:sy n="100" d="100"/>
      </p:scale>
      <p:origin x="0" y="0"/>
    </p:cViewPr>
  </p:notesTextViewPr>
  <p:sorterViewPr>
    <p:cViewPr>
      <p:scale>
        <a:sx n="150" d="100"/>
        <a:sy n="150" d="100"/>
      </p:scale>
      <p:origin x="0" y="0"/>
    </p:cViewPr>
  </p:sorterViewPr>
  <p:notesViewPr>
    <p:cSldViewPr snapToGrid="0">
      <p:cViewPr>
        <p:scale>
          <a:sx n="100" d="100"/>
          <a:sy n="100" d="100"/>
        </p:scale>
        <p:origin x="-1026"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tags" Target="tags/tag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handoutMaster" Target="handoutMasters/handout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2"/>
          </p:nvPr>
        </p:nvSpPr>
        <p:spPr>
          <a:xfrm>
            <a:off x="0" y="9119173"/>
            <a:ext cx="3170583" cy="480388"/>
          </a:xfrm>
          <a:prstGeom prst="rect">
            <a:avLst/>
          </a:prstGeom>
        </p:spPr>
        <p:txBody>
          <a:bodyPr vert="horz" lIns="94851" tIns="47425" rIns="94851" bIns="47425" rtlCol="0" anchor="b"/>
          <a:lstStyle>
            <a:lvl1pPr algn="l">
              <a:defRPr sz="1200"/>
            </a:lvl1pPr>
          </a:lstStyle>
          <a:p>
            <a:r>
              <a:rPr lang="en-US" dirty="0"/>
              <a:t>8 - Precast Concrete Design</a:t>
            </a:r>
          </a:p>
        </p:txBody>
      </p:sp>
      <p:sp>
        <p:nvSpPr>
          <p:cNvPr id="3" name="Slide Number Placeholder 2"/>
          <p:cNvSpPr>
            <a:spLocks noGrp="1"/>
          </p:cNvSpPr>
          <p:nvPr>
            <p:ph type="sldNum" sz="quarter" idx="3"/>
          </p:nvPr>
        </p:nvSpPr>
        <p:spPr>
          <a:xfrm>
            <a:off x="4142962" y="9119173"/>
            <a:ext cx="3170583" cy="480388"/>
          </a:xfrm>
          <a:prstGeom prst="rect">
            <a:avLst/>
          </a:prstGeom>
        </p:spPr>
        <p:txBody>
          <a:bodyPr vert="horz" lIns="94851" tIns="47425" rIns="94851" bIns="47425" rtlCol="0" anchor="b"/>
          <a:lstStyle>
            <a:lvl1pPr algn="r">
              <a:defRPr sz="1200"/>
            </a:lvl1pPr>
          </a:lstStyle>
          <a:p>
            <a:fld id="{78D1FB9E-5305-4C3C-85F3-33E41EBE4D7D}" type="slidenum">
              <a:rPr lang="en-US" smtClean="0"/>
              <a:t>‹#›</a:t>
            </a:fld>
            <a:endParaRPr lang="en-US" dirty="0"/>
          </a:p>
        </p:txBody>
      </p:sp>
      <p:sp>
        <p:nvSpPr>
          <p:cNvPr id="4" name="Header Placeholder 3"/>
          <p:cNvSpPr>
            <a:spLocks noGrp="1"/>
          </p:cNvSpPr>
          <p:nvPr>
            <p:ph type="hdr" sz="quarter"/>
          </p:nvPr>
        </p:nvSpPr>
        <p:spPr>
          <a:xfrm>
            <a:off x="0" y="0"/>
            <a:ext cx="7315200" cy="480388"/>
          </a:xfrm>
          <a:prstGeom prst="rect">
            <a:avLst/>
          </a:prstGeom>
        </p:spPr>
        <p:txBody>
          <a:bodyPr vert="horz" lIns="94851" tIns="47425" rIns="94851" bIns="47425" rtlCol="0"/>
          <a:lstStyle>
            <a:lvl1pPr algn="l">
              <a:defRPr sz="1200"/>
            </a:lvl1pPr>
          </a:lstStyle>
          <a:p>
            <a:pPr algn="ctr"/>
            <a:r>
              <a:rPr lang="en-US" dirty="0">
                <a:solidFill>
                  <a:srgbClr val="000090"/>
                </a:solidFill>
              </a:rPr>
              <a:t>Instructional Material Complementing FEMA P-751, Design Examples </a:t>
            </a:r>
          </a:p>
          <a:p>
            <a:pPr algn="ctr"/>
            <a:endParaRPr lang="en-US" dirty="0"/>
          </a:p>
        </p:txBody>
      </p:sp>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60475" y="720725"/>
            <a:ext cx="4797425"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6" y="4560890"/>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30" tIns="48315" rIns="96630" bIns="4831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1" y="9120188"/>
            <a:ext cx="3170238"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30" tIns="48315" rIns="96630" bIns="48315" numCol="1" anchor="b" anchorCtr="0" compatLnSpc="1">
            <a:prstTxWarp prst="textNoShape">
              <a:avLst/>
            </a:prstTxWarp>
          </a:bodyPr>
          <a:lstStyle>
            <a:lvl1pPr defTabSz="966646">
              <a:defRPr sz="1000"/>
            </a:lvl1pPr>
          </a:lstStyle>
          <a:p>
            <a:pPr>
              <a:defRPr/>
            </a:pPr>
            <a:endParaRPr lang="en-US" dirty="0"/>
          </a:p>
        </p:txBody>
      </p:sp>
      <p:sp>
        <p:nvSpPr>
          <p:cNvPr id="38919" name="Rectangle 7"/>
          <p:cNvSpPr>
            <a:spLocks noGrp="1" noChangeArrowheads="1"/>
          </p:cNvSpPr>
          <p:nvPr>
            <p:ph type="sldNum" sz="quarter" idx="5"/>
          </p:nvPr>
        </p:nvSpPr>
        <p:spPr bwMode="auto">
          <a:xfrm>
            <a:off x="4144964" y="9120188"/>
            <a:ext cx="3170237"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30" tIns="48315" rIns="96630" bIns="48315" numCol="1" anchor="b" anchorCtr="0" compatLnSpc="1">
            <a:prstTxWarp prst="textNoShape">
              <a:avLst/>
            </a:prstTxWarp>
          </a:bodyPr>
          <a:lstStyle>
            <a:lvl1pPr algn="r" defTabSz="966646">
              <a:defRPr sz="1000"/>
            </a:lvl1pPr>
          </a:lstStyle>
          <a:p>
            <a:pPr>
              <a:defRPr/>
            </a:pPr>
            <a:r>
              <a:rPr lang="en-US" dirty="0"/>
              <a:t>Precast Concrete Design -</a:t>
            </a:r>
            <a:fld id="{0BCA867C-EB47-4D0B-A24F-7993B2C5EA2C}" type="slidenum">
              <a:rPr lang="en-US" smtClean="0"/>
              <a:pPr>
                <a:defRPr/>
              </a:pPr>
              <a:t>‹#›</a:t>
            </a:fld>
            <a:endParaRPr lang="en-US" dirty="0"/>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Title slide</a:t>
            </a:r>
          </a:p>
          <a:p>
            <a:r>
              <a:rPr lang="en-US" dirty="0"/>
              <a:t>The presentation will cover examples</a:t>
            </a:r>
            <a:r>
              <a:rPr lang="en-US" baseline="0" dirty="0"/>
              <a:t> of application of the provisions for earthquake design to precast concrete systems.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a:t>
            </a:fld>
            <a:endParaRPr lang="en-US" dirty="0"/>
          </a:p>
        </p:txBody>
      </p:sp>
    </p:spTree>
    <p:extLst>
      <p:ext uri="{BB962C8B-B14F-4D97-AF65-F5344CB8AC3E}">
        <p14:creationId xmlns:p14="http://schemas.microsoft.com/office/powerpoint/2010/main" val="174052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Horizontal diaphragms: slide gives four basic points on precast concrete diaphragms including:</a:t>
            </a:r>
          </a:p>
          <a:p>
            <a:r>
              <a:rPr lang="en-US" dirty="0"/>
              <a:t>Definition</a:t>
            </a:r>
          </a:p>
          <a:p>
            <a:r>
              <a:rPr lang="en-US" dirty="0"/>
              <a:t>Precast construction</a:t>
            </a:r>
            <a:r>
              <a:rPr lang="en-US" baseline="0" dirty="0"/>
              <a:t> types with or without cast-in-place concrete topping</a:t>
            </a:r>
          </a:p>
          <a:p>
            <a:r>
              <a:rPr lang="en-US" baseline="0" dirty="0"/>
              <a:t>Code criteria</a:t>
            </a:r>
          </a:p>
          <a:p>
            <a:r>
              <a:rPr lang="en-US" baseline="0" dirty="0"/>
              <a:t>The slide notes that there is an absence of specific criteria for diaphragm design without concrete topping. In fact, ACI 318 lacks direct criteria for the design of diaphragms in precast or cast-in-place concrete in regions of low or moderate seismic risk (SDC A, B or C.) The provisions for precast concrete diaphragms in ACI 318 are included in Chapter 21 only applicable to SDC D, E and F.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103</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104</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105</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106</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107</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floor plan showing walls and the diaphragm layout is shown for the SDC D example. This is the same building layout used in the earlier examples</a:t>
            </a:r>
            <a:r>
              <a:rPr lang="en-US" baseline="0" dirty="0"/>
              <a:t> but the joints between the hollow core plank in the interior areas of the floor have been removed. This reflects the presence of cast-in-place concrete topping with welded wire reinforcement to carry diaphragm forces, so the location of these interior joints is not a design consideration.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108</a:t>
            </a:fld>
            <a:endParaRPr lang="en-US" dirty="0"/>
          </a:p>
        </p:txBody>
      </p:sp>
    </p:spTree>
    <p:extLst>
      <p:ext uri="{BB962C8B-B14F-4D97-AF65-F5344CB8AC3E}">
        <p14:creationId xmlns:p14="http://schemas.microsoft.com/office/powerpoint/2010/main" val="1572752318"/>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109</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110</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111</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topped hollow core panel. The first three cores from the left edge are shown where the first core is filled with concrete to shape a chord joint. The joint is reinforced with two continuous No. 8 bars extending in the perpendicular to the plane direction. The bars have 3.5” cover on the left, 2.5” cover on the right, 3” cover on the top, and 3” spacing. Spliced bars are shown with dash circles in contact with the main bars. 4” diameter spiral of ¼” wire with 2” pitch is enclosing the bars over the lap splice. The 2.5” topping is reinforced with WWF bend down into the chord at the edge.</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112</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Horizontal diaphragms: slide gives four basic points on precast concrete diaphragms including:</a:t>
            </a:r>
          </a:p>
          <a:p>
            <a:r>
              <a:rPr lang="en-US" dirty="0"/>
              <a:t>Definition</a:t>
            </a:r>
          </a:p>
          <a:p>
            <a:r>
              <a:rPr lang="en-US" dirty="0"/>
              <a:t>Precast construction</a:t>
            </a:r>
            <a:r>
              <a:rPr lang="en-US" baseline="0" dirty="0"/>
              <a:t> types with or without cast-in-place concrete topping</a:t>
            </a:r>
          </a:p>
          <a:p>
            <a:r>
              <a:rPr lang="en-US" baseline="0" dirty="0"/>
              <a:t>Code criteria</a:t>
            </a:r>
          </a:p>
          <a:p>
            <a:r>
              <a:rPr lang="en-US" baseline="0" dirty="0"/>
              <a:t>The slide notes that there is an absence of specific criteria for diaphragm design without concrete topping. In fact, ACI 318 lacks direct criteria for the design of diaphragms in precast or cast-in-place concrete in regions of low or moderate seismic risk (SDC A, B or C.) The provisions for precast concrete diaphragms in ACI 318 are included in Chapter 21 only applicable to SDC D, E and F.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11</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113</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an interior panel-to-panel joint. Two longitudinal 8” thick hollow core panels with 2” topping meet at a 3” long joint which is supported by an I-shaped section. The joint is reinforced by two No. 8 collector bars extending in the perpendicular to the plane direction. The bars have 2.5” cover on the top (below the topping), 2.5” cover on the bottom and 3” spacing in between. The topping is reinforced with WWF.</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114</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115</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116</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117</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118</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119</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120</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panel-to-wall joint. Topped hollow core panels are extending in the longitudinal direction on both sides of the wall and meet at a 4” long joint. The topping is reinforced with WWF 10x10 W8 x W8. The joint is reinforced by:</a:t>
            </a:r>
          </a:p>
          <a:p>
            <a:pPr lvl="0"/>
            <a:r>
              <a:rPr lang="en-US" sz="1100" kern="1200" dirty="0">
                <a:solidFill>
                  <a:schemeClr val="tx1"/>
                </a:solidFill>
                <a:effectLst/>
                <a:latin typeface="Arial" pitchFamily="34" charset="0"/>
                <a:ea typeface="+mn-ea"/>
                <a:cs typeface="+mn-cs"/>
              </a:rPr>
              <a:t>Two No. 8 continuous collector bars located in the joint adjacent to the wall’s vertical bar and extended in the perpendicular to the plane direction.</a:t>
            </a:r>
          </a:p>
          <a:p>
            <a:pPr lvl="0"/>
            <a:r>
              <a:rPr lang="en-US" sz="1100" kern="1200" dirty="0">
                <a:solidFill>
                  <a:schemeClr val="tx1"/>
                </a:solidFill>
                <a:effectLst/>
                <a:latin typeface="Arial" pitchFamily="34" charset="0"/>
                <a:ea typeface="+mn-ea"/>
                <a:cs typeface="+mn-cs"/>
              </a:rPr>
              <a:t>One 4’-0” long longitudinal No. 4 bar with equal extensions on both sides of the joint located in the topping and lapped with WWF.</a:t>
            </a:r>
          </a:p>
          <a:p>
            <a:pPr lvl="0"/>
            <a:r>
              <a:rPr lang="en-US" sz="1100" kern="1200" dirty="0">
                <a:solidFill>
                  <a:schemeClr val="tx1"/>
                </a:solidFill>
                <a:effectLst/>
                <a:latin typeface="Arial" pitchFamily="34" charset="0"/>
                <a:ea typeface="+mn-ea"/>
                <a:cs typeface="+mn-cs"/>
              </a:rPr>
              <a:t>Two No. 5 continuous bars located in the masonry bond beam at the top of the wall below the joint and extended in the perpendicular to the plane direction.</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121</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122</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Horizontal diaphragms: slide gives four basic points on precast concrete diaphragms including:</a:t>
            </a:r>
          </a:p>
          <a:p>
            <a:r>
              <a:rPr lang="en-US" dirty="0"/>
              <a:t>Definition</a:t>
            </a:r>
          </a:p>
          <a:p>
            <a:r>
              <a:rPr lang="en-US" dirty="0"/>
              <a:t>Precast construction</a:t>
            </a:r>
            <a:r>
              <a:rPr lang="en-US" baseline="0" dirty="0"/>
              <a:t> types with or without cast-in-place concrete topping</a:t>
            </a:r>
          </a:p>
          <a:p>
            <a:r>
              <a:rPr lang="en-US" baseline="0" dirty="0"/>
              <a:t>Code criteria</a:t>
            </a:r>
          </a:p>
          <a:p>
            <a:r>
              <a:rPr lang="en-US" baseline="0" dirty="0"/>
              <a:t>The slide notes that there is an absence of specific criteria for diaphragm design without concrete topping. In fact, ACI 318 lacks direct criteria for the design of diaphragms in precast or cast-in-place concrete in regions of low or moderate seismic risk (SDC A, B or C.) The provisions for precast concrete diaphragms in ACI 318 are included in Chapter 21 only applicable to SDC D, E and F.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12</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123</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panel-to-perimeter-wall joint. Topped hollow core panel extending in the longitudinal direction meets the wall from the right. The topping is reinforced with WWF 10x10 W8 x W8. The joint is reinforced by:</a:t>
            </a:r>
          </a:p>
          <a:p>
            <a:pPr lvl="0"/>
            <a:r>
              <a:rPr lang="en-US" sz="1100" kern="1200" dirty="0">
                <a:solidFill>
                  <a:schemeClr val="tx1"/>
                </a:solidFill>
                <a:effectLst/>
                <a:latin typeface="Arial" pitchFamily="34" charset="0"/>
                <a:ea typeface="+mn-ea"/>
                <a:cs typeface="+mn-cs"/>
              </a:rPr>
              <a:t>One 2’-6” long No. 5 bar with standard hooks at 4’-0” spacing located in the topping, lapped with WWF, and bend into the joint with 2” clear cover from the inner face of the wall.</a:t>
            </a:r>
          </a:p>
          <a:p>
            <a:pPr lvl="0"/>
            <a:r>
              <a:rPr lang="en-US" sz="1100" kern="1200" dirty="0">
                <a:solidFill>
                  <a:schemeClr val="tx1"/>
                </a:solidFill>
                <a:effectLst/>
                <a:latin typeface="Arial" pitchFamily="34" charset="0"/>
                <a:ea typeface="+mn-ea"/>
                <a:cs typeface="+mn-cs"/>
              </a:rPr>
              <a:t>Two No. 8 continuous collector bars located in the joint adjacent to the wall’s vertical bar and extended in the perpendicular to the plane direction.</a:t>
            </a:r>
          </a:p>
          <a:p>
            <a:pPr lvl="0"/>
            <a:r>
              <a:rPr lang="en-US" sz="1100" kern="1200" dirty="0">
                <a:solidFill>
                  <a:schemeClr val="tx1"/>
                </a:solidFill>
                <a:effectLst/>
                <a:latin typeface="Arial" pitchFamily="34" charset="0"/>
                <a:ea typeface="+mn-ea"/>
                <a:cs typeface="+mn-cs"/>
              </a:rPr>
              <a:t>Two No. 5 continuous bars located in the masonry bond beam at the top of the wall below the joint and extended in the perpendicular to the plane direction.</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124</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48507" rtl="0" eaLnBrk="0" fontAlgn="base" latinLnBrk="0" hangingPunct="0">
              <a:lnSpc>
                <a:spcPct val="100000"/>
              </a:lnSpc>
              <a:spcBef>
                <a:spcPct val="30000"/>
              </a:spcBef>
              <a:spcAft>
                <a:spcPct val="0"/>
              </a:spcAft>
              <a:buClrTx/>
              <a:buSzTx/>
              <a:buFontTx/>
              <a:buNone/>
              <a:tabLst/>
              <a:defRPr/>
            </a:pPr>
            <a:r>
              <a:rPr lang="en-US" baseline="0" dirty="0"/>
              <a:t>The figure slide shows the plan of the building. The plan is 150 ft long and 120 ft long with interior stairs and interior elevator cores. </a:t>
            </a:r>
            <a:endParaRPr lang="en-US" dirty="0"/>
          </a:p>
          <a:p>
            <a:pPr defTabSz="948507">
              <a:defRPr/>
            </a:pPr>
            <a:endParaRPr lang="en-US" dirty="0"/>
          </a:p>
          <a:p>
            <a:pPr defTabSz="948507">
              <a:defRPr/>
            </a:pPr>
            <a:r>
              <a:rPr lang="en-US" dirty="0"/>
              <a:t>Design example for intermediate precast walls in three-story</a:t>
            </a:r>
            <a:r>
              <a:rPr lang="en-US" baseline="0" dirty="0"/>
              <a:t> office in Seismic Design Category B. </a:t>
            </a:r>
            <a:r>
              <a:rPr lang="en-US" dirty="0"/>
              <a:t>These walls can be used up to any height in Seismic Design Categories B and C but are limited to 40 feet for Seismic Design Categories D, E, and F.</a:t>
            </a:r>
          </a:p>
          <a:p>
            <a:pPr defTabSz="948507">
              <a:defRPr/>
            </a:pPr>
            <a:endParaRPr lang="en-US" dirty="0"/>
          </a:p>
          <a:p>
            <a:pPr defTabSz="948507">
              <a:defRPr/>
            </a:pPr>
            <a:r>
              <a:rPr lang="en-US" dirty="0"/>
              <a:t>ACI 318 Section 21.4.2 requires that yielding between wall panels or between wall panels and the foundation be restricted to steel elements.  However, the </a:t>
            </a:r>
            <a:r>
              <a:rPr lang="en-US" i="1" dirty="0"/>
              <a:t>Provisions</a:t>
            </a:r>
            <a:r>
              <a:rPr lang="en-US" dirty="0"/>
              <a:t> are more specific in their means to accomplish the objective of providing reliable post-elastic performance.  </a:t>
            </a:r>
            <a:r>
              <a:rPr lang="en-US" i="1" dirty="0"/>
              <a:t>Provisions</a:t>
            </a:r>
            <a:r>
              <a:rPr lang="en-US" dirty="0"/>
              <a:t> Section 21.4.3 (ACI 318 Sec. 21.4.4) requires that connections that are designed to yield be capable of maintaining 80 percent of their design strength at the deformation induced by the design displacement.  Alternatively, they can use Type 2 mechanical splices.</a:t>
            </a:r>
          </a:p>
          <a:p>
            <a:pPr defTabSz="948507">
              <a:defRPr/>
            </a:pPr>
            <a:endParaRPr lang="en-US" dirty="0"/>
          </a:p>
          <a:p>
            <a:pPr defTabSz="948507">
              <a:defRPr/>
            </a:pPr>
            <a:r>
              <a:rPr lang="en-US" dirty="0"/>
              <a:t>This precast concrete building is a three-story office building (Occupancy Category II) in southern New England on Site Class D soils.  The structure utilizes 10-foot-wide by 18-inch-deep prestressed double tees (DTs) spanning 40 feet to prestressed inverted tee beams for the floors and the roof.  The DTs are to be constructed using lightweight concrete.  Each of the above-grade floors and the roof are covered with a 2‑inch-thick (minimum), normal-weight cast-in-place concrete topping.  The vertical seismic force-resisting system is to be constructed entirely of precast concrete walls located around the stairs and elevator/mechanical shafts.  The only features illustrated in this example are the rational selection of the seismic design parameters and the design of the reinforcement and connections of the precast concrete shear walls.</a:t>
            </a:r>
          </a:p>
          <a:p>
            <a:pPr defTabSz="948507">
              <a:defRPr/>
            </a:pP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126</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defTabSz="948507">
              <a:defRPr/>
            </a:pPr>
            <a:r>
              <a:rPr lang="en-US" dirty="0"/>
              <a:t>The precast walls are estimated to be 8 inches thick for building mass calculations.  These walls are normal-weight concrete with a 28-day compressive strength, </a:t>
            </a:r>
            <a:r>
              <a:rPr lang="en-US" i="1" dirty="0"/>
              <a:t>f'</a:t>
            </a:r>
            <a:r>
              <a:rPr lang="en-US" i="1" baseline="-25000" dirty="0"/>
              <a:t>c</a:t>
            </a:r>
            <a:r>
              <a:rPr lang="en-US" i="1" dirty="0"/>
              <a:t>, </a:t>
            </a:r>
            <a:r>
              <a:rPr lang="en-US" dirty="0"/>
              <a:t>of 5,000 psi.  Reinforcing bars used at the ends of the walls and in welded connectors are ASTM A706 (60 ksi yield strength).  The concrete for the foundations and below-grade walls has a 28-day compressive strength, </a:t>
            </a:r>
            <a:r>
              <a:rPr lang="en-US" i="1" dirty="0"/>
              <a:t>f'</a:t>
            </a:r>
            <a:r>
              <a:rPr lang="en-US" i="1" baseline="-25000" dirty="0"/>
              <a:t>c</a:t>
            </a:r>
            <a:r>
              <a:rPr lang="en-US" i="1" dirty="0"/>
              <a:t>,</a:t>
            </a:r>
            <a:r>
              <a:rPr lang="en-US" dirty="0"/>
              <a:t> of 4,000 psi.</a:t>
            </a:r>
          </a:p>
          <a:p>
            <a:endParaRPr lang="en-US" dirty="0"/>
          </a:p>
          <a:p>
            <a:r>
              <a:rPr lang="en-US" dirty="0"/>
              <a:t>Design example for intermediate precast walls in three-story</a:t>
            </a:r>
            <a:r>
              <a:rPr lang="en-US" baseline="0" dirty="0"/>
              <a:t> office. Slide shows the seismic parameters from the Table in the example.</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127</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defTabSz="948507">
              <a:defRPr/>
            </a:pPr>
            <a:r>
              <a:rPr lang="en-US" dirty="0"/>
              <a:t>The precast walls are estimated to be 8 inches thick for building mass calculations.  These walls are normal-weight concrete with a 28-day compressive strength, </a:t>
            </a:r>
            <a:r>
              <a:rPr lang="en-US" i="1" dirty="0"/>
              <a:t>f'</a:t>
            </a:r>
            <a:r>
              <a:rPr lang="en-US" i="1" baseline="-25000" dirty="0"/>
              <a:t>c</a:t>
            </a:r>
            <a:r>
              <a:rPr lang="en-US" i="1" dirty="0"/>
              <a:t>, </a:t>
            </a:r>
            <a:r>
              <a:rPr lang="en-US" dirty="0"/>
              <a:t>of 5,000 psi.  Reinforcing bars used at the ends of the walls and in welded connectors are ASTM A706 (60 ksi yield strength).  The concrete for the foundations and below-grade walls has a 28-day compressive strength, </a:t>
            </a:r>
            <a:r>
              <a:rPr lang="en-US" i="1" dirty="0"/>
              <a:t>f'</a:t>
            </a:r>
            <a:r>
              <a:rPr lang="en-US" i="1" baseline="-25000" dirty="0"/>
              <a:t>c</a:t>
            </a:r>
            <a:r>
              <a:rPr lang="en-US" i="1" dirty="0"/>
              <a:t>,</a:t>
            </a:r>
            <a:r>
              <a:rPr lang="en-US" dirty="0"/>
              <a:t> of 4,000 psi.</a:t>
            </a:r>
          </a:p>
          <a:p>
            <a:endParaRPr lang="en-US" dirty="0"/>
          </a:p>
          <a:p>
            <a:r>
              <a:rPr lang="en-US" dirty="0"/>
              <a:t>Design example for intermediate precast walls in three-story</a:t>
            </a:r>
            <a:r>
              <a:rPr lang="en-US" baseline="0" dirty="0"/>
              <a:t> office. Slide shows the seismic parameters from the Table in the example.</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128</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endParaRPr lang="en-US" dirty="0"/>
          </a:p>
          <a:p>
            <a:endParaRPr lang="en-US" dirty="0"/>
          </a:p>
          <a:p>
            <a:r>
              <a:rPr lang="en-US" dirty="0"/>
              <a:t>The slide provides the description</a:t>
            </a:r>
            <a:r>
              <a:rPr lang="en-US" baseline="0" dirty="0"/>
              <a:t> of the intent of design for the intermediate precast concrete wall system. The design develops a ductile mechanism for energy dissipation, and then designs other connection elements in the load path to remain elastic.   </a:t>
            </a:r>
          </a:p>
          <a:p>
            <a:endParaRPr lang="en-US" baseline="0" dirty="0"/>
          </a:p>
          <a:p>
            <a:r>
              <a:rPr lang="en-US" dirty="0"/>
              <a:t>Although it would be desirable to force yielding to occur in a significant portion of the connections, it frequently is not possible to do so with common configurations of precast elements and connections.  The connections are often unavoidable weak links.  Careful attention to detail is required to assure adequate ductility in the location of first yield and to preclude premature yielding of other connections.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129</a:t>
            </a:fld>
            <a:endParaRPr lang="en-US" dirty="0"/>
          </a:p>
        </p:txBody>
      </p:sp>
    </p:spTree>
    <p:extLst>
      <p:ext uri="{BB962C8B-B14F-4D97-AF65-F5344CB8AC3E}">
        <p14:creationId xmlns:p14="http://schemas.microsoft.com/office/powerpoint/2010/main" val="12905855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 provides the description</a:t>
            </a:r>
            <a:r>
              <a:rPr lang="en-US" baseline="0" dirty="0"/>
              <a:t> of the intent of design for the intermediate precast concrete wall system. The design develops a ductile mechanism for energy dissipation, and then designs other connection elements in the load path to remain elastic.   </a:t>
            </a:r>
          </a:p>
          <a:p>
            <a:endParaRPr lang="en-US" baseline="0" dirty="0"/>
          </a:p>
          <a:p>
            <a:r>
              <a:rPr lang="en-US" dirty="0"/>
              <a:t>Although it would be desirable to force yielding to occur in a significant portion of the connections, it frequently is not possible to do so with common configurations of precast elements and connections.  The connections are often unavoidable weak links.  Careful attention to detail is required to assure adequate ductility in the location of first yield and to preclude premature yielding of other connections.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130</a:t>
            </a:fld>
            <a:endParaRPr lang="en-US" dirty="0"/>
          </a:p>
        </p:txBody>
      </p:sp>
    </p:spTree>
    <p:extLst>
      <p:ext uri="{BB962C8B-B14F-4D97-AF65-F5344CB8AC3E}">
        <p14:creationId xmlns:p14="http://schemas.microsoft.com/office/powerpoint/2010/main" val="12905855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of base shear from the equivalent lateral force equations</a:t>
            </a:r>
            <a:r>
              <a:rPr lang="en-US" baseline="0" dirty="0"/>
              <a:t> of the provisions is shown with the values determined in the example. </a:t>
            </a:r>
            <a:r>
              <a:rPr lang="en-US" dirty="0"/>
              <a:t>Note that this force is substantially larger than a design wind would be.  If a nominal 20 psf were applied to the long face and then amplified by a load factor of 1.6, the result would be less than half this seismic force already reduced by an </a:t>
            </a:r>
            <a:r>
              <a:rPr lang="en-US" i="1" dirty="0"/>
              <a:t>R</a:t>
            </a:r>
            <a:r>
              <a:rPr lang="en-US" dirty="0"/>
              <a:t> factor of 4</a:t>
            </a:r>
            <a:r>
              <a:rPr lang="en-US" baseline="0" dirty="0"/>
              <a:t>.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133</a:t>
            </a:fld>
            <a:endParaRPr lang="en-US" dirty="0"/>
          </a:p>
        </p:txBody>
      </p:sp>
    </p:spTree>
    <p:extLst>
      <p:ext uri="{BB962C8B-B14F-4D97-AF65-F5344CB8AC3E}">
        <p14:creationId xmlns:p14="http://schemas.microsoft.com/office/powerpoint/2010/main" val="580363323"/>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Vertical distribution of base shear is shown in the example calculations for the entire structure.</a:t>
            </a:r>
            <a:r>
              <a:rPr lang="en-US" baseline="0" dirty="0"/>
              <a:t> </a:t>
            </a:r>
          </a:p>
          <a:p>
            <a:endParaRPr lang="en-US" baseline="0" dirty="0"/>
          </a:p>
          <a:p>
            <a:r>
              <a:rPr lang="en-US" dirty="0"/>
              <a:t>The seismic lateral force ,</a:t>
            </a:r>
            <a:r>
              <a:rPr lang="en-US" i="1" dirty="0" err="1"/>
              <a:t>F</a:t>
            </a:r>
            <a:r>
              <a:rPr lang="en-US" i="1" baseline="-25000" dirty="0" err="1"/>
              <a:t>x</a:t>
            </a:r>
            <a:r>
              <a:rPr lang="en-US" dirty="0"/>
              <a:t>, at any level is determined in accordance with </a:t>
            </a:r>
            <a:r>
              <a:rPr lang="en-US" i="1" dirty="0"/>
              <a:t>Standard</a:t>
            </a:r>
            <a:r>
              <a:rPr lang="en-US" dirty="0"/>
              <a:t> Section 12.8.3. </a:t>
            </a:r>
          </a:p>
          <a:p>
            <a:r>
              <a:rPr lang="en-US" dirty="0"/>
              <a:t>Since the period, </a:t>
            </a:r>
            <a:r>
              <a:rPr lang="en-US" i="1" dirty="0"/>
              <a:t>T,</a:t>
            </a:r>
            <a:r>
              <a:rPr lang="en-US" dirty="0"/>
              <a:t> is less than 0.5 seconds,</a:t>
            </a:r>
            <a:r>
              <a:rPr lang="en-US" i="1" dirty="0"/>
              <a:t> k</a:t>
            </a:r>
            <a:r>
              <a:rPr lang="en-US" dirty="0"/>
              <a:t> = l in both building directions.  The total lateral forces are calculated as:</a:t>
            </a:r>
          </a:p>
          <a:p>
            <a:r>
              <a:rPr lang="en-US" dirty="0"/>
              <a:t> </a:t>
            </a:r>
          </a:p>
          <a:p>
            <a:pPr lvl="0"/>
            <a:r>
              <a:rPr lang="en-US" dirty="0"/>
              <a:t>Roof:  </a:t>
            </a:r>
            <a:r>
              <a:rPr lang="en-US" i="1" dirty="0" err="1"/>
              <a:t>C</a:t>
            </a:r>
            <a:r>
              <a:rPr lang="en-US" i="1" baseline="-25000" dirty="0" err="1"/>
              <a:t>vr</a:t>
            </a:r>
            <a:r>
              <a:rPr lang="en-US" dirty="0"/>
              <a:t> = 0.50; </a:t>
            </a:r>
            <a:r>
              <a:rPr lang="en-US" i="1" dirty="0" err="1"/>
              <a:t>F</a:t>
            </a:r>
            <a:r>
              <a:rPr lang="en-US" i="1" baseline="-25000" dirty="0" err="1"/>
              <a:t>r</a:t>
            </a:r>
            <a:r>
              <a:rPr lang="en-US" dirty="0"/>
              <a:t> = 190 kips</a:t>
            </a:r>
          </a:p>
          <a:p>
            <a:r>
              <a:rPr lang="en-US" dirty="0"/>
              <a:t> </a:t>
            </a:r>
          </a:p>
          <a:p>
            <a:pPr lvl="0"/>
            <a:r>
              <a:rPr lang="en-US" dirty="0"/>
              <a:t>Third Floor:  </a:t>
            </a:r>
            <a:r>
              <a:rPr lang="en-US" i="1" dirty="0"/>
              <a:t>C</a:t>
            </a:r>
            <a:r>
              <a:rPr lang="en-US" i="1" baseline="-25000" dirty="0"/>
              <a:t>v3</a:t>
            </a:r>
            <a:r>
              <a:rPr lang="en-US" dirty="0"/>
              <a:t> = 0.333; </a:t>
            </a:r>
            <a:r>
              <a:rPr lang="en-US" i="1" dirty="0"/>
              <a:t>F</a:t>
            </a:r>
            <a:r>
              <a:rPr lang="en-US" i="1" baseline="-25000" dirty="0"/>
              <a:t>3</a:t>
            </a:r>
            <a:r>
              <a:rPr lang="en-US" dirty="0"/>
              <a:t> = 127 kips</a:t>
            </a:r>
          </a:p>
          <a:p>
            <a:r>
              <a:rPr lang="en-US" dirty="0"/>
              <a:t> </a:t>
            </a:r>
          </a:p>
          <a:p>
            <a:pPr lvl="0"/>
            <a:r>
              <a:rPr lang="en-US" dirty="0"/>
              <a:t>Second Floor:  </a:t>
            </a:r>
            <a:r>
              <a:rPr lang="en-US" i="1" dirty="0"/>
              <a:t>C</a:t>
            </a:r>
            <a:r>
              <a:rPr lang="en-US" i="1" baseline="-25000" dirty="0"/>
              <a:t>v2</a:t>
            </a:r>
            <a:r>
              <a:rPr lang="en-US" dirty="0"/>
              <a:t> = 0.167; </a:t>
            </a:r>
            <a:r>
              <a:rPr lang="en-US" i="1" dirty="0"/>
              <a:t>F</a:t>
            </a:r>
            <a:r>
              <a:rPr lang="en-US" i="1" baseline="-25000" dirty="0"/>
              <a:t>2</a:t>
            </a:r>
            <a:r>
              <a:rPr lang="en-US" dirty="0"/>
              <a:t> = 63 kips</a:t>
            </a:r>
          </a:p>
          <a:p>
            <a:endParaRPr lang="en-US" baseline="0" dirty="0"/>
          </a:p>
          <a:p>
            <a:r>
              <a:rPr lang="en-US" dirty="0"/>
              <a:t>Since</a:t>
            </a:r>
            <a:r>
              <a:rPr lang="en-US" baseline="0" dirty="0"/>
              <a:t> torsion is assumed to be carried by the walls in the transverse direction, the forces to each of two walls (as shown in the slide)  in the direction under consideration is half the total, and these are the forces i</a:t>
            </a:r>
            <a:r>
              <a:rPr lang="en-US" dirty="0"/>
              <a:t>llustrated in</a:t>
            </a:r>
            <a:r>
              <a:rPr lang="en-US" baseline="0" dirty="0"/>
              <a:t> the figure.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136</a:t>
            </a:fld>
            <a:endParaRPr lang="en-US" dirty="0"/>
          </a:p>
        </p:txBody>
      </p:sp>
    </p:spTree>
    <p:extLst>
      <p:ext uri="{BB962C8B-B14F-4D97-AF65-F5344CB8AC3E}">
        <p14:creationId xmlns:p14="http://schemas.microsoft.com/office/powerpoint/2010/main" val="236228794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figure shows the free-body diagram for one longitudinal wall.  The tension connection at the base of the precast panel to the below-grade wall is governed by the seismic overturning moment and the dead loads of the panel and supported floors and roof.  In this example, the weights for an elevator penthouse, with a floor and equipment load at 180 psf between the shafts and a roof load at 20 psf, are included.  The weight for the floors includes double tees, ceiling, and partitions (total load of 70 psf) but not beams and columns.  Floor live load is 50 psf, except 100 psf is used in the elevator lobby.  Roof snow load is 30 psf.</a:t>
            </a:r>
            <a:r>
              <a:rPr lang="en-US" baseline="0" dirty="0"/>
              <a:t>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137</a:t>
            </a:fld>
            <a:endParaRPr lang="en-US" dirty="0"/>
          </a:p>
        </p:txBody>
      </p:sp>
    </p:spTree>
    <p:extLst>
      <p:ext uri="{BB962C8B-B14F-4D97-AF65-F5344CB8AC3E}">
        <p14:creationId xmlns:p14="http://schemas.microsoft.com/office/powerpoint/2010/main" val="2362287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Horizontal diaphragms: slide gives four basic points on precast concrete diaphragms including:</a:t>
            </a:r>
          </a:p>
          <a:p>
            <a:r>
              <a:rPr lang="en-US" dirty="0"/>
              <a:t>Definition</a:t>
            </a:r>
          </a:p>
          <a:p>
            <a:r>
              <a:rPr lang="en-US" dirty="0"/>
              <a:t>Precast construction</a:t>
            </a:r>
            <a:r>
              <a:rPr lang="en-US" baseline="0" dirty="0"/>
              <a:t> types with or without cast-in-place concrete topping</a:t>
            </a:r>
          </a:p>
          <a:p>
            <a:r>
              <a:rPr lang="en-US" baseline="0" dirty="0"/>
              <a:t>Code criteria</a:t>
            </a:r>
          </a:p>
          <a:p>
            <a:r>
              <a:rPr lang="en-US" baseline="0" dirty="0"/>
              <a:t>The slide notes that there is an absence of specific criteria for diaphragm design without concrete topping. In fact, ACI 318 lacks direct criteria for the design of diaphragms in precast or cast-in-place concrete in regions of low or moderate seismic risk (SDC A, B or C.) The provisions for precast concrete diaphragms in ACI 318 are included in Chapter 21 only applicable to SDC D, E and F.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13</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of tension reinforcing</a:t>
            </a:r>
            <a:r>
              <a:rPr lang="en-US" baseline="0" dirty="0"/>
              <a:t> considering the gravity load effects, reduced by .9-S</a:t>
            </a:r>
            <a:r>
              <a:rPr lang="en-US" baseline="-25000" dirty="0"/>
              <a:t>DS </a:t>
            </a:r>
            <a:r>
              <a:rPr lang="en-US" baseline="0" dirty="0"/>
              <a:t>is shown.</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138</a:t>
            </a:fld>
            <a:endParaRPr lang="en-US" dirty="0"/>
          </a:p>
        </p:txBody>
      </p:sp>
    </p:spTree>
    <p:extLst>
      <p:ext uri="{BB962C8B-B14F-4D97-AF65-F5344CB8AC3E}">
        <p14:creationId xmlns:p14="http://schemas.microsoft.com/office/powerpoint/2010/main" val="97574956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endParaRPr lang="en-US" dirty="0"/>
          </a:p>
          <a:p>
            <a:r>
              <a:rPr lang="en-US" dirty="0"/>
              <a:t>Design shear panels to resist overturning by means of reinforcing bars at each end with a direct tension coupler at the joints.</a:t>
            </a:r>
          </a:p>
          <a:p>
            <a:endParaRPr lang="en-US" dirty="0"/>
          </a:p>
          <a:p>
            <a:r>
              <a:rPr lang="en-US" dirty="0"/>
              <a:t>The results</a:t>
            </a:r>
            <a:r>
              <a:rPr lang="en-US" baseline="0" dirty="0"/>
              <a:t> of the </a:t>
            </a:r>
            <a:r>
              <a:rPr lang="en-US" dirty="0"/>
              <a:t>calculation</a:t>
            </a:r>
            <a:r>
              <a:rPr lang="en-US" baseline="0" dirty="0"/>
              <a:t> for overturning and selection of the end reinforcing is covered on this slide.</a:t>
            </a:r>
          </a:p>
          <a:p>
            <a:endParaRPr lang="en-US" baseline="0" dirty="0"/>
          </a:p>
          <a:p>
            <a:r>
              <a:rPr lang="en-US" baseline="0" dirty="0"/>
              <a:t>Although the transverse direction walls are covered in the guide, they are not covered here in the interest of time.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139</a:t>
            </a:fld>
            <a:endParaRPr lang="en-US" dirty="0"/>
          </a:p>
        </p:txBody>
      </p:sp>
    </p:spTree>
    <p:extLst>
      <p:ext uri="{BB962C8B-B14F-4D97-AF65-F5344CB8AC3E}">
        <p14:creationId xmlns:p14="http://schemas.microsoft.com/office/powerpoint/2010/main" val="342500289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b="0" kern="1200" dirty="0">
                <a:solidFill>
                  <a:schemeClr val="tx1"/>
                </a:solidFill>
                <a:effectLst/>
                <a:latin typeface="Arial" pitchFamily="34" charset="0"/>
                <a:ea typeface="+mn-ea"/>
                <a:cs typeface="+mn-cs"/>
              </a:rPr>
              <a:t>Figure on the left shows an along-the-height cross section of an 8” thick precast longitudinal shear wall. The wall is reinforced by two No. 9 full height vertical bars at each end. Direct tension coupler is used to transfer the force in the bars wherever required. Figure on the</a:t>
            </a:r>
            <a:r>
              <a:rPr lang="en-US" sz="1100" b="0" kern="1200" baseline="0" dirty="0">
                <a:solidFill>
                  <a:schemeClr val="tx1"/>
                </a:solidFill>
                <a:effectLst/>
                <a:latin typeface="Arial" pitchFamily="34" charset="0"/>
                <a:ea typeface="+mn-ea"/>
                <a:cs typeface="+mn-cs"/>
              </a:rPr>
              <a:t> right</a:t>
            </a:r>
            <a:r>
              <a:rPr lang="en-US" sz="1100" b="0" kern="1200" dirty="0">
                <a:solidFill>
                  <a:schemeClr val="tx1"/>
                </a:solidFill>
                <a:effectLst/>
                <a:latin typeface="Arial" pitchFamily="34" charset="0"/>
                <a:ea typeface="+mn-ea"/>
                <a:cs typeface="+mn-cs"/>
              </a:rPr>
              <a:t> shows a cross section of the base of a precast shear wall supported by a 28” thick reinforced concrete foundation. Dowels with standard hook are used to develop overturning reinforcement with a 3” minimum clear cover from the bottom of the foundation.</a:t>
            </a:r>
            <a:endParaRPr lang="en-US" sz="1100" b="1" kern="1200" dirty="0">
              <a:solidFill>
                <a:schemeClr val="tx1"/>
              </a:solidFill>
              <a:effectLst/>
              <a:latin typeface="Arial" pitchFamily="34" charset="0"/>
              <a:ea typeface="+mn-ea"/>
              <a:cs typeface="+mn-cs"/>
            </a:endParaRP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140</a:t>
            </a:fld>
            <a:endParaRPr lang="en-US" dirty="0"/>
          </a:p>
        </p:txBody>
      </p:sp>
    </p:spTree>
    <p:extLst>
      <p:ext uri="{BB962C8B-B14F-4D97-AF65-F5344CB8AC3E}">
        <p14:creationId xmlns:p14="http://schemas.microsoft.com/office/powerpoint/2010/main" val="3425002898"/>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Notes on base shear design for the guide are covered here.</a:t>
            </a:r>
          </a:p>
          <a:p>
            <a:endParaRPr lang="en-US" dirty="0"/>
          </a:p>
          <a:p>
            <a:r>
              <a:rPr lang="en-US" dirty="0"/>
              <a:t>The joint opening would concentrate the shear stress on the small area of the dry-packed joint that remains in compression.  This distribution can be affected by the shims used in construction.  With care taken to detail the grouted joint, shear friction can provide a reliable mechanism to resist this shear.</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141</a:t>
            </a:fld>
            <a:endParaRPr lang="en-US" dirty="0"/>
          </a:p>
        </p:txBody>
      </p:sp>
    </p:spTree>
    <p:extLst>
      <p:ext uri="{BB962C8B-B14F-4D97-AF65-F5344CB8AC3E}">
        <p14:creationId xmlns:p14="http://schemas.microsoft.com/office/powerpoint/2010/main" val="724951318"/>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 shear design is based 1.5 times the strength of the yielding connection in accordance with the provisions.</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142</a:t>
            </a:fld>
            <a:endParaRPr lang="en-US" dirty="0"/>
          </a:p>
        </p:txBody>
      </p:sp>
    </p:spTree>
    <p:extLst>
      <p:ext uri="{BB962C8B-B14F-4D97-AF65-F5344CB8AC3E}">
        <p14:creationId xmlns:p14="http://schemas.microsoft.com/office/powerpoint/2010/main" val="1703681644"/>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figure illustrates a welded connection with an embedded plate  with tail bars developed in the wall and a</a:t>
            </a:r>
            <a:r>
              <a:rPr lang="en-US" baseline="0" dirty="0"/>
              <a:t> foundation plate anchored with headed anchor studs. The connection is made with two face plates, one on each side of the wall.</a:t>
            </a:r>
            <a:r>
              <a:rPr lang="en-US" dirty="0"/>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base shear connection is shown in the figure and is to be flexible vertically but stiff horizontally in the plane of the panel.  The vertical flexibility is intended to minimize the contribution of these connections to overturning resistance, which would simply increase the shear demand.</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143</a:t>
            </a:fld>
            <a:endParaRPr lang="en-US" dirty="0"/>
          </a:p>
        </p:txBody>
      </p:sp>
    </p:spTree>
    <p:extLst>
      <p:ext uri="{BB962C8B-B14F-4D97-AF65-F5344CB8AC3E}">
        <p14:creationId xmlns:p14="http://schemas.microsoft.com/office/powerpoint/2010/main" val="3049267564"/>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All of the links in the load path should</a:t>
            </a:r>
            <a:r>
              <a:rPr lang="en-US" baseline="0" dirty="0"/>
              <a:t> be checked . The slide shows the c</a:t>
            </a:r>
            <a:r>
              <a:rPr lang="en-US" dirty="0"/>
              <a:t>alculations</a:t>
            </a:r>
            <a:r>
              <a:rPr lang="en-US" baseline="0" dirty="0"/>
              <a:t> for shear strength of the connection by checking this load path.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144</a:t>
            </a:fld>
            <a:endParaRPr lang="en-US" dirty="0"/>
          </a:p>
        </p:txBody>
      </p:sp>
    </p:spTree>
    <p:extLst>
      <p:ext uri="{BB962C8B-B14F-4D97-AF65-F5344CB8AC3E}">
        <p14:creationId xmlns:p14="http://schemas.microsoft.com/office/powerpoint/2010/main" val="3398092158"/>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bearing strength is considered</a:t>
            </a:r>
            <a:r>
              <a:rPr lang="en-US" baseline="0" dirty="0"/>
              <a:t> in the load path, and the c</a:t>
            </a:r>
            <a:r>
              <a:rPr lang="en-US" dirty="0"/>
              <a:t>alculations</a:t>
            </a:r>
            <a:r>
              <a:rPr lang="en-US" baseline="0" dirty="0"/>
              <a:t> for the bearing strength limit of the connection are included.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145</a:t>
            </a:fld>
            <a:endParaRPr lang="en-US" dirty="0"/>
          </a:p>
        </p:txBody>
      </p:sp>
    </p:spTree>
    <p:extLst>
      <p:ext uri="{BB962C8B-B14F-4D97-AF65-F5344CB8AC3E}">
        <p14:creationId xmlns:p14="http://schemas.microsoft.com/office/powerpoint/2010/main" val="3398092158"/>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Design for anchorage to concrete of the foundation embed plate is covered.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146</a:t>
            </a:fld>
            <a:endParaRPr lang="en-US" dirty="0"/>
          </a:p>
        </p:txBody>
      </p:sp>
    </p:spTree>
    <p:extLst>
      <p:ext uri="{BB962C8B-B14F-4D97-AF65-F5344CB8AC3E}">
        <p14:creationId xmlns:p14="http://schemas.microsoft.com/office/powerpoint/2010/main" val="275117860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Shear connection design summary</a:t>
            </a:r>
            <a:r>
              <a:rPr lang="en-US" baseline="0" dirty="0"/>
              <a:t> is given and the selection of the number of connections is shown in this slide. </a:t>
            </a:r>
          </a:p>
          <a:p>
            <a:endParaRPr lang="en-US" baseline="0" dirty="0"/>
          </a:p>
          <a:p>
            <a:pPr defTabSz="948507">
              <a:defRPr/>
            </a:pPr>
            <a:r>
              <a:rPr lang="en-US" dirty="0"/>
              <a:t>The total demand moment, for which the entire system is proportioned, is 5,320 ft-kips.  Thus, these connections will add approximately 5 percent to the resistance, and ignoring this contribution is reasonable.  If a straight plate measuring 1/4 inch by 8 inches (which would be sufficient) were used and if the welds and foundation embedment did not fail first, the tensile capacity would be 72 kips each, a factor of 42 increase over the angles, and the shear connections would have the unintended effect of more than doubling the flexural resistance, which would require a much higher shear resistance to develop a plastic hinge at the wall base.</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147</a:t>
            </a:fld>
            <a:endParaRPr lang="en-US" dirty="0"/>
          </a:p>
        </p:txBody>
      </p:sp>
    </p:spTree>
    <p:extLst>
      <p:ext uri="{BB962C8B-B14F-4D97-AF65-F5344CB8AC3E}">
        <p14:creationId xmlns:p14="http://schemas.microsoft.com/office/powerpoint/2010/main" val="2951477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First slide to introduce the design of untopped precast diaphragms using hollow core floor plank. The design is linked to the Chapter 10 masonry wall example for SDC B using Birmingham.,</a:t>
            </a:r>
            <a:r>
              <a:rPr lang="en-US" baseline="0" dirty="0"/>
              <a:t> Alabama. The use of seismic acceleration parameters for New York for SDC C differs from Chapter 10.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14</a:t>
            </a:fld>
            <a:endParaRPr lang="en-US" dirty="0"/>
          </a:p>
        </p:txBody>
      </p:sp>
    </p:spTree>
    <p:extLst>
      <p:ext uri="{BB962C8B-B14F-4D97-AF65-F5344CB8AC3E}">
        <p14:creationId xmlns:p14="http://schemas.microsoft.com/office/powerpoint/2010/main" val="953467384"/>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design</a:t>
            </a:r>
            <a:r>
              <a:rPr lang="en-US" baseline="0" dirty="0"/>
              <a:t> example is for a single story building with perimeter shear wall panels. This example shows the design for intermediate precast concrete walls in SDC D.  </a:t>
            </a:r>
          </a:p>
          <a:p>
            <a:endParaRPr lang="en-US" baseline="0" dirty="0"/>
          </a:p>
          <a:p>
            <a:pPr defTabSz="948507">
              <a:defRPr/>
            </a:pPr>
            <a:r>
              <a:rPr lang="en-US" dirty="0"/>
              <a:t>The structure has 8-foot-wide by 12.5-inch-deep prestressed double tee (DT) wall panels.  The roof is light gage metal decking spanning to bar joists that are spaced at 4 feet on center to match the location of the DT legs.  The center supports for the joists are joist girders spanning 40 feet to steel tube columns.  The vertical seismic force-resisting system is the precast/prestressed DT wall panels located around the perimeter of the building.  The average roof height is 20 feet, and there is a 3-foot parapet.  </a:t>
            </a:r>
          </a:p>
          <a:p>
            <a:endParaRPr lang="en-US" baseline="0" dirty="0"/>
          </a:p>
          <a:p>
            <a:r>
              <a:rPr lang="en-US" baseline="0" dirty="0"/>
              <a:t>The slide describes the precast building.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149</a:t>
            </a:fld>
            <a:endParaRPr lang="en-US" dirty="0"/>
          </a:p>
        </p:txBody>
      </p:sp>
    </p:spTree>
    <p:extLst>
      <p:ext uri="{BB962C8B-B14F-4D97-AF65-F5344CB8AC3E}">
        <p14:creationId xmlns:p14="http://schemas.microsoft.com/office/powerpoint/2010/main" val="1265557059"/>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figure</a:t>
            </a:r>
            <a:r>
              <a:rPr lang="en-US" baseline="0" dirty="0"/>
              <a:t> shows a plan of the building. The building is 120 ft long and 96 ft wide. </a:t>
            </a:r>
          </a:p>
          <a:p>
            <a:endParaRPr lang="en-US" baseline="0" dirty="0"/>
          </a:p>
          <a:p>
            <a:r>
              <a:rPr lang="en-US" dirty="0"/>
              <a:t>The precast wall panels used in this building are typical DT wall panels commonly found in many locations but not normally used in southern California.  For these wall panels, an extra 1/2 inch has been added to the thickness of the deck (flange).  This extra thickness is intended to reduce cracking of the flanges and provide cover for the bars used in the deck at the base. </a:t>
            </a:r>
          </a:p>
          <a:p>
            <a:endParaRPr lang="en-US" dirty="0"/>
          </a:p>
          <a:p>
            <a:pPr defTabSz="948507">
              <a:defRPr/>
            </a:pPr>
            <a:r>
              <a:rPr lang="en-US" dirty="0"/>
              <a:t>The wall panels are normal-weight concrete with a 28-day compressive strength of </a:t>
            </a:r>
            <a:r>
              <a:rPr lang="en-US" i="1" dirty="0"/>
              <a:t>f'c </a:t>
            </a:r>
            <a:r>
              <a:rPr lang="en-US" dirty="0"/>
              <a:t>= 5,000 psi.  Reinforcing bars used in the welded connections of the panels and footings are ASTM A706 (60 ksi).  The concrete for the foundations has a 28-day compressive strength of </a:t>
            </a:r>
            <a:r>
              <a:rPr lang="en-US" i="1" dirty="0"/>
              <a:t>f'c </a:t>
            </a:r>
            <a:r>
              <a:rPr lang="en-US" dirty="0"/>
              <a:t>= 4,000 psi.</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150</a:t>
            </a:fld>
            <a:endParaRPr lang="en-US" dirty="0"/>
          </a:p>
        </p:txBody>
      </p:sp>
    </p:spTree>
    <p:extLst>
      <p:ext uri="{BB962C8B-B14F-4D97-AF65-F5344CB8AC3E}">
        <p14:creationId xmlns:p14="http://schemas.microsoft.com/office/powerpoint/2010/main" val="2756578938"/>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defTabSz="948507">
              <a:defRPr/>
            </a:pPr>
            <a:r>
              <a:rPr lang="en-US" dirty="0"/>
              <a:t>In </a:t>
            </a:r>
            <a:r>
              <a:rPr lang="en-US" i="1" dirty="0"/>
              <a:t>Standard</a:t>
            </a:r>
            <a:r>
              <a:rPr lang="en-US" dirty="0"/>
              <a:t> Table 12.2-1 the values for special reinforced concrete shear walls are for both cast-in-place and precast walls.  In Section 2.3, ACI 318 defines a special structural wall as “</a:t>
            </a:r>
            <a:r>
              <a:rPr lang="en-US" sz="1100" kern="1200" dirty="0">
                <a:solidFill>
                  <a:schemeClr val="tx1"/>
                </a:solidFill>
                <a:effectLst/>
                <a:latin typeface="Arial" pitchFamily="34" charset="0"/>
                <a:ea typeface="+mn-ea"/>
                <a:cs typeface="+mn-cs"/>
              </a:rPr>
              <a:t>a cast-in-place structural wall in accordance with 18.2.3 through 18.2.8 and 18.10; or a precast structural wall in accordance with 18.2.3 through 18.2.8 and 18.11</a:t>
            </a:r>
            <a:r>
              <a:rPr lang="en-US" dirty="0"/>
              <a:t>.”  ACI 318 Section 18.11 defines requirements for special structural walls constructed using precast concrete, including that the wall must satisfy all of the requirements of ACI 318 Section 18.10.  </a:t>
            </a:r>
          </a:p>
          <a:p>
            <a:endParaRPr lang="en-US" dirty="0"/>
          </a:p>
          <a:p>
            <a:pPr defTabSz="948507">
              <a:defRPr/>
            </a:pPr>
            <a:r>
              <a:rPr lang="en-US" dirty="0"/>
              <a:t>Unfortunately, several of the requirements of ACI 318 Section 18.10 are problematic for a shear wall system constructed using DT wall panels. Therefore, these walls will be designed using the ACI category of intermediate precast structural walls.</a:t>
            </a:r>
          </a:p>
          <a:p>
            <a:endParaRPr lang="en-US" dirty="0"/>
          </a:p>
          <a:p>
            <a:r>
              <a:rPr lang="en-US" dirty="0"/>
              <a:t>Design parameter table for the example building using intermediate precast concrete</a:t>
            </a:r>
            <a:r>
              <a:rPr lang="en-US" baseline="0" dirty="0"/>
              <a:t> walls is given in this slide and the next slide.</a:t>
            </a:r>
            <a:endParaRPr lang="en-US" dirty="0"/>
          </a:p>
          <a:p>
            <a:pPr defTabSz="948507">
              <a:defRPr/>
            </a:pP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151</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defTabSz="948507">
              <a:defRPr/>
            </a:pP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152</a:t>
            </a:fld>
            <a:endParaRPr lang="en-US" dirty="0"/>
          </a:p>
        </p:txBody>
      </p:sp>
    </p:spTree>
    <p:extLst>
      <p:ext uri="{BB962C8B-B14F-4D97-AF65-F5344CB8AC3E}">
        <p14:creationId xmlns:p14="http://schemas.microsoft.com/office/powerpoint/2010/main" val="1847678028"/>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 summary of the requirements and design intent for intermediate precast concrete shear walls is provided.</a:t>
            </a:r>
          </a:p>
          <a:p>
            <a:endParaRPr lang="en-US" dirty="0"/>
          </a:p>
          <a:p>
            <a:pPr defTabSz="948507">
              <a:defRPr/>
            </a:pPr>
            <a:r>
              <a:rPr lang="en-US" dirty="0"/>
              <a:t>Yielding will develop in the dry connection at the base by bending in the horizontal leg of the steel angle welded between the embedded plates of the DT and footing.  The horizontal leg of this angle is designed in a manner to resist the seismic tension of the shear wall due to overturning and then yield and deform </a:t>
            </a:r>
            <a:r>
              <a:rPr lang="en-US" dirty="0" err="1"/>
              <a:t>inelastically</a:t>
            </a:r>
            <a:r>
              <a:rPr lang="en-US" dirty="0"/>
              <a:t>.  The connections on the two legs of the DT are each designed to resist 50 percent of the shear.  The anchorage of the connection into the concrete is designed to satisfy the 1.5</a:t>
            </a:r>
            <a:r>
              <a:rPr lang="en-US" i="1" dirty="0"/>
              <a:t>S</a:t>
            </a:r>
            <a:r>
              <a:rPr lang="en-US" i="1" baseline="-25000" dirty="0"/>
              <a:t>y</a:t>
            </a:r>
            <a:r>
              <a:rPr lang="en-US" dirty="0"/>
              <a:t> requirements of ACI 318 Section 21.4.3.  Careful attention to structural details of these connections is required to ensure tension ductility and resistance to large shear forces that are applied to the embedded plates in the DT and footing.</a:t>
            </a:r>
          </a:p>
          <a:p>
            <a:r>
              <a:rPr lang="en-US" dirty="0"/>
              <a:t>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153</a:t>
            </a:fld>
            <a:endParaRPr lang="en-US" dirty="0"/>
          </a:p>
        </p:txBody>
      </p:sp>
    </p:spTree>
    <p:extLst>
      <p:ext uri="{BB962C8B-B14F-4D97-AF65-F5344CB8AC3E}">
        <p14:creationId xmlns:p14="http://schemas.microsoft.com/office/powerpoint/2010/main" val="328914647"/>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Design assumptions and steps in calculation for lateral forces are</a:t>
            </a:r>
            <a:r>
              <a:rPr lang="en-US" baseline="0" dirty="0"/>
              <a:t> listed:</a:t>
            </a:r>
          </a:p>
          <a:p>
            <a:endParaRPr lang="en-US" dirty="0"/>
          </a:p>
          <a:p>
            <a:r>
              <a:rPr lang="en-US" dirty="0"/>
              <a:t>The metal deck roof acts as a flexible horizontal diaphragm to distribute seismic inertia forces to the walls parallel to the earthquake motion</a:t>
            </a:r>
            <a:r>
              <a:rPr lang="en-US" i="1" dirty="0"/>
              <a:t> (Standard</a:t>
            </a:r>
            <a:r>
              <a:rPr lang="en-US" dirty="0"/>
              <a:t> Sec. 12.3.1.1).  </a:t>
            </a:r>
          </a:p>
          <a:p>
            <a:r>
              <a:rPr lang="en-US" dirty="0"/>
              <a:t> </a:t>
            </a:r>
          </a:p>
          <a:p>
            <a:r>
              <a:rPr lang="en-US" dirty="0"/>
              <a:t>The building is regular both in plan and elevation.</a:t>
            </a:r>
          </a:p>
          <a:p>
            <a:r>
              <a:rPr lang="en-US" dirty="0"/>
              <a:t> </a:t>
            </a:r>
          </a:p>
          <a:p>
            <a:r>
              <a:rPr lang="en-US" dirty="0"/>
              <a:t>The redundancy factor, </a:t>
            </a:r>
            <a:r>
              <a:rPr lang="en-US" i="1" dirty="0"/>
              <a:t>ρ,</a:t>
            </a:r>
            <a:r>
              <a:rPr lang="en-US" dirty="0"/>
              <a:t> is determined in accordance with </a:t>
            </a:r>
            <a:r>
              <a:rPr lang="en-US" i="1" dirty="0"/>
              <a:t>Standard</a:t>
            </a:r>
            <a:r>
              <a:rPr lang="en-US" dirty="0"/>
              <a:t> Section 12.3.4.2.  For this structure, which is regular and has more than two perimeter wall panels (bays) on each side in each direction, </a:t>
            </a:r>
            <a:r>
              <a:rPr lang="en-US" i="1" dirty="0"/>
              <a:t>ρ</a:t>
            </a:r>
            <a:r>
              <a:rPr lang="en-US" dirty="0"/>
              <a:t> = 1.0. The structural analysis to be used is the ELF procedure (</a:t>
            </a:r>
            <a:r>
              <a:rPr lang="en-US" i="1" dirty="0"/>
              <a:t>Standard</a:t>
            </a:r>
            <a:r>
              <a:rPr lang="en-US" dirty="0"/>
              <a:t> Sec. 12.8) as permitted by </a:t>
            </a:r>
            <a:r>
              <a:rPr lang="en-US" i="1" dirty="0"/>
              <a:t>Standard</a:t>
            </a:r>
            <a:r>
              <a:rPr lang="en-US" dirty="0"/>
              <a:t> Table 12.6-1.</a:t>
            </a:r>
          </a:p>
          <a:p>
            <a:r>
              <a:rPr lang="en-US" dirty="0"/>
              <a:t> Orthogonal load combinations are not required for flexible diaphragms in Seismic Design Category D (</a:t>
            </a:r>
            <a:r>
              <a:rPr lang="en-US" i="1" dirty="0"/>
              <a:t>Standard</a:t>
            </a:r>
            <a:r>
              <a:rPr lang="en-US" dirty="0"/>
              <a:t> Sec. 12.5.4).</a:t>
            </a:r>
          </a:p>
          <a:p>
            <a:endParaRPr lang="en-US" dirty="0"/>
          </a:p>
          <a:p>
            <a:r>
              <a:rPr lang="en-US" dirty="0"/>
              <a:t>The basic load combinations (</a:t>
            </a:r>
            <a:r>
              <a:rPr lang="en-US" i="1" dirty="0"/>
              <a:t>Standard</a:t>
            </a:r>
            <a:r>
              <a:rPr lang="en-US" dirty="0"/>
              <a:t> Sec. 12.4.2.3) require that seismic forces and gravity loads be combined in accordance with the following factored load combinations:</a:t>
            </a:r>
          </a:p>
          <a:p>
            <a:r>
              <a:rPr lang="en-US" dirty="0"/>
              <a:t> 	(1.2 + 0.2</a:t>
            </a:r>
            <a:r>
              <a:rPr lang="en-US" i="1" dirty="0"/>
              <a:t>S</a:t>
            </a:r>
            <a:r>
              <a:rPr lang="en-US" i="1" baseline="-25000" dirty="0"/>
              <a:t>DS</a:t>
            </a:r>
            <a:r>
              <a:rPr lang="en-US" dirty="0"/>
              <a:t>)</a:t>
            </a:r>
            <a:r>
              <a:rPr lang="en-US" i="1" dirty="0"/>
              <a:t>D</a:t>
            </a:r>
            <a:r>
              <a:rPr lang="en-US" dirty="0"/>
              <a:t> ± </a:t>
            </a:r>
            <a:r>
              <a:rPr lang="en-US" i="1" dirty="0" err="1"/>
              <a:t>rQ</a:t>
            </a:r>
            <a:r>
              <a:rPr lang="en-US" i="1" baseline="-25000" dirty="0" err="1"/>
              <a:t>E</a:t>
            </a:r>
            <a:r>
              <a:rPr lang="en-US" dirty="0"/>
              <a:t> + 0.5</a:t>
            </a:r>
            <a:r>
              <a:rPr lang="en-US" i="1" dirty="0"/>
              <a:t>L</a:t>
            </a:r>
            <a:r>
              <a:rPr lang="en-US" dirty="0"/>
              <a:t>+ 0.2</a:t>
            </a:r>
            <a:r>
              <a:rPr lang="en-US" i="1" dirty="0"/>
              <a:t>S</a:t>
            </a:r>
            <a:endParaRPr lang="en-US" dirty="0"/>
          </a:p>
          <a:p>
            <a:r>
              <a:rPr lang="en-US" dirty="0"/>
              <a:t>	(0.9 - 0.2</a:t>
            </a:r>
            <a:r>
              <a:rPr lang="en-US" i="1" dirty="0"/>
              <a:t>S</a:t>
            </a:r>
            <a:r>
              <a:rPr lang="en-US" i="1" baseline="-25000" dirty="0"/>
              <a:t>DS</a:t>
            </a:r>
            <a:r>
              <a:rPr lang="en-US" dirty="0"/>
              <a:t>)</a:t>
            </a:r>
            <a:r>
              <a:rPr lang="en-US" i="1" dirty="0"/>
              <a:t>D</a:t>
            </a:r>
            <a:r>
              <a:rPr lang="en-US" dirty="0"/>
              <a:t> ± </a:t>
            </a:r>
            <a:r>
              <a:rPr lang="en-US" i="1" dirty="0" err="1"/>
              <a:t>rQ</a:t>
            </a:r>
            <a:r>
              <a:rPr lang="en-US" i="1" baseline="-25000" dirty="0" err="1"/>
              <a:t>E</a:t>
            </a:r>
            <a:r>
              <a:rPr lang="en-US" dirty="0"/>
              <a:t> + 1.6</a:t>
            </a:r>
            <a:r>
              <a:rPr lang="en-US" i="1" dirty="0"/>
              <a:t>H</a:t>
            </a:r>
            <a:endParaRPr lang="en-US" dirty="0"/>
          </a:p>
          <a:p>
            <a:r>
              <a:rPr lang="en-US" dirty="0"/>
              <a:t> At this flat site, both </a:t>
            </a:r>
            <a:r>
              <a:rPr lang="en-US" i="1" dirty="0"/>
              <a:t>S</a:t>
            </a:r>
            <a:r>
              <a:rPr lang="en-US" dirty="0"/>
              <a:t> and </a:t>
            </a:r>
            <a:r>
              <a:rPr lang="en-US" i="1" dirty="0"/>
              <a:t>H</a:t>
            </a:r>
            <a:r>
              <a:rPr lang="en-US" dirty="0"/>
              <a:t> equal 0.  Note that roof live load need not be combined with seismic loads, so the live load term, </a:t>
            </a:r>
            <a:r>
              <a:rPr lang="en-US" i="1" dirty="0"/>
              <a:t>L</a:t>
            </a:r>
            <a:r>
              <a:rPr lang="en-US" dirty="0"/>
              <a:t>, can be omitted from the equation.  Therefore:</a:t>
            </a:r>
          </a:p>
          <a:p>
            <a:r>
              <a:rPr lang="en-US" dirty="0"/>
              <a:t> 	1.4</a:t>
            </a:r>
            <a:r>
              <a:rPr lang="en-US" i="1" dirty="0"/>
              <a:t>D</a:t>
            </a:r>
            <a:r>
              <a:rPr lang="en-US" dirty="0"/>
              <a:t> + </a:t>
            </a:r>
            <a:r>
              <a:rPr lang="en-US" i="1" dirty="0" err="1"/>
              <a:t>rQ</a:t>
            </a:r>
            <a:r>
              <a:rPr lang="en-US" i="1" baseline="-25000" dirty="0" err="1"/>
              <a:t>E</a:t>
            </a:r>
            <a:r>
              <a:rPr lang="en-US" dirty="0"/>
              <a:t> </a:t>
            </a:r>
          </a:p>
          <a:p>
            <a:r>
              <a:rPr lang="en-US" dirty="0"/>
              <a:t> 	0.7</a:t>
            </a:r>
            <a:r>
              <a:rPr lang="en-US" i="1" dirty="0"/>
              <a:t>D</a:t>
            </a:r>
            <a:r>
              <a:rPr lang="en-US" dirty="0"/>
              <a:t> - </a:t>
            </a:r>
            <a:r>
              <a:rPr lang="en-US" i="1" dirty="0" err="1"/>
              <a:t>rQ</a:t>
            </a:r>
            <a:r>
              <a:rPr lang="en-US" i="1" baseline="-25000" dirty="0" err="1"/>
              <a:t>E</a:t>
            </a:r>
            <a:endParaRPr lang="en-US" dirty="0"/>
          </a:p>
          <a:p>
            <a:r>
              <a:rPr lang="en-US" dirty="0"/>
              <a:t> These load combinations are for the in-plane direction of the shear walls.</a:t>
            </a:r>
          </a:p>
          <a:p>
            <a:r>
              <a:rPr lang="en-US" dirty="0"/>
              <a:t> </a:t>
            </a:r>
          </a:p>
          <a:p>
            <a:r>
              <a:rPr lang="en-US" dirty="0"/>
              <a:t>The earthquake force</a:t>
            </a:r>
            <a:r>
              <a:rPr lang="en-US" baseline="0" dirty="0"/>
              <a:t> considerations are listed by bullet points due to the limited time for the  presentation. The detailed calculations can be found in the guide.   </a:t>
            </a:r>
            <a:endParaRPr lang="en-US" dirty="0"/>
          </a:p>
          <a:p>
            <a:endParaRPr lang="en-US" dirty="0"/>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154</a:t>
            </a:fld>
            <a:endParaRPr lang="en-US" dirty="0"/>
          </a:p>
        </p:txBody>
      </p:sp>
    </p:spTree>
    <p:extLst>
      <p:ext uri="{BB962C8B-B14F-4D97-AF65-F5344CB8AC3E}">
        <p14:creationId xmlns:p14="http://schemas.microsoft.com/office/powerpoint/2010/main" val="3306049123"/>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figures shows the free-body diagram of the longitudinal</a:t>
            </a:r>
            <a:r>
              <a:rPr lang="en-US" baseline="0" dirty="0"/>
              <a:t> wall panel. </a:t>
            </a:r>
            <a:endParaRPr lang="en-US" dirty="0"/>
          </a:p>
          <a:p>
            <a:endParaRPr lang="en-US" dirty="0"/>
          </a:p>
          <a:p>
            <a:r>
              <a:rPr lang="en-US" dirty="0"/>
              <a:t>The total shear along each side of the building is </a:t>
            </a:r>
            <a:r>
              <a:rPr lang="en-US" i="1" dirty="0"/>
              <a:t>V</a:t>
            </a:r>
            <a:r>
              <a:rPr lang="en-US" dirty="0"/>
              <a:t>/2 = 46.75 kips.  The maximum shear on longitudinal panels (at the side with the openings) is:</a:t>
            </a:r>
          </a:p>
          <a:p>
            <a:r>
              <a:rPr lang="en-US" dirty="0"/>
              <a:t> </a:t>
            </a:r>
          </a:p>
          <a:p>
            <a:r>
              <a:rPr lang="en-US" i="1" dirty="0"/>
              <a:t>	</a:t>
            </a:r>
            <a:r>
              <a:rPr lang="en-US" i="1" dirty="0" err="1"/>
              <a:t>V</a:t>
            </a:r>
            <a:r>
              <a:rPr lang="en-US" i="1" baseline="-25000" dirty="0" err="1"/>
              <a:t>lu</a:t>
            </a:r>
            <a:r>
              <a:rPr lang="en-US" dirty="0"/>
              <a:t> = 46.75/11 = 4.25 kips</a:t>
            </a:r>
          </a:p>
          <a:p>
            <a:r>
              <a:rPr lang="en-US" dirty="0"/>
              <a:t> </a:t>
            </a:r>
          </a:p>
          <a:p>
            <a:r>
              <a:rPr lang="en-US" dirty="0"/>
              <a:t>On each side, each longitudinal wall panel resists the same shear force as shown in the free-body diagram of the figure, where</a:t>
            </a:r>
            <a:r>
              <a:rPr lang="en-US" i="1" dirty="0"/>
              <a:t> D</a:t>
            </a:r>
            <a:r>
              <a:rPr lang="en-US" i="1" baseline="-25000" dirty="0"/>
              <a:t>1</a:t>
            </a:r>
            <a:r>
              <a:rPr lang="en-US" i="1" dirty="0"/>
              <a:t> </a:t>
            </a:r>
            <a:r>
              <a:rPr lang="en-US" dirty="0"/>
              <a:t>represents roof joist reactions and </a:t>
            </a:r>
            <a:r>
              <a:rPr lang="en-US" i="1" dirty="0"/>
              <a:t>D</a:t>
            </a:r>
            <a:r>
              <a:rPr lang="en-US" i="1" baseline="-25000" dirty="0"/>
              <a:t>2</a:t>
            </a:r>
            <a:r>
              <a:rPr lang="en-US" dirty="0"/>
              <a:t> is the panel weight.</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155</a:t>
            </a:fld>
            <a:endParaRPr lang="en-US" dirty="0"/>
          </a:p>
        </p:txBody>
      </p:sp>
    </p:spTree>
    <p:extLst>
      <p:ext uri="{BB962C8B-B14F-4D97-AF65-F5344CB8AC3E}">
        <p14:creationId xmlns:p14="http://schemas.microsoft.com/office/powerpoint/2010/main" val="461974724"/>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a:t>
            </a:r>
            <a:r>
              <a:rPr lang="en-US" baseline="0" dirty="0"/>
              <a:t> connection design yielding and design for overstrength of other connection actions. The slide describes the connection and the actions considered.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156</a:t>
            </a:fld>
            <a:endParaRPr lang="en-US" dirty="0"/>
          </a:p>
        </p:txBody>
      </p:sp>
    </p:spTree>
    <p:extLst>
      <p:ext uri="{BB962C8B-B14F-4D97-AF65-F5344CB8AC3E}">
        <p14:creationId xmlns:p14="http://schemas.microsoft.com/office/powerpoint/2010/main" val="3745256319"/>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a:t>
            </a:r>
            <a:r>
              <a:rPr lang="en-US" baseline="0" dirty="0"/>
              <a:t> connection tension from overturning moment and sustained gravity resistance calculation is shown. Notes that 0.7D comes from the load combination (0.9-0.2S</a:t>
            </a:r>
            <a:r>
              <a:rPr lang="en-US" baseline="-25000" dirty="0"/>
              <a:t>DS</a:t>
            </a:r>
            <a:r>
              <a:rPr lang="en-US" baseline="0" dirty="0"/>
              <a:t>) and 1.4 comes from (0.9+0.2S</a:t>
            </a:r>
            <a:r>
              <a:rPr lang="en-US" baseline="-25000" dirty="0"/>
              <a:t>DS</a:t>
            </a:r>
            <a:r>
              <a:rPr lang="en-US" baseline="0" dirty="0"/>
              <a:t>). These factors consider the vertical acceleration effects.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157</a:t>
            </a:fld>
            <a:endParaRPr lang="en-US" dirty="0"/>
          </a:p>
        </p:txBody>
      </p:sp>
    </p:spTree>
    <p:extLst>
      <p:ext uri="{BB962C8B-B14F-4D97-AF65-F5344CB8AC3E}">
        <p14:creationId xmlns:p14="http://schemas.microsoft.com/office/powerpoint/2010/main" val="372933891"/>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angle, which is the ductile element of the connection, is welded between the plates embedded in the DT leg and the footing.  This angle is an L5×3-1/2×3/4 × 0'‑6-1/2" with the long leg vertical.  The steel for the angle and embedded plates will be ASTM A572, Grade 50.  The horizontal leg of the angle needs to be long enough to provide significant displacement at the roof, although this is not stated as a requirement in either in </a:t>
            </a:r>
            <a:r>
              <a:rPr lang="en-US" sz="1100" kern="1200" dirty="0">
                <a:solidFill>
                  <a:schemeClr val="tx1"/>
                </a:solidFill>
                <a:effectLst/>
                <a:latin typeface="Arial" pitchFamily="34" charset="0"/>
                <a:ea typeface="+mn-ea"/>
                <a:cs typeface="+mn-cs"/>
              </a:rPr>
              <a:t>a code or standard</a:t>
            </a:r>
            <a:r>
              <a:rPr lang="en-US" dirty="0"/>
              <a:t>.  This will be examined briefly here.  The angle and its welds are shown in the figure.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158</a:t>
            </a:fld>
            <a:endParaRPr lang="en-US" dirty="0"/>
          </a:p>
        </p:txBody>
      </p:sp>
    </p:spTree>
    <p:extLst>
      <p:ext uri="{BB962C8B-B14F-4D97-AF65-F5344CB8AC3E}">
        <p14:creationId xmlns:p14="http://schemas.microsoft.com/office/powerpoint/2010/main" val="306141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First slide to introduce the design of untopped precast diaphragms using hollow core floor plank. The design is linked to the Chapter 10 masonry wall example for SDC B using Birmingham.,</a:t>
            </a:r>
            <a:r>
              <a:rPr lang="en-US" baseline="0" dirty="0"/>
              <a:t> Alabama. The use of seismic acceleration parameters for New York for SDC C differs from Chapter 10.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15</a:t>
            </a:fld>
            <a:endParaRPr lang="en-US" dirty="0"/>
          </a:p>
        </p:txBody>
      </p:sp>
    </p:spTree>
    <p:extLst>
      <p:ext uri="{BB962C8B-B14F-4D97-AF65-F5344CB8AC3E}">
        <p14:creationId xmlns:p14="http://schemas.microsoft.com/office/powerpoint/2010/main" val="953467384"/>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of the bending in connection angle and tension resistance are shown in the slide. </a:t>
            </a:r>
          </a:p>
          <a:p>
            <a:endParaRPr lang="en-US" dirty="0"/>
          </a:p>
          <a:p>
            <a:r>
              <a:rPr lang="en-US" dirty="0"/>
              <a:t>The calculation</a:t>
            </a:r>
            <a:r>
              <a:rPr lang="en-US" baseline="0" dirty="0"/>
              <a:t> shows that the calculated strength is slightly less than the demand, but p</a:t>
            </a:r>
            <a:r>
              <a:rPr lang="en-US" dirty="0"/>
              <a:t>roviding a stronger angle (e.g., a shorter horizontal leg) will simply increase the demands on the remainder of the assembly.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159</a:t>
            </a:fld>
            <a:endParaRPr lang="en-US" dirty="0"/>
          </a:p>
        </p:txBody>
      </p:sp>
    </p:spTree>
    <p:extLst>
      <p:ext uri="{BB962C8B-B14F-4D97-AF65-F5344CB8AC3E}">
        <p14:creationId xmlns:p14="http://schemas.microsoft.com/office/powerpoint/2010/main" val="1564898082"/>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Using ACI 318 Section 18.5.2.2, the tension force for the remainder of this connection and the balance of the wall design are based upon a probable strength equal to 150 percent of the yield strength.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160</a:t>
            </a:fld>
            <a:endParaRPr lang="en-US" dirty="0"/>
          </a:p>
        </p:txBody>
      </p:sp>
    </p:spTree>
    <p:extLst>
      <p:ext uri="{BB962C8B-B14F-4D97-AF65-F5344CB8AC3E}">
        <p14:creationId xmlns:p14="http://schemas.microsoft.com/office/powerpoint/2010/main" val="3111195928"/>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defTabSz="948507">
              <a:defRPr/>
            </a:pPr>
            <a:r>
              <a:rPr lang="en-US" dirty="0"/>
              <a:t>The </a:t>
            </a:r>
            <a:r>
              <a:rPr lang="en-US" i="1" dirty="0"/>
              <a:t>Provisions</a:t>
            </a:r>
            <a:r>
              <a:rPr lang="en-US" dirty="0"/>
              <a:t> Section </a:t>
            </a:r>
            <a:r>
              <a:rPr lang="en-US" sz="1100" kern="1200" dirty="0">
                <a:solidFill>
                  <a:schemeClr val="tx1"/>
                </a:solidFill>
                <a:effectLst/>
                <a:latin typeface="Arial" pitchFamily="34" charset="0"/>
                <a:ea typeface="+mn-ea"/>
                <a:cs typeface="+mn-cs"/>
              </a:rPr>
              <a:t>14.2.2.4 </a:t>
            </a:r>
            <a:r>
              <a:rPr lang="en-US" dirty="0"/>
              <a:t> (ACI 318 18.5) requires that connections that are designed to yield be capable of maintaining 80 percent of their design strength at the deformation induced by the design displacement.  For yielding of a flat bar (angle leg), this can be checked by calculating the ductility capacity of the bar and comparing it to </a:t>
            </a:r>
            <a:r>
              <a:rPr lang="en-US" i="1" dirty="0"/>
              <a:t>C</a:t>
            </a:r>
            <a:r>
              <a:rPr lang="en-US" i="1" baseline="-25000" dirty="0"/>
              <a:t>d</a:t>
            </a:r>
            <a:r>
              <a:rPr lang="en-US" i="1" dirty="0"/>
              <a:t>.</a:t>
            </a:r>
            <a:r>
              <a:rPr lang="en-US" dirty="0"/>
              <a:t>  Note that the element ductility demand (to be calculated below for the yielding angle) and the system ductility, </a:t>
            </a:r>
            <a:r>
              <a:rPr lang="en-US" i="1" dirty="0"/>
              <a:t>C</a:t>
            </a:r>
            <a:r>
              <a:rPr lang="en-US" i="1" baseline="-25000" dirty="0"/>
              <a:t>d</a:t>
            </a:r>
            <a:r>
              <a:rPr lang="en-US" i="1" dirty="0"/>
              <a:t>,</a:t>
            </a:r>
            <a:r>
              <a:rPr lang="en-US" dirty="0"/>
              <a:t> are only equal if the balance of the system is rigid.  This is a reasonable assumption for the intermediate precast structural wall system described in this example.</a:t>
            </a:r>
          </a:p>
          <a:p>
            <a:pPr defTabSz="948507">
              <a:defRPr/>
            </a:pPr>
            <a:endParaRPr lang="en-US" dirty="0"/>
          </a:p>
          <a:p>
            <a:pPr defTabSz="948507">
              <a:defRPr/>
            </a:pPr>
            <a:r>
              <a:rPr lang="en-US" dirty="0"/>
              <a:t>The idealized yield deformation of the angle is calculated as shown in the slide.</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161</a:t>
            </a:fld>
            <a:endParaRPr lang="en-US" dirty="0"/>
          </a:p>
        </p:txBody>
      </p:sp>
    </p:spTree>
    <p:extLst>
      <p:ext uri="{BB962C8B-B14F-4D97-AF65-F5344CB8AC3E}">
        <p14:creationId xmlns:p14="http://schemas.microsoft.com/office/powerpoint/2010/main" val="1921915360"/>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Weld design calculations are also based on providing the overstrength required.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162</a:t>
            </a:fld>
            <a:endParaRPr lang="en-US" dirty="0"/>
          </a:p>
        </p:txBody>
      </p:sp>
    </p:spTree>
    <p:extLst>
      <p:ext uri="{BB962C8B-B14F-4D97-AF65-F5344CB8AC3E}">
        <p14:creationId xmlns:p14="http://schemas.microsoft.com/office/powerpoint/2010/main" val="2613038673"/>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Weld design calculations, continued. The displacement</a:t>
            </a:r>
            <a:r>
              <a:rPr lang="en-US" baseline="0" dirty="0"/>
              <a:t> from </a:t>
            </a:r>
            <a:r>
              <a:rPr lang="en-US" dirty="0"/>
              <a:t>plastic hinge rotation is compared to yield deflection to determine</a:t>
            </a:r>
            <a:r>
              <a:rPr lang="en-US" baseline="0" dirty="0"/>
              <a:t> the ductility of the connection compared to the design displacement amplification factor.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163</a:t>
            </a:fld>
            <a:endParaRPr lang="en-US" dirty="0"/>
          </a:p>
        </p:txBody>
      </p:sp>
    </p:spTree>
    <p:extLst>
      <p:ext uri="{BB962C8B-B14F-4D97-AF65-F5344CB8AC3E}">
        <p14:creationId xmlns:p14="http://schemas.microsoft.com/office/powerpoint/2010/main" val="2613038673"/>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 connection detail from the design calculations.</a:t>
            </a:r>
            <a:r>
              <a:rPr lang="en-US" baseline="0" dirty="0"/>
              <a:t> The figure shows anchorage of the plate embedded in the double tee to include bars that project into the stem for development. </a:t>
            </a:r>
            <a:r>
              <a:rPr lang="en-US" dirty="0"/>
              <a:t>  </a:t>
            </a:r>
          </a:p>
          <a:p>
            <a:endParaRPr lang="en-US" dirty="0"/>
          </a:p>
          <a:p>
            <a:pPr defTabSz="948507">
              <a:defRPr/>
            </a:pPr>
            <a:r>
              <a:rPr lang="en-US" dirty="0"/>
              <a:t>Although</a:t>
            </a:r>
            <a:r>
              <a:rPr lang="en-US" baseline="0" dirty="0"/>
              <a:t> the design examples continues with overstrength design of the precast panel, the requirements for overstrength design of the provisions are limited to the non-yielding elements of connections. </a:t>
            </a:r>
            <a:endParaRPr lang="en-US" dirty="0"/>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164</a:t>
            </a:fld>
            <a:endParaRPr lang="en-US" dirty="0"/>
          </a:p>
        </p:txBody>
      </p:sp>
    </p:spTree>
    <p:extLst>
      <p:ext uri="{BB962C8B-B14F-4D97-AF65-F5344CB8AC3E}">
        <p14:creationId xmlns:p14="http://schemas.microsoft.com/office/powerpoint/2010/main" val="1253605503"/>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Introduction to review of special moment frames constructed using precast concrete construction. This method is considered “emulation” of monolithic cast-in-place concrete.</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166</a:t>
            </a:fld>
            <a:endParaRPr lang="en-US" dirty="0"/>
          </a:p>
        </p:txBody>
      </p:sp>
    </p:spTree>
    <p:extLst>
      <p:ext uri="{BB962C8B-B14F-4D97-AF65-F5344CB8AC3E}">
        <p14:creationId xmlns:p14="http://schemas.microsoft.com/office/powerpoint/2010/main" val="1781114137"/>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Description of requirements for ductile connections form the text is provided. </a:t>
            </a:r>
            <a:r>
              <a:rPr lang="en-US" sz="1100" kern="1200" dirty="0">
                <a:solidFill>
                  <a:schemeClr val="tx1"/>
                </a:solidFill>
                <a:effectLst/>
                <a:latin typeface="Arial" pitchFamily="34" charset="0"/>
                <a:ea typeface="+mn-ea"/>
                <a:cs typeface="+mn-cs"/>
              </a:rPr>
              <a:t>In a precast frame with ductile connections, inelastic deformations take place within the region between a joint face and the connector at least </a:t>
            </a:r>
            <a:r>
              <a:rPr lang="en-US" sz="1100" i="1" kern="1200" dirty="0">
                <a:solidFill>
                  <a:schemeClr val="tx1"/>
                </a:solidFill>
                <a:effectLst/>
                <a:latin typeface="Arial" pitchFamily="34" charset="0"/>
                <a:ea typeface="+mn-ea"/>
                <a:cs typeface="+mn-cs"/>
              </a:rPr>
              <a:t>h</a:t>
            </a:r>
            <a:r>
              <a:rPr lang="en-US" sz="1100" kern="1200" dirty="0">
                <a:solidFill>
                  <a:schemeClr val="tx1"/>
                </a:solidFill>
                <a:effectLst/>
                <a:latin typeface="Arial" pitchFamily="34" charset="0"/>
                <a:ea typeface="+mn-ea"/>
                <a:cs typeface="+mn-cs"/>
              </a:rPr>
              <a:t>/2 away from it. The minimum distance of </a:t>
            </a:r>
            <a:r>
              <a:rPr lang="en-US" sz="1100" i="1" kern="1200" dirty="0">
                <a:solidFill>
                  <a:schemeClr val="tx1"/>
                </a:solidFill>
                <a:effectLst/>
                <a:latin typeface="Arial" pitchFamily="34" charset="0"/>
                <a:ea typeface="+mn-ea"/>
                <a:cs typeface="+mn-cs"/>
              </a:rPr>
              <a:t>h</a:t>
            </a:r>
            <a:r>
              <a:rPr lang="en-US" sz="1100" kern="1200" dirty="0">
                <a:solidFill>
                  <a:schemeClr val="tx1"/>
                </a:solidFill>
                <a:effectLst/>
                <a:latin typeface="Arial" pitchFamily="34" charset="0"/>
                <a:ea typeface="+mn-ea"/>
                <a:cs typeface="+mn-cs"/>
              </a:rPr>
              <a:t>/2 is intended to avoid strain concentrations over the short length of reinforcement between the joint face and the adjacent splice device.</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167</a:t>
            </a:fld>
            <a:endParaRPr lang="en-US" dirty="0"/>
          </a:p>
        </p:txBody>
      </p:sp>
    </p:spTree>
    <p:extLst>
      <p:ext uri="{BB962C8B-B14F-4D97-AF65-F5344CB8AC3E}">
        <p14:creationId xmlns:p14="http://schemas.microsoft.com/office/powerpoint/2010/main" val="3907028965"/>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Figure showing offset of Type 2 splice from face of column for ductile connection design. The figure shows a space</a:t>
            </a:r>
            <a:r>
              <a:rPr lang="en-US" baseline="0" dirty="0"/>
              <a:t> between the end of the precast beam and the face of the precast column that permits the offset of the splice to meet the distance of h/2 from the face of the support.  This space would be filled with cast-in-place concrete to complete the joint.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168</a:t>
            </a:fld>
            <a:endParaRPr lang="en-US" dirty="0"/>
          </a:p>
        </p:txBody>
      </p:sp>
    </p:spTree>
    <p:extLst>
      <p:ext uri="{BB962C8B-B14F-4D97-AF65-F5344CB8AC3E}">
        <p14:creationId xmlns:p14="http://schemas.microsoft.com/office/powerpoint/2010/main" val="3801917093"/>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Description and figure for strong connections with</a:t>
            </a:r>
            <a:r>
              <a:rPr lang="en-US" baseline="0" dirty="0"/>
              <a:t> ductile region offset from face of column. The figure shows splice couplers at the face of the column, but the reinforcing must be proportioned to ensure sufficient strength in the region of the splice so that yielding occurs in the beam beyond the ends.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169</a:t>
            </a:fld>
            <a:endParaRPr lang="en-US" dirty="0"/>
          </a:p>
        </p:txBody>
      </p:sp>
    </p:spTree>
    <p:extLst>
      <p:ext uri="{BB962C8B-B14F-4D97-AF65-F5344CB8AC3E}">
        <p14:creationId xmlns:p14="http://schemas.microsoft.com/office/powerpoint/2010/main" val="1072006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Weight</a:t>
            </a:r>
            <a:r>
              <a:rPr lang="en-US" baseline="0" dirty="0"/>
              <a:t> used for the diaphragm design is given for floor and roof. The weight used for the design of the diaphragm does not include the weight of walls parallel to the direction of loading because the wall weight does not contribute to the inertial force in the floor. That must be collected and distributed to the walls,</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17</a:t>
            </a:fld>
            <a:endParaRPr lang="en-US" dirty="0"/>
          </a:p>
        </p:txBody>
      </p:sp>
    </p:spTree>
    <p:extLst>
      <p:ext uri="{BB962C8B-B14F-4D97-AF65-F5344CB8AC3E}">
        <p14:creationId xmlns:p14="http://schemas.microsoft.com/office/powerpoint/2010/main" val="2170315808"/>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of moment strength</a:t>
            </a:r>
            <a:r>
              <a:rPr lang="en-US" baseline="0" dirty="0"/>
              <a:t> of beam in frame example</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170</a:t>
            </a:fld>
            <a:endParaRPr lang="en-US" dirty="0"/>
          </a:p>
        </p:txBody>
      </p:sp>
    </p:spTree>
    <p:extLst>
      <p:ext uri="{BB962C8B-B14F-4D97-AF65-F5344CB8AC3E}">
        <p14:creationId xmlns:p14="http://schemas.microsoft.com/office/powerpoint/2010/main" val="2273947007"/>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of the probable moment strength</a:t>
            </a:r>
            <a:r>
              <a:rPr lang="en-US" baseline="0" dirty="0"/>
              <a:t> of beam joint  in frame example is shown in the slide. </a:t>
            </a:r>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171</a:t>
            </a:fld>
            <a:endParaRPr lang="en-US" dirty="0"/>
          </a:p>
        </p:txBody>
      </p:sp>
    </p:spTree>
    <p:extLst>
      <p:ext uri="{BB962C8B-B14F-4D97-AF65-F5344CB8AC3E}">
        <p14:creationId xmlns:p14="http://schemas.microsoft.com/office/powerpoint/2010/main" val="2273947007"/>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of moment strength</a:t>
            </a:r>
            <a:r>
              <a:rPr lang="en-US" baseline="0" dirty="0"/>
              <a:t> for strong connection of beam in frame example is shown. </a:t>
            </a:r>
          </a:p>
          <a:p>
            <a:endParaRPr lang="en-US" baseline="0" dirty="0"/>
          </a:p>
          <a:p>
            <a:pPr defTabSz="948507">
              <a:defRPr/>
            </a:pPr>
            <a:r>
              <a:rPr lang="en-US" dirty="0"/>
              <a:t>If column-to-column connections are required, ACI 318 Section </a:t>
            </a:r>
            <a:r>
              <a:rPr lang="en-US" sz="1100" kern="1200" dirty="0">
                <a:solidFill>
                  <a:schemeClr val="tx1"/>
                </a:solidFill>
                <a:effectLst/>
                <a:latin typeface="Arial" pitchFamily="34" charset="0"/>
                <a:ea typeface="+mn-ea"/>
                <a:cs typeface="+mn-cs"/>
              </a:rPr>
              <a:t>18.9.2.2(e) </a:t>
            </a:r>
            <a:r>
              <a:rPr lang="en-US" dirty="0"/>
              <a:t>requires a 1.4 amplification factor, in addition to loads associated with the development of the plastic hinge in the beam.  Locating the column splice near the point of inflection, while difficult for construction, can help to make these forces manageable.</a:t>
            </a:r>
          </a:p>
          <a:p>
            <a:endParaRPr lang="en-US" dirty="0"/>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172</a:t>
            </a:fld>
            <a:endParaRPr lang="en-US" dirty="0"/>
          </a:p>
        </p:txBody>
      </p:sp>
    </p:spTree>
    <p:extLst>
      <p:ext uri="{BB962C8B-B14F-4D97-AF65-F5344CB8AC3E}">
        <p14:creationId xmlns:p14="http://schemas.microsoft.com/office/powerpoint/2010/main" val="2273947007"/>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is a slide provided as a summary of the examples covered in the presentation.</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173</a:t>
            </a:fld>
            <a:endParaRPr lang="en-US" dirty="0"/>
          </a:p>
        </p:txBody>
      </p:sp>
    </p:spTree>
    <p:extLst>
      <p:ext uri="{BB962C8B-B14F-4D97-AF65-F5344CB8AC3E}">
        <p14:creationId xmlns:p14="http://schemas.microsoft.com/office/powerpoint/2010/main" val="1874643312"/>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 summary slide on the general considerations for the seismic design of precast concrete structural systems. </a:t>
            </a:r>
          </a:p>
        </p:txBody>
      </p:sp>
      <p:sp>
        <p:nvSpPr>
          <p:cNvPr id="7" name="Slide Number Placeholder 6"/>
          <p:cNvSpPr>
            <a:spLocks noGrp="1"/>
          </p:cNvSpPr>
          <p:nvPr>
            <p:ph type="sldNum" sz="quarter" idx="10"/>
          </p:nvPr>
        </p:nvSpPr>
        <p:spPr/>
        <p:txBody>
          <a:bodyPr/>
          <a:lstStyle/>
          <a:p>
            <a:pPr>
              <a:defRPr/>
            </a:pPr>
            <a:r>
              <a:rPr lang="en-US"/>
              <a:t>Precast Concrete Design -</a:t>
            </a:r>
            <a:fld id="{0BCA867C-EB47-4D0B-A24F-7993B2C5EA2C}" type="slidenum">
              <a:rPr lang="en-US" smtClean="0"/>
              <a:pPr>
                <a:defRPr/>
              </a:pPr>
              <a:t>174</a:t>
            </a:fld>
            <a:endParaRPr lang="en-US" dirty="0"/>
          </a:p>
        </p:txBody>
      </p:sp>
    </p:spTree>
    <p:extLst>
      <p:ext uri="{BB962C8B-B14F-4D97-AF65-F5344CB8AC3E}">
        <p14:creationId xmlns:p14="http://schemas.microsoft.com/office/powerpoint/2010/main" val="3483424444"/>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A slide to recognize that precast systems based on jointed behavior rather than emulation of monolithic cast-in-place concrete can also be used, but these are beyond the scope of the provision. </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175</a:t>
            </a:fld>
            <a:endParaRPr lang="en-US" dirty="0"/>
          </a:p>
        </p:txBody>
      </p:sp>
    </p:spTree>
    <p:extLst>
      <p:ext uri="{BB962C8B-B14F-4D97-AF65-F5344CB8AC3E}">
        <p14:creationId xmlns:p14="http://schemas.microsoft.com/office/powerpoint/2010/main" val="2047251290"/>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1" i="1" u="sng" dirty="0"/>
              <a:t>This slide is a placeholder for opening the floor up to questions</a:t>
            </a:r>
          </a:p>
          <a:p>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176</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Weight</a:t>
            </a:r>
            <a:r>
              <a:rPr lang="en-US" baseline="0" dirty="0"/>
              <a:t> used for the diaphragm design is given for floor and roof. The weight used for the design of the diaphragm does not include the weight of walls parallel to the direction of loading because the wall weight does not contribute to the inertial force in the floor. That must be collected and distributed to the walls,</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18</a:t>
            </a:fld>
            <a:endParaRPr lang="en-US" dirty="0"/>
          </a:p>
        </p:txBody>
      </p:sp>
    </p:spTree>
    <p:extLst>
      <p:ext uri="{BB962C8B-B14F-4D97-AF65-F5344CB8AC3E}">
        <p14:creationId xmlns:p14="http://schemas.microsoft.com/office/powerpoint/2010/main" val="21703158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19</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table with the values of the calculated diaphragm forces is given for the Birmingham example.  </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20</a:t>
            </a:fld>
            <a:endParaRPr lang="en-US" dirty="0"/>
          </a:p>
        </p:txBody>
      </p:sp>
    </p:spTree>
    <p:extLst>
      <p:ext uri="{BB962C8B-B14F-4D97-AF65-F5344CB8AC3E}">
        <p14:creationId xmlns:p14="http://schemas.microsoft.com/office/powerpoint/2010/main" val="4257085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Overview</a:t>
            </a:r>
            <a:r>
              <a:rPr lang="en-US" baseline="0" dirty="0"/>
              <a:t> slide:</a:t>
            </a:r>
          </a:p>
          <a:p>
            <a:pPr marL="171425" indent="-171425">
              <a:buFont typeface="Arial" pitchFamily="34" charset="0"/>
              <a:buChar char="•"/>
            </a:pPr>
            <a:r>
              <a:rPr lang="en-US" baseline="0" dirty="0"/>
              <a:t>Scope of the chapter: </a:t>
            </a:r>
            <a:r>
              <a:rPr lang="en-US" dirty="0"/>
              <a:t>This chapter illustrates the seismic design of precast concrete members using the </a:t>
            </a:r>
            <a:r>
              <a:rPr lang="en-US" i="1" dirty="0"/>
              <a:t>NEHRP Recommended Provisions</a:t>
            </a:r>
            <a:r>
              <a:rPr lang="en-US" dirty="0"/>
              <a:t> (referred to herein as the </a:t>
            </a:r>
            <a:r>
              <a:rPr lang="en-US" i="1" dirty="0"/>
              <a:t>Provisions</a:t>
            </a:r>
            <a:r>
              <a:rPr lang="en-US" dirty="0"/>
              <a:t>) for buildings in several different seismic design categories. </a:t>
            </a:r>
            <a:endParaRPr lang="en-US" baseline="0" dirty="0"/>
          </a:p>
          <a:p>
            <a:pPr marL="171425" indent="-171425">
              <a:buFont typeface="Arial" pitchFamily="34" charset="0"/>
              <a:buChar char="•"/>
            </a:pPr>
            <a:r>
              <a:rPr lang="en-US" baseline="0" dirty="0"/>
              <a:t>Scope of the presentation: The presentation does not repeat the text that describes provisions or procedures, but instead is focused on design examples which illustrate these points through the applications of those provisions.  </a:t>
            </a:r>
          </a:p>
          <a:p>
            <a:r>
              <a:rPr lang="en-US" baseline="0" dirty="0"/>
              <a:t>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a:t>
            </a:fld>
            <a:endParaRPr lang="en-US" dirty="0"/>
          </a:p>
        </p:txBody>
      </p:sp>
    </p:spTree>
    <p:extLst>
      <p:ext uri="{BB962C8B-B14F-4D97-AF65-F5344CB8AC3E}">
        <p14:creationId xmlns:p14="http://schemas.microsoft.com/office/powerpoint/2010/main" val="174052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 presents the calculation</a:t>
            </a:r>
            <a:r>
              <a:rPr lang="en-US" baseline="0" dirty="0"/>
              <a:t> of the maximum and minimum limits for diaphragm design forces. </a:t>
            </a:r>
            <a:r>
              <a:rPr lang="en-US" dirty="0"/>
              <a:t>The maximum</a:t>
            </a:r>
            <a:r>
              <a:rPr lang="en-US" baseline="0" dirty="0"/>
              <a:t> diaphragm design forces from the provisions are significantly less than calculated by Eq. 12.10-1, and these governs the design forces.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21</a:t>
            </a:fld>
            <a:endParaRPr lang="en-US" dirty="0"/>
          </a:p>
        </p:txBody>
      </p:sp>
    </p:spTree>
    <p:extLst>
      <p:ext uri="{BB962C8B-B14F-4D97-AF65-F5344CB8AC3E}">
        <p14:creationId xmlns:p14="http://schemas.microsoft.com/office/powerpoint/2010/main" val="42570851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 presents the calculation</a:t>
            </a:r>
            <a:r>
              <a:rPr lang="en-US" baseline="0" dirty="0"/>
              <a:t> of the maximum and minimum limits for diaphragm design forces. </a:t>
            </a:r>
            <a:r>
              <a:rPr lang="en-US" dirty="0"/>
              <a:t>The maximum</a:t>
            </a:r>
            <a:r>
              <a:rPr lang="en-US" baseline="0" dirty="0"/>
              <a:t> diaphragm design forces from the provisions are significantly less than calculated by Eq. 12.10-1, and these governs the design forces.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22</a:t>
            </a:fld>
            <a:endParaRPr lang="en-US" dirty="0"/>
          </a:p>
        </p:txBody>
      </p:sp>
    </p:spTree>
    <p:extLst>
      <p:ext uri="{BB962C8B-B14F-4D97-AF65-F5344CB8AC3E}">
        <p14:creationId xmlns:p14="http://schemas.microsoft.com/office/powerpoint/2010/main" val="42570851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23</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24</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25</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26</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27</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28</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29</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30</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This slide introduces the</a:t>
            </a:r>
            <a:r>
              <a:rPr lang="en-US" baseline="0" dirty="0"/>
              <a:t> abbreviated versions of the different reference documents that will be used throughout the presentation.</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31</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32</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two graphs both with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in the y-axis with ascending gradations from 0 to 1, and in the x-axis with gradations left to right of diaphragm design acceleration coefficient for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px</a:t>
            </a:r>
            <a:r>
              <a:rPr lang="en-US" sz="1100" kern="1200" dirty="0">
                <a:solidFill>
                  <a:schemeClr val="tx1"/>
                </a:solidFill>
                <a:effectLst/>
                <a:latin typeface="Arial" pitchFamily="34" charset="0"/>
                <a:ea typeface="+mn-ea"/>
                <a:cs typeface="+mn-cs"/>
              </a:rPr>
              <a:t> from 0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is the ratio of the height from the base to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to the vertical distance from the base to the highest level of the seismic force-resisting system of the structure.,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On the left-hand side graph for building two stories or less in height, the design acceleration coefficient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On the right-hand side graph for building three stories or more in height, the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then rises in a straight line from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 and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are diaphragm design acceleration coefficient at the structure base, diaphragm design acceleration coefficient at 80 percent of the structural height above the base,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and diaphragm design acceleration coefficient at the structural height,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respectively.</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33</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34</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Weight</a:t>
            </a:r>
            <a:r>
              <a:rPr lang="en-US" baseline="0" dirty="0"/>
              <a:t> used for the diaphragm design is given for floor and roof. The weight used for the design of the diaphragm does not include the weight of walls parallel to the direction of loading because the wall weight does not contribute to the inertial force in the floor. That must be collected and distributed to the walls,</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36</a:t>
            </a:fld>
            <a:endParaRPr lang="en-US" dirty="0"/>
          </a:p>
        </p:txBody>
      </p:sp>
    </p:spTree>
    <p:extLst>
      <p:ext uri="{BB962C8B-B14F-4D97-AF65-F5344CB8AC3E}">
        <p14:creationId xmlns:p14="http://schemas.microsoft.com/office/powerpoint/2010/main" val="21703158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37</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38</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39</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40</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41</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Introduction</a:t>
            </a:r>
            <a:r>
              <a:rPr lang="en-US" baseline="0" dirty="0"/>
              <a:t> slide 1: three slides cover the introduction of the chapter </a:t>
            </a:r>
          </a:p>
          <a:p>
            <a:r>
              <a:rPr lang="en-US" baseline="0" dirty="0"/>
              <a:t>In the introduction, a brief summary of the requirements for precast concrete systems from the provisions is presented to set the context for the following design examples. The first introductory slide describes the precast concrete systems that must be used in increasingly severe seismic design categories. The terminology in the provisions now characterizes relative seismic risk using seismic design categories instead of seismic zones or the ACI terminology of low, moderate  and high seismic risk. The system descriptions link the ACI 318 provision detailing requirements to the level of seismic risk.  </a:t>
            </a:r>
          </a:p>
          <a:p>
            <a:endParaRPr lang="en-US" baseline="0" dirty="0"/>
          </a:p>
          <a:p>
            <a:r>
              <a:rPr lang="en-US" baseline="0" dirty="0"/>
              <a:t>This introductory slide also introduces limitations imposed on the level of average effective prestressing stress for precast concrete systems that  are prestressed. The limitation is imposed because prestressing strand lacks the range of post-yield ductility of mild steel reinforcement. Flexural stress that is sufficient to cause cracking in highly prestressed concrete components may cause sudden and brittle failure.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42</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43</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two graphs both with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in the y-axis with ascending gradations from 0 to 1, and in the x-axis with gradations left to right of diaphragm design acceleration coefficient for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px</a:t>
            </a:r>
            <a:r>
              <a:rPr lang="en-US" sz="1100" kern="1200" dirty="0">
                <a:solidFill>
                  <a:schemeClr val="tx1"/>
                </a:solidFill>
                <a:effectLst/>
                <a:latin typeface="Arial" pitchFamily="34" charset="0"/>
                <a:ea typeface="+mn-ea"/>
                <a:cs typeface="+mn-cs"/>
              </a:rPr>
              <a:t> from 0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t>
            </a:r>
          </a:p>
          <a:p>
            <a:endParaRPr lang="en-US" sz="1100" i="1" kern="1200" dirty="0">
              <a:solidFill>
                <a:schemeClr val="tx1"/>
              </a:solidFill>
              <a:effectLst/>
              <a:latin typeface="Arial" pitchFamily="34" charset="0"/>
              <a:ea typeface="+mn-ea"/>
              <a:cs typeface="+mn-cs"/>
            </a:endParaRPr>
          </a:p>
          <a:p>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is the ratio of the height from the base to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to the vertical distance from the base to the highest level of the seismic force-resisting system of the structure.,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On the left-hand side graph for building two stories or less in height, the design acceleration coefficient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On the right-hand side graph for building three stories or more in height, the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then rises in a straight line from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 and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are diaphragm design acceleration coefficient at the structure base, diaphragm design acceleration coefficient at 80 percent of the structural height above the base,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and diaphragm design acceleration coefficient at the structural height,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respectively.</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44</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45</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load and reaction diagram</a:t>
            </a:r>
            <a:r>
              <a:rPr lang="en-US" baseline="0" dirty="0"/>
              <a:t> from the example is shown to illustrate the support provides by the walls to a continuous beam. The uniform diaphragm loads vary by building segment because the transverse walls on the ends are included in the distributed weights, but the supporting walls in the center section are not included in the diaphragm load.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46</a:t>
            </a:fld>
            <a:endParaRPr lang="en-US" dirty="0"/>
          </a:p>
        </p:txBody>
      </p:sp>
    </p:spTree>
    <p:extLst>
      <p:ext uri="{BB962C8B-B14F-4D97-AF65-F5344CB8AC3E}">
        <p14:creationId xmlns:p14="http://schemas.microsoft.com/office/powerpoint/2010/main" val="10812674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diaphragm with a total length of 152’-0”. The diaphragm has one 40’-0” long span on each end and three 24’-0” long spans in the middle. From left to right, spans are identified by gridlines A through F. Uniform gravity load </a:t>
            </a:r>
            <a:r>
              <a:rPr lang="en-US" sz="1100" i="1" kern="1200" dirty="0">
                <a:solidFill>
                  <a:schemeClr val="tx1"/>
                </a:solidFill>
                <a:effectLst/>
                <a:latin typeface="Arial" pitchFamily="34" charset="0"/>
                <a:ea typeface="+mn-ea"/>
                <a:cs typeface="+mn-cs"/>
              </a:rPr>
              <a:t>W</a:t>
            </a:r>
            <a:r>
              <a:rPr lang="en-US" sz="1100" kern="1200" baseline="-25000" dirty="0">
                <a:solidFill>
                  <a:schemeClr val="tx1"/>
                </a:solidFill>
                <a:effectLst/>
                <a:latin typeface="Arial" pitchFamily="34" charset="0"/>
                <a:ea typeface="+mn-ea"/>
                <a:cs typeface="+mn-cs"/>
              </a:rPr>
              <a:t>1</a:t>
            </a:r>
            <a:r>
              <a:rPr lang="en-US" sz="1100" kern="1200" dirty="0">
                <a:solidFill>
                  <a:schemeClr val="tx1"/>
                </a:solidFill>
                <a:effectLst/>
                <a:latin typeface="Arial" pitchFamily="34" charset="0"/>
                <a:ea typeface="+mn-ea"/>
                <a:cs typeface="+mn-cs"/>
              </a:rPr>
              <a:t> is applied from the top on side spans while middle three spans are subjected to uniform gravity load of magnitude </a:t>
            </a:r>
            <a:r>
              <a:rPr lang="en-US" sz="1100" i="1" kern="1200" dirty="0">
                <a:solidFill>
                  <a:schemeClr val="tx1"/>
                </a:solidFill>
                <a:effectLst/>
                <a:latin typeface="Arial" pitchFamily="34" charset="0"/>
                <a:ea typeface="+mn-ea"/>
                <a:cs typeface="+mn-cs"/>
              </a:rPr>
              <a:t>W</a:t>
            </a:r>
            <a:r>
              <a:rPr lang="en-US" sz="1100" kern="1200" baseline="-25000" dirty="0">
                <a:solidFill>
                  <a:schemeClr val="tx1"/>
                </a:solidFill>
                <a:effectLst/>
                <a:latin typeface="Arial" pitchFamily="34" charset="0"/>
                <a:ea typeface="+mn-ea"/>
                <a:cs typeface="+mn-cs"/>
              </a:rPr>
              <a:t>2</a:t>
            </a:r>
            <a:r>
              <a:rPr lang="en-US" sz="1100" kern="1200" dirty="0">
                <a:solidFill>
                  <a:schemeClr val="tx1"/>
                </a:solidFill>
                <a:effectLst/>
                <a:latin typeface="Arial" pitchFamily="34" charset="0"/>
                <a:ea typeface="+mn-ea"/>
                <a:cs typeface="+mn-cs"/>
              </a:rPr>
              <a:t>. Upward reaction force of magnitude </a:t>
            </a:r>
            <a:r>
              <a:rPr lang="en-US" sz="1100" i="1" kern="1200" dirty="0">
                <a:solidFill>
                  <a:schemeClr val="tx1"/>
                </a:solidFill>
                <a:effectLst/>
                <a:latin typeface="Arial" pitchFamily="34" charset="0"/>
                <a:ea typeface="+mn-ea"/>
                <a:cs typeface="+mn-cs"/>
              </a:rPr>
              <a:t>F</a:t>
            </a:r>
            <a:r>
              <a:rPr lang="en-US" sz="1100" kern="1200" dirty="0">
                <a:solidFill>
                  <a:schemeClr val="tx1"/>
                </a:solidFill>
                <a:effectLst/>
                <a:latin typeface="Arial" pitchFamily="34" charset="0"/>
                <a:ea typeface="+mn-ea"/>
                <a:cs typeface="+mn-cs"/>
              </a:rPr>
              <a:t> is applied to the diaphragm from the bottom on gridlines B, C, D, and E.</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47</a:t>
            </a:fld>
            <a:endParaRPr lang="en-US" dirty="0"/>
          </a:p>
        </p:txBody>
      </p:sp>
    </p:spTree>
    <p:extLst>
      <p:ext uri="{BB962C8B-B14F-4D97-AF65-F5344CB8AC3E}">
        <p14:creationId xmlns:p14="http://schemas.microsoft.com/office/powerpoint/2010/main" val="10812674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48</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49</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50</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51</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Introduction</a:t>
            </a:r>
            <a:r>
              <a:rPr lang="en-US" baseline="0" dirty="0"/>
              <a:t> slide 2: three slides cover the introduction of the chapter </a:t>
            </a:r>
          </a:p>
          <a:p>
            <a:r>
              <a:rPr lang="en-US" baseline="0" dirty="0"/>
              <a:t>The second introductory slide covers precast concrete wall requirements in the progression of severity of seismic risk.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52</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slide bullet points describe the five critical regions shown in the previous slide. These</a:t>
            </a:r>
            <a:r>
              <a:rPr lang="en-US" baseline="0" dirty="0"/>
              <a:t> locations are used in the design example for the calculation of forces and to illustrate the reinforcing detailing.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53</a:t>
            </a:fld>
            <a:endParaRPr lang="en-US" dirty="0"/>
          </a:p>
        </p:txBody>
      </p:sp>
    </p:spTree>
    <p:extLst>
      <p:ext uri="{BB962C8B-B14F-4D97-AF65-F5344CB8AC3E}">
        <p14:creationId xmlns:p14="http://schemas.microsoft.com/office/powerpoint/2010/main" val="4792675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plan view of the floor is repeated with the dimensions removed and the critical regions for design identified with the numbered circles and arrows for reference to detailed sections.</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54</a:t>
            </a:fld>
            <a:endParaRPr lang="en-US" dirty="0"/>
          </a:p>
        </p:txBody>
      </p:sp>
    </p:spTree>
    <p:extLst>
      <p:ext uri="{BB962C8B-B14F-4D97-AF65-F5344CB8AC3E}">
        <p14:creationId xmlns:p14="http://schemas.microsoft.com/office/powerpoint/2010/main" val="26962360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forces at critical regions 1 and</a:t>
            </a:r>
            <a:r>
              <a:rPr lang="en-US" baseline="0" dirty="0"/>
              <a:t> 2 are given. These calculations follow simple principles of statics.</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55</a:t>
            </a:fld>
            <a:endParaRPr lang="en-US" dirty="0"/>
          </a:p>
        </p:txBody>
      </p:sp>
    </p:spTree>
    <p:extLst>
      <p:ext uri="{BB962C8B-B14F-4D97-AF65-F5344CB8AC3E}">
        <p14:creationId xmlns:p14="http://schemas.microsoft.com/office/powerpoint/2010/main" val="80501392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56</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57</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58</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59</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60</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61</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Introduction</a:t>
            </a:r>
            <a:r>
              <a:rPr lang="en-US" baseline="0" dirty="0"/>
              <a:t> slide 3: three slides cover the introduction of the chapter </a:t>
            </a:r>
          </a:p>
          <a:p>
            <a:r>
              <a:rPr lang="en-US" baseline="0" dirty="0"/>
              <a:t>The third introductory slide briefly describes the examples that will be covered in the presentation. These diaphragm examples are related to content in Chapter 10 of P751 that covers the design of masonry wall buildings.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a:t>
            </a:fld>
            <a:endParaRPr lang="en-US" dirty="0"/>
          </a:p>
        </p:txBody>
      </p:sp>
    </p:spTree>
    <p:extLst>
      <p:ext uri="{BB962C8B-B14F-4D97-AF65-F5344CB8AC3E}">
        <p14:creationId xmlns:p14="http://schemas.microsoft.com/office/powerpoint/2010/main" val="18120906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62</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Force calculations for Joint 5 are shown</a:t>
            </a:r>
            <a:r>
              <a:rPr lang="en-US" baseline="0" dirty="0"/>
              <a:t> for longitudinal and transverse forces. The transverse force effect is shear flow, calculated using VQ/I to determine the total joint force.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63</a:t>
            </a:fld>
            <a:endParaRPr lang="en-US" dirty="0"/>
          </a:p>
        </p:txBody>
      </p:sp>
    </p:spTree>
    <p:extLst>
      <p:ext uri="{BB962C8B-B14F-4D97-AF65-F5344CB8AC3E}">
        <p14:creationId xmlns:p14="http://schemas.microsoft.com/office/powerpoint/2010/main" val="190985354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floor plan is shown with Joint 1 highlighted to identify the application of the following calculations. This joint is the first interior transverse joint away</a:t>
            </a:r>
            <a:r>
              <a:rPr lang="en-US" baseline="0" dirty="0"/>
              <a:t> from the transverse wall between the outer and inner floor plates.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64</a:t>
            </a:fld>
            <a:endParaRPr lang="en-US" dirty="0"/>
          </a:p>
        </p:txBody>
      </p:sp>
    </p:spTree>
    <p:extLst>
      <p:ext uri="{BB962C8B-B14F-4D97-AF65-F5344CB8AC3E}">
        <p14:creationId xmlns:p14="http://schemas.microsoft.com/office/powerpoint/2010/main" val="145696182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65</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Figures from the example that illustrate the placement of</a:t>
            </a:r>
            <a:r>
              <a:rPr lang="en-US" baseline="0" dirty="0"/>
              <a:t> reinforcement are provided in this slide.  At the interior joint, two horizontal bars are place in the grouted joint between the ends of plank and parallel with the support beam.  In the second figure, the flange of the plank is broken at he edge to open the edge core and permit placement of #7 bars and grout in the core, filling the profile and joint to the finished floor.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66</a:t>
            </a:fld>
            <a:endParaRPr lang="en-US" dirty="0"/>
          </a:p>
        </p:txBody>
      </p:sp>
    </p:spTree>
    <p:extLst>
      <p:ext uri="{BB962C8B-B14F-4D97-AF65-F5344CB8AC3E}">
        <p14:creationId xmlns:p14="http://schemas.microsoft.com/office/powerpoint/2010/main" val="158258880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Floor plan with highlighting for joint 2 is shown to identify joint. This joint is the joint between the outside diaphragm and the transverse wall between the outside and inside floor plates. </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67</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68</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Detail</a:t>
            </a:r>
            <a:r>
              <a:rPr lang="en-US" baseline="0" dirty="0"/>
              <a:t> at Joint 2 is shown to show the placement of reinforcing in the masonry wall an in an opened core of the hollow core plank. Note the detail shows diagonal bars to transfer forces mostly in tension and compression rather than by dowel shear or shear friction. The block just below the bearing in the masonry wall is a bond beam with two #5 bars grouted in as part of the diaphragm reinforcement.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69</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Detail</a:t>
            </a:r>
            <a:r>
              <a:rPr lang="en-US" baseline="0" dirty="0"/>
              <a:t> at Joint 2 is shown to show the placement of reinforcing in the masonry wall an in an opened core of the hollow core plank. Note the detail shows diagonal bars to transfer forces mostly in tension and compression rather than by dowel shear or shear friction. The block just below the bearing in the masonry wall is a bond beam with two #5 bars grouted in as part of the diaphragm reinforcement.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70</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Floor plan with highlighting for joint 2 is shown to identify joint. This joint is the joint between the outside diaphragm and the transverse wall between the outside and inside floor plates. </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71</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The figure shows the hollow core plank floor plan. The plan dimensions of the floor are 152 ft. x 72 ft. The interior portion of the plan includes walls spaced at 24 ft. in the transverse direction. The 40 ft. bays at either end of the plan include walls spaced at 24 ft. in the longitudinal direction.  </a:t>
            </a:r>
            <a:endParaRPr lang="en-US" dirty="0"/>
          </a:p>
          <a:p>
            <a:endParaRPr lang="en-US" dirty="0"/>
          </a:p>
          <a:p>
            <a:r>
              <a:rPr lang="en-US" dirty="0"/>
              <a:t>Horizontal diaphragms examples; 1</a:t>
            </a:r>
            <a:r>
              <a:rPr lang="en-US" baseline="30000" dirty="0"/>
              <a:t>st</a:t>
            </a:r>
            <a:r>
              <a:rPr lang="en-US" dirty="0"/>
              <a:t> slide shows the floor plan that is used for the example. The layout is the same used in Chapter 13, Sec. 13.2,</a:t>
            </a:r>
            <a:r>
              <a:rPr lang="en-US" baseline="0" dirty="0"/>
              <a:t> which illustrates the design of a five-story masonry residential building.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72</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an 8” thick hollow core panel. The first three cores from the left edge are shown where the first core is filled with concrete to shape a chord joint. The joint is reinforced with two continuous No. 6 bars extending in the perpendicular to the plane direction. The bars have 3” cover on the left, 3” cover on the top, 3” cover on the bottom, and 3” spacing in the longitudinal direction. Spliced bars are shown with dash circles in contact with the main bars. 4” diameter spiral of ¼” wire with 2” pitch is enclosing the bars and may be required over the lap splice.</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73</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74</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Floor</a:t>
            </a:r>
            <a:r>
              <a:rPr lang="en-US" baseline="0" dirty="0"/>
              <a:t> plan is shown with Joint 4 highlighted. This joint is between the outside diaphragm plank and the outside longitudinal wall,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75</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76</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77</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Detail at Joint 4 is shown to illustrate the placement of reinforcing at the end of plank and in the masonry walls for a “dry” system. The top flange in the end of the hollow core plank is broken way to permit access to the cores so that the cores at the end of the plank, the bearing</a:t>
            </a:r>
            <a:r>
              <a:rPr lang="en-US" baseline="0" dirty="0"/>
              <a:t> space in the wall beyond the plank, and the bond beam below the bearing of the plank can be reinforced and grouted. </a:t>
            </a:r>
            <a:r>
              <a:rPr lang="en-US" dirty="0"/>
              <a:t>  </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78</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Floor</a:t>
            </a:r>
            <a:r>
              <a:rPr lang="en-US" baseline="0" dirty="0"/>
              <a:t> plan is shown with Joint 5 highlighted. This joint is between the outside diaphragm plank and the outside longitudinal wall,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79</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80</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1 reinforcement are provided. The design must provide sufficient reinforcement for chord forces as well as shear friction connection forces. The section of bars and placement is given. The selection of bars is given to satisfy the</a:t>
            </a:r>
            <a:r>
              <a:rPr lang="en-US" baseline="0" dirty="0"/>
              <a:t> steel area calculation.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81</a:t>
            </a:fld>
            <a:endParaRPr lang="en-US" dirty="0"/>
          </a:p>
        </p:txBody>
      </p:sp>
    </p:spTree>
    <p:extLst>
      <p:ext uri="{BB962C8B-B14F-4D97-AF65-F5344CB8AC3E}">
        <p14:creationId xmlns:p14="http://schemas.microsoft.com/office/powerpoint/2010/main" val="2486894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baseline="0" dirty="0"/>
              <a:t>The figure shows a building elevation plan. The building is 45’-4” tall consisting of five stories, each 8’-8” high, and a 2’ high parapet.</a:t>
            </a:r>
          </a:p>
          <a:p>
            <a:endParaRPr lang="en-US" baseline="0" dirty="0"/>
          </a:p>
          <a:p>
            <a:r>
              <a:rPr lang="en-US" dirty="0"/>
              <a:t>Horizontal diaphragms examples; 2nd slide shows the elevation of the building used for the example. </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a cross section of a panel-to-wall joint. Hollow core panels are extending in the longitudinal direction on both sides of the wall and meet at a 4” long joint. The joint is reinforced by:</a:t>
            </a:r>
          </a:p>
          <a:p>
            <a:pPr lvl="0"/>
            <a:r>
              <a:rPr lang="en-US" sz="1100" kern="1200" dirty="0">
                <a:solidFill>
                  <a:schemeClr val="tx1"/>
                </a:solidFill>
                <a:effectLst/>
                <a:latin typeface="Arial" pitchFamily="34" charset="0"/>
                <a:ea typeface="+mn-ea"/>
                <a:cs typeface="+mn-cs"/>
              </a:rPr>
              <a:t>Two No. 7 continuous collector bars located in the joint adjacent to the wall’s vertical bar and extended in the perpendicular to the plane direction.</a:t>
            </a:r>
          </a:p>
          <a:p>
            <a:pPr lvl="0"/>
            <a:r>
              <a:rPr lang="en-US" sz="1100" kern="1200" dirty="0">
                <a:solidFill>
                  <a:schemeClr val="tx1"/>
                </a:solidFill>
                <a:effectLst/>
                <a:latin typeface="Arial" pitchFamily="34" charset="0"/>
                <a:ea typeface="+mn-ea"/>
                <a:cs typeface="+mn-cs"/>
              </a:rPr>
              <a:t>One 4’-8” long longitudinal No. 4 bar located between the two collector bars and grouted into each key joint with equal extensions on both sides of the joint.</a:t>
            </a:r>
          </a:p>
          <a:p>
            <a:pPr lvl="0"/>
            <a:r>
              <a:rPr lang="en-US" sz="1100" kern="1200" dirty="0">
                <a:solidFill>
                  <a:schemeClr val="tx1"/>
                </a:solidFill>
                <a:effectLst/>
                <a:latin typeface="Arial" pitchFamily="34" charset="0"/>
                <a:ea typeface="+mn-ea"/>
                <a:cs typeface="+mn-cs"/>
              </a:rPr>
              <a:t>Two No. 5 continuous bars located in the masonry bond beam at the top of the wall below the joint and extended in the perpendicular to the plane direction.</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82</a:t>
            </a:fld>
            <a:endParaRPr lang="en-US" dirty="0"/>
          </a:p>
        </p:txBody>
      </p:sp>
    </p:spTree>
    <p:extLst>
      <p:ext uri="{BB962C8B-B14F-4D97-AF65-F5344CB8AC3E}">
        <p14:creationId xmlns:p14="http://schemas.microsoft.com/office/powerpoint/2010/main" val="290961017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example for a topped precast floor is introduced with requirements of the provisions for higher seismic design categories. The seismic force for this example</a:t>
            </a:r>
            <a:r>
              <a:rPr lang="en-US" baseline="0" dirty="0"/>
              <a:t> is compared to the SDC B example.  Note also that it is the </a:t>
            </a:r>
            <a:r>
              <a:rPr lang="en-US" u="sng" baseline="0" dirty="0"/>
              <a:t>diaphragm </a:t>
            </a:r>
            <a:r>
              <a:rPr lang="en-US" u="none" baseline="0" dirty="0"/>
              <a:t>force used to determine the collector and transfer requirement, and not the distributed lateral force used for the vertical elements of the lateral force-resisting system.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84</a:t>
            </a:fld>
            <a:endParaRPr lang="en-US" dirty="0"/>
          </a:p>
        </p:txBody>
      </p:sp>
    </p:spTree>
    <p:extLst>
      <p:ext uri="{BB962C8B-B14F-4D97-AF65-F5344CB8AC3E}">
        <p14:creationId xmlns:p14="http://schemas.microsoft.com/office/powerpoint/2010/main" val="230257269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First slide to introduce the design of untopped precast diaphragms using hollow core floor plank. The design is linked to the Chapter 10 masonry wall example for SDC B using Birmingham.,</a:t>
            </a:r>
            <a:r>
              <a:rPr lang="en-US" baseline="0" dirty="0"/>
              <a:t> Alabama. The use of seismic acceleration parameters for New York for SDC C differs from Chapter 10.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85</a:t>
            </a:fld>
            <a:endParaRPr lang="en-US" dirty="0"/>
          </a:p>
        </p:txBody>
      </p:sp>
    </p:spTree>
    <p:extLst>
      <p:ext uri="{BB962C8B-B14F-4D97-AF65-F5344CB8AC3E}">
        <p14:creationId xmlns:p14="http://schemas.microsoft.com/office/powerpoint/2010/main" val="95346738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Weight</a:t>
            </a:r>
            <a:r>
              <a:rPr lang="en-US" baseline="0" dirty="0"/>
              <a:t> used for the diaphragm design is given for floor and roof. The weight used for the design of the diaphragm does not include the weight of walls parallel to the direction of loading because the wall weight does not contribute to the inertial force in the floor. That must be collected and distributed to the walls,</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86</a:t>
            </a:fld>
            <a:endParaRPr lang="en-US" dirty="0"/>
          </a:p>
        </p:txBody>
      </p:sp>
    </p:spTree>
    <p:extLst>
      <p:ext uri="{BB962C8B-B14F-4D97-AF65-F5344CB8AC3E}">
        <p14:creationId xmlns:p14="http://schemas.microsoft.com/office/powerpoint/2010/main" val="217031580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87</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88</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89</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90</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91</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92</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Horizontal diaphragms: slide gives four basic points on precast concrete diaphragms including:</a:t>
            </a:r>
          </a:p>
          <a:p>
            <a:r>
              <a:rPr lang="en-US" dirty="0"/>
              <a:t>Definition</a:t>
            </a:r>
          </a:p>
          <a:p>
            <a:r>
              <a:rPr lang="en-US" dirty="0"/>
              <a:t>Precast construction</a:t>
            </a:r>
            <a:r>
              <a:rPr lang="en-US" baseline="0" dirty="0"/>
              <a:t> types with or without cast-in-place concrete topping</a:t>
            </a:r>
          </a:p>
          <a:p>
            <a:r>
              <a:rPr lang="en-US" baseline="0" dirty="0"/>
              <a:t>Code criteria</a:t>
            </a:r>
          </a:p>
          <a:p>
            <a:r>
              <a:rPr lang="en-US" baseline="0" dirty="0"/>
              <a:t>The slide notes that there is an absence of specific criteria for diaphragm design without concrete topping. In fact, ACI 318 lacks direct criteria for the design of diaphragms in precast or cast-in-place concrete in regions of low or moderate seismic risk (SDC A, B or C.) The provisions for precast concrete diaphragms in ACI 318 are included in Chapter 21 only applicable to SDC D, E and F.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a:t>
            </a:fld>
            <a:endParaRPr lang="en-US" dirty="0"/>
          </a:p>
        </p:txBody>
      </p:sp>
    </p:spTree>
    <p:extLst>
      <p:ext uri="{BB962C8B-B14F-4D97-AF65-F5344CB8AC3E}">
        <p14:creationId xmlns:p14="http://schemas.microsoft.com/office/powerpoint/2010/main" val="328095842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93</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sz="1100" kern="1200" dirty="0">
                <a:solidFill>
                  <a:schemeClr val="tx1"/>
                </a:solidFill>
                <a:effectLst/>
                <a:latin typeface="Arial" pitchFamily="34" charset="0"/>
                <a:ea typeface="+mn-ea"/>
                <a:cs typeface="+mn-cs"/>
              </a:rPr>
              <a:t>The figure shows two graphs both with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in the y-axis with ascending gradations from 0 to 1, and in the x-axis with gradations left to right of diaphragm design acceleration coefficient for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px</a:t>
            </a:r>
            <a:r>
              <a:rPr lang="en-US" sz="1100" kern="1200" dirty="0">
                <a:solidFill>
                  <a:schemeClr val="tx1"/>
                </a:solidFill>
                <a:effectLst/>
                <a:latin typeface="Arial" pitchFamily="34" charset="0"/>
                <a:ea typeface="+mn-ea"/>
                <a:cs typeface="+mn-cs"/>
              </a:rPr>
              <a:t> from 0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baseline="-25000" dirty="0">
                <a:solidFill>
                  <a:schemeClr val="tx1"/>
                </a:solidFill>
                <a:effectLst/>
                <a:latin typeface="Arial" pitchFamily="34" charset="0"/>
                <a:ea typeface="+mn-ea"/>
                <a:cs typeface="+mn-cs"/>
              </a:rPr>
              <a:t> </a:t>
            </a:r>
            <a:r>
              <a:rPr lang="en-US" sz="1100" kern="1200" dirty="0">
                <a:solidFill>
                  <a:schemeClr val="tx1"/>
                </a:solidFill>
                <a:effectLst/>
                <a:latin typeface="Arial" pitchFamily="34" charset="0"/>
                <a:ea typeface="+mn-ea"/>
                <a:cs typeface="+mn-cs"/>
              </a:rPr>
              <a:t>/</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is the ratio of the height from the base to level </a:t>
            </a:r>
            <a:r>
              <a:rPr lang="en-US" sz="1100" i="1" kern="12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x</a:t>
            </a:r>
            <a:r>
              <a:rPr lang="en-US" sz="1100" kern="1200" dirty="0">
                <a:solidFill>
                  <a:schemeClr val="tx1"/>
                </a:solidFill>
                <a:effectLst/>
                <a:latin typeface="Arial" pitchFamily="34" charset="0"/>
                <a:ea typeface="+mn-ea"/>
                <a:cs typeface="+mn-cs"/>
              </a:rPr>
              <a:t> to the vertical distance from the base to the highest level of the seismic force-resisting system of the structure.,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On the left-hand side graph for building two stories or less in height, the design acceleration coefficient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On the right-hand side graph for building three stories or more in height, the curve begins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,0 and rises linearly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then rises in a straight line from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,0.8 to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,1.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a:t>
            </a:r>
            <a:r>
              <a:rPr lang="en-US" sz="1100" b="0" kern="1200" baseline="-25000" dirty="0">
                <a:solidFill>
                  <a:schemeClr val="tx1"/>
                </a:solidFill>
                <a:effectLst/>
                <a:latin typeface="Arial" pitchFamily="34" charset="0"/>
                <a:ea typeface="+mn-ea"/>
                <a:cs typeface="+mn-cs"/>
              </a:rPr>
              <a:t>0</a:t>
            </a:r>
            <a:r>
              <a:rPr lang="en-US" sz="1100" kern="1200" dirty="0">
                <a:solidFill>
                  <a:schemeClr val="tx1"/>
                </a:solidFill>
                <a:effectLst/>
                <a:latin typeface="Arial" pitchFamily="34" charset="0"/>
                <a:ea typeface="+mn-ea"/>
                <a:cs typeface="+mn-cs"/>
              </a:rPr>
              <a:t>,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pi</a:t>
            </a:r>
            <a:r>
              <a:rPr lang="en-US" sz="1100" kern="1200" dirty="0">
                <a:solidFill>
                  <a:schemeClr val="tx1"/>
                </a:solidFill>
                <a:effectLst/>
                <a:latin typeface="Arial" pitchFamily="34" charset="0"/>
                <a:ea typeface="+mn-ea"/>
                <a:cs typeface="+mn-cs"/>
              </a:rPr>
              <a:t>, and </a:t>
            </a:r>
            <a:r>
              <a:rPr lang="en-US" sz="1100" b="0" i="1" kern="1200" dirty="0">
                <a:solidFill>
                  <a:schemeClr val="tx1"/>
                </a:solidFill>
                <a:effectLst/>
                <a:latin typeface="Arial" pitchFamily="34" charset="0"/>
                <a:ea typeface="+mn-ea"/>
                <a:cs typeface="+mn-cs"/>
              </a:rPr>
              <a:t>C</a:t>
            </a:r>
            <a:r>
              <a:rPr lang="en-US" sz="1100" b="0" i="1" kern="1200" baseline="-25000" dirty="0">
                <a:solidFill>
                  <a:schemeClr val="tx1"/>
                </a:solidFill>
                <a:effectLst/>
                <a:latin typeface="Arial" pitchFamily="34" charset="0"/>
                <a:ea typeface="+mn-ea"/>
                <a:cs typeface="+mn-cs"/>
              </a:rPr>
              <a:t>pn</a:t>
            </a:r>
            <a:r>
              <a:rPr lang="en-US" sz="1100" kern="1200" dirty="0">
                <a:solidFill>
                  <a:schemeClr val="tx1"/>
                </a:solidFill>
                <a:effectLst/>
                <a:latin typeface="Arial" pitchFamily="34" charset="0"/>
                <a:ea typeface="+mn-ea"/>
                <a:cs typeface="+mn-cs"/>
              </a:rPr>
              <a:t> are diaphragm design acceleration coefficient at the structure base, diaphragm design acceleration coefficient at 80 percent of the structural height above the base,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and diaphragm design acceleration coefficient at the structural height, </a:t>
            </a:r>
            <a:r>
              <a:rPr lang="en-US" sz="1100" i="1" kern="1200" dirty="0">
                <a:solidFill>
                  <a:schemeClr val="tx1"/>
                </a:solidFill>
                <a:effectLst/>
                <a:latin typeface="Arial" pitchFamily="34" charset="0"/>
                <a:ea typeface="+mn-ea"/>
                <a:cs typeface="+mn-cs"/>
              </a:rPr>
              <a:t>h</a:t>
            </a:r>
            <a:r>
              <a:rPr lang="en-US" sz="1100" i="1" kern="1200" baseline="-25000" dirty="0">
                <a:solidFill>
                  <a:schemeClr val="tx1"/>
                </a:solidFill>
                <a:effectLst/>
                <a:latin typeface="Arial" pitchFamily="34" charset="0"/>
                <a:ea typeface="+mn-ea"/>
                <a:cs typeface="+mn-cs"/>
              </a:rPr>
              <a:t>n</a:t>
            </a:r>
            <a:r>
              <a:rPr lang="en-US" sz="1100" kern="1200" dirty="0">
                <a:solidFill>
                  <a:schemeClr val="tx1"/>
                </a:solidFill>
                <a:effectLst/>
                <a:latin typeface="Arial" pitchFamily="34" charset="0"/>
                <a:ea typeface="+mn-ea"/>
                <a:cs typeface="+mn-cs"/>
              </a:rPr>
              <a:t>, respectively.</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94</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Equation 12.10-1</a:t>
            </a:r>
            <a:r>
              <a:rPr lang="en-US" baseline="0" dirty="0"/>
              <a:t> </a:t>
            </a:r>
            <a:r>
              <a:rPr lang="en-US" dirty="0"/>
              <a:t>for the calculation of diaphragm design forces is provided in this slide. Note that this</a:t>
            </a:r>
            <a:r>
              <a:rPr lang="en-US" baseline="0" dirty="0"/>
              <a:t> equation is different from the equation for the vertical distribution of base shear used for the design of the lateral force-resisting system. That distribution must also be considered in the design of the diaphragm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95</a:t>
            </a:fld>
            <a:endParaRPr lang="en-US" dirty="0"/>
          </a:p>
        </p:txBody>
      </p:sp>
    </p:spTree>
    <p:extLst>
      <p:ext uri="{BB962C8B-B14F-4D97-AF65-F5344CB8AC3E}">
        <p14:creationId xmlns:p14="http://schemas.microsoft.com/office/powerpoint/2010/main" val="290798001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load and reaction diagram</a:t>
            </a:r>
            <a:r>
              <a:rPr lang="en-US" baseline="0" dirty="0"/>
              <a:t> from the example is shown to illustrate the support provides by the walls to a continuous beam. The uniform diaphragm loads vary by building segment because the transverse walls on the ends are included in the distributed weights, but the supporting walls in the center section are not included in the diaphragm load.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96</a:t>
            </a:fld>
            <a:endParaRPr lang="en-US" dirty="0"/>
          </a:p>
        </p:txBody>
      </p:sp>
    </p:spTree>
    <p:extLst>
      <p:ext uri="{BB962C8B-B14F-4D97-AF65-F5344CB8AC3E}">
        <p14:creationId xmlns:p14="http://schemas.microsoft.com/office/powerpoint/2010/main" val="108126740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Based on the assumption that the diaphragm in this example is rigid, the reaction forces on the four transverse walls are taken as equal. The slide shows the calculation of the uniform lateral force in each</a:t>
            </a:r>
            <a:r>
              <a:rPr lang="en-US" baseline="0" dirty="0"/>
              <a:t> section of the building based on the diaphragm load for each section.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97</a:t>
            </a:fld>
            <a:endParaRPr lang="en-US" dirty="0"/>
          </a:p>
        </p:txBody>
      </p:sp>
    </p:spTree>
    <p:extLst>
      <p:ext uri="{BB962C8B-B14F-4D97-AF65-F5344CB8AC3E}">
        <p14:creationId xmlns:p14="http://schemas.microsoft.com/office/powerpoint/2010/main" val="282607973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The plan view of the floor is repeated with the dimensions removed and the critical regions for design identified with the numbered circles and arrows for reference to detailed sections.</a:t>
            </a:r>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98</a:t>
            </a:fld>
            <a:endParaRPr lang="en-US" dirty="0"/>
          </a:p>
        </p:txBody>
      </p:sp>
    </p:spTree>
    <p:extLst>
      <p:ext uri="{BB962C8B-B14F-4D97-AF65-F5344CB8AC3E}">
        <p14:creationId xmlns:p14="http://schemas.microsoft.com/office/powerpoint/2010/main" val="269623607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Calculations for joint forces at critical regions 1 and</a:t>
            </a:r>
            <a:r>
              <a:rPr lang="en-US" baseline="0" dirty="0"/>
              <a:t> 2 are given. These calculations follow simple principles of statics.</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99</a:t>
            </a:fld>
            <a:endParaRPr lang="en-US" dirty="0"/>
          </a:p>
        </p:txBody>
      </p:sp>
    </p:spTree>
    <p:extLst>
      <p:ext uri="{BB962C8B-B14F-4D97-AF65-F5344CB8AC3E}">
        <p14:creationId xmlns:p14="http://schemas.microsoft.com/office/powerpoint/2010/main" val="80501392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100</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101</a:t>
            </a:fld>
            <a:endParaRPr lang="en-US" dirty="0"/>
          </a:p>
        </p:txBody>
      </p:sp>
    </p:spTree>
    <p:extLst>
      <p:ext uri="{BB962C8B-B14F-4D97-AF65-F5344CB8AC3E}">
        <p14:creationId xmlns:p14="http://schemas.microsoft.com/office/powerpoint/2010/main" val="267807457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Calculation for joint forces at critical</a:t>
            </a:r>
            <a:r>
              <a:rPr lang="en-US" baseline="0" dirty="0"/>
              <a:t> regions 3 and 4 (longitudinal) are given. </a:t>
            </a:r>
            <a:endParaRPr lang="en-US" dirty="0"/>
          </a:p>
        </p:txBody>
      </p:sp>
      <p:sp>
        <p:nvSpPr>
          <p:cNvPr id="7" name="Slide Number Placeholder 6"/>
          <p:cNvSpPr>
            <a:spLocks noGrp="1"/>
          </p:cNvSpPr>
          <p:nvPr>
            <p:ph type="sldNum" sz="quarter" idx="10"/>
          </p:nvPr>
        </p:nvSpPr>
        <p:spPr/>
        <p:txBody>
          <a:bodyPr/>
          <a:lstStyle/>
          <a:p>
            <a:pPr>
              <a:defRPr/>
            </a:pPr>
            <a:r>
              <a:rPr lang="en-US" dirty="0"/>
              <a:t>Precast Concrete Design -</a:t>
            </a:r>
            <a:fld id="{0BCA867C-EB47-4D0B-A24F-7993B2C5EA2C}" type="slidenum">
              <a:rPr lang="en-US" smtClean="0"/>
              <a:pPr>
                <a:defRPr/>
              </a:pPr>
              <a:t>102</a:t>
            </a:fld>
            <a:endParaRPr lang="en-US" dirty="0"/>
          </a:p>
        </p:txBody>
      </p:sp>
    </p:spTree>
    <p:extLst>
      <p:ext uri="{BB962C8B-B14F-4D97-AF65-F5344CB8AC3E}">
        <p14:creationId xmlns:p14="http://schemas.microsoft.com/office/powerpoint/2010/main" val="267807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310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42875" y="6442652"/>
            <a:ext cx="917478" cy="326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userDrawn="1"/>
        </p:nvPicPr>
        <p:blipFill>
          <a:blip r:embed="rId14"/>
          <a:stretch>
            <a:fillRect/>
          </a:stretch>
        </p:blipFill>
        <p:spPr>
          <a:xfrm>
            <a:off x="1146660" y="6453378"/>
            <a:ext cx="632361" cy="355306"/>
          </a:xfrm>
          <a:prstGeom prst="rect">
            <a:avLst/>
          </a:prstGeom>
        </p:spPr>
      </p:pic>
      <p:sp>
        <p:nvSpPr>
          <p:cNvPr id="10" name="TextBox 9"/>
          <p:cNvSpPr txBox="1"/>
          <p:nvPr userDrawn="1"/>
        </p:nvSpPr>
        <p:spPr>
          <a:xfrm>
            <a:off x="2236744" y="6472403"/>
            <a:ext cx="4320330" cy="246221"/>
          </a:xfrm>
          <a:prstGeom prst="rect">
            <a:avLst/>
          </a:prstGeom>
          <a:noFill/>
        </p:spPr>
        <p:txBody>
          <a:bodyPr wrap="square" rtlCol="0">
            <a:spAutoFit/>
          </a:bodyPr>
          <a:lstStyle/>
          <a:p>
            <a:pPr algn="ctr"/>
            <a:r>
              <a:rPr lang="en-US" sz="1000" b="1" dirty="0">
                <a:solidFill>
                  <a:schemeClr val="accent6">
                    <a:lumMod val="75000"/>
                  </a:schemeClr>
                </a:solidFill>
              </a:rPr>
              <a:t>Instructional Material Complementing FEMA</a:t>
            </a:r>
            <a:r>
              <a:rPr lang="en-US" sz="1000" b="1" baseline="0" dirty="0">
                <a:solidFill>
                  <a:schemeClr val="accent6">
                    <a:lumMod val="75000"/>
                  </a:schemeClr>
                </a:solidFill>
              </a:rPr>
              <a:t> </a:t>
            </a:r>
            <a:r>
              <a:rPr lang="en-US" sz="1000" b="1" dirty="0">
                <a:solidFill>
                  <a:schemeClr val="accent6">
                    <a:lumMod val="75000"/>
                  </a:schemeClr>
                </a:solidFill>
              </a:rPr>
              <a:t>1051, Design Examples</a:t>
            </a:r>
          </a:p>
        </p:txBody>
      </p:sp>
      <p:sp>
        <p:nvSpPr>
          <p:cNvPr id="11" name="TextBox 10"/>
          <p:cNvSpPr txBox="1"/>
          <p:nvPr userDrawn="1"/>
        </p:nvSpPr>
        <p:spPr>
          <a:xfrm>
            <a:off x="6711191" y="6473131"/>
            <a:ext cx="2004183" cy="245493"/>
          </a:xfrm>
          <a:prstGeom prst="rect">
            <a:avLst/>
          </a:prstGeom>
          <a:noFill/>
        </p:spPr>
        <p:txBody>
          <a:bodyPr wrap="square" rtlCol="0">
            <a:spAutoFit/>
          </a:bodyPr>
          <a:lstStyle/>
          <a:p>
            <a:pPr algn="r"/>
            <a:r>
              <a:rPr lang="en-US" sz="1000" b="1" baseline="0" dirty="0">
                <a:solidFill>
                  <a:schemeClr val="accent6">
                    <a:lumMod val="75000"/>
                  </a:schemeClr>
                </a:solidFill>
              </a:rPr>
              <a:t>Precast Concrete - </a:t>
            </a:r>
            <a:fld id="{CF2387FA-CD98-4659-A3E6-3B373A13DC67}" type="slidenum">
              <a:rPr lang="en-US" sz="1000" b="1" baseline="0" smtClean="0">
                <a:solidFill>
                  <a:schemeClr val="accent6">
                    <a:lumMod val="75000"/>
                  </a:schemeClr>
                </a:solidFill>
              </a:rPr>
              <a:t>‹#›</a:t>
            </a:fld>
            <a:endParaRPr lang="en-US" sz="1000" b="1" dirty="0">
              <a:solidFill>
                <a:schemeClr val="accent6">
                  <a:lumMod val="75000"/>
                </a:schemeClr>
              </a:solidFill>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177.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16.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29.wmf"/><Relationship Id="rId4" Type="http://schemas.openxmlformats.org/officeDocument/2006/relationships/oleObject" Target="../embeddings/oleObject13.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22.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127.xml"/><Relationship Id="rId7" Type="http://schemas.openxmlformats.org/officeDocument/2006/relationships/image" Target="../media/image34.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15.bin"/><Relationship Id="rId5" Type="http://schemas.openxmlformats.org/officeDocument/2006/relationships/image" Target="../media/image33.wmf"/><Relationship Id="rId4" Type="http://schemas.openxmlformats.org/officeDocument/2006/relationships/oleObject" Target="../embeddings/oleObject14.bin"/><Relationship Id="rId9" Type="http://schemas.openxmlformats.org/officeDocument/2006/relationships/image" Target="../media/image35.wmf"/></Relationships>
</file>

<file path=ppt/slides/_rels/slide13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6.wmf"/></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128.xm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129.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39.wmf"/><Relationship Id="rId4" Type="http://schemas.openxmlformats.org/officeDocument/2006/relationships/oleObject" Target="../embeddings/oleObject18.bin"/></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134.xml"/><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41.wmf"/><Relationship Id="rId4" Type="http://schemas.openxmlformats.org/officeDocument/2006/relationships/oleObject" Target="../embeddings/oleObject19.bin"/></Relationships>
</file>

<file path=ppt/slides/_rels/slide143.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135.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141.xm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146.xm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149.xml"/><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3" Type="http://schemas.openxmlformats.org/officeDocument/2006/relationships/notesSlide" Target="../notesSlides/notesSlide150.xml"/><Relationship Id="rId7" Type="http://schemas.openxmlformats.org/officeDocument/2006/relationships/image" Target="../media/image47.w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21.bin"/><Relationship Id="rId5" Type="http://schemas.openxmlformats.org/officeDocument/2006/relationships/image" Target="../media/image46.wmf"/><Relationship Id="rId4" Type="http://schemas.openxmlformats.org/officeDocument/2006/relationships/oleObject" Target="../embeddings/oleObject20.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3" Type="http://schemas.openxmlformats.org/officeDocument/2006/relationships/notesSlide" Target="../notesSlides/notesSlide151.xml"/><Relationship Id="rId7" Type="http://schemas.openxmlformats.org/officeDocument/2006/relationships/image" Target="../media/image49.wmf"/><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23.bin"/><Relationship Id="rId5" Type="http://schemas.openxmlformats.org/officeDocument/2006/relationships/image" Target="../media/image48.wmf"/><Relationship Id="rId4" Type="http://schemas.openxmlformats.org/officeDocument/2006/relationships/oleObject" Target="../embeddings/oleObject22.bin"/></Relationships>
</file>

<file path=ppt/slides/_rels/slide161.xml.rels><?xml version="1.0" encoding="UTF-8" standalone="yes"?>
<Relationships xmlns="http://schemas.openxmlformats.org/package/2006/relationships"><Relationship Id="rId3" Type="http://schemas.openxmlformats.org/officeDocument/2006/relationships/notesSlide" Target="../notesSlides/notesSlide152.xml"/><Relationship Id="rId7" Type="http://schemas.openxmlformats.org/officeDocument/2006/relationships/image" Target="../media/image51.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25.bin"/><Relationship Id="rId5" Type="http://schemas.openxmlformats.org/officeDocument/2006/relationships/image" Target="../media/image50.wmf"/><Relationship Id="rId4" Type="http://schemas.openxmlformats.org/officeDocument/2006/relationships/oleObject" Target="../embeddings/oleObject24.bin"/></Relationships>
</file>

<file path=ppt/slides/_rels/slide162.xml.rels><?xml version="1.0" encoding="UTF-8" standalone="yes"?>
<Relationships xmlns="http://schemas.openxmlformats.org/package/2006/relationships"><Relationship Id="rId3" Type="http://schemas.openxmlformats.org/officeDocument/2006/relationships/notesSlide" Target="../notesSlides/notesSlide153.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52.wmf"/><Relationship Id="rId4" Type="http://schemas.openxmlformats.org/officeDocument/2006/relationships/oleObject" Target="../embeddings/oleObject26.bin"/></Relationships>
</file>

<file path=ppt/slides/_rels/slide163.xml.rels><?xml version="1.0" encoding="UTF-8" standalone="yes"?>
<Relationships xmlns="http://schemas.openxmlformats.org/package/2006/relationships"><Relationship Id="rId3" Type="http://schemas.openxmlformats.org/officeDocument/2006/relationships/notesSlide" Target="../notesSlides/notesSlide154.xml"/><Relationship Id="rId7" Type="http://schemas.openxmlformats.org/officeDocument/2006/relationships/image" Target="../media/image54.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28.bin"/><Relationship Id="rId5" Type="http://schemas.openxmlformats.org/officeDocument/2006/relationships/image" Target="../media/image53.wmf"/><Relationship Id="rId4" Type="http://schemas.openxmlformats.org/officeDocument/2006/relationships/oleObject" Target="../embeddings/oleObject27.bin"/></Relationships>
</file>

<file path=ppt/slides/_rels/slide164.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155.xml"/><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notesSlide" Target="../notesSlides/notesSlide158.xml"/><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notesSlide" Target="../notesSlides/notesSlide160.xml"/><Relationship Id="rId7" Type="http://schemas.openxmlformats.org/officeDocument/2006/relationships/image" Target="../media/image59.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30.bin"/><Relationship Id="rId5" Type="http://schemas.openxmlformats.org/officeDocument/2006/relationships/image" Target="../media/image58.wmf"/><Relationship Id="rId4" Type="http://schemas.openxmlformats.org/officeDocument/2006/relationships/oleObject" Target="../embeddings/oleObject29.bin"/></Relationships>
</file>

<file path=ppt/slides/_rels/slide171.xml.rels><?xml version="1.0" encoding="UTF-8" standalone="yes"?>
<Relationships xmlns="http://schemas.openxmlformats.org/package/2006/relationships"><Relationship Id="rId3" Type="http://schemas.openxmlformats.org/officeDocument/2006/relationships/notesSlide" Target="../notesSlides/notesSlide161.xml"/><Relationship Id="rId7" Type="http://schemas.openxmlformats.org/officeDocument/2006/relationships/image" Target="../media/image61.wmf"/><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32.bin"/><Relationship Id="rId5" Type="http://schemas.openxmlformats.org/officeDocument/2006/relationships/image" Target="../media/image60.wmf"/><Relationship Id="rId4" Type="http://schemas.openxmlformats.org/officeDocument/2006/relationships/oleObject" Target="../embeddings/oleObject31.bin"/></Relationships>
</file>

<file path=ppt/slides/_rels/slide172.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162.xml"/><Relationship Id="rId7" Type="http://schemas.openxmlformats.org/officeDocument/2006/relationships/image" Target="../media/image63.wmf"/><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34.bin"/><Relationship Id="rId5" Type="http://schemas.openxmlformats.org/officeDocument/2006/relationships/image" Target="../media/image62.wmf"/><Relationship Id="rId4" Type="http://schemas.openxmlformats.org/officeDocument/2006/relationships/oleObject" Target="../embeddings/oleObject33.bin"/><Relationship Id="rId9" Type="http://schemas.openxmlformats.org/officeDocument/2006/relationships/image" Target="../media/image64.wmf"/></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66.xml"/><Relationship Id="rId1" Type="http://schemas.openxmlformats.org/officeDocument/2006/relationships/slideLayout" Target="../slideLayouts/slideLayout1.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9.w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3.wmf"/><Relationship Id="rId4" Type="http://schemas.openxmlformats.org/officeDocument/2006/relationships/oleObject" Target="../embeddings/oleObject4.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3.wmf"/><Relationship Id="rId4" Type="http://schemas.openxmlformats.org/officeDocument/2006/relationships/oleObject" Target="../embeddings/oleObject5.bin"/></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5.wmf"/><Relationship Id="rId4" Type="http://schemas.openxmlformats.org/officeDocument/2006/relationships/oleObject" Target="../embeddings/oleObject6.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3.wmf"/><Relationship Id="rId4" Type="http://schemas.openxmlformats.org/officeDocument/2006/relationships/oleObject" Target="../embeddings/oleObject7.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3.wmf"/><Relationship Id="rId4" Type="http://schemas.openxmlformats.org/officeDocument/2006/relationships/oleObject" Target="../embeddings/oleObject8.bin"/></Relationships>
</file>

<file path=ppt/slides/_rels/slide4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5.wmf"/><Relationship Id="rId4" Type="http://schemas.openxmlformats.org/officeDocument/2006/relationships/oleObject" Target="../embeddings/oleObject9.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6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3.wmf"/><Relationship Id="rId4" Type="http://schemas.openxmlformats.org/officeDocument/2006/relationships/oleObject" Target="../embeddings/oleObject10.bin"/></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13.wmf"/><Relationship Id="rId4" Type="http://schemas.openxmlformats.org/officeDocument/2006/relationships/oleObject" Target="../embeddings/oleObject11.bin"/></Relationships>
</file>

<file path=ppt/slides/_rels/slide9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5.wmf"/><Relationship Id="rId4" Type="http://schemas.openxmlformats.org/officeDocument/2006/relationships/oleObject" Target="../embeddings/oleObject12.bin"/></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hlinkClick r:id="rId3" action="ppaction://hlinksldjump" tooltip="Any modifications made to the file represent the presenters' opinion only. "/>
          </p:cNvPr>
          <p:cNvSpPr txBox="1"/>
          <p:nvPr/>
        </p:nvSpPr>
        <p:spPr>
          <a:xfrm>
            <a:off x="7578314" y="6115869"/>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7" name="Picture 6" descr="2015 NEHRP Recommended Seismic Provisions: Training and Insturctional Materials Co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563" y="700118"/>
            <a:ext cx="3554961" cy="459016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 name="TextBox 12"/>
          <p:cNvSpPr txBox="1"/>
          <p:nvPr/>
        </p:nvSpPr>
        <p:spPr>
          <a:xfrm>
            <a:off x="5286868" y="4755981"/>
            <a:ext cx="3352263" cy="276999"/>
          </a:xfrm>
          <a:prstGeom prst="rect">
            <a:avLst/>
          </a:prstGeom>
          <a:noFill/>
        </p:spPr>
        <p:txBody>
          <a:bodyPr wrap="none" rtlCol="0">
            <a:spAutoFit/>
          </a:bodyPr>
          <a:lstStyle/>
          <a:p>
            <a:pPr algn="r"/>
            <a:r>
              <a:rPr lang="en-US" sz="1200" i="1" dirty="0">
                <a:latin typeface="Cambria"/>
                <a:cs typeface="Cambria"/>
              </a:rPr>
              <a:t>Instructional Slides developed by S. K. Ghosh, PhD,</a:t>
            </a:r>
          </a:p>
        </p:txBody>
      </p:sp>
      <p:pic>
        <p:nvPicPr>
          <p:cNvPr id="15" name="Picture 4" descr="S.K. Ghosh, PhD&#10;&#10;Originally developed by Suzanne Dow Nakaki, S.E., Gene R. Stevens, P.E., and James Robert Harris, P.E., PhD" title="Precast Concrete Desig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3553" y="1745160"/>
            <a:ext cx="3798759" cy="250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0897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0">
              <a:buClr>
                <a:srgbClr val="FF0000"/>
              </a:buClr>
            </a:pPr>
            <a:r>
              <a:rPr lang="en-US" sz="2000" dirty="0"/>
              <a:t>Untopped precast diaphragms are permitted by ACI 318 only in Seismic Design Categories A through C. </a:t>
            </a:r>
          </a:p>
          <a:p>
            <a:pPr>
              <a:buClr>
                <a:srgbClr val="FF0000"/>
              </a:buClr>
            </a:pPr>
            <a:r>
              <a:rPr lang="en-US" sz="2000" dirty="0"/>
              <a:t>Per ACI 318 Section 18.2.1.5, diaphragms in Seismic Design Categories D through F are required to meet ACI 318 Section 18.12, which does not allow untopped diaphragms. </a:t>
            </a:r>
          </a:p>
          <a:p>
            <a:pPr lvl="0">
              <a:buClr>
                <a:srgbClr val="FF0000"/>
              </a:buClr>
            </a:pPr>
            <a:r>
              <a:rPr lang="en-US" sz="2000" dirty="0"/>
              <a:t>Static rational models can be used to determine shears and moments on joints as well as shear and tension/compression forces on connections. Dynamic modeling of seismic response is not required. </a:t>
            </a:r>
          </a:p>
          <a:p>
            <a:pPr lvl="0">
              <a:buClr>
                <a:srgbClr val="FF0000"/>
              </a:buClr>
            </a:pPr>
            <a:r>
              <a:rPr lang="en-US" sz="2000" dirty="0"/>
              <a:t>A relevant publication on this topic is (Cleland and Ghosh, 2002). In the 2009 </a:t>
            </a:r>
            <a:r>
              <a:rPr lang="en-US" sz="2000" i="1" dirty="0"/>
              <a:t>Provisions</a:t>
            </a:r>
            <a:r>
              <a:rPr lang="en-US" sz="2000" dirty="0"/>
              <a:t> Part 3, a Resource Paper describing emerging procedures for the seismic design of topped and untopped diaphragms is included.</a:t>
            </a:r>
            <a:endParaRPr lang="en-US" dirty="0"/>
          </a:p>
        </p:txBody>
      </p:sp>
      <p:sp>
        <p:nvSpPr>
          <p:cNvPr id="2" name="Title 1"/>
          <p:cNvSpPr>
            <a:spLocks noGrp="1"/>
          </p:cNvSpPr>
          <p:nvPr>
            <p:ph type="title"/>
          </p:nvPr>
        </p:nvSpPr>
        <p:spPr/>
        <p:txBody>
          <a:bodyPr/>
          <a:lstStyle/>
          <a:p>
            <a:r>
              <a:rPr lang="en-US" dirty="0"/>
              <a:t>General Design Requirement</a:t>
            </a:r>
          </a:p>
        </p:txBody>
      </p:sp>
    </p:spTree>
    <p:extLst>
      <p:ext uri="{BB962C8B-B14F-4D97-AF65-F5344CB8AC3E}">
        <p14:creationId xmlns:p14="http://schemas.microsoft.com/office/powerpoint/2010/main" val="2539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3 – Transverse forces:</a:t>
            </a:r>
          </a:p>
          <a:p>
            <a:pPr lvl="1">
              <a:buClr>
                <a:srgbClr val="FF0000"/>
              </a:buClr>
            </a:pPr>
            <a:r>
              <a:rPr lang="en-US" sz="2000" dirty="0"/>
              <a:t>Shear, </a:t>
            </a:r>
            <a:r>
              <a:rPr lang="en-US" sz="2000" i="1" dirty="0"/>
              <a:t>V</a:t>
            </a:r>
            <a:r>
              <a:rPr lang="en-US" sz="2000" i="1" baseline="-25000" dirty="0"/>
              <a:t>u3</a:t>
            </a:r>
            <a:r>
              <a:rPr lang="en-US" sz="2000" dirty="0"/>
              <a:t> = 64.2 kips x 2.0 = 128.4 kips</a:t>
            </a:r>
          </a:p>
          <a:p>
            <a:pPr lvl="1">
              <a:buClr>
                <a:srgbClr val="FF0000"/>
              </a:buClr>
            </a:pPr>
            <a:r>
              <a:rPr lang="en-US" sz="2000" dirty="0"/>
              <a:t>Moment, </a:t>
            </a:r>
            <a:r>
              <a:rPr lang="en-US" sz="2000" i="1" dirty="0"/>
              <a:t>M</a:t>
            </a:r>
            <a:r>
              <a:rPr lang="en-US" sz="2000" i="1" baseline="-25000" dirty="0"/>
              <a:t>u3</a:t>
            </a:r>
            <a:r>
              <a:rPr lang="en-US" sz="2000" dirty="0"/>
              <a:t> = 3070 ft-kips x 2.0 = 6140 ft-kips</a:t>
            </a:r>
          </a:p>
          <a:p>
            <a:pPr lvl="1">
              <a:buClr>
                <a:srgbClr val="FF0000"/>
              </a:buClr>
            </a:pPr>
            <a:r>
              <a:rPr lang="en-US" sz="2000" dirty="0"/>
              <a:t>Chord tension, </a:t>
            </a:r>
            <a:r>
              <a:rPr lang="en-US" sz="2000" i="1" dirty="0"/>
              <a:t>T</a:t>
            </a:r>
            <a:r>
              <a:rPr lang="en-US" sz="2000" i="1" baseline="-25000" dirty="0"/>
              <a:t>u3</a:t>
            </a:r>
            <a:r>
              <a:rPr lang="en-US" sz="2000" dirty="0"/>
              <a:t> = </a:t>
            </a:r>
            <a:r>
              <a:rPr lang="en-US" sz="2000" i="1" dirty="0"/>
              <a:t>M/d</a:t>
            </a:r>
            <a:r>
              <a:rPr lang="en-US" sz="2000" dirty="0"/>
              <a:t> = 6140 ft-kips / 71 ft  = 86.5 kips</a:t>
            </a:r>
          </a:p>
          <a:p>
            <a:pPr lvl="1">
              <a:buClr>
                <a:srgbClr val="FF0000"/>
              </a:buClr>
            </a:pPr>
            <a:endParaRPr lang="en-US" sz="2000" dirty="0"/>
          </a:p>
          <a:p>
            <a:pPr>
              <a:buClr>
                <a:srgbClr val="FF0000"/>
              </a:buClr>
            </a:pPr>
            <a:r>
              <a:rPr lang="en-US" sz="2400" dirty="0"/>
              <a:t>Joint 4 – Longitudinal forces:</a:t>
            </a:r>
          </a:p>
          <a:p>
            <a:pPr lvl="1">
              <a:buClr>
                <a:srgbClr val="FF0000"/>
              </a:buClr>
            </a:pPr>
            <a:r>
              <a:rPr lang="en-US" sz="2000" dirty="0"/>
              <a:t>Wall force, </a:t>
            </a:r>
            <a:r>
              <a:rPr lang="en-US" sz="2000" i="1" dirty="0"/>
              <a:t>F</a:t>
            </a:r>
            <a:r>
              <a:rPr lang="en-US" sz="2000" dirty="0"/>
              <a:t> = 43.4 kips x 2.0 = 86.8 kips</a:t>
            </a:r>
          </a:p>
          <a:p>
            <a:pPr lvl="1">
              <a:buClr>
                <a:srgbClr val="FF0000"/>
              </a:buClr>
            </a:pPr>
            <a:r>
              <a:rPr lang="en-US" sz="2000" dirty="0"/>
              <a:t>Wall shear along wall length, </a:t>
            </a:r>
            <a:r>
              <a:rPr lang="en-US" sz="2000" i="1" dirty="0"/>
              <a:t>V</a:t>
            </a:r>
            <a:r>
              <a:rPr lang="en-US" sz="2000" i="1" baseline="-25000" dirty="0"/>
              <a:t>u4</a:t>
            </a:r>
            <a:r>
              <a:rPr lang="en-US" sz="2000" dirty="0"/>
              <a:t> = 20.6 kips x 2.0 = 41.2 kips</a:t>
            </a:r>
          </a:p>
          <a:p>
            <a:pPr lvl="1">
              <a:buClr>
                <a:srgbClr val="FF0000"/>
              </a:buClr>
            </a:pPr>
            <a:r>
              <a:rPr lang="en-US" sz="2000" dirty="0"/>
              <a:t>Collector force at wall end, 1.5</a:t>
            </a:r>
            <a:r>
              <a:rPr lang="en-US" sz="2000" i="1" dirty="0"/>
              <a:t>T</a:t>
            </a:r>
            <a:r>
              <a:rPr lang="en-US" sz="2000" i="1" baseline="-25000" dirty="0"/>
              <a:t>u4</a:t>
            </a:r>
            <a:r>
              <a:rPr lang="en-US" sz="2000" dirty="0"/>
              <a:t> = 34.2 kips x 2.0 = 68.4 kips</a:t>
            </a:r>
          </a:p>
          <a:p>
            <a:pPr>
              <a:buClr>
                <a:srgbClr val="FF0000"/>
              </a:buClr>
            </a:pPr>
            <a:endParaRPr lang="en-US" sz="24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1647506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4 – Out-of-Plane Forces:</a:t>
            </a:r>
          </a:p>
          <a:p>
            <a:pPr lvl="1">
              <a:spcAft>
                <a:spcPts val="1200"/>
              </a:spcAft>
              <a:buClr>
                <a:srgbClr val="FF0000"/>
              </a:buClr>
            </a:pPr>
            <a:r>
              <a:rPr lang="en-US" sz="2000" dirty="0"/>
              <a:t>The Standard has several requirements for out-of-plane forces.  None are unique to precast diaphragms and all are less than the requirements in ACI 318 for precast construction regardless of seismic considerations.  Assuming the planks are similar to beams and comply with the minimum requirements of </a:t>
            </a:r>
            <a:r>
              <a:rPr lang="en-US" sz="2000" i="1" dirty="0"/>
              <a:t>Standard</a:t>
            </a:r>
            <a:r>
              <a:rPr lang="en-US" sz="2000" dirty="0"/>
              <a:t> Section 12.14 (Seismic Design Category B and greater), the required out-of-plane horizontal force is:</a:t>
            </a:r>
          </a:p>
          <a:p>
            <a:pPr lvl="1" indent="0">
              <a:buClr>
                <a:srgbClr val="FF0000"/>
              </a:buClr>
              <a:buNone/>
            </a:pPr>
            <a:r>
              <a:rPr lang="en-US" sz="2000" dirty="0"/>
              <a:t>0.05(</a:t>
            </a:r>
            <a:r>
              <a:rPr lang="en-US" sz="2000" i="1" dirty="0"/>
              <a:t>D</a:t>
            </a:r>
            <a:r>
              <a:rPr lang="en-US" sz="2000" dirty="0"/>
              <a:t>+</a:t>
            </a:r>
            <a:r>
              <a:rPr lang="en-US" sz="2000" i="1" dirty="0"/>
              <a:t>L</a:t>
            </a:r>
            <a:r>
              <a:rPr lang="en-US" sz="2000" dirty="0"/>
              <a:t>)plank = 0.05(67 psf + 40 psf)(24 ft / 2) = 64.2 plf</a:t>
            </a:r>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18779901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832350"/>
          </a:xfrm>
        </p:spPr>
        <p:txBody>
          <a:bodyPr/>
          <a:lstStyle/>
          <a:p>
            <a:pPr>
              <a:buClr>
                <a:srgbClr val="FF0000"/>
              </a:buClr>
            </a:pPr>
            <a:r>
              <a:rPr lang="en-US" sz="2400" dirty="0"/>
              <a:t>Joint 4 – Out-of-Plane Forces:</a:t>
            </a:r>
          </a:p>
          <a:p>
            <a:pPr lvl="1">
              <a:spcAft>
                <a:spcPts val="1200"/>
              </a:spcAft>
              <a:buClr>
                <a:srgbClr val="FF0000"/>
              </a:buClr>
            </a:pPr>
            <a:r>
              <a:rPr lang="en-US" sz="2000" dirty="0"/>
              <a:t>According to </a:t>
            </a:r>
            <a:r>
              <a:rPr lang="en-US" sz="2000" i="1" dirty="0"/>
              <a:t>Standard</a:t>
            </a:r>
            <a:r>
              <a:rPr lang="en-US" sz="2000" dirty="0"/>
              <a:t> Section 12.11.2.1 (Seismic Design Category B and greater), structural wall anchorage must be designed for a force computed as:</a:t>
            </a:r>
          </a:p>
          <a:p>
            <a:pPr lvl="1" indent="0">
              <a:buClr>
                <a:srgbClr val="FF0000"/>
              </a:buClr>
              <a:buNone/>
            </a:pPr>
            <a:r>
              <a:rPr lang="en-US" sz="2000" i="1" dirty="0"/>
              <a:t>F</a:t>
            </a:r>
            <a:r>
              <a:rPr lang="en-US" sz="2000" i="1" baseline="-25000" dirty="0"/>
              <a:t>p</a:t>
            </a:r>
            <a:r>
              <a:rPr lang="en-US" sz="2000" dirty="0"/>
              <a:t> = 0.4(</a:t>
            </a:r>
            <a:r>
              <a:rPr lang="en-US" sz="2000" i="1" dirty="0"/>
              <a:t>S</a:t>
            </a:r>
            <a:r>
              <a:rPr lang="en-US" sz="2000" i="1" baseline="-25000" dirty="0"/>
              <a:t>DS</a:t>
            </a:r>
            <a:r>
              <a:rPr lang="en-US" sz="2000" dirty="0"/>
              <a:t>)(</a:t>
            </a:r>
            <a:r>
              <a:rPr lang="en-US" sz="2000" i="1" dirty="0"/>
              <a:t>k</a:t>
            </a:r>
            <a:r>
              <a:rPr lang="en-US" sz="2000" i="1" baseline="-25000" dirty="0"/>
              <a:t>a</a:t>
            </a:r>
            <a:r>
              <a:rPr lang="en-US" sz="2000" dirty="0"/>
              <a:t>)(</a:t>
            </a:r>
            <a:r>
              <a:rPr lang="en-US" sz="2000" i="1" dirty="0"/>
              <a:t>I</a:t>
            </a:r>
            <a:r>
              <a:rPr lang="en-US" sz="2000" i="1" baseline="-25000" dirty="0"/>
              <a:t>e</a:t>
            </a:r>
            <a:r>
              <a:rPr lang="en-US" sz="2000" dirty="0"/>
              <a:t>)(</a:t>
            </a:r>
            <a:r>
              <a:rPr lang="en-US" sz="2000" i="1" dirty="0"/>
              <a:t>W</a:t>
            </a:r>
            <a:r>
              <a:rPr lang="en-US" sz="2000" i="1" baseline="-25000" dirty="0"/>
              <a:t>wall</a:t>
            </a:r>
            <a:r>
              <a:rPr lang="en-US" sz="2000" dirty="0"/>
              <a:t>) </a:t>
            </a:r>
          </a:p>
          <a:p>
            <a:pPr lvl="1" indent="0">
              <a:spcAft>
                <a:spcPts val="1200"/>
              </a:spcAft>
              <a:buClr>
                <a:srgbClr val="FF0000"/>
              </a:buClr>
              <a:buNone/>
            </a:pPr>
            <a:r>
              <a:rPr lang="en-US" sz="2000" dirty="0"/>
              <a:t>	  = 0.4(1.0)(1.0)(1.0) [(60 psf)(8.67 ft)] = 208 plf</a:t>
            </a:r>
          </a:p>
          <a:p>
            <a:pPr lvl="1" indent="0">
              <a:spcAft>
                <a:spcPts val="1200"/>
              </a:spcAft>
              <a:buClr>
                <a:srgbClr val="FF0000"/>
              </a:buClr>
              <a:buNone/>
            </a:pPr>
            <a:r>
              <a:rPr lang="en-US" sz="2000" dirty="0"/>
              <a:t>where</a:t>
            </a:r>
          </a:p>
          <a:p>
            <a:pPr lvl="1" indent="0">
              <a:spcAft>
                <a:spcPts val="1200"/>
              </a:spcAft>
              <a:buClr>
                <a:srgbClr val="FF0000"/>
              </a:buClr>
              <a:buNone/>
            </a:pPr>
            <a:r>
              <a:rPr lang="en-US" sz="2000" i="1" dirty="0"/>
              <a:t>k</a:t>
            </a:r>
            <a:r>
              <a:rPr lang="en-US" sz="2000" i="1" baseline="-25000" dirty="0"/>
              <a:t>a</a:t>
            </a:r>
            <a:r>
              <a:rPr lang="en-US" sz="2000" dirty="0"/>
              <a:t> = 1.0 + </a:t>
            </a:r>
            <a:r>
              <a:rPr lang="en-US" sz="2000" i="1" dirty="0"/>
              <a:t>L</a:t>
            </a:r>
            <a:r>
              <a:rPr lang="en-US" sz="2000" i="1" baseline="-25000" dirty="0"/>
              <a:t>f</a:t>
            </a:r>
            <a:r>
              <a:rPr lang="en-US" sz="2000" dirty="0"/>
              <a:t>/100 = 1.0 for rigid diaphragms</a:t>
            </a:r>
          </a:p>
          <a:p>
            <a:pPr lvl="1" indent="0">
              <a:spcAft>
                <a:spcPts val="1200"/>
              </a:spcAft>
              <a:buClr>
                <a:srgbClr val="FF0000"/>
              </a:buClr>
              <a:buNone/>
            </a:pPr>
            <a:r>
              <a:rPr lang="en-US" sz="2000" dirty="0"/>
              <a:t>From its geometry, this diaphragm is likely to be classified as rigid.  However, the relative deformations of the wall and diaphragm must be checked in accordance with </a:t>
            </a:r>
            <a:r>
              <a:rPr lang="en-US" sz="2000" i="1" dirty="0"/>
              <a:t>Standard</a:t>
            </a:r>
            <a:r>
              <a:rPr lang="en-US" sz="2000" dirty="0"/>
              <a:t> Section 12.3.1.3 to validate this assumption.</a:t>
            </a:r>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357496431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5960" y="1037164"/>
            <a:ext cx="8792643" cy="5321300"/>
          </a:xfrm>
        </p:spPr>
        <p:txBody>
          <a:bodyPr/>
          <a:lstStyle/>
          <a:p>
            <a:pPr lvl="0">
              <a:buClr>
                <a:srgbClr val="FF0000"/>
              </a:buClr>
            </a:pPr>
            <a:r>
              <a:rPr lang="en-US" sz="2400" dirty="0"/>
              <a:t>Joint 5 – Longitudinal forces:</a:t>
            </a:r>
          </a:p>
          <a:p>
            <a:pPr lvl="1">
              <a:buClr>
                <a:srgbClr val="FF0000"/>
              </a:buClr>
            </a:pPr>
            <a:r>
              <a:rPr lang="en-US" sz="2000" dirty="0"/>
              <a:t>Wall force, </a:t>
            </a:r>
            <a:r>
              <a:rPr lang="en-US" sz="2000" i="1" dirty="0"/>
              <a:t>F</a:t>
            </a:r>
            <a:r>
              <a:rPr lang="en-US" sz="2000" dirty="0"/>
              <a:t> = 708 kips / 8 walls = 88.5 kips</a:t>
            </a:r>
          </a:p>
          <a:p>
            <a:pPr lvl="1">
              <a:buClr>
                <a:srgbClr val="FF0000"/>
              </a:buClr>
            </a:pPr>
            <a:r>
              <a:rPr lang="en-US" sz="2000" dirty="0"/>
              <a:t>Wall shear along each side of wall, </a:t>
            </a:r>
            <a:r>
              <a:rPr lang="en-US" sz="2000" i="1" dirty="0"/>
              <a:t>V</a:t>
            </a:r>
            <a:r>
              <a:rPr lang="en-US" sz="2000" i="1" baseline="-25000" dirty="0"/>
              <a:t>u</a:t>
            </a:r>
            <a:r>
              <a:rPr lang="en-US" sz="2000" baseline="-25000" dirty="0"/>
              <a:t>5</a:t>
            </a:r>
            <a:r>
              <a:rPr lang="en-US" sz="2000" dirty="0"/>
              <a:t> = 10.3 kips x 2.0 = 20.6 kips</a:t>
            </a:r>
          </a:p>
          <a:p>
            <a:pPr lvl="1">
              <a:buClr>
                <a:srgbClr val="FF0000"/>
              </a:buClr>
            </a:pPr>
            <a:r>
              <a:rPr lang="en-US" sz="2000" dirty="0"/>
              <a:t>Design collector force at wall end, </a:t>
            </a:r>
            <a:r>
              <a:rPr lang="fi-FI" sz="2000" dirty="0"/>
              <a:t>1.5</a:t>
            </a:r>
            <a:r>
              <a:rPr lang="fi-FI" sz="2000" i="1" dirty="0"/>
              <a:t>T</a:t>
            </a:r>
            <a:r>
              <a:rPr lang="fi-FI" sz="2000" i="1" baseline="-25000" dirty="0"/>
              <a:t>u</a:t>
            </a:r>
            <a:r>
              <a:rPr lang="fi-FI" sz="2000" baseline="-25000" dirty="0"/>
              <a:t>5</a:t>
            </a:r>
            <a:r>
              <a:rPr lang="fi-FI" sz="2000" i="1" dirty="0"/>
              <a:t> = </a:t>
            </a:r>
            <a:r>
              <a:rPr lang="fi-FI" sz="2000" dirty="0"/>
              <a:t>34.2 kips x 2.0 = 68.4 kips</a:t>
            </a:r>
            <a:r>
              <a:rPr lang="en-US" sz="1800" dirty="0"/>
              <a:t> </a:t>
            </a:r>
          </a:p>
          <a:p>
            <a:pPr marL="0" indent="0">
              <a:buClr>
                <a:srgbClr val="FF0000"/>
              </a:buClr>
              <a:buNone/>
            </a:pPr>
            <a:endParaRPr lang="en-US" sz="1200" dirty="0"/>
          </a:p>
          <a:p>
            <a:pPr lvl="0">
              <a:buClr>
                <a:srgbClr val="FF0000"/>
              </a:buClr>
            </a:pPr>
            <a:r>
              <a:rPr lang="en-US" sz="2400" dirty="0"/>
              <a:t>Joint 5 – Shear flow due to transverse forces:</a:t>
            </a:r>
          </a:p>
          <a:p>
            <a:pPr lvl="1">
              <a:buClr>
                <a:srgbClr val="FF0000"/>
              </a:buClr>
            </a:pPr>
            <a:r>
              <a:rPr lang="en-US" sz="1800" dirty="0"/>
              <a:t>Shear at Joint 2, </a:t>
            </a:r>
            <a:r>
              <a:rPr lang="en-US" sz="1800" i="1" dirty="0"/>
              <a:t>V</a:t>
            </a:r>
            <a:r>
              <a:rPr lang="en-US" sz="1800" i="1" baseline="-25000" dirty="0"/>
              <a:t>u2</a:t>
            </a:r>
            <a:r>
              <a:rPr lang="en-US" sz="1800" dirty="0"/>
              <a:t> = 208.8 kips</a:t>
            </a:r>
          </a:p>
          <a:p>
            <a:pPr marL="0" indent="0">
              <a:buClr>
                <a:srgbClr val="FF0000"/>
              </a:buClr>
              <a:buNone/>
            </a:pPr>
            <a:r>
              <a:rPr lang="en-US" sz="1800" dirty="0"/>
              <a:t>	</a:t>
            </a:r>
            <a:r>
              <a:rPr lang="en-US" sz="1800" i="1" dirty="0"/>
              <a:t>Q</a:t>
            </a:r>
            <a:r>
              <a:rPr lang="en-US" sz="1800" dirty="0"/>
              <a:t> = </a:t>
            </a:r>
            <a:r>
              <a:rPr lang="en-US" sz="1800" i="1" dirty="0"/>
              <a:t>A d: A</a:t>
            </a:r>
            <a:r>
              <a:rPr lang="en-US" sz="1800" dirty="0"/>
              <a:t> = (0.67 ft) (24 ft) = 16 ft</a:t>
            </a:r>
            <a:r>
              <a:rPr lang="en-US" sz="1800" baseline="30000" dirty="0"/>
              <a:t>2</a:t>
            </a:r>
            <a:r>
              <a:rPr lang="en-US" sz="1800" dirty="0"/>
              <a:t> ,</a:t>
            </a:r>
            <a:r>
              <a:rPr lang="en-US" sz="1800" baseline="30000" dirty="0"/>
              <a:t> </a:t>
            </a:r>
            <a:r>
              <a:rPr lang="en-US" sz="1800" i="1" dirty="0"/>
              <a:t>d</a:t>
            </a:r>
            <a:r>
              <a:rPr lang="en-US" sz="1800" dirty="0"/>
              <a:t> = 24 ft</a:t>
            </a:r>
          </a:p>
          <a:p>
            <a:pPr marL="0" indent="0">
              <a:buClr>
                <a:srgbClr val="FF0000"/>
              </a:buClr>
              <a:buNone/>
            </a:pPr>
            <a:r>
              <a:rPr lang="en-US" sz="1800" dirty="0"/>
              <a:t>	</a:t>
            </a:r>
            <a:r>
              <a:rPr lang="en-US" sz="1800" i="1" dirty="0"/>
              <a:t>Q</a:t>
            </a:r>
            <a:r>
              <a:rPr lang="en-US" sz="1800" dirty="0"/>
              <a:t> = (16 ft</a:t>
            </a:r>
            <a:r>
              <a:rPr lang="en-US" sz="1800" baseline="30000" dirty="0"/>
              <a:t>2</a:t>
            </a:r>
            <a:r>
              <a:rPr lang="en-US" sz="1800" dirty="0"/>
              <a:t>) (24 ft) = 384 ft</a:t>
            </a:r>
            <a:r>
              <a:rPr lang="en-US" sz="1800" baseline="30000" dirty="0"/>
              <a:t>3</a:t>
            </a:r>
            <a:endParaRPr lang="en-US" sz="1800" dirty="0"/>
          </a:p>
          <a:p>
            <a:pPr marL="0" indent="0">
              <a:buClr>
                <a:srgbClr val="FF0000"/>
              </a:buClr>
              <a:buNone/>
            </a:pPr>
            <a:r>
              <a:rPr lang="en-US" sz="1800" dirty="0"/>
              <a:t>	</a:t>
            </a:r>
            <a:r>
              <a:rPr lang="en-US" sz="1800" i="1" dirty="0"/>
              <a:t>I</a:t>
            </a:r>
            <a:r>
              <a:rPr lang="en-US" sz="1800" dirty="0"/>
              <a:t> = (0.67 ft) (72 ft)</a:t>
            </a:r>
            <a:r>
              <a:rPr lang="en-US" sz="1800" baseline="30000" dirty="0"/>
              <a:t>3</a:t>
            </a:r>
            <a:r>
              <a:rPr lang="en-US" sz="1800" dirty="0"/>
              <a:t> / 12 = 20,840 ft</a:t>
            </a:r>
            <a:r>
              <a:rPr lang="en-US" sz="1800" baseline="30000" dirty="0"/>
              <a:t>4</a:t>
            </a:r>
            <a:endParaRPr lang="en-US" sz="1800" dirty="0"/>
          </a:p>
          <a:p>
            <a:pPr marL="0" indent="0">
              <a:buClr>
                <a:srgbClr val="FF0000"/>
              </a:buClr>
              <a:buNone/>
            </a:pPr>
            <a:r>
              <a:rPr lang="en-US" sz="1800" i="1" dirty="0"/>
              <a:t>	V</a:t>
            </a:r>
            <a:r>
              <a:rPr lang="en-US" sz="1800" i="1" baseline="-25000" dirty="0"/>
              <a:t>u2</a:t>
            </a:r>
            <a:r>
              <a:rPr lang="en-US" sz="1800" i="1" dirty="0"/>
              <a:t>Q</a:t>
            </a:r>
            <a:r>
              <a:rPr lang="en-US" sz="1800" dirty="0"/>
              <a:t>/</a:t>
            </a:r>
            <a:r>
              <a:rPr lang="en-US" sz="1800" i="1" dirty="0"/>
              <a:t>I</a:t>
            </a:r>
            <a:r>
              <a:rPr lang="en-US" sz="1800" dirty="0"/>
              <a:t> = (208.8 kip) (384 ft</a:t>
            </a:r>
            <a:r>
              <a:rPr lang="en-US" sz="1800" baseline="30000" dirty="0"/>
              <a:t>3</a:t>
            </a:r>
            <a:r>
              <a:rPr lang="en-US" sz="1800" dirty="0"/>
              <a:t>) / 20,840 ft</a:t>
            </a:r>
            <a:r>
              <a:rPr lang="en-US" sz="1800" baseline="30000" dirty="0"/>
              <a:t>4</a:t>
            </a:r>
            <a:r>
              <a:rPr lang="en-US" sz="1800" dirty="0"/>
              <a:t> = 3.85 kip/ft maximum shear flow</a:t>
            </a:r>
          </a:p>
          <a:p>
            <a:pPr marL="0" indent="0">
              <a:buClr>
                <a:srgbClr val="FF0000"/>
              </a:buClr>
              <a:buNone/>
            </a:pPr>
            <a:r>
              <a:rPr lang="en-US" sz="1800" dirty="0"/>
              <a:t>	Joint 5 length = 40 ft</a:t>
            </a:r>
          </a:p>
          <a:p>
            <a:pPr marL="0" indent="0">
              <a:buClr>
                <a:srgbClr val="FF0000"/>
              </a:buClr>
              <a:buNone/>
            </a:pPr>
            <a:r>
              <a:rPr lang="en-US" sz="1800" dirty="0"/>
              <a:t>  	Total transverse shear in joint 5, </a:t>
            </a:r>
            <a:r>
              <a:rPr lang="en-US" sz="1800" i="1" dirty="0"/>
              <a:t>V</a:t>
            </a:r>
            <a:r>
              <a:rPr lang="en-US" sz="1800" i="1" baseline="-25000" dirty="0"/>
              <a:t>u5</a:t>
            </a:r>
            <a:r>
              <a:rPr lang="en-US" sz="1800" dirty="0"/>
              <a:t> = 3.85 kip/ft) (40 ft)/2 = 77 kips</a:t>
            </a:r>
          </a:p>
          <a:p>
            <a:pPr>
              <a:buClr>
                <a:srgbClr val="FF0000"/>
              </a:buClr>
            </a:pPr>
            <a:endParaRPr lang="en-US" sz="2000" dirty="0"/>
          </a:p>
        </p:txBody>
      </p:sp>
      <p:sp>
        <p:nvSpPr>
          <p:cNvPr id="2" name="Title 1"/>
          <p:cNvSpPr>
            <a:spLocks noGrp="1"/>
          </p:cNvSpPr>
          <p:nvPr>
            <p:ph type="title"/>
          </p:nvPr>
        </p:nvSpPr>
        <p:spPr>
          <a:xfrm>
            <a:off x="673100" y="269875"/>
            <a:ext cx="7772400" cy="746125"/>
          </a:xfrm>
        </p:spPr>
        <p:txBody>
          <a:bodyPr/>
          <a:lstStyle/>
          <a:p>
            <a:r>
              <a:rPr lang="en-US" dirty="0"/>
              <a:t>Joint Forces</a:t>
            </a:r>
          </a:p>
        </p:txBody>
      </p:sp>
    </p:spTree>
    <p:extLst>
      <p:ext uri="{BB962C8B-B14F-4D97-AF65-F5344CB8AC3E}">
        <p14:creationId xmlns:p14="http://schemas.microsoft.com/office/powerpoint/2010/main" val="149974272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693" y="994831"/>
            <a:ext cx="8936574" cy="5321300"/>
          </a:xfrm>
        </p:spPr>
        <p:txBody>
          <a:bodyPr/>
          <a:lstStyle/>
          <a:p>
            <a:pPr>
              <a:spcAft>
                <a:spcPts val="1200"/>
              </a:spcAft>
              <a:buClr>
                <a:srgbClr val="FF0000"/>
              </a:buClr>
            </a:pPr>
            <a:r>
              <a:rPr lang="en-US" sz="2100" dirty="0"/>
              <a:t>ACI 318 Section 16.2.1.8 also has minimum connection force requirements for structural integrity in accordance with 16.2.4 or 16.2.5.</a:t>
            </a:r>
          </a:p>
          <a:p>
            <a:pPr>
              <a:spcAft>
                <a:spcPts val="1200"/>
              </a:spcAft>
              <a:buClr>
                <a:srgbClr val="FF0000"/>
              </a:buClr>
            </a:pPr>
            <a:r>
              <a:rPr lang="en-US" sz="2100" dirty="0"/>
              <a:t>ACI 318 Section 16.2.4.1 reads: “</a:t>
            </a:r>
            <a:r>
              <a:rPr lang="en-US" sz="2100" i="1" dirty="0"/>
              <a:t>Except where the provisions of 16.2.5 govern, longitudinal and transverse integrity ties shall connect precast members to a lateral-force-resisting system, and vertical integrity ties shall be provided in accordance with 16.2.4.3 to connect adjacent floor and roof levels</a:t>
            </a:r>
            <a:r>
              <a:rPr lang="en-US" sz="2100" dirty="0"/>
              <a:t>.” </a:t>
            </a:r>
          </a:p>
          <a:p>
            <a:pPr>
              <a:spcAft>
                <a:spcPts val="1200"/>
              </a:spcAft>
              <a:buClr>
                <a:srgbClr val="FF0000"/>
              </a:buClr>
            </a:pPr>
            <a:r>
              <a:rPr lang="en-US" sz="2100" dirty="0"/>
              <a:t>ACI 318 Section 16.2.5 has the title “Integrity tie requirements for precast concrete bearing wall structures three stories or more in height.” </a:t>
            </a:r>
          </a:p>
          <a:p>
            <a:pPr>
              <a:spcAft>
                <a:spcPts val="1200"/>
              </a:spcAft>
              <a:buClr>
                <a:srgbClr val="FF0000"/>
              </a:buClr>
            </a:pPr>
            <a:r>
              <a:rPr lang="en-US" sz="2100" dirty="0"/>
              <a:t>The structure being designed is a masonry bearing wall structure with precast concrete slabs acting as diaphragms; it is 5-stories tall. It has been decided to apply Section 16.2.5 requirements to the precast slabs, in which case, Sections 16.2.4.2 and 16.2.4.3 do not apply. </a:t>
            </a:r>
          </a:p>
        </p:txBody>
      </p:sp>
      <p:sp>
        <p:nvSpPr>
          <p:cNvPr id="2" name="Title 1"/>
          <p:cNvSpPr>
            <a:spLocks noGrp="1"/>
          </p:cNvSpPr>
          <p:nvPr>
            <p:ph type="title"/>
          </p:nvPr>
        </p:nvSpPr>
        <p:spPr>
          <a:xfrm>
            <a:off x="673100" y="269875"/>
            <a:ext cx="7772400" cy="746125"/>
          </a:xfrm>
        </p:spPr>
        <p:txBody>
          <a:bodyPr/>
          <a:lstStyle/>
          <a:p>
            <a:r>
              <a:rPr lang="en-US" dirty="0"/>
              <a:t>Joint Forces</a:t>
            </a:r>
          </a:p>
        </p:txBody>
      </p:sp>
    </p:spTree>
    <p:extLst>
      <p:ext uri="{BB962C8B-B14F-4D97-AF65-F5344CB8AC3E}">
        <p14:creationId xmlns:p14="http://schemas.microsoft.com/office/powerpoint/2010/main" val="57360014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054100"/>
            <a:ext cx="8606374" cy="4737100"/>
          </a:xfrm>
        </p:spPr>
        <p:txBody>
          <a:bodyPr/>
          <a:lstStyle/>
          <a:p>
            <a:pPr>
              <a:spcAft>
                <a:spcPts val="1200"/>
              </a:spcAft>
              <a:buClr>
                <a:srgbClr val="FF0000"/>
              </a:buClr>
            </a:pPr>
            <a:r>
              <a:rPr lang="en-US" sz="2100" dirty="0"/>
              <a:t>According to ACI 318 Section 16.2.5.1, the horizontal tie force requirements for a precast bearing wall structure three or more stories in height are:</a:t>
            </a:r>
          </a:p>
          <a:p>
            <a:pPr lvl="1">
              <a:spcAft>
                <a:spcPts val="1200"/>
              </a:spcAft>
              <a:buClr>
                <a:srgbClr val="FF0000"/>
              </a:buClr>
            </a:pPr>
            <a:r>
              <a:rPr lang="en-US" sz="2100" dirty="0"/>
              <a:t>1500 pounds per foot parallel and perpendicular to the span of the floor members.  The maximum spacing of ties parallel to the span is 10 feet.  The maximum spacing of ties perpendicular to the span is the distance between supporting walls or beams.</a:t>
            </a:r>
          </a:p>
          <a:p>
            <a:pPr lvl="1">
              <a:spcAft>
                <a:spcPts val="1200"/>
              </a:spcAft>
              <a:buClr>
                <a:srgbClr val="FF0000"/>
              </a:buClr>
            </a:pPr>
            <a:r>
              <a:rPr lang="en-US" sz="2100" dirty="0"/>
              <a:t>16,000 pounds parallel to the perimeter of a floor or roof located within 4 feet of the edge at all edges.</a:t>
            </a:r>
          </a:p>
          <a:p>
            <a:pPr>
              <a:spcAft>
                <a:spcPts val="1200"/>
              </a:spcAft>
              <a:buClr>
                <a:srgbClr val="FF0000"/>
              </a:buClr>
            </a:pPr>
            <a:endParaRPr lang="en-US" sz="2100" dirty="0"/>
          </a:p>
        </p:txBody>
      </p:sp>
      <p:sp>
        <p:nvSpPr>
          <p:cNvPr id="2" name="Title 1"/>
          <p:cNvSpPr>
            <a:spLocks noGrp="1"/>
          </p:cNvSpPr>
          <p:nvPr>
            <p:ph type="title"/>
          </p:nvPr>
        </p:nvSpPr>
        <p:spPr>
          <a:xfrm>
            <a:off x="673100" y="269875"/>
            <a:ext cx="7772400" cy="746125"/>
          </a:xfrm>
        </p:spPr>
        <p:txBody>
          <a:bodyPr/>
          <a:lstStyle/>
          <a:p>
            <a:r>
              <a:rPr lang="en-US" dirty="0"/>
              <a:t>Joint Forces</a:t>
            </a:r>
          </a:p>
        </p:txBody>
      </p:sp>
    </p:spTree>
    <p:extLst>
      <p:ext uri="{BB962C8B-B14F-4D97-AF65-F5344CB8AC3E}">
        <p14:creationId xmlns:p14="http://schemas.microsoft.com/office/powerpoint/2010/main" val="165244401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99643"/>
            <a:ext cx="8606374" cy="4737100"/>
          </a:xfrm>
        </p:spPr>
        <p:txBody>
          <a:bodyPr/>
          <a:lstStyle/>
          <a:p>
            <a:pPr>
              <a:spcAft>
                <a:spcPts val="1200"/>
              </a:spcAft>
              <a:buClr>
                <a:srgbClr val="FF0000"/>
              </a:buClr>
            </a:pPr>
            <a:r>
              <a:rPr lang="en-US" dirty="0"/>
              <a:t>The phi factors used for this example are as follows:</a:t>
            </a:r>
          </a:p>
          <a:p>
            <a:pPr lvl="1">
              <a:spcAft>
                <a:spcPts val="1200"/>
              </a:spcAft>
              <a:buClr>
                <a:srgbClr val="FF0000"/>
              </a:buClr>
            </a:pPr>
            <a:r>
              <a:rPr lang="en-US" dirty="0"/>
              <a:t>Tension control (bending and ties):  </a:t>
            </a:r>
            <a:r>
              <a:rPr lang="en-US" i="1" dirty="0">
                <a:latin typeface="Symbol" pitchFamily="18" charset="2"/>
              </a:rPr>
              <a:t>f</a:t>
            </a:r>
            <a:r>
              <a:rPr lang="en-US" dirty="0"/>
              <a:t> = 0.90</a:t>
            </a:r>
          </a:p>
          <a:p>
            <a:pPr lvl="1">
              <a:spcAft>
                <a:spcPts val="1200"/>
              </a:spcAft>
              <a:buClr>
                <a:srgbClr val="FF0000"/>
              </a:buClr>
            </a:pPr>
            <a:r>
              <a:rPr lang="en-US" dirty="0"/>
              <a:t>Shear: </a:t>
            </a:r>
            <a:r>
              <a:rPr lang="en-US" i="1" dirty="0">
                <a:latin typeface="Symbol" pitchFamily="18" charset="2"/>
              </a:rPr>
              <a:t>f</a:t>
            </a:r>
            <a:r>
              <a:rPr lang="en-US" dirty="0"/>
              <a:t> = 0.75</a:t>
            </a:r>
          </a:p>
          <a:p>
            <a:pPr lvl="1">
              <a:spcAft>
                <a:spcPts val="1200"/>
              </a:spcAft>
              <a:buClr>
                <a:srgbClr val="FF0000"/>
              </a:buClr>
            </a:pPr>
            <a:r>
              <a:rPr lang="en-US" dirty="0"/>
              <a:t>Compression control in tied members: </a:t>
            </a:r>
            <a:r>
              <a:rPr lang="en-US" i="1" dirty="0">
                <a:latin typeface="Symbol" pitchFamily="18" charset="2"/>
              </a:rPr>
              <a:t>f </a:t>
            </a:r>
            <a:r>
              <a:rPr lang="en-US" dirty="0"/>
              <a:t>= 0.65</a:t>
            </a:r>
          </a:p>
          <a:p>
            <a:pPr>
              <a:spcAft>
                <a:spcPts val="1200"/>
              </a:spcAft>
              <a:buClr>
                <a:srgbClr val="FF0000"/>
              </a:buClr>
            </a:pPr>
            <a:endParaRPr lang="en-US" dirty="0"/>
          </a:p>
        </p:txBody>
      </p:sp>
      <p:sp>
        <p:nvSpPr>
          <p:cNvPr id="2" name="Title 1"/>
          <p:cNvSpPr>
            <a:spLocks noGrp="1"/>
          </p:cNvSpPr>
          <p:nvPr>
            <p:ph type="title"/>
          </p:nvPr>
        </p:nvSpPr>
        <p:spPr>
          <a:xfrm>
            <a:off x="673100" y="363012"/>
            <a:ext cx="7772400" cy="746125"/>
          </a:xfrm>
        </p:spPr>
        <p:txBody>
          <a:bodyPr/>
          <a:lstStyle/>
          <a:p>
            <a:r>
              <a:rPr lang="en-US" dirty="0"/>
              <a:t>Diaphragm Design and Details</a:t>
            </a:r>
          </a:p>
        </p:txBody>
      </p:sp>
    </p:spTree>
    <p:extLst>
      <p:ext uri="{BB962C8B-B14F-4D97-AF65-F5344CB8AC3E}">
        <p14:creationId xmlns:p14="http://schemas.microsoft.com/office/powerpoint/2010/main" val="221521824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99643"/>
            <a:ext cx="8606374" cy="4737100"/>
          </a:xfrm>
        </p:spPr>
        <p:txBody>
          <a:bodyPr/>
          <a:lstStyle/>
          <a:p>
            <a:pPr>
              <a:spcAft>
                <a:spcPts val="1200"/>
              </a:spcAft>
              <a:buClr>
                <a:srgbClr val="FF0000"/>
              </a:buClr>
            </a:pPr>
            <a:r>
              <a:rPr lang="en-US" dirty="0"/>
              <a:t>The required shear strength on the diaphragm is amplified by a factor of 1.4</a:t>
            </a:r>
            <a:r>
              <a:rPr lang="en-US" i="1" dirty="0"/>
              <a:t>R</a:t>
            </a:r>
            <a:r>
              <a:rPr lang="en-US" i="1" baseline="-25000" dirty="0"/>
              <a:t>s</a:t>
            </a:r>
            <a:r>
              <a:rPr lang="en-US" dirty="0"/>
              <a:t> = 1.4×1.4 = 2.0, as required by </a:t>
            </a:r>
            <a:r>
              <a:rPr lang="en-US" i="1" dirty="0"/>
              <a:t>Standard</a:t>
            </a:r>
            <a:r>
              <a:rPr lang="en-US" dirty="0"/>
              <a:t> Section 14.2.4.1.3.</a:t>
            </a:r>
          </a:p>
          <a:p>
            <a:pPr>
              <a:spcAft>
                <a:spcPts val="1200"/>
              </a:spcAft>
              <a:buClr>
                <a:srgbClr val="FF0000"/>
              </a:buClr>
            </a:pPr>
            <a:r>
              <a:rPr lang="en-US" dirty="0"/>
              <a:t>The minimum tie force requirements given in ACI 318 Section 16.2.5 are specified as nominal values, meaning that </a:t>
            </a:r>
            <a:r>
              <a:rPr lang="en-US" i="1" dirty="0">
                <a:latin typeface="Symbol" pitchFamily="18" charset="2"/>
              </a:rPr>
              <a:t>f</a:t>
            </a:r>
            <a:r>
              <a:rPr lang="en-US" dirty="0"/>
              <a:t> = 1.00 for those forces.</a:t>
            </a:r>
          </a:p>
        </p:txBody>
      </p:sp>
      <p:sp>
        <p:nvSpPr>
          <p:cNvPr id="2" name="Title 1"/>
          <p:cNvSpPr>
            <a:spLocks noGrp="1"/>
          </p:cNvSpPr>
          <p:nvPr>
            <p:ph type="title"/>
          </p:nvPr>
        </p:nvSpPr>
        <p:spPr>
          <a:xfrm>
            <a:off x="673100" y="363012"/>
            <a:ext cx="7772400" cy="746125"/>
          </a:xfrm>
        </p:spPr>
        <p:txBody>
          <a:bodyPr/>
          <a:lstStyle/>
          <a:p>
            <a:r>
              <a:rPr lang="en-US" dirty="0"/>
              <a:t>Diaphragm Design and Details</a:t>
            </a:r>
          </a:p>
        </p:txBody>
      </p:sp>
    </p:spTree>
    <p:extLst>
      <p:ext uri="{BB962C8B-B14F-4D97-AF65-F5344CB8AC3E}">
        <p14:creationId xmlns:p14="http://schemas.microsoft.com/office/powerpoint/2010/main" val="414416506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he floor plan showing walls and the diaphragm layout is shown for the SDC D example. Same building layout used in the earlier examples but the joints between the hollow core plank in the interior areas of the floor have been removed. This reflects the presence of cast-in-place concrete topping with welded wire reinforcement to carry diaphragm forces, so the location of these interior joints is not a design consideration.   "/>
          <p:cNvPicPr/>
          <p:nvPr/>
        </p:nvPicPr>
        <p:blipFill>
          <a:blip r:embed="rId3" cstate="print"/>
          <a:stretch>
            <a:fillRect/>
          </a:stretch>
        </p:blipFill>
        <p:spPr>
          <a:xfrm>
            <a:off x="1555750" y="1832085"/>
            <a:ext cx="6032500" cy="4076699"/>
          </a:xfrm>
          <a:prstGeom prst="rect">
            <a:avLst/>
          </a:prstGeom>
        </p:spPr>
      </p:pic>
      <p:sp>
        <p:nvSpPr>
          <p:cNvPr id="2" name="Title 1"/>
          <p:cNvSpPr>
            <a:spLocks noGrp="1"/>
          </p:cNvSpPr>
          <p:nvPr>
            <p:ph type="title"/>
          </p:nvPr>
        </p:nvSpPr>
        <p:spPr/>
        <p:txBody>
          <a:bodyPr/>
          <a:lstStyle/>
          <a:p>
            <a:r>
              <a:rPr lang="en-US" sz="3200" dirty="0"/>
              <a:t>Topped Precast Concrete Diaphragm for Five-Story Masonry Building </a:t>
            </a:r>
          </a:p>
        </p:txBody>
      </p:sp>
    </p:spTree>
    <p:extLst>
      <p:ext uri="{BB962C8B-B14F-4D97-AF65-F5344CB8AC3E}">
        <p14:creationId xmlns:p14="http://schemas.microsoft.com/office/powerpoint/2010/main" val="33857816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519785"/>
            <a:ext cx="8606374" cy="4737100"/>
          </a:xfrm>
        </p:spPr>
        <p:txBody>
          <a:bodyPr/>
          <a:lstStyle/>
          <a:p>
            <a:pPr>
              <a:spcAft>
                <a:spcPts val="1200"/>
              </a:spcAft>
              <a:buClr>
                <a:srgbClr val="FF0000"/>
              </a:buClr>
            </a:pPr>
            <a:r>
              <a:rPr lang="en-US" sz="2400" dirty="0"/>
              <a:t>ACI 318 Section 18.12.7.1 references ACI 318 Section 24.4, which requires a minimum </a:t>
            </a:r>
          </a:p>
          <a:p>
            <a:pPr marL="347663" indent="0">
              <a:spcAft>
                <a:spcPts val="1200"/>
              </a:spcAft>
              <a:buClr>
                <a:srgbClr val="FF0000"/>
              </a:buClr>
              <a:buNone/>
            </a:pPr>
            <a:r>
              <a:rPr lang="en-US" sz="2400" i="1" dirty="0"/>
              <a:t>A</a:t>
            </a:r>
            <a:r>
              <a:rPr lang="en-US" sz="2400" i="1" baseline="-25000" dirty="0"/>
              <a:t>s</a:t>
            </a:r>
            <a:r>
              <a:rPr lang="en-US" sz="2400" dirty="0"/>
              <a:t> = 0.0018</a:t>
            </a:r>
            <a:r>
              <a:rPr lang="en-US" sz="2400" i="1" dirty="0"/>
              <a:t>bd</a:t>
            </a:r>
            <a:r>
              <a:rPr lang="en-US" sz="2400" dirty="0"/>
              <a:t> for Grade 60 welded wire reinforcement. </a:t>
            </a:r>
          </a:p>
          <a:p>
            <a:pPr marL="347663" indent="0">
              <a:spcAft>
                <a:spcPts val="1200"/>
              </a:spcAft>
              <a:buClr>
                <a:srgbClr val="FF0000"/>
              </a:buClr>
              <a:buNone/>
            </a:pPr>
            <a:r>
              <a:rPr lang="en-US" sz="2400" dirty="0"/>
              <a:t>     = 0.054 in.</a:t>
            </a:r>
            <a:r>
              <a:rPr lang="en-US" sz="2400" baseline="30000" dirty="0"/>
              <a:t>2</a:t>
            </a:r>
            <a:r>
              <a:rPr lang="en-US" sz="2400" dirty="0"/>
              <a:t> per foot for a 2.5 in. topping</a:t>
            </a:r>
          </a:p>
          <a:p>
            <a:pPr>
              <a:spcAft>
                <a:spcPts val="1200"/>
              </a:spcAft>
              <a:buClr>
                <a:srgbClr val="FF0000"/>
              </a:buClr>
            </a:pPr>
            <a:r>
              <a:rPr lang="en-US" sz="2400" dirty="0"/>
              <a:t>WWR 10×10 – W4.5×W4.5 provides 0.054 in.</a:t>
            </a:r>
            <a:r>
              <a:rPr lang="en-US" sz="2400" baseline="30000" dirty="0"/>
              <a:t>2</a:t>
            </a:r>
            <a:r>
              <a:rPr lang="en-US" sz="2400" dirty="0"/>
              <a:t>/ft.  However, as shown later, WWR 10×10 – W8×W8 (</a:t>
            </a:r>
            <a:r>
              <a:rPr lang="en-US" sz="2400" i="1" dirty="0"/>
              <a:t>A</a:t>
            </a:r>
            <a:r>
              <a:rPr lang="en-US" sz="2400" i="1" baseline="-25000" dirty="0"/>
              <a:t>s</a:t>
            </a:r>
            <a:r>
              <a:rPr lang="en-US" sz="2400" dirty="0"/>
              <a:t> = 0.096 in.</a:t>
            </a:r>
            <a:r>
              <a:rPr lang="en-US" sz="2400" baseline="30000" dirty="0"/>
              <a:t>2</a:t>
            </a:r>
            <a:r>
              <a:rPr lang="en-US" sz="2400" dirty="0"/>
              <a:t>) must be provided as minimum. </a:t>
            </a:r>
          </a:p>
          <a:p>
            <a:pPr>
              <a:spcAft>
                <a:spcPts val="1200"/>
              </a:spcAft>
              <a:buClr>
                <a:srgbClr val="FF0000"/>
              </a:buClr>
            </a:pPr>
            <a:r>
              <a:rPr lang="en-US" sz="2400" dirty="0"/>
              <a:t>Satisfies the minimum permitted wire spacing of 10 in. and the maximum permitted spacing of 18 in.  </a:t>
            </a:r>
          </a:p>
        </p:txBody>
      </p:sp>
      <p:sp>
        <p:nvSpPr>
          <p:cNvPr id="2" name="Title 1"/>
          <p:cNvSpPr>
            <a:spLocks noGrp="1"/>
          </p:cNvSpPr>
          <p:nvPr>
            <p:ph type="title"/>
          </p:nvPr>
        </p:nvSpPr>
        <p:spPr>
          <a:xfrm>
            <a:off x="321733" y="363012"/>
            <a:ext cx="8297333" cy="746125"/>
          </a:xfrm>
        </p:spPr>
        <p:txBody>
          <a:bodyPr/>
          <a:lstStyle/>
          <a:p>
            <a:r>
              <a:rPr lang="en-US" dirty="0"/>
              <a:t>Minimum Reinforcement for </a:t>
            </a:r>
            <a:br>
              <a:rPr lang="en-US" dirty="0"/>
            </a:br>
            <a:r>
              <a:rPr lang="en-US" dirty="0"/>
              <a:t>2.5-inch Topping</a:t>
            </a:r>
          </a:p>
        </p:txBody>
      </p:sp>
    </p:spTree>
    <p:extLst>
      <p:ext uri="{BB962C8B-B14F-4D97-AF65-F5344CB8AC3E}">
        <p14:creationId xmlns:p14="http://schemas.microsoft.com/office/powerpoint/2010/main" val="3986258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0">
              <a:buClr>
                <a:srgbClr val="FF0000"/>
              </a:buClr>
            </a:pPr>
            <a:r>
              <a:rPr lang="en-US" sz="2000" dirty="0"/>
              <a:t>The difficulty of evaluation of precast concrete diaphragms is the jointed nature of the construction. </a:t>
            </a:r>
          </a:p>
          <a:p>
            <a:pPr lvl="0">
              <a:buClr>
                <a:srgbClr val="FF0000"/>
              </a:buClr>
            </a:pPr>
            <a:r>
              <a:rPr lang="en-US" sz="2000" dirty="0"/>
              <a:t>With hollow core slabs, mechanical connections using plate anchorage and welded plates is not practical because the components are most commonly made by an extrusion process.</a:t>
            </a:r>
          </a:p>
          <a:p>
            <a:pPr lvl="0">
              <a:buClr>
                <a:srgbClr val="FF0000"/>
              </a:buClr>
            </a:pPr>
            <a:r>
              <a:rPr lang="en-US" sz="2000" dirty="0"/>
              <a:t>Diaphragm connections in untopped floors are limited to reinforcement in joints, or in cores that are broken open so the bars can be grouted in. </a:t>
            </a:r>
          </a:p>
          <a:p>
            <a:pPr lvl="0">
              <a:buClr>
                <a:srgbClr val="FF0000"/>
              </a:buClr>
            </a:pPr>
            <a:r>
              <a:rPr lang="en-US" sz="2000" dirty="0"/>
              <a:t>When planks intersect with orthogonal orientation, as occurs in the example building layout, it may be necessary to break the top of a plank so that reinforcing with hooks can be placed and grouted in to match joints in the intersecting planks.</a:t>
            </a:r>
          </a:p>
        </p:txBody>
      </p:sp>
      <p:sp>
        <p:nvSpPr>
          <p:cNvPr id="2" name="Title 1"/>
          <p:cNvSpPr>
            <a:spLocks noGrp="1"/>
          </p:cNvSpPr>
          <p:nvPr>
            <p:ph type="title"/>
          </p:nvPr>
        </p:nvSpPr>
        <p:spPr/>
        <p:txBody>
          <a:bodyPr/>
          <a:lstStyle/>
          <a:p>
            <a:r>
              <a:rPr lang="en-US" dirty="0"/>
              <a:t>General Design Requirement</a:t>
            </a:r>
          </a:p>
        </p:txBody>
      </p:sp>
    </p:spTree>
    <p:extLst>
      <p:ext uri="{BB962C8B-B14F-4D97-AF65-F5344CB8AC3E}">
        <p14:creationId xmlns:p14="http://schemas.microsoft.com/office/powerpoint/2010/main" val="264646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14973"/>
            <a:ext cx="8606374" cy="4737100"/>
          </a:xfrm>
        </p:spPr>
        <p:txBody>
          <a:bodyPr/>
          <a:lstStyle/>
          <a:p>
            <a:pPr>
              <a:spcAft>
                <a:spcPts val="1200"/>
              </a:spcAft>
              <a:buClr>
                <a:srgbClr val="FF0000"/>
              </a:buClr>
            </a:pPr>
            <a:r>
              <a:rPr lang="en-US" sz="2400" dirty="0"/>
              <a:t>Joint 3 has the maximum bending moment and is used to determine the boundary member reinforcement of the chord along the exterior edge.  </a:t>
            </a:r>
          </a:p>
          <a:p>
            <a:pPr>
              <a:spcAft>
                <a:spcPts val="1200"/>
              </a:spcAft>
              <a:buClr>
                <a:srgbClr val="FF0000"/>
              </a:buClr>
            </a:pPr>
            <a:r>
              <a:rPr lang="en-US" sz="2400" dirty="0"/>
              <a:t>The need for transverse boundary member reinforcement is reviewed using ACI 318 Section 18.12.7.5.  Calculate the compressive stress in the chord with the ultimate moment using a linear elastic model and gross section properties of the topping.  </a:t>
            </a:r>
          </a:p>
          <a:p>
            <a:pPr>
              <a:spcAft>
                <a:spcPts val="1200"/>
              </a:spcAft>
              <a:buClr>
                <a:srgbClr val="FF0000"/>
              </a:buClr>
            </a:pPr>
            <a:r>
              <a:rPr lang="en-US" sz="2400" dirty="0"/>
              <a:t>It is conservative to ignore the precast units, but this is not necessary since the joints between precast units are grouted.  </a:t>
            </a:r>
          </a:p>
        </p:txBody>
      </p:sp>
      <p:sp>
        <p:nvSpPr>
          <p:cNvPr id="2" name="Title 1"/>
          <p:cNvSpPr>
            <a:spLocks noGrp="1"/>
          </p:cNvSpPr>
          <p:nvPr>
            <p:ph type="title"/>
          </p:nvPr>
        </p:nvSpPr>
        <p:spPr>
          <a:xfrm>
            <a:off x="321733" y="363012"/>
            <a:ext cx="8297333" cy="746125"/>
          </a:xfrm>
        </p:spPr>
        <p:txBody>
          <a:bodyPr/>
          <a:lstStyle/>
          <a:p>
            <a:r>
              <a:rPr lang="en-US" dirty="0"/>
              <a:t>Boundary Members</a:t>
            </a:r>
          </a:p>
        </p:txBody>
      </p:sp>
    </p:spTree>
    <p:extLst>
      <p:ext uri="{BB962C8B-B14F-4D97-AF65-F5344CB8AC3E}">
        <p14:creationId xmlns:p14="http://schemas.microsoft.com/office/powerpoint/2010/main" val="76111318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48841"/>
            <a:ext cx="8606374" cy="4737100"/>
          </a:xfrm>
        </p:spPr>
        <p:txBody>
          <a:bodyPr/>
          <a:lstStyle/>
          <a:p>
            <a:pPr>
              <a:spcAft>
                <a:spcPts val="1200"/>
              </a:spcAft>
              <a:buClr>
                <a:srgbClr val="FF0000"/>
              </a:buClr>
            </a:pPr>
            <a:r>
              <a:rPr lang="en-US" sz="2400" dirty="0"/>
              <a:t>The chord compressive stress is:</a:t>
            </a:r>
          </a:p>
          <a:p>
            <a:pPr marL="398463" indent="0">
              <a:spcAft>
                <a:spcPts val="1200"/>
              </a:spcAft>
              <a:buClr>
                <a:srgbClr val="FF0000"/>
              </a:buClr>
              <a:buNone/>
            </a:pPr>
            <a:r>
              <a:rPr lang="en-US" sz="2400" dirty="0"/>
              <a:t>6</a:t>
            </a:r>
            <a:r>
              <a:rPr lang="en-US" sz="2400" i="1" dirty="0"/>
              <a:t>M</a:t>
            </a:r>
            <a:r>
              <a:rPr lang="en-US" sz="2400" i="1" baseline="-25000" dirty="0"/>
              <a:t>u</a:t>
            </a:r>
            <a:r>
              <a:rPr lang="en-US" sz="2400" baseline="-25000" dirty="0"/>
              <a:t>3</a:t>
            </a:r>
            <a:r>
              <a:rPr lang="en-US" sz="2400" dirty="0"/>
              <a:t>/</a:t>
            </a:r>
            <a:r>
              <a:rPr lang="en-US" sz="2400" i="1" dirty="0"/>
              <a:t>h</a:t>
            </a:r>
            <a:r>
              <a:rPr lang="en-US" sz="2400" i="1" baseline="-25000" dirty="0"/>
              <a:t>d</a:t>
            </a:r>
            <a:r>
              <a:rPr lang="en-US" sz="2400" baseline="30000" dirty="0"/>
              <a:t>2</a:t>
            </a:r>
            <a:r>
              <a:rPr lang="en-US" sz="2400" dirty="0"/>
              <a:t> = 6(6140×12)/(2.5)(72×12)2 = 237 psi	</a:t>
            </a:r>
          </a:p>
          <a:p>
            <a:pPr>
              <a:spcAft>
                <a:spcPts val="1200"/>
              </a:spcAft>
              <a:buClr>
                <a:srgbClr val="FF0000"/>
              </a:buClr>
            </a:pPr>
            <a:r>
              <a:rPr lang="en-US" sz="2400" dirty="0"/>
              <a:t>The chord compressive stress is less than 0.2</a:t>
            </a:r>
            <a:r>
              <a:rPr lang="en-US" sz="2400" i="1" dirty="0"/>
              <a:t>f'</a:t>
            </a:r>
            <a:r>
              <a:rPr lang="en-US" sz="2400" i="1" baseline="-25000" dirty="0"/>
              <a:t>c</a:t>
            </a:r>
            <a:r>
              <a:rPr lang="en-US" sz="2400" dirty="0"/>
              <a:t> = 0.2(4000) = 800 psi.  Transverse reinforcement in the boundary member is not required.</a:t>
            </a:r>
          </a:p>
          <a:p>
            <a:pPr>
              <a:spcAft>
                <a:spcPts val="1200"/>
              </a:spcAft>
              <a:buClr>
                <a:srgbClr val="FF0000"/>
              </a:buClr>
            </a:pPr>
            <a:r>
              <a:rPr lang="en-US" sz="2400" dirty="0"/>
              <a:t>The required chord reinforcement is:</a:t>
            </a:r>
          </a:p>
          <a:p>
            <a:pPr marL="398463" indent="0">
              <a:spcAft>
                <a:spcPts val="1200"/>
              </a:spcAft>
              <a:buClr>
                <a:srgbClr val="FF0000"/>
              </a:buClr>
              <a:buNone/>
            </a:pPr>
            <a:r>
              <a:rPr lang="en-US" sz="2400" i="1" dirty="0"/>
              <a:t>A</a:t>
            </a:r>
            <a:r>
              <a:rPr lang="en-US" sz="2400" i="1" baseline="-25000" dirty="0"/>
              <a:t>s</a:t>
            </a:r>
            <a:r>
              <a:rPr lang="en-US" sz="2400" baseline="-25000" dirty="0"/>
              <a:t>3</a:t>
            </a:r>
            <a:r>
              <a:rPr lang="en-US" sz="2400" dirty="0"/>
              <a:t> = </a:t>
            </a:r>
            <a:r>
              <a:rPr lang="en-US" sz="2400" i="1" dirty="0"/>
              <a:t>T</a:t>
            </a:r>
            <a:r>
              <a:rPr lang="en-US" sz="2400" i="1" baseline="-25000" dirty="0"/>
              <a:t>u</a:t>
            </a:r>
            <a:r>
              <a:rPr lang="en-US" sz="2400" baseline="-25000" dirty="0"/>
              <a:t>3</a:t>
            </a:r>
            <a:r>
              <a:rPr lang="en-US" sz="2400" dirty="0"/>
              <a:t>/</a:t>
            </a:r>
            <a:r>
              <a:rPr lang="en-US" sz="2400" dirty="0">
                <a:latin typeface="Symbol" pitchFamily="18" charset="2"/>
              </a:rPr>
              <a:t></a:t>
            </a:r>
            <a:r>
              <a:rPr lang="en-US" sz="2400" i="1" dirty="0"/>
              <a:t>fy</a:t>
            </a:r>
            <a:r>
              <a:rPr lang="en-US" sz="2400" dirty="0"/>
              <a:t> = (86.5 kips)/[0.9(60 ksi)] = 1.6 in.</a:t>
            </a:r>
            <a:r>
              <a:rPr lang="en-US" sz="2400" baseline="30000" dirty="0"/>
              <a:t>2</a:t>
            </a:r>
          </a:p>
          <a:p>
            <a:pPr marL="0" indent="0">
              <a:spcAft>
                <a:spcPts val="1200"/>
              </a:spcAft>
              <a:buClr>
                <a:srgbClr val="FF0000"/>
              </a:buClr>
              <a:buNone/>
            </a:pPr>
            <a:endParaRPr lang="en-US" sz="2400" dirty="0"/>
          </a:p>
        </p:txBody>
      </p:sp>
      <p:sp>
        <p:nvSpPr>
          <p:cNvPr id="2" name="Title 1"/>
          <p:cNvSpPr>
            <a:spLocks noGrp="1"/>
          </p:cNvSpPr>
          <p:nvPr>
            <p:ph type="title"/>
          </p:nvPr>
        </p:nvSpPr>
        <p:spPr>
          <a:xfrm>
            <a:off x="321733" y="363012"/>
            <a:ext cx="8297333" cy="746125"/>
          </a:xfrm>
        </p:spPr>
        <p:txBody>
          <a:bodyPr/>
          <a:lstStyle/>
          <a:p>
            <a:r>
              <a:rPr lang="en-US" dirty="0"/>
              <a:t>Boundary Members</a:t>
            </a:r>
          </a:p>
        </p:txBody>
      </p:sp>
    </p:spTree>
    <p:extLst>
      <p:ext uri="{BB962C8B-B14F-4D97-AF65-F5344CB8AC3E}">
        <p14:creationId xmlns:p14="http://schemas.microsoft.com/office/powerpoint/2010/main" val="195770781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ross section of a topped hollow core panel. The first three cores from the left edge are shown where the first core is filled with concrete to shape a chord joint. The joint is reinforced with two continuous No. 8 bars extending in the perpendicular to the plane direction. The bars have 3.5” cover on the left, 2.5” cover on the right, 3” cover on the top, and 3” spacing. Spliced bars are shown with dash circles in contact with the main bars. 4” diameter spiral of ¼” wire with 2” pitch is enclosing the bars over the lap splice. The 2.5” topping is reinforced with WWF bend down into the chord at the edge." title="Boundary Memb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915" y="1457874"/>
            <a:ext cx="8850138" cy="428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1733" y="363012"/>
            <a:ext cx="8297333" cy="746125"/>
          </a:xfrm>
        </p:spPr>
        <p:txBody>
          <a:bodyPr/>
          <a:lstStyle/>
          <a:p>
            <a:r>
              <a:rPr lang="en-US" dirty="0"/>
              <a:t>Boundary Members</a:t>
            </a:r>
          </a:p>
        </p:txBody>
      </p:sp>
    </p:spTree>
    <p:extLst>
      <p:ext uri="{BB962C8B-B14F-4D97-AF65-F5344CB8AC3E}">
        <p14:creationId xmlns:p14="http://schemas.microsoft.com/office/powerpoint/2010/main" val="175860107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48841"/>
            <a:ext cx="8606374" cy="4737100"/>
          </a:xfrm>
        </p:spPr>
        <p:txBody>
          <a:bodyPr/>
          <a:lstStyle/>
          <a:p>
            <a:pPr>
              <a:spcAft>
                <a:spcPts val="3000"/>
              </a:spcAft>
              <a:buClr>
                <a:srgbClr val="FF0000"/>
              </a:buClr>
            </a:pPr>
            <a:r>
              <a:rPr lang="en-US" sz="2400" dirty="0"/>
              <a:t>The design for Joint 4 collector reinforcement at the end of the exterior longitudinal walls and for Joint 5 at the interior longitudinal walls is the same.</a:t>
            </a:r>
          </a:p>
          <a:p>
            <a:pPr marL="347663" indent="0">
              <a:spcAft>
                <a:spcPts val="3000"/>
              </a:spcAft>
              <a:buClr>
                <a:srgbClr val="FF0000"/>
              </a:buClr>
              <a:buNone/>
            </a:pPr>
            <a:r>
              <a:rPr lang="en-US" sz="2400" i="1" dirty="0"/>
              <a:t>A</a:t>
            </a:r>
            <a:r>
              <a:rPr lang="en-US" sz="2400" i="1" baseline="-25000" dirty="0"/>
              <a:t>s</a:t>
            </a:r>
            <a:r>
              <a:rPr lang="en-US" sz="2400" baseline="-25000" dirty="0"/>
              <a:t>4</a:t>
            </a:r>
            <a:r>
              <a:rPr lang="en-US" sz="2400" dirty="0"/>
              <a:t> = </a:t>
            </a:r>
            <a:r>
              <a:rPr lang="en-US" sz="2400" i="1" dirty="0"/>
              <a:t>A</a:t>
            </a:r>
            <a:r>
              <a:rPr lang="en-US" sz="2400" i="1" baseline="-25000" dirty="0"/>
              <a:t>s</a:t>
            </a:r>
            <a:r>
              <a:rPr lang="en-US" sz="2400" baseline="-25000" dirty="0"/>
              <a:t>5</a:t>
            </a:r>
            <a:r>
              <a:rPr lang="en-US" sz="2400" dirty="0"/>
              <a:t> = 1.5</a:t>
            </a:r>
            <a:r>
              <a:rPr lang="en-US" sz="2400" i="1" dirty="0"/>
              <a:t>T</a:t>
            </a:r>
            <a:r>
              <a:rPr lang="en-US" sz="2400" i="1" baseline="-25000" dirty="0"/>
              <a:t>u</a:t>
            </a:r>
            <a:r>
              <a:rPr lang="en-US" sz="2400" baseline="-25000" dirty="0"/>
              <a:t>4</a:t>
            </a:r>
            <a:r>
              <a:rPr lang="en-US" sz="2400" dirty="0"/>
              <a:t>/</a:t>
            </a:r>
            <a:r>
              <a:rPr lang="en-US" sz="2400" dirty="0">
                <a:latin typeface="Symbol" pitchFamily="18" charset="2"/>
              </a:rPr>
              <a:t></a:t>
            </a:r>
            <a:r>
              <a:rPr lang="en-US" sz="2400" i="1" dirty="0"/>
              <a:t>f</a:t>
            </a:r>
            <a:r>
              <a:rPr lang="en-US" sz="2400" i="1" baseline="-25000" dirty="0"/>
              <a:t>y</a:t>
            </a:r>
            <a:r>
              <a:rPr lang="en-US" sz="2400" dirty="0"/>
              <a:t> = (68.4 kips)/[0.9(60 ksi)] = 1.27 in.</a:t>
            </a:r>
            <a:r>
              <a:rPr lang="en-US" sz="2400" baseline="30000" dirty="0"/>
              <a:t>2</a:t>
            </a:r>
          </a:p>
          <a:p>
            <a:pPr marL="347663" indent="0">
              <a:spcAft>
                <a:spcPts val="3000"/>
              </a:spcAft>
              <a:buClr>
                <a:srgbClr val="FF0000"/>
              </a:buClr>
              <a:buNone/>
            </a:pPr>
            <a:r>
              <a:rPr lang="en-US" sz="2400" dirty="0"/>
              <a:t>Use two #8 bar (</a:t>
            </a:r>
            <a:r>
              <a:rPr lang="en-US" sz="2400" i="1" dirty="0"/>
              <a:t>A</a:t>
            </a:r>
            <a:r>
              <a:rPr lang="en-US" sz="2400" i="1" baseline="-25000" dirty="0"/>
              <a:t>s</a:t>
            </a:r>
            <a:r>
              <a:rPr lang="en-US" sz="2400" dirty="0"/>
              <a:t> = 2 × 0.79 = 1.58 in.</a:t>
            </a:r>
            <a:r>
              <a:rPr lang="en-US" sz="2400" baseline="30000" dirty="0"/>
              <a:t>2</a:t>
            </a:r>
            <a:r>
              <a:rPr lang="en-US" sz="2400" dirty="0"/>
              <a:t>) along the exterior edges, along the length of the exterior longitudinal walls and along the length of the interior longitudinal walls.</a:t>
            </a:r>
          </a:p>
        </p:txBody>
      </p:sp>
      <p:sp>
        <p:nvSpPr>
          <p:cNvPr id="2" name="Title 1"/>
          <p:cNvSpPr>
            <a:spLocks noGrp="1"/>
          </p:cNvSpPr>
          <p:nvPr>
            <p:ph type="title"/>
          </p:nvPr>
        </p:nvSpPr>
        <p:spPr>
          <a:xfrm>
            <a:off x="321733" y="363012"/>
            <a:ext cx="8297333" cy="746125"/>
          </a:xfrm>
        </p:spPr>
        <p:txBody>
          <a:bodyPr/>
          <a:lstStyle/>
          <a:p>
            <a:r>
              <a:rPr lang="en-US" dirty="0"/>
              <a:t>Collectors – Joint 5</a:t>
            </a:r>
          </a:p>
        </p:txBody>
      </p:sp>
    </p:spTree>
    <p:extLst>
      <p:ext uri="{BB962C8B-B14F-4D97-AF65-F5344CB8AC3E}">
        <p14:creationId xmlns:p14="http://schemas.microsoft.com/office/powerpoint/2010/main" val="101694733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ross section of an interior panel-to-panel joint. Two longitudinal 8” thick hollow core panels with 2” topping meet at a 3” long joint which is supported by an I-shaped section. The joint is reinforced by two No. 8 collector bars extending in the perpendicular to the plane direction. The bars have 2.5” cover on the top (below the topping), 2.5” cover on the bottom and 3” spacing in between. The topping is reinforced with WWF.&#10;" title="Collectors – Join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0804" y="1258289"/>
            <a:ext cx="5377391" cy="4880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1733" y="363012"/>
            <a:ext cx="8297333" cy="746125"/>
          </a:xfrm>
        </p:spPr>
        <p:txBody>
          <a:bodyPr/>
          <a:lstStyle/>
          <a:p>
            <a:r>
              <a:rPr lang="en-US" dirty="0"/>
              <a:t>Collectors – Joint 5</a:t>
            </a:r>
          </a:p>
        </p:txBody>
      </p:sp>
    </p:spTree>
    <p:extLst>
      <p:ext uri="{BB962C8B-B14F-4D97-AF65-F5344CB8AC3E}">
        <p14:creationId xmlns:p14="http://schemas.microsoft.com/office/powerpoint/2010/main" val="105223301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1" y="1341978"/>
            <a:ext cx="8750301" cy="4169825"/>
          </a:xfrm>
        </p:spPr>
        <p:txBody>
          <a:bodyPr/>
          <a:lstStyle/>
          <a:p>
            <a:pPr>
              <a:spcAft>
                <a:spcPts val="2400"/>
              </a:spcAft>
              <a:buClr>
                <a:srgbClr val="FF0000"/>
              </a:buClr>
            </a:pPr>
            <a:r>
              <a:rPr lang="en-US" sz="2400" dirty="0"/>
              <a:t>The required shear strength on the diaphragm is amplified by a factor of 1.4Rs = 1.4×1.4 = 2.0, as required by </a:t>
            </a:r>
            <a:r>
              <a:rPr lang="en-US" sz="2400" i="1" dirty="0"/>
              <a:t>Standard</a:t>
            </a:r>
            <a:r>
              <a:rPr lang="en-US" sz="2400" dirty="0"/>
              <a:t> Section 14.2.4.1.3.</a:t>
            </a:r>
          </a:p>
          <a:p>
            <a:pPr>
              <a:spcAft>
                <a:spcPts val="2400"/>
              </a:spcAft>
              <a:buClr>
                <a:srgbClr val="FF0000"/>
              </a:buClr>
            </a:pPr>
            <a:r>
              <a:rPr lang="en-US" sz="2400" dirty="0"/>
              <a:t>Required shear in Joint 1, 2.0×</a:t>
            </a:r>
            <a:r>
              <a:rPr lang="en-US" sz="2400" i="1" dirty="0"/>
              <a:t>V</a:t>
            </a:r>
            <a:r>
              <a:rPr lang="en-US" sz="2400" i="1" baseline="-25000" dirty="0"/>
              <a:t>u</a:t>
            </a:r>
            <a:r>
              <a:rPr lang="en-US" sz="2400" baseline="-25000" dirty="0"/>
              <a:t>1</a:t>
            </a:r>
            <a:r>
              <a:rPr lang="en-US" sz="2400" dirty="0"/>
              <a:t> = 2×188 kips = 376 kips</a:t>
            </a:r>
          </a:p>
          <a:p>
            <a:pPr>
              <a:spcAft>
                <a:spcPts val="2400"/>
              </a:spcAft>
              <a:buClr>
                <a:srgbClr val="FF0000"/>
              </a:buClr>
            </a:pPr>
            <a:r>
              <a:rPr lang="en-US" sz="2400" dirty="0"/>
              <a:t>Required shear in Joint 2, 2.0×</a:t>
            </a:r>
            <a:r>
              <a:rPr lang="en-US" sz="2400" i="1" dirty="0"/>
              <a:t>V</a:t>
            </a:r>
            <a:r>
              <a:rPr lang="en-US" sz="2400" i="1" baseline="-25000" dirty="0"/>
              <a:t>u</a:t>
            </a:r>
            <a:r>
              <a:rPr lang="en-US" sz="2400" baseline="-25000" dirty="0"/>
              <a:t>2</a:t>
            </a:r>
            <a:r>
              <a:rPr lang="en-US" sz="2400" dirty="0"/>
              <a:t> = 2×208.8 kips = 418 kips</a:t>
            </a:r>
          </a:p>
        </p:txBody>
      </p:sp>
      <p:sp>
        <p:nvSpPr>
          <p:cNvPr id="2" name="Title 1"/>
          <p:cNvSpPr>
            <a:spLocks noGrp="1"/>
          </p:cNvSpPr>
          <p:nvPr>
            <p:ph type="title"/>
          </p:nvPr>
        </p:nvSpPr>
        <p:spPr>
          <a:xfrm>
            <a:off x="321733" y="363012"/>
            <a:ext cx="8297333" cy="746125"/>
          </a:xfrm>
        </p:spPr>
        <p:txBody>
          <a:bodyPr/>
          <a:lstStyle/>
          <a:p>
            <a:r>
              <a:rPr lang="en-US" dirty="0"/>
              <a:t>Shear at Joints 1 and 2</a:t>
            </a:r>
          </a:p>
        </p:txBody>
      </p:sp>
    </p:spTree>
    <p:extLst>
      <p:ext uri="{BB962C8B-B14F-4D97-AF65-F5344CB8AC3E}">
        <p14:creationId xmlns:p14="http://schemas.microsoft.com/office/powerpoint/2010/main" val="187418421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087968"/>
            <a:ext cx="8606374" cy="4737100"/>
          </a:xfrm>
        </p:spPr>
        <p:txBody>
          <a:bodyPr/>
          <a:lstStyle/>
          <a:p>
            <a:pPr>
              <a:spcAft>
                <a:spcPts val="1200"/>
              </a:spcAft>
              <a:buClr>
                <a:srgbClr val="FF0000"/>
              </a:buClr>
            </a:pPr>
            <a:r>
              <a:rPr lang="en-US" sz="2400" dirty="0"/>
              <a:t>In thin composite and </a:t>
            </a:r>
            <a:r>
              <a:rPr lang="en-US" sz="2400" dirty="0" err="1"/>
              <a:t>noncomposite</a:t>
            </a:r>
            <a:r>
              <a:rPr lang="en-US" sz="2400" dirty="0"/>
              <a:t> topping slabs on precast floor and roof members, joints typically are tooled during construction, resulting in cracks forming at the joint between precast members. Therefore, the shear resistance of the topping slab is limited to the shear friction strength of the reinforcing crossing the joint.</a:t>
            </a:r>
          </a:p>
          <a:p>
            <a:pPr>
              <a:spcAft>
                <a:spcPts val="3000"/>
              </a:spcAft>
              <a:buClr>
                <a:srgbClr val="FF0000"/>
              </a:buClr>
            </a:pPr>
            <a:r>
              <a:rPr lang="en-US" sz="2400" dirty="0"/>
              <a:t>ACI 318 Section 18.12.9.1 provides an equation for the shear strength of the diaphragm, which includes both concrete and reinforcing components.  However, for </a:t>
            </a:r>
            <a:r>
              <a:rPr lang="en-US" sz="2400" dirty="0" err="1"/>
              <a:t>noncomposite</a:t>
            </a:r>
            <a:r>
              <a:rPr lang="en-US" sz="2400" dirty="0"/>
              <a:t> topping slabs on precast floors and roofs where the only reinforcing crossing the joints is the field reinforcing in the topping slab, the shear friction capacity at the joint will always control the design.</a:t>
            </a:r>
          </a:p>
        </p:txBody>
      </p:sp>
      <p:sp>
        <p:nvSpPr>
          <p:cNvPr id="2" name="Title 1"/>
          <p:cNvSpPr>
            <a:spLocks noGrp="1"/>
          </p:cNvSpPr>
          <p:nvPr>
            <p:ph type="title"/>
          </p:nvPr>
        </p:nvSpPr>
        <p:spPr>
          <a:xfrm>
            <a:off x="321733" y="363012"/>
            <a:ext cx="8297333" cy="746125"/>
          </a:xfrm>
        </p:spPr>
        <p:txBody>
          <a:bodyPr/>
          <a:lstStyle/>
          <a:p>
            <a:r>
              <a:rPr lang="en-US" dirty="0"/>
              <a:t>Shear at Joints 1 and 2</a:t>
            </a:r>
          </a:p>
        </p:txBody>
      </p:sp>
    </p:spTree>
    <p:extLst>
      <p:ext uri="{BB962C8B-B14F-4D97-AF65-F5344CB8AC3E}">
        <p14:creationId xmlns:p14="http://schemas.microsoft.com/office/powerpoint/2010/main" val="299606028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31907"/>
            <a:ext cx="8606374" cy="4737100"/>
          </a:xfrm>
        </p:spPr>
        <p:txBody>
          <a:bodyPr/>
          <a:lstStyle/>
          <a:p>
            <a:pPr>
              <a:spcAft>
                <a:spcPts val="1200"/>
              </a:spcAft>
              <a:buClr>
                <a:srgbClr val="FF0000"/>
              </a:buClr>
            </a:pPr>
            <a:r>
              <a:rPr lang="en-US" sz="2400" dirty="0"/>
              <a:t>ACI 318 Section 18.12.9.3 defines the shear strength at the joint as follows:</a:t>
            </a:r>
          </a:p>
          <a:p>
            <a:pPr marL="347663" indent="0">
              <a:lnSpc>
                <a:spcPct val="120000"/>
              </a:lnSpc>
              <a:spcAft>
                <a:spcPts val="1200"/>
              </a:spcAft>
              <a:buClr>
                <a:srgbClr val="FF0000"/>
              </a:buClr>
              <a:buNone/>
            </a:pPr>
            <a:r>
              <a:rPr lang="en-US" sz="2400" dirty="0">
                <a:latin typeface="Symbol" pitchFamily="18" charset="2"/>
              </a:rPr>
              <a:t></a:t>
            </a:r>
            <a:r>
              <a:rPr lang="en-US" sz="2400" i="1" dirty="0" err="1"/>
              <a:t>V</a:t>
            </a:r>
            <a:r>
              <a:rPr lang="en-US" sz="2400" i="1" baseline="-25000" dirty="0" err="1"/>
              <a:t>n,WWR</a:t>
            </a:r>
            <a:r>
              <a:rPr lang="en-US" sz="2400" dirty="0"/>
              <a:t> = </a:t>
            </a:r>
            <a:r>
              <a:rPr lang="en-US" sz="2400" dirty="0">
                <a:latin typeface="Symbol" pitchFamily="18" charset="2"/>
              </a:rPr>
              <a:t></a:t>
            </a:r>
            <a:r>
              <a:rPr lang="en-US" sz="2400" i="1" dirty="0" err="1"/>
              <a:t>A</a:t>
            </a:r>
            <a:r>
              <a:rPr lang="en-US" sz="2400" i="1" baseline="-25000" dirty="0" err="1"/>
              <a:t>vf</a:t>
            </a:r>
            <a:r>
              <a:rPr lang="en-US" sz="2400" i="1" dirty="0" err="1"/>
              <a:t>f</a:t>
            </a:r>
            <a:r>
              <a:rPr lang="en-US" sz="2400" i="1" baseline="-25000" dirty="0" err="1"/>
              <a:t>y</a:t>
            </a:r>
            <a:r>
              <a:rPr lang="en-US" sz="2400" dirty="0">
                <a:latin typeface="Symbol" pitchFamily="18" charset="2"/>
              </a:rPr>
              <a:t></a:t>
            </a:r>
            <a:r>
              <a:rPr lang="en-US" sz="2400" dirty="0"/>
              <a:t> = 0.75(0.096 in.</a:t>
            </a:r>
            <a:r>
              <a:rPr lang="en-US" sz="2400" baseline="30000" dirty="0"/>
              <a:t>2</a:t>
            </a:r>
            <a:r>
              <a:rPr lang="en-US" sz="2400" dirty="0"/>
              <a:t>/ft)(60 ksi)(1.0)(0.85)</a:t>
            </a:r>
            <a:br>
              <a:rPr lang="en-US" sz="2400" dirty="0"/>
            </a:br>
            <a:r>
              <a:rPr lang="en-US" sz="2400" dirty="0"/>
              <a:t>                            = 3.67 kips/ft</a:t>
            </a:r>
          </a:p>
          <a:p>
            <a:pPr marL="347663" indent="0">
              <a:spcAft>
                <a:spcPts val="2400"/>
              </a:spcAft>
              <a:buClr>
                <a:srgbClr val="FF0000"/>
              </a:buClr>
              <a:buNone/>
            </a:pPr>
            <a:r>
              <a:rPr lang="en-US" sz="2400" dirty="0"/>
              <a:t>Note that </a:t>
            </a:r>
            <a:r>
              <a:rPr lang="en-US" sz="2400" dirty="0">
                <a:latin typeface="Symbol" pitchFamily="18" charset="2"/>
              </a:rPr>
              <a:t></a:t>
            </a:r>
            <a:r>
              <a:rPr lang="en-US" sz="2400" dirty="0"/>
              <a:t> = 1.0</a:t>
            </a:r>
            <a:r>
              <a:rPr lang="en-US" sz="2400" dirty="0">
                <a:latin typeface="Symbol" pitchFamily="18" charset="2"/>
              </a:rPr>
              <a:t></a:t>
            </a:r>
            <a:r>
              <a:rPr lang="en-US" sz="2400" dirty="0"/>
              <a:t> is used since the joint is assumed to be pre-cracked.</a:t>
            </a:r>
          </a:p>
          <a:p>
            <a:pPr>
              <a:spcAft>
                <a:spcPts val="1200"/>
              </a:spcAft>
              <a:buClr>
                <a:srgbClr val="FF0000"/>
              </a:buClr>
            </a:pPr>
            <a:r>
              <a:rPr lang="en-US" sz="2400" dirty="0"/>
              <a:t>The shear resistance in the transverse direction is:</a:t>
            </a:r>
          </a:p>
          <a:p>
            <a:pPr marL="398463" indent="0">
              <a:spcAft>
                <a:spcPts val="1200"/>
              </a:spcAft>
              <a:buClr>
                <a:srgbClr val="FF0000"/>
              </a:buClr>
              <a:buNone/>
            </a:pPr>
            <a:r>
              <a:rPr lang="en-US" sz="2400" dirty="0"/>
              <a:t>3.67 kips/ft (72 ft) = 264 kips</a:t>
            </a:r>
          </a:p>
          <a:p>
            <a:pPr>
              <a:spcAft>
                <a:spcPts val="1200"/>
              </a:spcAft>
              <a:buClr>
                <a:srgbClr val="FF0000"/>
              </a:buClr>
            </a:pPr>
            <a:endParaRPr lang="en-US" sz="2400" dirty="0"/>
          </a:p>
        </p:txBody>
      </p:sp>
      <p:sp>
        <p:nvSpPr>
          <p:cNvPr id="2" name="Title 1"/>
          <p:cNvSpPr>
            <a:spLocks noGrp="1"/>
          </p:cNvSpPr>
          <p:nvPr>
            <p:ph type="title"/>
          </p:nvPr>
        </p:nvSpPr>
        <p:spPr>
          <a:xfrm>
            <a:off x="321733" y="363012"/>
            <a:ext cx="8297333" cy="746125"/>
          </a:xfrm>
        </p:spPr>
        <p:txBody>
          <a:bodyPr/>
          <a:lstStyle/>
          <a:p>
            <a:r>
              <a:rPr lang="en-US" dirty="0"/>
              <a:t>Shear Resistance – Joint 1</a:t>
            </a:r>
          </a:p>
        </p:txBody>
      </p:sp>
    </p:spTree>
    <p:extLst>
      <p:ext uri="{BB962C8B-B14F-4D97-AF65-F5344CB8AC3E}">
        <p14:creationId xmlns:p14="http://schemas.microsoft.com/office/powerpoint/2010/main" val="159428342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31907"/>
            <a:ext cx="8606374" cy="4737100"/>
          </a:xfrm>
        </p:spPr>
        <p:txBody>
          <a:bodyPr/>
          <a:lstStyle/>
          <a:p>
            <a:pPr>
              <a:spcAft>
                <a:spcPts val="1200"/>
              </a:spcAft>
              <a:buClr>
                <a:srgbClr val="FF0000"/>
              </a:buClr>
            </a:pPr>
            <a:r>
              <a:rPr lang="en-US" sz="2400" dirty="0"/>
              <a:t>Shear friction from the collector reinforcement (4#8) at the interior longitudinal walls:</a:t>
            </a:r>
          </a:p>
          <a:p>
            <a:pPr marL="347663" indent="0">
              <a:spcAft>
                <a:spcPts val="1200"/>
              </a:spcAft>
              <a:buClr>
                <a:srgbClr val="FF0000"/>
              </a:buClr>
              <a:buNone/>
            </a:pPr>
            <a:r>
              <a:rPr lang="en-US" sz="2400" dirty="0">
                <a:latin typeface="Symbol" pitchFamily="18" charset="2"/>
              </a:rPr>
              <a:t></a:t>
            </a:r>
            <a:r>
              <a:rPr lang="en-US" sz="2400" i="1" dirty="0" err="1"/>
              <a:t>V</a:t>
            </a:r>
            <a:r>
              <a:rPr lang="en-US" sz="2400" i="1" baseline="-25000" dirty="0" err="1"/>
              <a:t>n,collector</a:t>
            </a:r>
            <a:r>
              <a:rPr lang="en-US" sz="2400" dirty="0"/>
              <a:t> = </a:t>
            </a:r>
            <a:r>
              <a:rPr lang="en-US" sz="2400" dirty="0">
                <a:latin typeface="Symbol" pitchFamily="18" charset="2"/>
              </a:rPr>
              <a:t></a:t>
            </a:r>
            <a:r>
              <a:rPr lang="en-US" sz="2400" i="1" dirty="0" err="1"/>
              <a:t>A</a:t>
            </a:r>
            <a:r>
              <a:rPr lang="en-US" sz="2400" i="1" baseline="-25000" dirty="0" err="1"/>
              <a:t>vf</a:t>
            </a:r>
            <a:r>
              <a:rPr lang="en-US" sz="2400" i="1" dirty="0" err="1"/>
              <a:t>f</a:t>
            </a:r>
            <a:r>
              <a:rPr lang="en-US" sz="2400" i="1" baseline="-25000" dirty="0" err="1"/>
              <a:t>y</a:t>
            </a:r>
            <a:r>
              <a:rPr lang="en-US" sz="2400" dirty="0">
                <a:latin typeface="Symbol" pitchFamily="18" charset="2"/>
              </a:rPr>
              <a:t></a:t>
            </a:r>
            <a:r>
              <a:rPr lang="en-US" sz="2400" dirty="0"/>
              <a:t> = 0.75(4×0.79)(60 ksi)(1.0)(0.85) </a:t>
            </a:r>
            <a:br>
              <a:rPr lang="en-US" sz="2400" dirty="0"/>
            </a:br>
            <a:r>
              <a:rPr lang="en-US" sz="2400" dirty="0"/>
              <a:t>                               = 120 kips</a:t>
            </a:r>
          </a:p>
          <a:p>
            <a:pPr>
              <a:spcAft>
                <a:spcPts val="1200"/>
              </a:spcAft>
              <a:buClr>
                <a:srgbClr val="FF0000"/>
              </a:buClr>
            </a:pPr>
            <a:endParaRPr lang="en-US" sz="2400" dirty="0"/>
          </a:p>
          <a:p>
            <a:pPr>
              <a:spcAft>
                <a:spcPts val="1200"/>
              </a:spcAft>
              <a:buClr>
                <a:srgbClr val="FF0000"/>
              </a:buClr>
            </a:pPr>
            <a:r>
              <a:rPr lang="en-US" sz="2400" dirty="0"/>
              <a:t>Total shear resistance: </a:t>
            </a:r>
            <a:r>
              <a:rPr lang="en-US" sz="2400" dirty="0">
                <a:latin typeface="Symbol" pitchFamily="18" charset="2"/>
              </a:rPr>
              <a:t></a:t>
            </a:r>
            <a:r>
              <a:rPr lang="en-US" sz="2400" i="1" dirty="0" err="1"/>
              <a:t>V</a:t>
            </a:r>
            <a:r>
              <a:rPr lang="en-US" sz="2400" i="1" baseline="-25000" dirty="0" err="1"/>
              <a:t>n</a:t>
            </a:r>
            <a:r>
              <a:rPr lang="en-US" sz="2400" dirty="0"/>
              <a:t> = 264 kips + 120 kips</a:t>
            </a:r>
          </a:p>
          <a:p>
            <a:pPr marL="0" indent="0">
              <a:spcAft>
                <a:spcPts val="3000"/>
              </a:spcAft>
              <a:buClr>
                <a:srgbClr val="FF0000"/>
              </a:buClr>
              <a:buNone/>
            </a:pPr>
            <a:r>
              <a:rPr lang="en-US" sz="2400" dirty="0"/>
              <a:t>                                                 = 384 kips &gt; 2.0</a:t>
            </a:r>
            <a:r>
              <a:rPr lang="en-US" sz="2400" i="1" dirty="0"/>
              <a:t>V</a:t>
            </a:r>
            <a:r>
              <a:rPr lang="en-US" sz="2400" i="1" baseline="-25000" dirty="0"/>
              <a:t>u</a:t>
            </a:r>
            <a:r>
              <a:rPr lang="en-US" sz="2400" baseline="-25000" dirty="0"/>
              <a:t>1</a:t>
            </a:r>
            <a:endParaRPr lang="en-US" sz="2400" dirty="0"/>
          </a:p>
        </p:txBody>
      </p:sp>
      <p:sp>
        <p:nvSpPr>
          <p:cNvPr id="2" name="Title 1"/>
          <p:cNvSpPr>
            <a:spLocks noGrp="1"/>
          </p:cNvSpPr>
          <p:nvPr>
            <p:ph type="title"/>
          </p:nvPr>
        </p:nvSpPr>
        <p:spPr>
          <a:xfrm>
            <a:off x="321733" y="363012"/>
            <a:ext cx="8297333" cy="746125"/>
          </a:xfrm>
        </p:spPr>
        <p:txBody>
          <a:bodyPr/>
          <a:lstStyle/>
          <a:p>
            <a:r>
              <a:rPr lang="en-US" dirty="0"/>
              <a:t>Shear Resistance – Joint 1</a:t>
            </a:r>
          </a:p>
        </p:txBody>
      </p:sp>
    </p:spTree>
    <p:extLst>
      <p:ext uri="{BB962C8B-B14F-4D97-AF65-F5344CB8AC3E}">
        <p14:creationId xmlns:p14="http://schemas.microsoft.com/office/powerpoint/2010/main" val="223432120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Callout 1 8"/>
          <p:cNvSpPr/>
          <p:nvPr/>
        </p:nvSpPr>
        <p:spPr bwMode="auto">
          <a:xfrm>
            <a:off x="6858000" y="2404534"/>
            <a:ext cx="1346200" cy="406399"/>
          </a:xfrm>
          <a:prstGeom prst="borderCallout1">
            <a:avLst>
              <a:gd name="adj1" fmla="val 100717"/>
              <a:gd name="adj2" fmla="val 49616"/>
              <a:gd name="adj3" fmla="val 220628"/>
              <a:gd name="adj4" fmla="val 14130"/>
            </a:avLst>
          </a:prstGeom>
          <a:noFill/>
          <a:ln w="1587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en-US" sz="1400" dirty="0"/>
              <a:t>Collector: 4#8</a:t>
            </a:r>
            <a:endParaRPr kumimoji="0" lang="en-US" sz="1400" b="0" i="0" u="none" strike="noStrike" cap="none" normalizeH="0" baseline="0" dirty="0">
              <a:ln>
                <a:noFill/>
              </a:ln>
              <a:solidFill>
                <a:schemeClr val="tx1"/>
              </a:solidFill>
              <a:effectLst/>
            </a:endParaRPr>
          </a:p>
        </p:txBody>
      </p:sp>
      <p:sp>
        <p:nvSpPr>
          <p:cNvPr id="8" name="Line Callout 1 7"/>
          <p:cNvSpPr/>
          <p:nvPr/>
        </p:nvSpPr>
        <p:spPr bwMode="auto">
          <a:xfrm>
            <a:off x="4275667" y="2540000"/>
            <a:ext cx="2032000" cy="406399"/>
          </a:xfrm>
          <a:prstGeom prst="borderCallout1">
            <a:avLst>
              <a:gd name="adj1" fmla="val 100717"/>
              <a:gd name="adj2" fmla="val 49616"/>
              <a:gd name="adj3" fmla="val 187295"/>
              <a:gd name="adj4" fmla="val 73878"/>
            </a:avLst>
          </a:prstGeom>
          <a:noFill/>
          <a:ln w="1587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en-US" sz="1400" dirty="0"/>
              <a:t>WWR 10×10 – W8×W8</a:t>
            </a:r>
            <a:endParaRPr kumimoji="0" lang="en-US" sz="1400" b="0" i="0" u="none" strike="noStrike" cap="none" normalizeH="0" baseline="0" dirty="0">
              <a:ln>
                <a:noFill/>
              </a:ln>
              <a:solidFill>
                <a:schemeClr val="tx1"/>
              </a:solidFill>
              <a:effectLst/>
            </a:endParaRPr>
          </a:p>
        </p:txBody>
      </p:sp>
      <p:graphicFrame>
        <p:nvGraphicFramePr>
          <p:cNvPr id="7" name="Object 6" descr="Force calculations for Joint 5 for longitudinal and transverse forces. The transverse force effect is shear flow, calculated using VQ/I to determine the total joint force. &#10;"/>
          <p:cNvGraphicFramePr>
            <a:graphicFrameLocks noChangeAspect="1"/>
          </p:cNvGraphicFramePr>
          <p:nvPr>
            <p:extLst>
              <p:ext uri="{D42A27DB-BD31-4B8C-83A1-F6EECF244321}">
                <p14:modId xmlns:p14="http://schemas.microsoft.com/office/powerpoint/2010/main" val="1454000378"/>
              </p:ext>
            </p:extLst>
          </p:nvPr>
        </p:nvGraphicFramePr>
        <p:xfrm>
          <a:off x="711200" y="2430463"/>
          <a:ext cx="7910513" cy="1728787"/>
        </p:xfrm>
        <a:graphic>
          <a:graphicData uri="http://schemas.openxmlformats.org/presentationml/2006/ole">
            <mc:AlternateContent xmlns:mc="http://schemas.openxmlformats.org/markup-compatibility/2006">
              <mc:Choice xmlns:v="urn:schemas-microsoft-com:vml" Requires="v">
                <p:oleObj spid="_x0000_s31920" name="Equation" r:id="rId4" imgW="4089240" imgH="888840" progId="Equation.3">
                  <p:embed/>
                </p:oleObj>
              </mc:Choice>
              <mc:Fallback>
                <p:oleObj name="Equation" r:id="rId4" imgW="4089240" imgH="888840" progId="Equation.3">
                  <p:embed/>
                  <p:pic>
                    <p:nvPicPr>
                      <p:cNvPr id="0" name="Object 1"/>
                      <p:cNvPicPr>
                        <a:picLocks noChangeAspect="1" noChangeArrowheads="1"/>
                      </p:cNvPicPr>
                      <p:nvPr/>
                    </p:nvPicPr>
                    <p:blipFill>
                      <a:blip r:embed="rId5"/>
                      <a:srcRect/>
                      <a:stretch>
                        <a:fillRect/>
                      </a:stretch>
                    </p:blipFill>
                    <p:spPr bwMode="auto">
                      <a:xfrm>
                        <a:off x="711200" y="2430463"/>
                        <a:ext cx="7910513" cy="1728787"/>
                      </a:xfrm>
                      <a:prstGeom prst="rect">
                        <a:avLst/>
                      </a:prstGeom>
                      <a:noFill/>
                    </p:spPr>
                  </p:pic>
                </p:oleObj>
              </mc:Fallback>
            </mc:AlternateContent>
          </a:graphicData>
        </a:graphic>
      </p:graphicFrame>
      <p:sp>
        <p:nvSpPr>
          <p:cNvPr id="3" name="Content Placeholder 2"/>
          <p:cNvSpPr>
            <a:spLocks noGrp="1"/>
          </p:cNvSpPr>
          <p:nvPr>
            <p:ph idx="1"/>
          </p:nvPr>
        </p:nvSpPr>
        <p:spPr>
          <a:xfrm>
            <a:off x="283632" y="1231907"/>
            <a:ext cx="8606374" cy="4737100"/>
          </a:xfrm>
        </p:spPr>
        <p:txBody>
          <a:bodyPr/>
          <a:lstStyle/>
          <a:p>
            <a:pPr>
              <a:spcAft>
                <a:spcPts val="1200"/>
              </a:spcAft>
              <a:buClr>
                <a:srgbClr val="FF0000"/>
              </a:buClr>
            </a:pPr>
            <a:r>
              <a:rPr lang="en-US" sz="2400" dirty="0"/>
              <a:t>At the plank adjacent to Joint 2, the shear strength of the diaphragm in accordance with ACI 318 Section 18.12.9.1 is:</a:t>
            </a:r>
          </a:p>
          <a:p>
            <a:pPr marL="347663" indent="0">
              <a:spcAft>
                <a:spcPts val="2400"/>
              </a:spcAft>
              <a:buClr>
                <a:srgbClr val="FF0000"/>
              </a:buClr>
              <a:buNone/>
            </a:pPr>
            <a:endParaRPr lang="en-US" sz="2400" dirty="0"/>
          </a:p>
          <a:p>
            <a:pPr marL="347663" indent="0">
              <a:spcAft>
                <a:spcPts val="2400"/>
              </a:spcAft>
              <a:buClr>
                <a:srgbClr val="FF0000"/>
              </a:buClr>
              <a:buNone/>
            </a:pPr>
            <a:endParaRPr lang="en-US" sz="2400" dirty="0"/>
          </a:p>
          <a:p>
            <a:pPr>
              <a:spcAft>
                <a:spcPts val="1200"/>
              </a:spcAft>
              <a:buClr>
                <a:srgbClr val="FF0000"/>
              </a:buClr>
            </a:pPr>
            <a:endParaRPr lang="en-US" sz="2400" dirty="0"/>
          </a:p>
          <a:p>
            <a:pPr>
              <a:spcAft>
                <a:spcPts val="1200"/>
              </a:spcAft>
              <a:buClr>
                <a:srgbClr val="FF0000"/>
              </a:buClr>
            </a:pPr>
            <a:endParaRPr lang="en-US" sz="2400" dirty="0"/>
          </a:p>
        </p:txBody>
      </p:sp>
      <p:sp>
        <p:nvSpPr>
          <p:cNvPr id="2" name="Title 1"/>
          <p:cNvSpPr>
            <a:spLocks noGrp="1"/>
          </p:cNvSpPr>
          <p:nvPr>
            <p:ph type="title"/>
          </p:nvPr>
        </p:nvSpPr>
        <p:spPr>
          <a:xfrm>
            <a:off x="321733" y="363012"/>
            <a:ext cx="8297333" cy="746125"/>
          </a:xfrm>
        </p:spPr>
        <p:txBody>
          <a:bodyPr/>
          <a:lstStyle/>
          <a:p>
            <a:r>
              <a:rPr lang="en-US" dirty="0"/>
              <a:t>Shear Resistance – Joint 2</a:t>
            </a:r>
          </a:p>
        </p:txBody>
      </p:sp>
    </p:spTree>
    <p:extLst>
      <p:ext uri="{BB962C8B-B14F-4D97-AF65-F5344CB8AC3E}">
        <p14:creationId xmlns:p14="http://schemas.microsoft.com/office/powerpoint/2010/main" val="1602883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0" lvl="0" indent="0">
              <a:buClr>
                <a:srgbClr val="FF0000"/>
              </a:buClr>
              <a:buNone/>
            </a:pPr>
            <a:r>
              <a:rPr lang="en-US" sz="2000" dirty="0"/>
              <a:t>The design method used here follows Moustafa (1981 and 1982) and makes use of the shear friction provisions of ACI 318 with the friction coefficient, μ, being equal to 1.0. To use μ = 1.0, ACI 318 requires grout or concrete placed against hardened concrete that has clean, laitance-free, and intentionally roughened surfaces with a total amplitude of approximately 1/4 in. (peak to valley). Roughness for formed edges is provided either by saw tooth keys along the length of the plank or by hand-roughening with chipping hammers. Details from the PCI Hollow Core Manual are used to develop the connection details. Note that grouted joints with edges not intentionally roughened can be used with μ = 0.6.</a:t>
            </a:r>
          </a:p>
        </p:txBody>
      </p:sp>
      <p:sp>
        <p:nvSpPr>
          <p:cNvPr id="2" name="Title 1"/>
          <p:cNvSpPr>
            <a:spLocks noGrp="1"/>
          </p:cNvSpPr>
          <p:nvPr>
            <p:ph type="title"/>
          </p:nvPr>
        </p:nvSpPr>
        <p:spPr/>
        <p:txBody>
          <a:bodyPr/>
          <a:lstStyle/>
          <a:p>
            <a:r>
              <a:rPr lang="en-US" dirty="0"/>
              <a:t>General Design Requirement</a:t>
            </a:r>
          </a:p>
        </p:txBody>
      </p:sp>
    </p:spTree>
    <p:extLst>
      <p:ext uri="{BB962C8B-B14F-4D97-AF65-F5344CB8AC3E}">
        <p14:creationId xmlns:p14="http://schemas.microsoft.com/office/powerpoint/2010/main" val="2995866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528252"/>
            <a:ext cx="8606374" cy="4737100"/>
          </a:xfrm>
        </p:spPr>
        <p:txBody>
          <a:bodyPr/>
          <a:lstStyle/>
          <a:p>
            <a:pPr>
              <a:spcAft>
                <a:spcPts val="1200"/>
              </a:spcAft>
              <a:buClr>
                <a:srgbClr val="FF0000"/>
              </a:buClr>
            </a:pPr>
            <a:r>
              <a:rPr lang="en-US" sz="2400" dirty="0"/>
              <a:t>The required shear reinforcement along the interior longitudinal wall (Joint 5) is:</a:t>
            </a:r>
          </a:p>
          <a:p>
            <a:pPr marL="347663" indent="0">
              <a:spcAft>
                <a:spcPts val="1200"/>
              </a:spcAft>
              <a:buClr>
                <a:srgbClr val="FF0000"/>
              </a:buClr>
              <a:buNone/>
            </a:pPr>
            <a:r>
              <a:rPr lang="en-US" sz="2400" i="1" dirty="0"/>
              <a:t>A</a:t>
            </a:r>
            <a:r>
              <a:rPr lang="en-US" sz="2400" i="1" baseline="-25000" dirty="0"/>
              <a:t>vf</a:t>
            </a:r>
            <a:r>
              <a:rPr lang="en-US" sz="2400" baseline="-25000" dirty="0"/>
              <a:t>5</a:t>
            </a:r>
            <a:r>
              <a:rPr lang="en-US" sz="2400" dirty="0"/>
              <a:t> = 2</a:t>
            </a:r>
            <a:r>
              <a:rPr lang="en-US" sz="2400" i="1" dirty="0"/>
              <a:t>V</a:t>
            </a:r>
            <a:r>
              <a:rPr lang="en-US" sz="2400" i="1" baseline="-25000" dirty="0"/>
              <a:t>u</a:t>
            </a:r>
            <a:r>
              <a:rPr lang="en-US" sz="2400" baseline="-25000" dirty="0"/>
              <a:t>5</a:t>
            </a:r>
            <a:r>
              <a:rPr lang="en-US" sz="2400" dirty="0"/>
              <a:t>/</a:t>
            </a:r>
            <a:r>
              <a:rPr lang="en-US" sz="2400" dirty="0">
                <a:latin typeface="Symbol" pitchFamily="18" charset="2"/>
              </a:rPr>
              <a:t></a:t>
            </a:r>
            <a:r>
              <a:rPr lang="en-US" sz="2400" dirty="0"/>
              <a:t>μf</a:t>
            </a:r>
            <a:r>
              <a:rPr lang="en-US" sz="2400" i="1" baseline="-25000" dirty="0"/>
              <a:t>y</a:t>
            </a:r>
            <a:r>
              <a:rPr lang="en-US" sz="2400" dirty="0"/>
              <a:t> = (2×77 kips)/[(0.75)(1.0)(0.85)(60 ksi)] </a:t>
            </a:r>
          </a:p>
          <a:p>
            <a:pPr marL="347663" indent="0">
              <a:spcAft>
                <a:spcPts val="1200"/>
              </a:spcAft>
              <a:buClr>
                <a:srgbClr val="FF0000"/>
              </a:buClr>
              <a:buNone/>
            </a:pPr>
            <a:r>
              <a:rPr lang="en-US" sz="2400" dirty="0"/>
              <a:t>                         = 4.03 in.</a:t>
            </a:r>
            <a:r>
              <a:rPr lang="en-US" sz="2400" baseline="30000" dirty="0"/>
              <a:t>2</a:t>
            </a:r>
          </a:p>
          <a:p>
            <a:pPr>
              <a:spcAft>
                <a:spcPts val="1200"/>
              </a:spcAft>
              <a:buClr>
                <a:srgbClr val="FF0000"/>
              </a:buClr>
            </a:pPr>
            <a:r>
              <a:rPr lang="en-US" sz="2400" dirty="0"/>
              <a:t>Number 4 dowels spaced at 16 in. </a:t>
            </a:r>
            <a:r>
              <a:rPr lang="en-US" sz="2400" dirty="0" err="1"/>
              <a:t>o.c</a:t>
            </a:r>
            <a:r>
              <a:rPr lang="en-US" sz="2400" dirty="0"/>
              <a:t>. provide</a:t>
            </a:r>
            <a:br>
              <a:rPr lang="en-US" sz="2400" dirty="0"/>
            </a:br>
            <a:br>
              <a:rPr lang="en-US" sz="2400" dirty="0"/>
            </a:br>
            <a:r>
              <a:rPr lang="en-US" sz="2400" i="1" dirty="0"/>
              <a:t>A</a:t>
            </a:r>
            <a:r>
              <a:rPr lang="en-US" sz="2400" i="1" baseline="-25000" dirty="0"/>
              <a:t>v</a:t>
            </a:r>
            <a:r>
              <a:rPr lang="en-US" sz="2400" dirty="0"/>
              <a:t> = (0.20 in.</a:t>
            </a:r>
            <a:r>
              <a:rPr lang="en-US" sz="2400" baseline="30000" dirty="0"/>
              <a:t>2</a:t>
            </a:r>
            <a:r>
              <a:rPr lang="en-US" sz="2400" dirty="0"/>
              <a:t>) (40 ft x 12 in./ft) / 16 in. = 6.0 in.</a:t>
            </a:r>
            <a:r>
              <a:rPr lang="en-US" sz="2400" baseline="30000" dirty="0"/>
              <a:t>2</a:t>
            </a:r>
          </a:p>
          <a:p>
            <a:pPr>
              <a:spcAft>
                <a:spcPts val="1200"/>
              </a:spcAft>
              <a:buClr>
                <a:srgbClr val="FF0000"/>
              </a:buClr>
            </a:pPr>
            <a:r>
              <a:rPr lang="en-US" sz="2400" dirty="0"/>
              <a:t>Number 4 dowels are used to provide continuity of the topping slab welded wire reinforcement across the masonry walls. </a:t>
            </a:r>
          </a:p>
          <a:p>
            <a:pPr>
              <a:spcAft>
                <a:spcPts val="1200"/>
              </a:spcAft>
              <a:buClr>
                <a:srgbClr val="FF0000"/>
              </a:buClr>
            </a:pPr>
            <a:endParaRPr lang="en-US" sz="2400" dirty="0"/>
          </a:p>
        </p:txBody>
      </p:sp>
      <p:sp>
        <p:nvSpPr>
          <p:cNvPr id="2" name="Title 1"/>
          <p:cNvSpPr>
            <a:spLocks noGrp="1"/>
          </p:cNvSpPr>
          <p:nvPr>
            <p:ph type="title"/>
          </p:nvPr>
        </p:nvSpPr>
        <p:spPr>
          <a:xfrm>
            <a:off x="321733" y="269875"/>
            <a:ext cx="8297333" cy="1067855"/>
          </a:xfrm>
        </p:spPr>
        <p:txBody>
          <a:bodyPr/>
          <a:lstStyle/>
          <a:p>
            <a:r>
              <a:rPr lang="en-US" dirty="0"/>
              <a:t>Shear Resistance – Interior Longitudinal Wall</a:t>
            </a:r>
          </a:p>
        </p:txBody>
      </p:sp>
    </p:spTree>
    <p:extLst>
      <p:ext uri="{BB962C8B-B14F-4D97-AF65-F5344CB8AC3E}">
        <p14:creationId xmlns:p14="http://schemas.microsoft.com/office/powerpoint/2010/main" val="333615925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descr="Cross section of a panel-to-wall joint. Topped hollow core panels are extending in the longitudinal direction on both sides of the wall and meet at a 4” long joint. The topping is reinforced with WWF 10x10 W8 x W8. The joint is reinforced by:&#10;Two No. 8 continuous collector bars located in the joint adjacent to the wall’s vertical bar and extended in the perpendicular to the plane direction.&#10;One 4’-0” long longitudinal No. 4 bar with equal extensions on both sides of the joint located in the topping and lapped with WWF.&#10;Two No. 5 continuous bars located in the masonry bond beam at the top of the wall below the joint and extended in the perpendicular to the plane direction." title="Shear Resistance – Interior Longitudinal Wall"/>
          <p:cNvPicPr>
            <a:picLocks noChangeAspect="1" noChangeArrowheads="1"/>
          </p:cNvPicPr>
          <p:nvPr/>
        </p:nvPicPr>
        <p:blipFill rotWithShape="1">
          <a:blip r:embed="rId3">
            <a:extLst>
              <a:ext uri="{28A0092B-C50C-407E-A947-70E740481C1C}">
                <a14:useLocalDpi xmlns:a14="http://schemas.microsoft.com/office/drawing/2010/main" val="0"/>
              </a:ext>
            </a:extLst>
          </a:blip>
          <a:srcRect b="1403"/>
          <a:stretch/>
        </p:blipFill>
        <p:spPr bwMode="auto">
          <a:xfrm>
            <a:off x="1261533" y="1487914"/>
            <a:ext cx="6772275" cy="4760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1733" y="269875"/>
            <a:ext cx="8297333" cy="1067855"/>
          </a:xfrm>
        </p:spPr>
        <p:txBody>
          <a:bodyPr/>
          <a:lstStyle/>
          <a:p>
            <a:r>
              <a:rPr lang="en-US" dirty="0"/>
              <a:t>Shear Resistance – Interior Longitudinal Wall</a:t>
            </a:r>
          </a:p>
        </p:txBody>
      </p:sp>
    </p:spTree>
    <p:extLst>
      <p:ext uri="{BB962C8B-B14F-4D97-AF65-F5344CB8AC3E}">
        <p14:creationId xmlns:p14="http://schemas.microsoft.com/office/powerpoint/2010/main" val="24597173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528252"/>
            <a:ext cx="8606374" cy="4737100"/>
          </a:xfrm>
        </p:spPr>
        <p:txBody>
          <a:bodyPr/>
          <a:lstStyle/>
          <a:p>
            <a:pPr>
              <a:spcAft>
                <a:spcPts val="1200"/>
              </a:spcAft>
              <a:buClr>
                <a:srgbClr val="FF0000"/>
              </a:buClr>
            </a:pPr>
            <a:r>
              <a:rPr lang="en-US" sz="2400" dirty="0"/>
              <a:t>The required shear reinforcement along the exterior longitudinal wall (Joint 4) is:</a:t>
            </a:r>
          </a:p>
          <a:p>
            <a:pPr marL="347663" indent="0">
              <a:spcAft>
                <a:spcPts val="1200"/>
              </a:spcAft>
              <a:buClr>
                <a:srgbClr val="FF0000"/>
              </a:buClr>
              <a:buNone/>
            </a:pPr>
            <a:r>
              <a:rPr lang="en-US" sz="2400" i="1" dirty="0"/>
              <a:t>A</a:t>
            </a:r>
            <a:r>
              <a:rPr lang="en-US" sz="2400" i="1" baseline="-25000" dirty="0"/>
              <a:t>vf</a:t>
            </a:r>
            <a:r>
              <a:rPr lang="en-US" sz="2400" baseline="-25000" dirty="0"/>
              <a:t>4</a:t>
            </a:r>
            <a:r>
              <a:rPr lang="en-US" sz="2400" dirty="0"/>
              <a:t> = 2</a:t>
            </a:r>
            <a:r>
              <a:rPr lang="en-US" sz="2400" i="1" dirty="0"/>
              <a:t>V</a:t>
            </a:r>
            <a:r>
              <a:rPr lang="en-US" sz="2400" i="1" baseline="-25000" dirty="0"/>
              <a:t>u</a:t>
            </a:r>
            <a:r>
              <a:rPr lang="en-US" sz="2400" baseline="-25000" dirty="0"/>
              <a:t>4</a:t>
            </a:r>
            <a:r>
              <a:rPr lang="en-US" sz="2400" dirty="0"/>
              <a:t>/</a:t>
            </a:r>
            <a:r>
              <a:rPr lang="en-US" sz="2400" dirty="0">
                <a:latin typeface="Symbol" pitchFamily="18" charset="2"/>
              </a:rPr>
              <a:t></a:t>
            </a:r>
            <a:r>
              <a:rPr lang="en-US" sz="2400" dirty="0"/>
              <a:t>μf</a:t>
            </a:r>
            <a:r>
              <a:rPr lang="en-US" sz="2400" i="1" baseline="-25000" dirty="0"/>
              <a:t>y</a:t>
            </a:r>
            <a:r>
              <a:rPr lang="en-US" sz="2400" dirty="0"/>
              <a:t> = (2×41.2 kips)/[(0.75)(1.0)(0.85)(60 ksi)] </a:t>
            </a:r>
          </a:p>
          <a:p>
            <a:pPr marL="347663" indent="0">
              <a:spcAft>
                <a:spcPts val="1200"/>
              </a:spcAft>
              <a:buClr>
                <a:srgbClr val="FF0000"/>
              </a:buClr>
              <a:buNone/>
            </a:pPr>
            <a:r>
              <a:rPr lang="en-US" sz="2400" dirty="0"/>
              <a:t>                         = 2.15 in.</a:t>
            </a:r>
            <a:r>
              <a:rPr lang="en-US" sz="2400" baseline="30000" dirty="0"/>
              <a:t>2</a:t>
            </a:r>
          </a:p>
          <a:p>
            <a:pPr>
              <a:spcAft>
                <a:spcPts val="1200"/>
              </a:spcAft>
              <a:buClr>
                <a:srgbClr val="FF0000"/>
              </a:buClr>
            </a:pPr>
            <a:r>
              <a:rPr lang="en-US" sz="2400" dirty="0"/>
              <a:t>Number 5 dowels spaced at 48 in. </a:t>
            </a:r>
            <a:r>
              <a:rPr lang="en-US" sz="2400" dirty="0" err="1"/>
              <a:t>o.c</a:t>
            </a:r>
            <a:r>
              <a:rPr lang="en-US" sz="2400" dirty="0"/>
              <a:t>. provide</a:t>
            </a:r>
            <a:br>
              <a:rPr lang="en-US" sz="2400" dirty="0"/>
            </a:br>
            <a:br>
              <a:rPr lang="en-US" sz="2400" dirty="0"/>
            </a:br>
            <a:r>
              <a:rPr lang="en-US" sz="2400" i="1" dirty="0"/>
              <a:t>A</a:t>
            </a:r>
            <a:r>
              <a:rPr lang="en-US" sz="2400" i="1" baseline="-25000" dirty="0"/>
              <a:t>v</a:t>
            </a:r>
            <a:r>
              <a:rPr lang="en-US" sz="2400" dirty="0"/>
              <a:t> = (0.31 in.</a:t>
            </a:r>
            <a:r>
              <a:rPr lang="en-US" sz="2400" baseline="30000" dirty="0"/>
              <a:t>2</a:t>
            </a:r>
            <a:r>
              <a:rPr lang="en-US" sz="2400" dirty="0"/>
              <a:t>) (36 ft x 12 in./ft) / 48 in. = 2.79 in.</a:t>
            </a:r>
            <a:r>
              <a:rPr lang="en-US" sz="2400" baseline="30000" dirty="0"/>
              <a:t>2</a:t>
            </a:r>
          </a:p>
          <a:p>
            <a:pPr>
              <a:spcAft>
                <a:spcPts val="1200"/>
              </a:spcAft>
              <a:buClr>
                <a:srgbClr val="FF0000"/>
              </a:buClr>
            </a:pPr>
            <a:endParaRPr lang="en-US" sz="2400" dirty="0"/>
          </a:p>
        </p:txBody>
      </p:sp>
      <p:sp>
        <p:nvSpPr>
          <p:cNvPr id="2" name="Title 1"/>
          <p:cNvSpPr>
            <a:spLocks noGrp="1"/>
          </p:cNvSpPr>
          <p:nvPr>
            <p:ph type="title"/>
          </p:nvPr>
        </p:nvSpPr>
        <p:spPr>
          <a:xfrm>
            <a:off x="321733" y="269875"/>
            <a:ext cx="8297333" cy="1067855"/>
          </a:xfrm>
        </p:spPr>
        <p:txBody>
          <a:bodyPr/>
          <a:lstStyle/>
          <a:p>
            <a:r>
              <a:rPr lang="en-US" dirty="0"/>
              <a:t>Shear Resistance – Exterior Longitudinal Wall (Joint 4)</a:t>
            </a:r>
          </a:p>
        </p:txBody>
      </p:sp>
    </p:spTree>
    <p:extLst>
      <p:ext uri="{BB962C8B-B14F-4D97-AF65-F5344CB8AC3E}">
        <p14:creationId xmlns:p14="http://schemas.microsoft.com/office/powerpoint/2010/main" val="191479226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528252"/>
            <a:ext cx="8606374" cy="4737100"/>
          </a:xfrm>
        </p:spPr>
        <p:txBody>
          <a:bodyPr/>
          <a:lstStyle/>
          <a:p>
            <a:pPr>
              <a:spcAft>
                <a:spcPts val="1200"/>
              </a:spcAft>
              <a:buClr>
                <a:srgbClr val="FF0000"/>
              </a:buClr>
            </a:pPr>
            <a:r>
              <a:rPr lang="en-US" sz="2400" dirty="0"/>
              <a:t>Out-of-Plane forces at Joint 4 = 208 plf</a:t>
            </a:r>
          </a:p>
          <a:p>
            <a:pPr marL="347663" indent="0">
              <a:spcAft>
                <a:spcPts val="1200"/>
              </a:spcAft>
              <a:buClr>
                <a:srgbClr val="FF0000"/>
              </a:buClr>
              <a:buNone/>
            </a:pPr>
            <a:r>
              <a:rPr lang="en-US" sz="2400" dirty="0"/>
              <a:t>With bars at 4 feet on center, required reinforcement:</a:t>
            </a:r>
          </a:p>
          <a:p>
            <a:pPr marL="347663" indent="0">
              <a:spcAft>
                <a:spcPts val="1200"/>
              </a:spcAft>
              <a:buClr>
                <a:srgbClr val="FF0000"/>
              </a:buClr>
              <a:buNone/>
            </a:pPr>
            <a:r>
              <a:rPr lang="en-US" sz="2400" dirty="0"/>
              <a:t>A</a:t>
            </a:r>
            <a:r>
              <a:rPr lang="en-US" sz="2400" baseline="-25000" dirty="0"/>
              <a:t>s</a:t>
            </a:r>
            <a:r>
              <a:rPr lang="en-US" sz="2400" dirty="0"/>
              <a:t> = (4 ft)(0.208 </a:t>
            </a:r>
            <a:r>
              <a:rPr lang="en-US" sz="2400" dirty="0" err="1"/>
              <a:t>klf</a:t>
            </a:r>
            <a:r>
              <a:rPr lang="en-US" sz="2400" dirty="0"/>
              <a:t>)/[(0.9)(60 ksi)] = 0.015 in.</a:t>
            </a:r>
            <a:r>
              <a:rPr lang="en-US" sz="2400" baseline="30000" dirty="0"/>
              <a:t>2</a:t>
            </a:r>
            <a:r>
              <a:rPr lang="en-US" sz="2400" dirty="0"/>
              <a:t> </a:t>
            </a:r>
          </a:p>
          <a:p>
            <a:pPr>
              <a:spcAft>
                <a:spcPts val="1200"/>
              </a:spcAft>
              <a:buClr>
                <a:srgbClr val="FF0000"/>
              </a:buClr>
            </a:pPr>
            <a:r>
              <a:rPr lang="en-US" sz="2400" dirty="0"/>
              <a:t>Number 5 dowels spaced at 48 in. </a:t>
            </a:r>
            <a:r>
              <a:rPr lang="en-US" sz="2400" dirty="0" err="1"/>
              <a:t>o.c</a:t>
            </a:r>
            <a:r>
              <a:rPr lang="en-US" sz="2400" dirty="0"/>
              <a:t>. provided at this joint is adequate.</a:t>
            </a:r>
          </a:p>
          <a:p>
            <a:pPr>
              <a:spcAft>
                <a:spcPts val="1200"/>
              </a:spcAft>
              <a:buClr>
                <a:srgbClr val="FF0000"/>
              </a:buClr>
            </a:pPr>
            <a:r>
              <a:rPr lang="en-US" sz="2400" dirty="0"/>
              <a:t>This detail satisfies the tie force of 1.5 </a:t>
            </a:r>
            <a:r>
              <a:rPr lang="en-US" sz="2400" dirty="0" err="1"/>
              <a:t>klf</a:t>
            </a:r>
            <a:r>
              <a:rPr lang="en-US" sz="2400" dirty="0"/>
              <a:t> required by ACI 318 Section 16.2.5.1.</a:t>
            </a:r>
          </a:p>
          <a:p>
            <a:pPr>
              <a:spcAft>
                <a:spcPts val="1200"/>
              </a:spcAft>
              <a:buClr>
                <a:srgbClr val="FF0000"/>
              </a:buClr>
            </a:pPr>
            <a:r>
              <a:rPr lang="en-US" sz="2400" dirty="0"/>
              <a:t>The bars are extended 2 ft into the grout key, which is more than the development length.</a:t>
            </a:r>
          </a:p>
          <a:p>
            <a:pPr>
              <a:spcAft>
                <a:spcPts val="1200"/>
              </a:spcAft>
              <a:buClr>
                <a:srgbClr val="FF0000"/>
              </a:buClr>
            </a:pPr>
            <a:endParaRPr lang="en-US" sz="2400" dirty="0"/>
          </a:p>
          <a:p>
            <a:pPr>
              <a:spcAft>
                <a:spcPts val="1200"/>
              </a:spcAft>
              <a:buClr>
                <a:srgbClr val="FF0000"/>
              </a:buClr>
            </a:pPr>
            <a:endParaRPr lang="en-US" sz="2400" dirty="0"/>
          </a:p>
        </p:txBody>
      </p:sp>
      <p:sp>
        <p:nvSpPr>
          <p:cNvPr id="2" name="Title 1"/>
          <p:cNvSpPr>
            <a:spLocks noGrp="1"/>
          </p:cNvSpPr>
          <p:nvPr>
            <p:ph type="title"/>
          </p:nvPr>
        </p:nvSpPr>
        <p:spPr>
          <a:xfrm>
            <a:off x="321733" y="269875"/>
            <a:ext cx="8297333" cy="1067855"/>
          </a:xfrm>
        </p:spPr>
        <p:txBody>
          <a:bodyPr/>
          <a:lstStyle/>
          <a:p>
            <a:r>
              <a:rPr lang="en-US" dirty="0"/>
              <a:t>Out-of-Plane Forces – Exterior Longitudinal Wall (Joint 4)</a:t>
            </a:r>
          </a:p>
        </p:txBody>
      </p:sp>
    </p:spTree>
    <p:extLst>
      <p:ext uri="{BB962C8B-B14F-4D97-AF65-F5344CB8AC3E}">
        <p14:creationId xmlns:p14="http://schemas.microsoft.com/office/powerpoint/2010/main" val="232524659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ross section of a panel-to-perimeter-wall joint. Topped hollow core panel extending in the longitudinal direction meets the wall from the right. The topping is reinforced with WWF 10x10 W8 x W8. The joint is reinforced by:&#10;One 2’-6” long No. 5 bar with standard hooks at 4’-0” spacing located in the topping, lapped with WWF, and bend into the joint with 2” clear cover from the inner face of the wall.&#10;Two No. 8 continuous collector bars located in the joint adjacent to the wall’s vertical bar and extended in the perpendicular to the plane direction.&#10;Two No. 5 continuous bars located in the masonry bond beam at the top of the wall below the joint and extended in the perpendicular to the plane direction." title="Joint 4 Reinforcement Deta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046" y="989421"/>
            <a:ext cx="4917016" cy="5487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1733" y="41266"/>
            <a:ext cx="8297333" cy="1067855"/>
          </a:xfrm>
        </p:spPr>
        <p:txBody>
          <a:bodyPr/>
          <a:lstStyle/>
          <a:p>
            <a:r>
              <a:rPr lang="en-US" dirty="0"/>
              <a:t>Joint 4 Reinforcement Detail</a:t>
            </a:r>
          </a:p>
        </p:txBody>
      </p:sp>
    </p:spTree>
    <p:extLst>
      <p:ext uri="{BB962C8B-B14F-4D97-AF65-F5344CB8AC3E}">
        <p14:creationId xmlns:p14="http://schemas.microsoft.com/office/powerpoint/2010/main" val="378592059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Three-Story Office Building with Intermediate Precast Concrete Shear Walls</a:t>
            </a:r>
          </a:p>
        </p:txBody>
      </p:sp>
    </p:spTree>
    <p:extLst>
      <p:ext uri="{BB962C8B-B14F-4D97-AF65-F5344CB8AC3E}">
        <p14:creationId xmlns:p14="http://schemas.microsoft.com/office/powerpoint/2010/main" val="110626155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lan of the building. The plan is 150 ft long and 120 ft long with interior stairs and interior elevator cores. &#10;&#10;Design example for intermediate precast walls in three-story office in Seismic Design Category B. These walls can be used up to any height in Seismic Design Categories B and C but are limited to 40 feet for Seismic Design Categories D, E, and F.&#10;&#10;ACI 318 Section 21.4.2 requires that yielding between wall panels or between wall panels and the foundation be restricted to steel elements.  However, the Provisions are more specific in their means to accomplish the objective of providing reliable post-elastic performance.  Provisions Section 21.4.3 (ACI 318 Sec. 21.4.4) requires that connections that are designed to yield be capable of maintaining 80 percent of their design strength at the deformation induced by the design displacement.  Alternatively, they can use Type 2 mechanical splices.&#10;&#10;This precast concrete building is a three-story office building (Occupancy Category II) in southern New England on Site Class D soils.  The structure utilizes 10-foot-wide by 18-inch-deep prestressed double tees (DTs) spanning 40 feet to prestressed inverted tee beams for the floors and the roof.  The DTs are to be constructed using lightweight concrete.  Each of the above-grade floors and the roof are covered with a 2‑inch-thick (minimum), normal-weight cast-in-place concrete topping.  The vertical seismic force-resisting system is to be constructed entirely of precast concrete walls located around the stairs and elevator/mechanical shafts.  The only features illustrated in this example are the rational selection of the seismic design parameters and the design of the reinforcement and connections of the precast concrete shear walls." title="Three-Story Office Building with Intermediate Precast Concrete Shear Walls "/>
          <p:cNvPicPr/>
          <p:nvPr/>
        </p:nvPicPr>
        <p:blipFill>
          <a:blip r:embed="rId3" cstate="print"/>
          <a:srcRect r="7212"/>
          <a:stretch>
            <a:fillRect/>
          </a:stretch>
        </p:blipFill>
        <p:spPr>
          <a:xfrm>
            <a:off x="1206500" y="1806555"/>
            <a:ext cx="6731000" cy="4367213"/>
          </a:xfrm>
          <a:prstGeom prst="rect">
            <a:avLst/>
          </a:prstGeom>
        </p:spPr>
      </p:pic>
      <p:sp>
        <p:nvSpPr>
          <p:cNvPr id="2" name="Title 1"/>
          <p:cNvSpPr>
            <a:spLocks noGrp="1"/>
          </p:cNvSpPr>
          <p:nvPr>
            <p:ph type="title"/>
          </p:nvPr>
        </p:nvSpPr>
        <p:spPr>
          <a:xfrm>
            <a:off x="245661" y="282575"/>
            <a:ext cx="8639032" cy="1143000"/>
          </a:xfrm>
        </p:spPr>
        <p:txBody>
          <a:bodyPr/>
          <a:lstStyle/>
          <a:p>
            <a:r>
              <a:rPr lang="en-US" sz="3200" dirty="0"/>
              <a:t>Three-Story Office Building with Intermediate Precast Concrete Shear Walls </a:t>
            </a:r>
          </a:p>
        </p:txBody>
      </p:sp>
    </p:spTree>
    <p:extLst>
      <p:ext uri="{BB962C8B-B14F-4D97-AF65-F5344CB8AC3E}">
        <p14:creationId xmlns:p14="http://schemas.microsoft.com/office/powerpoint/2010/main" val="261001497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11.2-1 Design Parameters"/>
          <p:cNvGraphicFramePr>
            <a:graphicFrameLocks noGrp="1"/>
          </p:cNvGraphicFramePr>
          <p:nvPr>
            <p:extLst>
              <p:ext uri="{D42A27DB-BD31-4B8C-83A1-F6EECF244321}">
                <p14:modId xmlns:p14="http://schemas.microsoft.com/office/powerpoint/2010/main" val="3634555889"/>
              </p:ext>
            </p:extLst>
          </p:nvPr>
        </p:nvGraphicFramePr>
        <p:xfrm>
          <a:off x="254005" y="1882763"/>
          <a:ext cx="8644465" cy="4358640"/>
        </p:xfrm>
        <a:graphic>
          <a:graphicData uri="http://schemas.openxmlformats.org/drawingml/2006/table">
            <a:tbl>
              <a:tblPr firstRow="1">
                <a:tableStyleId>{5C22544A-7EE6-4342-B048-85BDC9FD1C3A}</a:tableStyleId>
              </a:tblPr>
              <a:tblGrid>
                <a:gridCol w="4673600">
                  <a:extLst>
                    <a:ext uri="{9D8B030D-6E8A-4147-A177-3AD203B41FA5}">
                      <a16:colId xmlns:a16="http://schemas.microsoft.com/office/drawing/2014/main" val="20000"/>
                    </a:ext>
                  </a:extLst>
                </a:gridCol>
                <a:gridCol w="3970865">
                  <a:extLst>
                    <a:ext uri="{9D8B030D-6E8A-4147-A177-3AD203B41FA5}">
                      <a16:colId xmlns:a16="http://schemas.microsoft.com/office/drawing/2014/main" val="20001"/>
                    </a:ext>
                  </a:extLst>
                </a:gridCol>
              </a:tblGrid>
              <a:tr h="0">
                <a:tc gridSpan="2">
                  <a:txBody>
                    <a:bodyPr/>
                    <a:lstStyle/>
                    <a:p>
                      <a:pPr marL="0" marR="0" algn="ctr">
                        <a:spcBef>
                          <a:spcPts val="1800"/>
                        </a:spcBef>
                        <a:spcAft>
                          <a:spcPts val="1800"/>
                        </a:spcAft>
                        <a:tabLst>
                          <a:tab pos="-685800" algn="l"/>
                          <a:tab pos="-457200" algn="l"/>
                          <a:tab pos="0" algn="l"/>
                          <a:tab pos="228600" algn="l"/>
                          <a:tab pos="457200" algn="l"/>
                          <a:tab pos="2514600" algn="l"/>
                        </a:tabLst>
                      </a:pPr>
                      <a:r>
                        <a:rPr lang="en-US" sz="2000" dirty="0">
                          <a:solidFill>
                            <a:sysClr val="windowText" lastClr="000000"/>
                          </a:solidFill>
                          <a:effectLst/>
                        </a:rPr>
                        <a:t>Table 11.2-1  Design Parameters</a:t>
                      </a:r>
                      <a:endParaRPr lang="en-US" sz="2000" dirty="0">
                        <a:solidFill>
                          <a:sysClr val="windowText" lastClr="000000"/>
                        </a:solidFill>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Design Parameter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Value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Risk Category</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II</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Arial"/>
                          <a:ea typeface="Calibri"/>
                        </a:rPr>
                        <a:t>Importance Factor,</a:t>
                      </a:r>
                      <a:r>
                        <a:rPr lang="en-US" sz="2000" baseline="0" dirty="0">
                          <a:effectLst/>
                          <a:latin typeface="Arial"/>
                          <a:ea typeface="Calibri"/>
                        </a:rPr>
                        <a:t> I</a:t>
                      </a:r>
                      <a:r>
                        <a:rPr lang="en-US" sz="2000" baseline="-25000" dirty="0">
                          <a:effectLst/>
                          <a:latin typeface="Arial"/>
                          <a:ea typeface="Calibri"/>
                        </a:rPr>
                        <a:t>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Arial"/>
                          <a:ea typeface="Calibri"/>
                        </a:rPr>
                        <a:t>1.0</a:t>
                      </a: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0.266</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0.08</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Site Class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D</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F</a:t>
                      </a:r>
                      <a:r>
                        <a:rPr lang="en-US" sz="2000" baseline="-25000" dirty="0">
                          <a:effectLst/>
                        </a:rPr>
                        <a:t>a</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1.59</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F</a:t>
                      </a:r>
                      <a:r>
                        <a:rPr lang="en-US" sz="2000" baseline="-25000" dirty="0">
                          <a:effectLst/>
                        </a:rPr>
                        <a:t>v</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2.4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8"/>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MS</a:t>
                      </a:r>
                      <a:r>
                        <a:rPr lang="en-US" sz="2000" dirty="0">
                          <a:effectLst/>
                        </a:rPr>
                        <a:t> = F</a:t>
                      </a:r>
                      <a:r>
                        <a:rPr lang="en-US" sz="2000" baseline="-25000" dirty="0">
                          <a:effectLst/>
                        </a:rPr>
                        <a:t>a</a:t>
                      </a:r>
                      <a:r>
                        <a:rPr lang="en-US" sz="2000" dirty="0">
                          <a:effectLst/>
                        </a:rPr>
                        <a:t>S</a:t>
                      </a:r>
                      <a:r>
                        <a:rPr lang="en-US" sz="2000" baseline="-25000" dirty="0">
                          <a:effectLst/>
                        </a:rPr>
                        <a:t>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0.425</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9"/>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M1</a:t>
                      </a:r>
                      <a:r>
                        <a:rPr lang="en-US" sz="2000" dirty="0">
                          <a:effectLst/>
                        </a:rPr>
                        <a:t> = F</a:t>
                      </a:r>
                      <a:r>
                        <a:rPr lang="en-US" sz="2000" baseline="-25000" dirty="0">
                          <a:effectLst/>
                        </a:rPr>
                        <a:t>v</a:t>
                      </a:r>
                      <a:r>
                        <a:rPr lang="en-US" sz="2000" dirty="0">
                          <a:effectLst/>
                        </a:rPr>
                        <a:t>S</a:t>
                      </a:r>
                      <a:r>
                        <a:rPr lang="en-US" sz="2000" baseline="-25000" dirty="0">
                          <a:effectLst/>
                        </a:rPr>
                        <a:t>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0.192</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0"/>
                  </a:ext>
                </a:extLst>
              </a:tr>
            </a:tbl>
          </a:graphicData>
        </a:graphic>
      </p:graphicFrame>
      <p:sp>
        <p:nvSpPr>
          <p:cNvPr id="6" name="Content Placeholder 5"/>
          <p:cNvSpPr>
            <a:spLocks noGrp="1"/>
          </p:cNvSpPr>
          <p:nvPr>
            <p:ph idx="1"/>
          </p:nvPr>
        </p:nvSpPr>
        <p:spPr>
          <a:xfrm>
            <a:off x="458788" y="1367896"/>
            <a:ext cx="7772400" cy="4297362"/>
          </a:xfrm>
        </p:spPr>
        <p:txBody>
          <a:bodyPr/>
          <a:lstStyle/>
          <a:p>
            <a:r>
              <a:rPr lang="en-US" sz="2400" dirty="0"/>
              <a:t>Seismic Parameters</a:t>
            </a:r>
          </a:p>
        </p:txBody>
      </p:sp>
      <p:sp>
        <p:nvSpPr>
          <p:cNvPr id="2" name="Title 1"/>
          <p:cNvSpPr>
            <a:spLocks noGrp="1"/>
          </p:cNvSpPr>
          <p:nvPr>
            <p:ph type="title"/>
          </p:nvPr>
        </p:nvSpPr>
        <p:spPr>
          <a:xfrm>
            <a:off x="200025" y="269875"/>
            <a:ext cx="8686799" cy="1143000"/>
          </a:xfrm>
        </p:spPr>
        <p:txBody>
          <a:bodyPr/>
          <a:lstStyle/>
          <a:p>
            <a:r>
              <a:rPr lang="en-US" sz="3200" dirty="0"/>
              <a:t>Three-Story Office Building with Intermediate Precast Concrete Shear Walls </a:t>
            </a:r>
          </a:p>
        </p:txBody>
      </p:sp>
    </p:spTree>
    <p:extLst>
      <p:ext uri="{BB962C8B-B14F-4D97-AF65-F5344CB8AC3E}">
        <p14:creationId xmlns:p14="http://schemas.microsoft.com/office/powerpoint/2010/main" val="303096064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11.2-1 Design Parameters"/>
          <p:cNvGraphicFramePr>
            <a:graphicFrameLocks noGrp="1"/>
          </p:cNvGraphicFramePr>
          <p:nvPr>
            <p:extLst>
              <p:ext uri="{D42A27DB-BD31-4B8C-83A1-F6EECF244321}">
                <p14:modId xmlns:p14="http://schemas.microsoft.com/office/powerpoint/2010/main" val="2723320255"/>
              </p:ext>
            </p:extLst>
          </p:nvPr>
        </p:nvGraphicFramePr>
        <p:xfrm>
          <a:off x="254005" y="1848895"/>
          <a:ext cx="8644465" cy="3962400"/>
        </p:xfrm>
        <a:graphic>
          <a:graphicData uri="http://schemas.openxmlformats.org/drawingml/2006/table">
            <a:tbl>
              <a:tblPr firstRow="1">
                <a:tableStyleId>{5C22544A-7EE6-4342-B048-85BDC9FD1C3A}</a:tableStyleId>
              </a:tblPr>
              <a:tblGrid>
                <a:gridCol w="4673600">
                  <a:extLst>
                    <a:ext uri="{9D8B030D-6E8A-4147-A177-3AD203B41FA5}">
                      <a16:colId xmlns:a16="http://schemas.microsoft.com/office/drawing/2014/main" val="20000"/>
                    </a:ext>
                  </a:extLst>
                </a:gridCol>
                <a:gridCol w="3970865">
                  <a:extLst>
                    <a:ext uri="{9D8B030D-6E8A-4147-A177-3AD203B41FA5}">
                      <a16:colId xmlns:a16="http://schemas.microsoft.com/office/drawing/2014/main" val="20001"/>
                    </a:ext>
                  </a:extLst>
                </a:gridCol>
              </a:tblGrid>
              <a:tr h="0">
                <a:tc gridSpan="2">
                  <a:txBody>
                    <a:bodyPr/>
                    <a:lstStyle/>
                    <a:p>
                      <a:pPr marL="0" marR="0" algn="ctr">
                        <a:spcBef>
                          <a:spcPts val="1800"/>
                        </a:spcBef>
                        <a:spcAft>
                          <a:spcPts val="1800"/>
                        </a:spcAft>
                        <a:tabLst>
                          <a:tab pos="-685800" algn="l"/>
                          <a:tab pos="-457200" algn="l"/>
                          <a:tab pos="0" algn="l"/>
                          <a:tab pos="228600" algn="l"/>
                          <a:tab pos="457200" algn="l"/>
                          <a:tab pos="2514600" algn="l"/>
                        </a:tabLst>
                      </a:pPr>
                      <a:r>
                        <a:rPr lang="en-US" sz="2000" dirty="0">
                          <a:solidFill>
                            <a:sysClr val="windowText" lastClr="000000"/>
                          </a:solidFill>
                          <a:effectLst/>
                        </a:rPr>
                        <a:t>Table 11.2-1  Design Parameters</a:t>
                      </a:r>
                      <a:endParaRPr lang="en-US" sz="2000" dirty="0">
                        <a:solidFill>
                          <a:sysClr val="windowText" lastClr="000000"/>
                        </a:solidFill>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Design Parameter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Value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DS</a:t>
                      </a:r>
                      <a:r>
                        <a:rPr lang="en-US" sz="2000" dirty="0">
                          <a:effectLst/>
                        </a:rPr>
                        <a:t> = 2/3 S</a:t>
                      </a:r>
                      <a:r>
                        <a:rPr lang="en-US" sz="2000" baseline="-25000" dirty="0">
                          <a:effectLst/>
                        </a:rPr>
                        <a:t>MS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0.283</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D1</a:t>
                      </a:r>
                      <a:r>
                        <a:rPr lang="en-US" sz="2000" dirty="0">
                          <a:effectLst/>
                        </a:rPr>
                        <a:t> = 2/3 S</a:t>
                      </a:r>
                      <a:r>
                        <a:rPr lang="en-US" sz="2000" baseline="-25000" dirty="0">
                          <a:effectLst/>
                        </a:rPr>
                        <a:t>M1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0.128</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Seismic Design Category</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Basic Seismic Force-Resisting System</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Bearing Wall System</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Wall Type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Intermediate Precast Shear Walls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Ω</a:t>
                      </a:r>
                      <a:r>
                        <a:rPr lang="en-US" sz="2000" baseline="-25000" dirty="0">
                          <a:effectLst/>
                        </a:rPr>
                        <a:t>0</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2.5</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8"/>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C</a:t>
                      </a:r>
                      <a:r>
                        <a:rPr lang="en-US" sz="2000" baseline="-25000" dirty="0">
                          <a:effectLst/>
                        </a:rPr>
                        <a:t>d</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9"/>
                  </a:ext>
                </a:extLst>
              </a:tr>
            </a:tbl>
          </a:graphicData>
        </a:graphic>
      </p:graphicFrame>
      <p:sp>
        <p:nvSpPr>
          <p:cNvPr id="6" name="Content Placeholder 5"/>
          <p:cNvSpPr>
            <a:spLocks noGrp="1"/>
          </p:cNvSpPr>
          <p:nvPr>
            <p:ph idx="1"/>
          </p:nvPr>
        </p:nvSpPr>
        <p:spPr>
          <a:xfrm>
            <a:off x="458788" y="1367896"/>
            <a:ext cx="7772400" cy="4297362"/>
          </a:xfrm>
        </p:spPr>
        <p:txBody>
          <a:bodyPr/>
          <a:lstStyle/>
          <a:p>
            <a:r>
              <a:rPr lang="en-US" sz="2400" dirty="0"/>
              <a:t>Seismic Parameters</a:t>
            </a:r>
          </a:p>
        </p:txBody>
      </p:sp>
      <p:sp>
        <p:nvSpPr>
          <p:cNvPr id="2" name="Title 1"/>
          <p:cNvSpPr>
            <a:spLocks noGrp="1"/>
          </p:cNvSpPr>
          <p:nvPr>
            <p:ph type="title"/>
          </p:nvPr>
        </p:nvSpPr>
        <p:spPr/>
        <p:txBody>
          <a:bodyPr/>
          <a:lstStyle/>
          <a:p>
            <a:r>
              <a:rPr lang="en-US" sz="3200" dirty="0"/>
              <a:t>Three-Story Office Building with Intermediate Precast Concrete Shear Walls </a:t>
            </a:r>
          </a:p>
        </p:txBody>
      </p:sp>
    </p:spTree>
    <p:extLst>
      <p:ext uri="{BB962C8B-B14F-4D97-AF65-F5344CB8AC3E}">
        <p14:creationId xmlns:p14="http://schemas.microsoft.com/office/powerpoint/2010/main" val="264878516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4982" y="1461024"/>
            <a:ext cx="8117945" cy="4584170"/>
          </a:xfrm>
        </p:spPr>
        <p:txBody>
          <a:bodyPr/>
          <a:lstStyle/>
          <a:p>
            <a:pPr lvl="0">
              <a:spcAft>
                <a:spcPts val="1200"/>
              </a:spcAft>
              <a:buClr>
                <a:srgbClr val="FF0000"/>
              </a:buClr>
            </a:pPr>
            <a:r>
              <a:rPr lang="en-US" sz="2400" b="1" dirty="0"/>
              <a:t>Precast Shear Wall System.  </a:t>
            </a:r>
            <a:r>
              <a:rPr lang="en-US" sz="2400" dirty="0"/>
              <a:t>This system is designed to yield in bending at the base of the precast shear walls without shear slip at any of the joints. The remaining connections (shear connectors and flexural connectors away from the base) are then made strong enough to ensure that the inelastic action is forced to the intended location. </a:t>
            </a:r>
          </a:p>
          <a:p>
            <a:pPr lvl="0">
              <a:spcAft>
                <a:spcPts val="1200"/>
              </a:spcAft>
              <a:buClr>
                <a:srgbClr val="FF0000"/>
              </a:buClr>
            </a:pPr>
            <a:r>
              <a:rPr lang="en-US" sz="2400" dirty="0"/>
              <a:t>The basic load combinations require that seismic forces and gravity loads be combined in accordance with the factored load combinations presented in </a:t>
            </a:r>
            <a:r>
              <a:rPr lang="en-US" sz="2400" i="1" dirty="0"/>
              <a:t>Standard</a:t>
            </a:r>
            <a:r>
              <a:rPr lang="en-US" sz="2400" dirty="0"/>
              <a:t> Section 12.4.2.3.  </a:t>
            </a:r>
          </a:p>
          <a:p>
            <a:pPr>
              <a:spcAft>
                <a:spcPts val="1200"/>
              </a:spcAft>
              <a:buClr>
                <a:srgbClr val="FF0000"/>
              </a:buClr>
            </a:pPr>
            <a:endParaRPr lang="en-US" dirty="0"/>
          </a:p>
        </p:txBody>
      </p:sp>
      <p:sp>
        <p:nvSpPr>
          <p:cNvPr id="2" name="Title 1"/>
          <p:cNvSpPr>
            <a:spLocks noGrp="1"/>
          </p:cNvSpPr>
          <p:nvPr>
            <p:ph type="title"/>
          </p:nvPr>
        </p:nvSpPr>
        <p:spPr/>
        <p:txBody>
          <a:bodyPr/>
          <a:lstStyle/>
          <a:p>
            <a:r>
              <a:rPr lang="en-US" sz="3200" dirty="0"/>
              <a:t>Structural Design Considerations </a:t>
            </a:r>
          </a:p>
        </p:txBody>
      </p:sp>
    </p:spTree>
    <p:extLst>
      <p:ext uri="{BB962C8B-B14F-4D97-AF65-F5344CB8AC3E}">
        <p14:creationId xmlns:p14="http://schemas.microsoft.com/office/powerpoint/2010/main" val="306715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61988" y="1333490"/>
            <a:ext cx="7772400" cy="4640389"/>
          </a:xfrm>
        </p:spPr>
        <p:txBody>
          <a:bodyPr/>
          <a:lstStyle/>
          <a:p>
            <a:pPr lvl="0">
              <a:buClr>
                <a:srgbClr val="FF0000"/>
              </a:buClr>
            </a:pPr>
            <a:r>
              <a:rPr lang="en-US" sz="2000" dirty="0"/>
              <a:t>For precast concrete diaphragms including chords and collectors in structures assigned to SDC C through F, </a:t>
            </a:r>
            <a:r>
              <a:rPr lang="en-US" sz="2000" i="1" dirty="0"/>
              <a:t>Standard</a:t>
            </a:r>
            <a:r>
              <a:rPr lang="en-US" sz="2000" dirty="0"/>
              <a:t> Section 12.10.3 defines the diaphragm seismic design force. </a:t>
            </a:r>
          </a:p>
          <a:p>
            <a:pPr lvl="0">
              <a:buClr>
                <a:srgbClr val="FF0000"/>
              </a:buClr>
            </a:pPr>
            <a:r>
              <a:rPr lang="en-US" sz="2000" dirty="0"/>
              <a:t>All other diaphragms and their chords and collectors can be designed for the seismic design forces given in </a:t>
            </a:r>
            <a:r>
              <a:rPr lang="en-US" sz="2000" i="1" dirty="0"/>
              <a:t>Standard</a:t>
            </a:r>
            <a:r>
              <a:rPr lang="en-US" sz="2000" dirty="0"/>
              <a:t> Sections 12.10.1 and 12.10.2 or Section 12.10.3, except that steel deck diaphragms are not permitted to be deigned by </a:t>
            </a:r>
            <a:r>
              <a:rPr lang="en-US" sz="2000" i="1" dirty="0"/>
              <a:t>Standard</a:t>
            </a:r>
            <a:r>
              <a:rPr lang="en-US" sz="2000" dirty="0"/>
              <a:t> Section 12.10.3.</a:t>
            </a:r>
          </a:p>
          <a:p>
            <a:pPr lvl="0">
              <a:buClr>
                <a:srgbClr val="FF0000"/>
              </a:buClr>
            </a:pPr>
            <a:r>
              <a:rPr lang="en-US" sz="2000" dirty="0"/>
              <a:t>When designing by </a:t>
            </a:r>
            <a:r>
              <a:rPr lang="en-US" sz="2000" i="1" dirty="0"/>
              <a:t>Standard</a:t>
            </a:r>
            <a:r>
              <a:rPr lang="en-US" sz="2000" dirty="0"/>
              <a:t> Sections 12.10.1 and 12.10.2, for SDC C through F, </a:t>
            </a:r>
            <a:r>
              <a:rPr lang="en-US" sz="2000" i="1" dirty="0"/>
              <a:t>Standard</a:t>
            </a:r>
            <a:r>
              <a:rPr lang="en-US" sz="2000" dirty="0"/>
              <a:t> Section 12.10.2.1 requires that collector elements, collector splices and collector connections to the vertical seismic force-resisting members be designed in accordance with </a:t>
            </a:r>
            <a:r>
              <a:rPr lang="en-US" sz="2000" i="1" dirty="0"/>
              <a:t>Standard</a:t>
            </a:r>
            <a:r>
              <a:rPr lang="en-US" sz="2000" dirty="0"/>
              <a:t> Section 12.4.3, which amplifies design forces by Ω</a:t>
            </a:r>
            <a:r>
              <a:rPr lang="en-US" sz="2000" baseline="-25000" dirty="0"/>
              <a:t>o</a:t>
            </a:r>
            <a:r>
              <a:rPr lang="en-US" sz="2000" dirty="0"/>
              <a:t>. When designing by </a:t>
            </a:r>
            <a:r>
              <a:rPr lang="en-US" sz="2000" i="1" dirty="0"/>
              <a:t>Standard</a:t>
            </a:r>
            <a:r>
              <a:rPr lang="en-US" sz="2000" dirty="0"/>
              <a:t> Section 12.10.3, the same forces are required to be amplified by a factor of 1.5, with three exceptions (</a:t>
            </a:r>
            <a:r>
              <a:rPr lang="en-US" sz="2000" i="1" dirty="0"/>
              <a:t>Standard</a:t>
            </a:r>
            <a:r>
              <a:rPr lang="en-US" sz="2000" dirty="0"/>
              <a:t> Section 12.10.3.4).</a:t>
            </a:r>
          </a:p>
        </p:txBody>
      </p:sp>
      <p:sp>
        <p:nvSpPr>
          <p:cNvPr id="2" name="Title 1"/>
          <p:cNvSpPr>
            <a:spLocks noGrp="1"/>
          </p:cNvSpPr>
          <p:nvPr>
            <p:ph type="title"/>
          </p:nvPr>
        </p:nvSpPr>
        <p:spPr/>
        <p:txBody>
          <a:bodyPr/>
          <a:lstStyle/>
          <a:p>
            <a:r>
              <a:rPr lang="en-US" dirty="0"/>
              <a:t>General Design Requirement</a:t>
            </a:r>
          </a:p>
        </p:txBody>
      </p:sp>
    </p:spTree>
    <p:extLst>
      <p:ext uri="{BB962C8B-B14F-4D97-AF65-F5344CB8AC3E}">
        <p14:creationId xmlns:p14="http://schemas.microsoft.com/office/powerpoint/2010/main" val="337713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4982" y="1461024"/>
            <a:ext cx="8117945" cy="4584170"/>
          </a:xfrm>
        </p:spPr>
        <p:txBody>
          <a:bodyPr/>
          <a:lstStyle/>
          <a:p>
            <a:pPr>
              <a:spcAft>
                <a:spcPts val="1200"/>
              </a:spcAft>
              <a:buClr>
                <a:srgbClr val="FF0000"/>
              </a:buClr>
            </a:pPr>
            <a:r>
              <a:rPr lang="en-US" sz="2400" dirty="0"/>
              <a:t>The relevant load combinations from ASCE 7 are as follows:</a:t>
            </a:r>
          </a:p>
          <a:p>
            <a:pPr marL="346075" indent="0">
              <a:spcAft>
                <a:spcPts val="1200"/>
              </a:spcAft>
              <a:buClr>
                <a:srgbClr val="FF0000"/>
              </a:buClr>
              <a:buNone/>
            </a:pPr>
            <a:r>
              <a:rPr lang="en-US" sz="2400" dirty="0"/>
              <a:t>(1.2 + 0.2S</a:t>
            </a:r>
            <a:r>
              <a:rPr lang="en-US" sz="2400" baseline="-25000" dirty="0"/>
              <a:t>DS</a:t>
            </a:r>
            <a:r>
              <a:rPr lang="en-US" sz="2400" dirty="0"/>
              <a:t>)D ± </a:t>
            </a:r>
            <a:r>
              <a:rPr lang="en-US" sz="2400" dirty="0">
                <a:latin typeface="Symbol" pitchFamily="18" charset="2"/>
              </a:rPr>
              <a:t></a:t>
            </a:r>
            <a:r>
              <a:rPr lang="en-US" sz="2400" dirty="0"/>
              <a:t>Q</a:t>
            </a:r>
            <a:r>
              <a:rPr lang="en-US" sz="2400" baseline="-25000" dirty="0"/>
              <a:t>E</a:t>
            </a:r>
            <a:r>
              <a:rPr lang="en-US" sz="2400" dirty="0"/>
              <a:t> + 0.5L</a:t>
            </a:r>
          </a:p>
          <a:p>
            <a:pPr marL="346075" indent="0">
              <a:spcAft>
                <a:spcPts val="2400"/>
              </a:spcAft>
              <a:buClr>
                <a:srgbClr val="FF0000"/>
              </a:buClr>
              <a:buNone/>
            </a:pPr>
            <a:r>
              <a:rPr lang="en-US" sz="2400" dirty="0"/>
              <a:t>(0.9 - 0.2S</a:t>
            </a:r>
            <a:r>
              <a:rPr lang="en-US" sz="2400" baseline="-25000" dirty="0"/>
              <a:t>DS</a:t>
            </a:r>
            <a:r>
              <a:rPr lang="en-US" sz="2400" dirty="0"/>
              <a:t>)D ± </a:t>
            </a:r>
            <a:r>
              <a:rPr lang="en-US" sz="2400" dirty="0">
                <a:latin typeface="Symbol" pitchFamily="18" charset="2"/>
              </a:rPr>
              <a:t></a:t>
            </a:r>
            <a:r>
              <a:rPr lang="en-US" sz="2400" dirty="0"/>
              <a:t>Q</a:t>
            </a:r>
            <a:r>
              <a:rPr lang="en-US" sz="2400" baseline="-25000" dirty="0"/>
              <a:t>E</a:t>
            </a:r>
          </a:p>
          <a:p>
            <a:pPr>
              <a:spcAft>
                <a:spcPts val="1200"/>
              </a:spcAft>
              <a:buClr>
                <a:srgbClr val="FF0000"/>
              </a:buClr>
            </a:pPr>
            <a:r>
              <a:rPr lang="en-US" sz="2400" dirty="0"/>
              <a:t>Substituting S</a:t>
            </a:r>
            <a:r>
              <a:rPr lang="en-US" sz="2400" baseline="-25000" dirty="0"/>
              <a:t>DS</a:t>
            </a:r>
            <a:r>
              <a:rPr lang="en-US" sz="2400" dirty="0"/>
              <a:t> as determined above and </a:t>
            </a:r>
            <a:r>
              <a:rPr lang="en-US" sz="2400" dirty="0">
                <a:latin typeface="Symbol" pitchFamily="18" charset="2"/>
              </a:rPr>
              <a:t>  </a:t>
            </a:r>
            <a:r>
              <a:rPr lang="en-US" sz="2400" dirty="0"/>
              <a:t>as 1.0 for SDC B, these load combinations become:</a:t>
            </a:r>
          </a:p>
          <a:p>
            <a:pPr marL="346075" indent="0">
              <a:spcAft>
                <a:spcPts val="1200"/>
              </a:spcAft>
              <a:buClr>
                <a:srgbClr val="FF0000"/>
              </a:buClr>
              <a:buNone/>
            </a:pPr>
            <a:r>
              <a:rPr lang="en-US" sz="2400" dirty="0"/>
              <a:t>1.26D + Q</a:t>
            </a:r>
            <a:r>
              <a:rPr lang="en-US" sz="2400" baseline="-25000" dirty="0"/>
              <a:t>E</a:t>
            </a:r>
            <a:r>
              <a:rPr lang="en-US" sz="2400" dirty="0"/>
              <a:t> + 0.5L</a:t>
            </a:r>
          </a:p>
          <a:p>
            <a:pPr marL="346075" indent="0">
              <a:spcAft>
                <a:spcPts val="1200"/>
              </a:spcAft>
              <a:buClr>
                <a:srgbClr val="FF0000"/>
              </a:buClr>
              <a:buNone/>
            </a:pPr>
            <a:r>
              <a:rPr lang="en-US" sz="2400" dirty="0"/>
              <a:t>0.843D - Q</a:t>
            </a:r>
            <a:r>
              <a:rPr lang="en-US" sz="2400" baseline="-25000" dirty="0"/>
              <a:t>E</a:t>
            </a:r>
          </a:p>
          <a:p>
            <a:pPr>
              <a:spcAft>
                <a:spcPts val="1200"/>
              </a:spcAft>
              <a:buClr>
                <a:srgbClr val="FF0000"/>
              </a:buClr>
            </a:pPr>
            <a:endParaRPr lang="en-US" sz="2400" dirty="0"/>
          </a:p>
        </p:txBody>
      </p:sp>
      <p:sp>
        <p:nvSpPr>
          <p:cNvPr id="2" name="Title 1"/>
          <p:cNvSpPr>
            <a:spLocks noGrp="1"/>
          </p:cNvSpPr>
          <p:nvPr>
            <p:ph type="title"/>
          </p:nvPr>
        </p:nvSpPr>
        <p:spPr/>
        <p:txBody>
          <a:bodyPr/>
          <a:lstStyle/>
          <a:p>
            <a:r>
              <a:rPr lang="en-US" sz="3200" dirty="0"/>
              <a:t>Load Combinations</a:t>
            </a:r>
          </a:p>
        </p:txBody>
      </p:sp>
    </p:spTree>
    <p:extLst>
      <p:ext uri="{BB962C8B-B14F-4D97-AF65-F5344CB8AC3E}">
        <p14:creationId xmlns:p14="http://schemas.microsoft.com/office/powerpoint/2010/main" val="102886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title="-"/>
          <p:cNvCxnSpPr/>
          <p:nvPr/>
        </p:nvCxnSpPr>
        <p:spPr bwMode="auto">
          <a:xfrm>
            <a:off x="1075267" y="4893733"/>
            <a:ext cx="7450666" cy="0"/>
          </a:xfrm>
          <a:prstGeom prst="line">
            <a:avLst/>
          </a:prstGeom>
          <a:solidFill>
            <a:schemeClr val="accent1"/>
          </a:solidFill>
          <a:ln w="222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Content Placeholder 2"/>
          <p:cNvSpPr>
            <a:spLocks noGrp="1"/>
          </p:cNvSpPr>
          <p:nvPr>
            <p:ph idx="1"/>
          </p:nvPr>
        </p:nvSpPr>
        <p:spPr>
          <a:xfrm>
            <a:off x="661988" y="1367887"/>
            <a:ext cx="8278812" cy="4297362"/>
          </a:xfrm>
        </p:spPr>
        <p:txBody>
          <a:bodyPr/>
          <a:lstStyle/>
          <a:p>
            <a:pPr>
              <a:buClr>
                <a:srgbClr val="FF0000"/>
              </a:buClr>
            </a:pPr>
            <a:r>
              <a:rPr lang="en-US" sz="2400" dirty="0"/>
              <a:t>For the roof and two floors:</a:t>
            </a:r>
          </a:p>
          <a:p>
            <a:pPr marL="347663" indent="0">
              <a:buClr>
                <a:srgbClr val="FF0000"/>
              </a:buClr>
              <a:buNone/>
            </a:pPr>
            <a:r>
              <a:rPr lang="en-US" sz="2400" dirty="0"/>
              <a:t>18-inch double tees (32 psf) + 2-inch topping (24 psf)							= 56.0 psf</a:t>
            </a:r>
          </a:p>
          <a:p>
            <a:pPr marL="347663" indent="0">
              <a:buClr>
                <a:srgbClr val="FF0000"/>
              </a:buClr>
              <a:buNone/>
            </a:pPr>
            <a:r>
              <a:rPr lang="en-US" sz="2400" dirty="0"/>
              <a:t>Precast beams at 40 feet			= 12.5 psf</a:t>
            </a:r>
          </a:p>
          <a:p>
            <a:pPr marL="347663" indent="0">
              <a:buClr>
                <a:srgbClr val="FF0000"/>
              </a:buClr>
              <a:buNone/>
            </a:pPr>
            <a:r>
              <a:rPr lang="en-US" sz="2400" dirty="0"/>
              <a:t>16-inch square columns				=   4.5 psf</a:t>
            </a:r>
          </a:p>
          <a:p>
            <a:pPr marL="347663" indent="0">
              <a:buClr>
                <a:srgbClr val="FF0000"/>
              </a:buClr>
              <a:buNone/>
            </a:pPr>
            <a:r>
              <a:rPr lang="en-US" sz="2400" dirty="0"/>
              <a:t>Ceiling, mechanical, miscellaneous		=   4.0 psf</a:t>
            </a:r>
          </a:p>
          <a:p>
            <a:pPr marL="347663" indent="0">
              <a:buClr>
                <a:srgbClr val="FF0000"/>
              </a:buClr>
              <a:buNone/>
            </a:pPr>
            <a:r>
              <a:rPr lang="en-US" sz="2400" dirty="0"/>
              <a:t>Exterior cladding (per floor area)		=   5.0 psf</a:t>
            </a:r>
          </a:p>
          <a:p>
            <a:pPr marL="347663" indent="0">
              <a:spcAft>
                <a:spcPts val="1200"/>
              </a:spcAft>
              <a:buClr>
                <a:srgbClr val="FF0000"/>
              </a:buClr>
              <a:buNone/>
            </a:pPr>
            <a:r>
              <a:rPr lang="en-US" sz="2400" dirty="0"/>
              <a:t>Partitions						= 10.0 psf</a:t>
            </a:r>
          </a:p>
          <a:p>
            <a:pPr marL="347663" indent="0">
              <a:buClr>
                <a:srgbClr val="FF0000"/>
              </a:buClr>
              <a:buNone/>
            </a:pPr>
            <a:r>
              <a:rPr lang="en-US" sz="2400" dirty="0"/>
              <a:t>Total						= 92.0 psf </a:t>
            </a:r>
          </a:p>
          <a:p>
            <a:pPr>
              <a:buClr>
                <a:srgbClr val="FF0000"/>
              </a:buClr>
            </a:pPr>
            <a:endParaRPr lang="en-US" sz="2400" dirty="0"/>
          </a:p>
        </p:txBody>
      </p:sp>
      <p:sp>
        <p:nvSpPr>
          <p:cNvPr id="2" name="Title 1"/>
          <p:cNvSpPr>
            <a:spLocks noGrp="1"/>
          </p:cNvSpPr>
          <p:nvPr>
            <p:ph type="title"/>
          </p:nvPr>
        </p:nvSpPr>
        <p:spPr/>
        <p:txBody>
          <a:bodyPr/>
          <a:lstStyle/>
          <a:p>
            <a:r>
              <a:rPr lang="en-US" dirty="0"/>
              <a:t>Seismic Weight</a:t>
            </a:r>
          </a:p>
        </p:txBody>
      </p:sp>
    </p:spTree>
    <p:extLst>
      <p:ext uri="{BB962C8B-B14F-4D97-AF65-F5344CB8AC3E}">
        <p14:creationId xmlns:p14="http://schemas.microsoft.com/office/powerpoint/2010/main" val="335145950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4912" y="1367887"/>
            <a:ext cx="8278812" cy="4297362"/>
          </a:xfrm>
        </p:spPr>
        <p:txBody>
          <a:bodyPr/>
          <a:lstStyle/>
          <a:p>
            <a:pPr>
              <a:buClr>
                <a:srgbClr val="FF0000"/>
              </a:buClr>
            </a:pPr>
            <a:r>
              <a:rPr lang="en-US" sz="2400" dirty="0"/>
              <a:t>The weight of each floor including the precast shear walls is:	</a:t>
            </a:r>
          </a:p>
          <a:p>
            <a:pPr marL="347663" indent="0">
              <a:spcAft>
                <a:spcPts val="600"/>
              </a:spcAft>
              <a:buClr>
                <a:srgbClr val="FF0000"/>
              </a:buClr>
              <a:buNone/>
            </a:pPr>
            <a:r>
              <a:rPr lang="en-US" sz="2400" dirty="0"/>
              <a:t>(120 ft)(150 ft)(92 psf / 1,000) + </a:t>
            </a:r>
          </a:p>
          <a:p>
            <a:pPr marL="0" indent="0">
              <a:buClr>
                <a:srgbClr val="FF0000"/>
              </a:buClr>
              <a:buNone/>
            </a:pPr>
            <a:r>
              <a:rPr lang="en-US" sz="2400" dirty="0"/>
              <a:t>                 [(15 ft)4 + (25 ft)2](12 ft)(0.10 </a:t>
            </a:r>
            <a:r>
              <a:rPr lang="en-US" sz="2400" dirty="0" err="1"/>
              <a:t>ksf</a:t>
            </a:r>
            <a:r>
              <a:rPr lang="en-US" sz="2400" dirty="0"/>
              <a:t>) = 1788 kips	</a:t>
            </a:r>
          </a:p>
          <a:p>
            <a:pPr>
              <a:buClr>
                <a:srgbClr val="FF0000"/>
              </a:buClr>
            </a:pPr>
            <a:r>
              <a:rPr lang="en-US" sz="2400" dirty="0"/>
              <a:t>Considering the roof to be the same weight as a floor, the total building weight is W = 3(1788 kips) = 5364 kips.</a:t>
            </a:r>
          </a:p>
          <a:p>
            <a:pPr marL="347663" indent="0">
              <a:buClr>
                <a:srgbClr val="FF0000"/>
              </a:buClr>
              <a:buNone/>
            </a:pPr>
            <a:endParaRPr lang="en-US" sz="2400" dirty="0"/>
          </a:p>
          <a:p>
            <a:pPr>
              <a:buClr>
                <a:srgbClr val="FF0000"/>
              </a:buClr>
            </a:pPr>
            <a:endParaRPr lang="en-US" sz="2400" dirty="0"/>
          </a:p>
        </p:txBody>
      </p:sp>
      <p:sp>
        <p:nvSpPr>
          <p:cNvPr id="2" name="Title 1"/>
          <p:cNvSpPr>
            <a:spLocks noGrp="1"/>
          </p:cNvSpPr>
          <p:nvPr>
            <p:ph type="title"/>
          </p:nvPr>
        </p:nvSpPr>
        <p:spPr/>
        <p:txBody>
          <a:bodyPr/>
          <a:lstStyle/>
          <a:p>
            <a:r>
              <a:rPr lang="en-US" dirty="0"/>
              <a:t>Seismic Weight</a:t>
            </a:r>
          </a:p>
        </p:txBody>
      </p:sp>
    </p:spTree>
    <p:extLst>
      <p:ext uri="{BB962C8B-B14F-4D97-AF65-F5344CB8AC3E}">
        <p14:creationId xmlns:p14="http://schemas.microsoft.com/office/powerpoint/2010/main" val="184627620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3" descr="where T is the fundamental period of the building computed using the approximate method of Standard Equation 12.8-7: &#10;"/>
          <p:cNvGraphicFramePr>
            <a:graphicFrameLocks noChangeAspect="1"/>
          </p:cNvGraphicFramePr>
          <p:nvPr>
            <p:extLst>
              <p:ext uri="{D42A27DB-BD31-4B8C-83A1-F6EECF244321}">
                <p14:modId xmlns:p14="http://schemas.microsoft.com/office/powerpoint/2010/main" val="3388369756"/>
              </p:ext>
            </p:extLst>
          </p:nvPr>
        </p:nvGraphicFramePr>
        <p:xfrm>
          <a:off x="2771258" y="3716334"/>
          <a:ext cx="3489372" cy="373062"/>
        </p:xfrm>
        <a:graphic>
          <a:graphicData uri="http://schemas.openxmlformats.org/presentationml/2006/ole">
            <mc:AlternateContent xmlns:mc="http://schemas.openxmlformats.org/markup-compatibility/2006">
              <mc:Choice xmlns:v="urn:schemas-microsoft-com:vml" Requires="v">
                <p:oleObj spid="_x0000_s35266" name="Equation" r:id="rId4" imgW="2273040" imgH="228600" progId="Equation.3">
                  <p:embed/>
                </p:oleObj>
              </mc:Choice>
              <mc:Fallback>
                <p:oleObj name="Equation" r:id="rId4" imgW="2273040" imgH="228600" progId="Equation.3">
                  <p:embed/>
                  <p:pic>
                    <p:nvPicPr>
                      <p:cNvPr id="0" name="Object 1037"/>
                      <p:cNvPicPr>
                        <a:picLocks noChangeAspect="1" noChangeArrowheads="1"/>
                      </p:cNvPicPr>
                      <p:nvPr/>
                    </p:nvPicPr>
                    <p:blipFill>
                      <a:blip r:embed="rId5"/>
                      <a:srcRect/>
                      <a:stretch>
                        <a:fillRect/>
                      </a:stretch>
                    </p:blipFill>
                    <p:spPr bwMode="auto">
                      <a:xfrm>
                        <a:off x="2771258" y="3716334"/>
                        <a:ext cx="3489372" cy="373062"/>
                      </a:xfrm>
                      <a:prstGeom prst="rect">
                        <a:avLst/>
                      </a:prstGeom>
                      <a:noFill/>
                    </p:spPr>
                  </p:pic>
                </p:oleObj>
              </mc:Fallback>
            </mc:AlternateContent>
          </a:graphicData>
        </a:graphic>
      </p:graphicFrame>
      <p:graphicFrame>
        <p:nvGraphicFramePr>
          <p:cNvPr id="12" name="Object 11" descr="except that it need not exceed the value from Standard Equation 12.8-3 computed as:&#10;"/>
          <p:cNvGraphicFramePr>
            <a:graphicFrameLocks noChangeAspect="1"/>
          </p:cNvGraphicFramePr>
          <p:nvPr>
            <p:extLst>
              <p:ext uri="{D42A27DB-BD31-4B8C-83A1-F6EECF244321}">
                <p14:modId xmlns:p14="http://schemas.microsoft.com/office/powerpoint/2010/main" val="540710193"/>
              </p:ext>
            </p:extLst>
          </p:nvPr>
        </p:nvGraphicFramePr>
        <p:xfrm>
          <a:off x="2742143" y="2243138"/>
          <a:ext cx="2953477" cy="610129"/>
        </p:xfrm>
        <a:graphic>
          <a:graphicData uri="http://schemas.openxmlformats.org/presentationml/2006/ole">
            <mc:AlternateContent xmlns:mc="http://schemas.openxmlformats.org/markup-compatibility/2006">
              <mc:Choice xmlns:v="urn:schemas-microsoft-com:vml" Requires="v">
                <p:oleObj spid="_x0000_s35267" name="Equation" r:id="rId6" imgW="2095200" imgH="406080" progId="Equation.3">
                  <p:embed/>
                </p:oleObj>
              </mc:Choice>
              <mc:Fallback>
                <p:oleObj name="Equation" r:id="rId6" imgW="2095200" imgH="406080" progId="Equation.3">
                  <p:embed/>
                  <p:pic>
                    <p:nvPicPr>
                      <p:cNvPr id="0" name="Object 1035"/>
                      <p:cNvPicPr>
                        <a:picLocks noChangeAspect="1" noChangeArrowheads="1"/>
                      </p:cNvPicPr>
                      <p:nvPr/>
                    </p:nvPicPr>
                    <p:blipFill>
                      <a:blip r:embed="rId7"/>
                      <a:srcRect/>
                      <a:stretch>
                        <a:fillRect/>
                      </a:stretch>
                    </p:blipFill>
                    <p:spPr bwMode="auto">
                      <a:xfrm>
                        <a:off x="2742143" y="2243138"/>
                        <a:ext cx="2953477" cy="610129"/>
                      </a:xfrm>
                      <a:prstGeom prst="rect">
                        <a:avLst/>
                      </a:prstGeom>
                      <a:noFill/>
                    </p:spPr>
                  </p:pic>
                </p:oleObj>
              </mc:Fallback>
            </mc:AlternateContent>
          </a:graphicData>
        </a:graphic>
      </p:graphicFrame>
      <p:graphicFrame>
        <p:nvGraphicFramePr>
          <p:cNvPr id="10" name="Object 9" title="Equation 12.8-2:"/>
          <p:cNvGraphicFramePr>
            <a:graphicFrameLocks noChangeAspect="1"/>
          </p:cNvGraphicFramePr>
          <p:nvPr>
            <p:extLst>
              <p:ext uri="{D42A27DB-BD31-4B8C-83A1-F6EECF244321}">
                <p14:modId xmlns:p14="http://schemas.microsoft.com/office/powerpoint/2010/main" val="848535954"/>
              </p:ext>
            </p:extLst>
          </p:nvPr>
        </p:nvGraphicFramePr>
        <p:xfrm>
          <a:off x="2734195" y="999590"/>
          <a:ext cx="2617776" cy="634470"/>
        </p:xfrm>
        <a:graphic>
          <a:graphicData uri="http://schemas.openxmlformats.org/presentationml/2006/ole">
            <mc:AlternateContent xmlns:mc="http://schemas.openxmlformats.org/markup-compatibility/2006">
              <mc:Choice xmlns:v="urn:schemas-microsoft-com:vml" Requires="v">
                <p:oleObj spid="_x0000_s35268" name="Equation" r:id="rId8" imgW="1777680" imgH="406080" progId="Equation.3">
                  <p:embed/>
                </p:oleObj>
              </mc:Choice>
              <mc:Fallback>
                <p:oleObj name="Equation" r:id="rId8" imgW="1777680" imgH="406080" progId="Equation.3">
                  <p:embed/>
                  <p:pic>
                    <p:nvPicPr>
                      <p:cNvPr id="0" name="Object 1033"/>
                      <p:cNvPicPr>
                        <a:picLocks noChangeAspect="1" noChangeArrowheads="1"/>
                      </p:cNvPicPr>
                      <p:nvPr/>
                    </p:nvPicPr>
                    <p:blipFill>
                      <a:blip r:embed="rId9"/>
                      <a:srcRect/>
                      <a:stretch>
                        <a:fillRect/>
                      </a:stretch>
                    </p:blipFill>
                    <p:spPr bwMode="auto">
                      <a:xfrm>
                        <a:off x="2734195" y="999590"/>
                        <a:ext cx="2617776" cy="634470"/>
                      </a:xfrm>
                      <a:prstGeom prst="rect">
                        <a:avLst/>
                      </a:prstGeom>
                      <a:noFill/>
                    </p:spPr>
                  </p:pic>
                </p:oleObj>
              </mc:Fallback>
            </mc:AlternateContent>
          </a:graphicData>
        </a:graphic>
      </p:graphicFrame>
      <p:sp>
        <p:nvSpPr>
          <p:cNvPr id="3" name="Content Placeholder 2"/>
          <p:cNvSpPr>
            <a:spLocks noGrp="1"/>
          </p:cNvSpPr>
          <p:nvPr>
            <p:ph idx="1"/>
          </p:nvPr>
        </p:nvSpPr>
        <p:spPr>
          <a:xfrm>
            <a:off x="611188" y="1020762"/>
            <a:ext cx="7859712" cy="4859337"/>
          </a:xfrm>
        </p:spPr>
        <p:txBody>
          <a:bodyPr/>
          <a:lstStyle/>
          <a:p>
            <a:pPr marL="0" lvl="0" indent="0">
              <a:buNone/>
            </a:pPr>
            <a:r>
              <a:rPr lang="en-US" sz="1800" dirty="0"/>
              <a:t>Equation 12.8-2:</a:t>
            </a:r>
          </a:p>
          <a:p>
            <a:pPr marL="0" indent="0">
              <a:buNone/>
            </a:pPr>
            <a:r>
              <a:rPr lang="en-US" sz="1800" dirty="0"/>
              <a:t> </a:t>
            </a:r>
          </a:p>
          <a:p>
            <a:pPr marL="0" indent="0">
              <a:buNone/>
            </a:pPr>
            <a:r>
              <a:rPr lang="en-US" sz="1800" dirty="0"/>
              <a:t>except that it need not exceed the value from </a:t>
            </a:r>
            <a:r>
              <a:rPr lang="en-US" sz="1800" i="1" dirty="0"/>
              <a:t>Standard</a:t>
            </a:r>
            <a:r>
              <a:rPr lang="en-US" sz="1800" b="1" dirty="0"/>
              <a:t> </a:t>
            </a:r>
            <a:r>
              <a:rPr lang="en-US" sz="1800" dirty="0"/>
              <a:t>Equation 12.8-3 computed as:</a:t>
            </a:r>
          </a:p>
          <a:p>
            <a:pPr marL="0" indent="0">
              <a:buNone/>
            </a:pPr>
            <a:endParaRPr lang="en-US" sz="1800" dirty="0"/>
          </a:p>
          <a:p>
            <a:pPr marL="0" indent="0">
              <a:buNone/>
            </a:pPr>
            <a:endParaRPr lang="en-US" sz="1800" dirty="0"/>
          </a:p>
          <a:p>
            <a:pPr marL="0" indent="0">
              <a:buNone/>
            </a:pPr>
            <a:r>
              <a:rPr lang="en-US" sz="1800" dirty="0"/>
              <a:t>where </a:t>
            </a:r>
            <a:r>
              <a:rPr lang="en-US" sz="1800" i="1" dirty="0"/>
              <a:t>T</a:t>
            </a:r>
            <a:r>
              <a:rPr lang="en-US" sz="1800" dirty="0"/>
              <a:t> is the fundamental period of the building computed using the approximate method of </a:t>
            </a:r>
            <a:r>
              <a:rPr lang="en-US" sz="1800" i="1" dirty="0"/>
              <a:t>Standard</a:t>
            </a:r>
            <a:r>
              <a:rPr lang="en-US" sz="1800" dirty="0"/>
              <a:t> Equation 12.8-7: </a:t>
            </a:r>
          </a:p>
          <a:p>
            <a:pPr marL="0" indent="0">
              <a:buNone/>
            </a:pPr>
            <a:endParaRPr lang="en-US" sz="1800" dirty="0"/>
          </a:p>
          <a:p>
            <a:pPr marL="0" indent="0">
              <a:buNone/>
            </a:pPr>
            <a:r>
              <a:rPr lang="en-US" sz="1800" dirty="0"/>
              <a:t> </a:t>
            </a:r>
          </a:p>
          <a:p>
            <a:pPr marL="0" indent="0">
              <a:spcAft>
                <a:spcPts val="600"/>
              </a:spcAft>
              <a:buNone/>
            </a:pPr>
            <a:r>
              <a:rPr lang="en-US" sz="1800" dirty="0"/>
              <a:t>Therefore, use </a:t>
            </a:r>
            <a:r>
              <a:rPr lang="en-US" sz="1800" i="1" dirty="0"/>
              <a:t>C</a:t>
            </a:r>
            <a:r>
              <a:rPr lang="en-US" sz="1800" i="1" baseline="-25000" dirty="0"/>
              <a:t>s</a:t>
            </a:r>
            <a:r>
              <a:rPr lang="en-US" sz="1800" dirty="0"/>
              <a:t> = 0.0708, which is larger than the minimum specified in </a:t>
            </a:r>
            <a:r>
              <a:rPr lang="en-US" sz="1800" i="1" dirty="0"/>
              <a:t>Standard</a:t>
            </a:r>
            <a:r>
              <a:rPr lang="en-US" sz="1800" dirty="0"/>
              <a:t> Equation 12.8-5:</a:t>
            </a:r>
          </a:p>
          <a:p>
            <a:pPr marL="0" lvl="0" indent="0">
              <a:spcAft>
                <a:spcPts val="600"/>
              </a:spcAft>
              <a:buNone/>
            </a:pPr>
            <a:r>
              <a:rPr lang="en-US" sz="1800" i="1" dirty="0"/>
              <a:t>     		C</a:t>
            </a:r>
            <a:r>
              <a:rPr lang="en-US" sz="1800" baseline="-25000" dirty="0"/>
              <a:t>s</a:t>
            </a:r>
            <a:r>
              <a:rPr lang="en-US" sz="1800" dirty="0"/>
              <a:t> = 0.044(</a:t>
            </a:r>
            <a:r>
              <a:rPr lang="en-US" sz="1800" i="1" dirty="0"/>
              <a:t>S</a:t>
            </a:r>
            <a:r>
              <a:rPr lang="en-US" sz="1800" i="1" baseline="-25000" dirty="0"/>
              <a:t>DS</a:t>
            </a:r>
            <a:r>
              <a:rPr lang="en-US" sz="1800" i="1" dirty="0"/>
              <a:t>)(I</a:t>
            </a:r>
            <a:r>
              <a:rPr lang="en-US" sz="1800" i="1" baseline="-25000" dirty="0"/>
              <a:t>e</a:t>
            </a:r>
            <a:r>
              <a:rPr lang="en-US" sz="1800" i="1" dirty="0"/>
              <a:t>)</a:t>
            </a:r>
            <a:r>
              <a:rPr lang="en-US" sz="1800" dirty="0"/>
              <a:t> ≥ 0.01 = 0.044(0.283)(1.0) = 0.012</a:t>
            </a:r>
            <a:r>
              <a:rPr lang="en-US" sz="1800" i="1" dirty="0"/>
              <a:t> </a:t>
            </a:r>
            <a:endParaRPr lang="en-US" sz="1800" dirty="0"/>
          </a:p>
          <a:p>
            <a:pPr marL="0" indent="0">
              <a:buNone/>
            </a:pPr>
            <a:r>
              <a:rPr lang="en-US" sz="1800" dirty="0"/>
              <a:t>The total seismic base shear is then calculated using </a:t>
            </a:r>
            <a:r>
              <a:rPr lang="en-US" sz="1800" i="1" dirty="0"/>
              <a:t>Standard </a:t>
            </a:r>
            <a:r>
              <a:rPr lang="en-US" sz="1800" dirty="0"/>
              <a:t>Equation 12.8-1 as: </a:t>
            </a:r>
            <a:r>
              <a:rPr lang="en-US" sz="1800" i="1" dirty="0"/>
              <a:t>V = C</a:t>
            </a:r>
            <a:r>
              <a:rPr lang="en-US" sz="1800" i="1" baseline="-25000" dirty="0"/>
              <a:t>s</a:t>
            </a:r>
            <a:r>
              <a:rPr lang="en-US" sz="1800" i="1" dirty="0"/>
              <a:t>W =</a:t>
            </a:r>
            <a:r>
              <a:rPr lang="en-US" sz="1800" dirty="0"/>
              <a:t> (0.0708)(5,364) = 380 kips</a:t>
            </a:r>
          </a:p>
          <a:p>
            <a:endParaRPr lang="en-US" sz="1800" dirty="0"/>
          </a:p>
        </p:txBody>
      </p:sp>
      <p:sp>
        <p:nvSpPr>
          <p:cNvPr id="2" name="Title 1"/>
          <p:cNvSpPr>
            <a:spLocks noGrp="1"/>
          </p:cNvSpPr>
          <p:nvPr>
            <p:ph type="title"/>
          </p:nvPr>
        </p:nvSpPr>
        <p:spPr>
          <a:xfrm>
            <a:off x="673100" y="269875"/>
            <a:ext cx="7772400" cy="695325"/>
          </a:xfrm>
        </p:spPr>
        <p:txBody>
          <a:bodyPr/>
          <a:lstStyle/>
          <a:p>
            <a:r>
              <a:rPr lang="en-US" dirty="0"/>
              <a:t>Base Shear</a:t>
            </a:r>
          </a:p>
        </p:txBody>
      </p:sp>
    </p:spTree>
    <p:extLst>
      <p:ext uri="{BB962C8B-B14F-4D97-AF65-F5344CB8AC3E}">
        <p14:creationId xmlns:p14="http://schemas.microsoft.com/office/powerpoint/2010/main" val="138306550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167743" y="2510429"/>
            <a:ext cx="5363936" cy="646331"/>
          </a:xfrm>
          <a:prstGeom prst="rect">
            <a:avLst/>
          </a:prstGeom>
          <a:ln>
            <a:solidFill>
              <a:srgbClr val="FF0000"/>
            </a:solidFill>
          </a:ln>
        </p:spPr>
        <p:txBody>
          <a:bodyPr wrap="square">
            <a:spAutoFit/>
          </a:bodyPr>
          <a:lstStyle/>
          <a:p>
            <a:r>
              <a:rPr lang="en-US" sz="1800" dirty="0"/>
              <a:t>Since the period, </a:t>
            </a:r>
            <a:r>
              <a:rPr lang="en-US" sz="1800" i="1" dirty="0"/>
              <a:t>T,</a:t>
            </a:r>
            <a:r>
              <a:rPr lang="en-US" sz="1800" dirty="0"/>
              <a:t> is less than 0.5 seconds,</a:t>
            </a:r>
            <a:r>
              <a:rPr lang="en-US" sz="1800" i="1" dirty="0"/>
              <a:t> k</a:t>
            </a:r>
            <a:r>
              <a:rPr lang="en-US" sz="1800" dirty="0"/>
              <a:t> = 1 in both building directions.</a:t>
            </a:r>
          </a:p>
        </p:txBody>
      </p:sp>
      <p:graphicFrame>
        <p:nvGraphicFramePr>
          <p:cNvPr id="6" name="Object 5" descr="Equation -- The seismic lateral force, Fx, at any level is determined in accordance with Standard Section 12.8.3:&#10;"/>
          <p:cNvGraphicFramePr>
            <a:graphicFrameLocks noChangeAspect="1"/>
          </p:cNvGraphicFramePr>
          <p:nvPr>
            <p:extLst>
              <p:ext uri="{D42A27DB-BD31-4B8C-83A1-F6EECF244321}">
                <p14:modId xmlns:p14="http://schemas.microsoft.com/office/powerpoint/2010/main" val="3402180292"/>
              </p:ext>
            </p:extLst>
          </p:nvPr>
        </p:nvGraphicFramePr>
        <p:xfrm>
          <a:off x="855662" y="2362200"/>
          <a:ext cx="1796111" cy="1328057"/>
        </p:xfrm>
        <a:graphic>
          <a:graphicData uri="http://schemas.openxmlformats.org/presentationml/2006/ole">
            <mc:AlternateContent xmlns:mc="http://schemas.openxmlformats.org/markup-compatibility/2006">
              <mc:Choice xmlns:v="urn:schemas-microsoft-com:vml" Requires="v">
                <p:oleObj spid="_x0000_s37003" name="Equation" r:id="rId3" imgW="876240" imgH="647640" progId="Equation.3">
                  <p:embed/>
                </p:oleObj>
              </mc:Choice>
              <mc:Fallback>
                <p:oleObj name="Equation" r:id="rId3" imgW="876240" imgH="647640" progId="Equation.3">
                  <p:embed/>
                  <p:pic>
                    <p:nvPicPr>
                      <p:cNvPr id="0" name=""/>
                      <p:cNvPicPr/>
                      <p:nvPr/>
                    </p:nvPicPr>
                    <p:blipFill>
                      <a:blip r:embed="rId4"/>
                      <a:stretch>
                        <a:fillRect/>
                      </a:stretch>
                    </p:blipFill>
                    <p:spPr>
                      <a:xfrm>
                        <a:off x="855662" y="2362200"/>
                        <a:ext cx="1796111" cy="1328057"/>
                      </a:xfrm>
                      <a:prstGeom prst="rect">
                        <a:avLst/>
                      </a:prstGeom>
                    </p:spPr>
                  </p:pic>
                </p:oleObj>
              </mc:Fallback>
            </mc:AlternateContent>
          </a:graphicData>
        </a:graphic>
      </p:graphicFrame>
      <p:sp>
        <p:nvSpPr>
          <p:cNvPr id="3" name="Content Placeholder 2"/>
          <p:cNvSpPr>
            <a:spLocks noGrp="1"/>
          </p:cNvSpPr>
          <p:nvPr>
            <p:ph idx="1"/>
          </p:nvPr>
        </p:nvSpPr>
        <p:spPr>
          <a:xfrm>
            <a:off x="359909" y="1302884"/>
            <a:ext cx="8482012" cy="4983616"/>
          </a:xfrm>
        </p:spPr>
        <p:txBody>
          <a:bodyPr/>
          <a:lstStyle/>
          <a:p>
            <a:pPr>
              <a:buClr>
                <a:srgbClr val="FF0000"/>
              </a:buClr>
            </a:pPr>
            <a:r>
              <a:rPr lang="en-US" sz="2400" dirty="0"/>
              <a:t>The seismic lateral force, </a:t>
            </a:r>
            <a:r>
              <a:rPr lang="en-US" sz="2400" i="1" dirty="0" err="1"/>
              <a:t>F</a:t>
            </a:r>
            <a:r>
              <a:rPr lang="en-US" sz="2400" i="1" baseline="-25000" dirty="0" err="1"/>
              <a:t>x</a:t>
            </a:r>
            <a:r>
              <a:rPr lang="en-US" sz="2400" dirty="0"/>
              <a:t>, at any level is determined in accordance with </a:t>
            </a:r>
            <a:r>
              <a:rPr lang="en-US" sz="2400" i="1" dirty="0"/>
              <a:t>Standard</a:t>
            </a:r>
            <a:r>
              <a:rPr lang="en-US" sz="2400" dirty="0"/>
              <a:t> Section 12.8.3:</a:t>
            </a:r>
          </a:p>
          <a:p>
            <a:pPr>
              <a:buClr>
                <a:srgbClr val="FF0000"/>
              </a:buClr>
            </a:pPr>
            <a:endParaRPr lang="en-US" sz="2400" dirty="0"/>
          </a:p>
          <a:p>
            <a:pPr>
              <a:buClr>
                <a:srgbClr val="FF0000"/>
              </a:buClr>
            </a:pPr>
            <a:endParaRPr lang="en-US" sz="2400" dirty="0"/>
          </a:p>
          <a:p>
            <a:pPr>
              <a:buClr>
                <a:srgbClr val="FF0000"/>
              </a:buClr>
            </a:pPr>
            <a:endParaRPr lang="en-US" sz="2400" dirty="0"/>
          </a:p>
          <a:p>
            <a:pPr>
              <a:buClr>
                <a:srgbClr val="FF0000"/>
              </a:buClr>
            </a:pPr>
            <a:endParaRPr lang="en-US" sz="2400" dirty="0"/>
          </a:p>
          <a:p>
            <a:pPr>
              <a:buClr>
                <a:srgbClr val="FF0000"/>
              </a:buClr>
            </a:pPr>
            <a:r>
              <a:rPr lang="en-US" sz="2400" dirty="0"/>
              <a:t>Resulting values of </a:t>
            </a:r>
            <a:r>
              <a:rPr lang="en-US" sz="2400" i="1" dirty="0" err="1"/>
              <a:t>F</a:t>
            </a:r>
            <a:r>
              <a:rPr lang="en-US" sz="2400" i="1" baseline="-25000" dirty="0" err="1"/>
              <a:t>x</a:t>
            </a:r>
            <a:r>
              <a:rPr lang="en-US" sz="2400" dirty="0"/>
              <a:t> are as follows:</a:t>
            </a:r>
          </a:p>
          <a:p>
            <a:pPr lvl="1">
              <a:buClr>
                <a:srgbClr val="FF0000"/>
              </a:buClr>
            </a:pPr>
            <a:r>
              <a:rPr lang="en-US" sz="2400" dirty="0"/>
              <a:t>Roof: </a:t>
            </a:r>
            <a:r>
              <a:rPr lang="en-US" sz="2400" i="1" dirty="0" err="1"/>
              <a:t>F</a:t>
            </a:r>
            <a:r>
              <a:rPr lang="en-US" sz="2400" i="1" baseline="-25000" dirty="0" err="1"/>
              <a:t>r</a:t>
            </a:r>
            <a:r>
              <a:rPr lang="en-US" sz="2400" dirty="0"/>
              <a:t> = 190 kips</a:t>
            </a:r>
          </a:p>
          <a:p>
            <a:pPr lvl="1">
              <a:buClr>
                <a:srgbClr val="FF0000"/>
              </a:buClr>
            </a:pPr>
            <a:r>
              <a:rPr lang="en-US" sz="2400" dirty="0"/>
              <a:t>Third Floor: </a:t>
            </a:r>
            <a:r>
              <a:rPr lang="en-US" sz="2400" i="1" dirty="0"/>
              <a:t>F</a:t>
            </a:r>
            <a:r>
              <a:rPr lang="en-US" sz="2400" i="1" baseline="-25000" dirty="0"/>
              <a:t>3</a:t>
            </a:r>
            <a:r>
              <a:rPr lang="en-US" sz="2400" dirty="0"/>
              <a:t> = 127 kips</a:t>
            </a:r>
          </a:p>
          <a:p>
            <a:pPr lvl="1">
              <a:buClr>
                <a:srgbClr val="FF0000"/>
              </a:buClr>
            </a:pPr>
            <a:r>
              <a:rPr lang="en-US" sz="2400" dirty="0"/>
              <a:t>Second Floor: </a:t>
            </a:r>
            <a:r>
              <a:rPr lang="en-US" sz="2400" i="1" dirty="0"/>
              <a:t>F</a:t>
            </a:r>
            <a:r>
              <a:rPr lang="en-US" sz="2400" i="1" baseline="-25000" dirty="0"/>
              <a:t>2</a:t>
            </a:r>
            <a:r>
              <a:rPr lang="en-US" sz="2400" dirty="0"/>
              <a:t> = 63 kips</a:t>
            </a:r>
          </a:p>
          <a:p>
            <a:endParaRPr lang="en-US" sz="2400" dirty="0"/>
          </a:p>
          <a:p>
            <a:pPr marL="0" indent="0">
              <a:buNone/>
            </a:pPr>
            <a:endParaRPr lang="en-US" sz="2400" dirty="0"/>
          </a:p>
        </p:txBody>
      </p:sp>
      <p:sp>
        <p:nvSpPr>
          <p:cNvPr id="2" name="Title 1"/>
          <p:cNvSpPr>
            <a:spLocks noGrp="1"/>
          </p:cNvSpPr>
          <p:nvPr>
            <p:ph type="title"/>
          </p:nvPr>
        </p:nvSpPr>
        <p:spPr/>
        <p:txBody>
          <a:bodyPr/>
          <a:lstStyle/>
          <a:p>
            <a:r>
              <a:rPr lang="en-US" sz="3200" dirty="0"/>
              <a:t>Vertical Distribution of Seismic Base Shear</a:t>
            </a:r>
          </a:p>
        </p:txBody>
      </p:sp>
    </p:spTree>
    <p:extLst>
      <p:ext uri="{BB962C8B-B14F-4D97-AF65-F5344CB8AC3E}">
        <p14:creationId xmlns:p14="http://schemas.microsoft.com/office/powerpoint/2010/main" val="42678633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9909" y="1498820"/>
            <a:ext cx="8482012" cy="4224337"/>
          </a:xfrm>
        </p:spPr>
        <p:txBody>
          <a:bodyPr/>
          <a:lstStyle/>
          <a:p>
            <a:pPr>
              <a:spcAft>
                <a:spcPts val="1200"/>
              </a:spcAft>
              <a:buClr>
                <a:srgbClr val="FF0000"/>
              </a:buClr>
            </a:pPr>
            <a:r>
              <a:rPr lang="en-US" sz="2400" b="1" dirty="0"/>
              <a:t>Longitudinal Direction:</a:t>
            </a:r>
          </a:p>
          <a:p>
            <a:pPr marL="347663" indent="0">
              <a:spcAft>
                <a:spcPts val="1200"/>
              </a:spcAft>
              <a:buClr>
                <a:srgbClr val="FF0000"/>
              </a:buClr>
              <a:buNone/>
            </a:pPr>
            <a:r>
              <a:rPr lang="en-US" sz="2400" dirty="0"/>
              <a:t>Design each of the 25-ft-long walls at the elevator/mechanical shafts for half the total shear.  Since the longitudinal walls are very close to the center of rigidity, assume that torsion will be resisted by the 15-ft-long stairwell walls in the transverse direction.  The forces for each of the longitudinal walls are shown in the next figure.</a:t>
            </a:r>
          </a:p>
          <a:p>
            <a:pPr>
              <a:buClr>
                <a:srgbClr val="FF0000"/>
              </a:buClr>
            </a:pPr>
            <a:endParaRPr lang="en-US" sz="2400" dirty="0"/>
          </a:p>
          <a:p>
            <a:endParaRPr lang="en-US" sz="2400" dirty="0"/>
          </a:p>
          <a:p>
            <a:pPr marL="0" indent="0">
              <a:buNone/>
            </a:pPr>
            <a:endParaRPr lang="en-US" sz="2400" dirty="0"/>
          </a:p>
        </p:txBody>
      </p:sp>
      <p:sp>
        <p:nvSpPr>
          <p:cNvPr id="2" name="Title 1"/>
          <p:cNvSpPr>
            <a:spLocks noGrp="1"/>
          </p:cNvSpPr>
          <p:nvPr>
            <p:ph type="title"/>
          </p:nvPr>
        </p:nvSpPr>
        <p:spPr/>
        <p:txBody>
          <a:bodyPr/>
          <a:lstStyle/>
          <a:p>
            <a:r>
              <a:rPr lang="en-US" sz="3200" dirty="0"/>
              <a:t>Horizontal Distribution of </a:t>
            </a:r>
            <a:br>
              <a:rPr lang="en-US" sz="3200" dirty="0"/>
            </a:br>
            <a:r>
              <a:rPr lang="en-US" sz="3200" dirty="0"/>
              <a:t>Seismic Force and Torsion</a:t>
            </a:r>
          </a:p>
        </p:txBody>
      </p:sp>
    </p:spTree>
    <p:extLst>
      <p:ext uri="{BB962C8B-B14F-4D97-AF65-F5344CB8AC3E}">
        <p14:creationId xmlns:p14="http://schemas.microsoft.com/office/powerpoint/2010/main" val="169719058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8-2-02.wmfSince torsion is assumed to be carried by the walls in the transverse direction, the forces to each of two walls (as shown in the slide)  in the direction under consideration is half the total, and these are the forces illustrated in the figure. "/>
          <p:cNvPicPr/>
          <p:nvPr/>
        </p:nvPicPr>
        <p:blipFill>
          <a:blip r:embed="rId3" cstate="print"/>
          <a:stretch>
            <a:fillRect/>
          </a:stretch>
        </p:blipFill>
        <p:spPr>
          <a:xfrm>
            <a:off x="2531534" y="1312333"/>
            <a:ext cx="4157134" cy="4792134"/>
          </a:xfrm>
          <a:prstGeom prst="rect">
            <a:avLst/>
          </a:prstGeom>
        </p:spPr>
      </p:pic>
      <p:sp>
        <p:nvSpPr>
          <p:cNvPr id="2" name="Title 1"/>
          <p:cNvSpPr>
            <a:spLocks noGrp="1"/>
          </p:cNvSpPr>
          <p:nvPr>
            <p:ph type="title"/>
          </p:nvPr>
        </p:nvSpPr>
        <p:spPr/>
        <p:txBody>
          <a:bodyPr/>
          <a:lstStyle/>
          <a:p>
            <a:r>
              <a:rPr lang="en-US" sz="3200" dirty="0"/>
              <a:t>Forces on the longitudinal walls </a:t>
            </a:r>
          </a:p>
        </p:txBody>
      </p:sp>
    </p:spTree>
    <p:extLst>
      <p:ext uri="{BB962C8B-B14F-4D97-AF65-F5344CB8AC3E}">
        <p14:creationId xmlns:p14="http://schemas.microsoft.com/office/powerpoint/2010/main" val="377820700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5659736"/>
            <a:ext cx="7620000" cy="369332"/>
          </a:xfrm>
          <a:prstGeom prst="rect">
            <a:avLst/>
          </a:prstGeom>
        </p:spPr>
        <p:txBody>
          <a:bodyPr wrap="square">
            <a:spAutoFit/>
          </a:bodyPr>
          <a:lstStyle/>
          <a:p>
            <a:r>
              <a:rPr lang="en-US" sz="1800" i="1" dirty="0"/>
              <a:t>M</a:t>
            </a:r>
            <a:r>
              <a:rPr lang="en-US" sz="1800" i="1" baseline="-25000" dirty="0"/>
              <a:t>E</a:t>
            </a:r>
            <a:r>
              <a:rPr lang="en-US" sz="1800" dirty="0"/>
              <a:t> = (95 kips)(36 ft) + (63.5 kips)(24 ft) + (31.5 kips)(12 ft) = 5,320 ft-kips</a:t>
            </a:r>
          </a:p>
        </p:txBody>
      </p:sp>
      <p:pic>
        <p:nvPicPr>
          <p:cNvPr id="7" name="Picture 6" descr="Free-body diagram for one longitudinal wall.  The tension connection at the base of the precast panel to the below-grade wall is governed by the seismic overturning moment and the dead loads of the panel and supported floors and roof.  The weights for an elevator penthouse, with a floor and equipment load at 180 psf between the shafts and a roof load at 20 psf, are included. The weight for the floors includes double tees, ceiling, and partitions (total load of 70 psf) but not beams and columns.  Floor live load is 50 psf, except 100 psf is used in the elevator lobby.  Roof snow load is 30 psf. "/>
          <p:cNvPicPr/>
          <p:nvPr/>
        </p:nvPicPr>
        <p:blipFill>
          <a:blip r:embed="rId3" cstate="print"/>
          <a:stretch>
            <a:fillRect/>
          </a:stretch>
        </p:blipFill>
        <p:spPr>
          <a:xfrm>
            <a:off x="2565399" y="1464733"/>
            <a:ext cx="4021667" cy="4195003"/>
          </a:xfrm>
          <a:prstGeom prst="rect">
            <a:avLst/>
          </a:prstGeom>
        </p:spPr>
      </p:pic>
      <p:sp>
        <p:nvSpPr>
          <p:cNvPr id="2" name="Title 1"/>
          <p:cNvSpPr>
            <a:spLocks noGrp="1"/>
          </p:cNvSpPr>
          <p:nvPr>
            <p:ph type="title"/>
          </p:nvPr>
        </p:nvSpPr>
        <p:spPr/>
        <p:txBody>
          <a:bodyPr/>
          <a:lstStyle/>
          <a:p>
            <a:r>
              <a:rPr lang="en-US" sz="3200" dirty="0"/>
              <a:t>Overturning Moment on Longitudinal Walls </a:t>
            </a:r>
          </a:p>
        </p:txBody>
      </p:sp>
    </p:spTree>
    <p:extLst>
      <p:ext uri="{BB962C8B-B14F-4D97-AF65-F5344CB8AC3E}">
        <p14:creationId xmlns:p14="http://schemas.microsoft.com/office/powerpoint/2010/main" val="803105005"/>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descr="Calculation of tension reinforcing considering the gravity load effects, reduced by .9-SDS is shown.&#10;"/>
          <p:cNvGraphicFramePr>
            <a:graphicFrameLocks noChangeAspect="1"/>
          </p:cNvGraphicFramePr>
          <p:nvPr>
            <p:extLst>
              <p:ext uri="{D42A27DB-BD31-4B8C-83A1-F6EECF244321}">
                <p14:modId xmlns:p14="http://schemas.microsoft.com/office/powerpoint/2010/main" val="3781937676"/>
              </p:ext>
            </p:extLst>
          </p:nvPr>
        </p:nvGraphicFramePr>
        <p:xfrm>
          <a:off x="1230879" y="3995738"/>
          <a:ext cx="5779521" cy="995362"/>
        </p:xfrm>
        <a:graphic>
          <a:graphicData uri="http://schemas.openxmlformats.org/presentationml/2006/ole">
            <mc:AlternateContent xmlns:mc="http://schemas.openxmlformats.org/markup-compatibility/2006">
              <mc:Choice xmlns:v="urn:schemas-microsoft-com:vml" Requires="v">
                <p:oleObj spid="_x0000_s6636" name="Equation" r:id="rId4" imgW="2286000" imgH="393700" progId="">
                  <p:embed/>
                </p:oleObj>
              </mc:Choice>
              <mc:Fallback>
                <p:oleObj name="Equation" r:id="rId4" imgW="2286000" imgH="393700" progId="">
                  <p:embed/>
                  <p:pic>
                    <p:nvPicPr>
                      <p:cNvPr id="0" name="Picture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879" y="3995738"/>
                        <a:ext cx="5779521" cy="995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Content Placeholder 2"/>
          <p:cNvSpPr>
            <a:spLocks noGrp="1"/>
          </p:cNvSpPr>
          <p:nvPr>
            <p:ph idx="1"/>
          </p:nvPr>
        </p:nvSpPr>
        <p:spPr>
          <a:xfrm>
            <a:off x="611188" y="995362"/>
            <a:ext cx="7808912" cy="4910137"/>
          </a:xfrm>
        </p:spPr>
        <p:txBody>
          <a:bodyPr/>
          <a:lstStyle/>
          <a:p>
            <a:pPr>
              <a:buClr>
                <a:srgbClr val="FF0000"/>
              </a:buClr>
            </a:pPr>
            <a:r>
              <a:rPr lang="en-US" sz="2000" dirty="0"/>
              <a:t>Using the load combinations described before, the vertical loads for combining with the overturning moment are computed as:</a:t>
            </a:r>
          </a:p>
          <a:p>
            <a:pPr marL="0" indent="0">
              <a:buClr>
                <a:srgbClr val="FF0000"/>
              </a:buClr>
              <a:buNone/>
            </a:pPr>
            <a:r>
              <a:rPr lang="en-US" sz="2000" dirty="0"/>
              <a:t>	</a:t>
            </a:r>
            <a:r>
              <a:rPr lang="en-US" sz="2000" i="1" dirty="0"/>
              <a:t>P</a:t>
            </a:r>
            <a:r>
              <a:rPr lang="en-US" sz="2000" i="1" baseline="-25000" dirty="0"/>
              <a:t>max</a:t>
            </a:r>
            <a:r>
              <a:rPr lang="en-US" sz="2000" dirty="0"/>
              <a:t> = 1.26</a:t>
            </a:r>
            <a:r>
              <a:rPr lang="en-US" sz="2000" i="1" dirty="0"/>
              <a:t>D</a:t>
            </a:r>
            <a:r>
              <a:rPr lang="en-US" sz="2000" dirty="0"/>
              <a:t> + 0.5</a:t>
            </a:r>
            <a:r>
              <a:rPr lang="en-US" sz="2000" i="1" dirty="0"/>
              <a:t>L </a:t>
            </a:r>
            <a:r>
              <a:rPr lang="en-US" sz="2000" dirty="0"/>
              <a:t>+ 0.2</a:t>
            </a:r>
            <a:r>
              <a:rPr lang="en-US" sz="2000" i="1" dirty="0"/>
              <a:t>S</a:t>
            </a:r>
            <a:r>
              <a:rPr lang="en-US" sz="2000" dirty="0"/>
              <a:t> = 397 kips </a:t>
            </a:r>
          </a:p>
          <a:p>
            <a:pPr marL="0" indent="0">
              <a:buClr>
                <a:srgbClr val="FF0000"/>
              </a:buClr>
              <a:buNone/>
            </a:pPr>
            <a:r>
              <a:rPr lang="en-US" sz="2000" dirty="0"/>
              <a:t>	</a:t>
            </a:r>
            <a:r>
              <a:rPr lang="en-US" sz="2000" i="1" dirty="0"/>
              <a:t>P</a:t>
            </a:r>
            <a:r>
              <a:rPr lang="en-US" sz="2000" i="1" baseline="-25000" dirty="0"/>
              <a:t>min</a:t>
            </a:r>
            <a:r>
              <a:rPr lang="en-US" sz="2000" dirty="0"/>
              <a:t> = 0.843</a:t>
            </a:r>
            <a:r>
              <a:rPr lang="en-US" sz="2000" i="1" dirty="0"/>
              <a:t>D</a:t>
            </a:r>
            <a:r>
              <a:rPr lang="en-US" sz="2000" dirty="0"/>
              <a:t> = 239 kips</a:t>
            </a:r>
          </a:p>
          <a:p>
            <a:pPr marL="0" indent="0">
              <a:buClr>
                <a:srgbClr val="FF0000"/>
              </a:buClr>
              <a:buNone/>
            </a:pPr>
            <a:endParaRPr lang="en-US" sz="2000" dirty="0"/>
          </a:p>
          <a:p>
            <a:pPr>
              <a:buClr>
                <a:srgbClr val="FF0000"/>
              </a:buClr>
            </a:pPr>
            <a:r>
              <a:rPr lang="en-US" sz="2000" dirty="0"/>
              <a:t>The tension reinforcement can be found from a simple couple.</a:t>
            </a:r>
          </a:p>
          <a:p>
            <a:pPr marL="0" indent="0">
              <a:buClr>
                <a:srgbClr val="FF0000"/>
              </a:buClr>
              <a:buNone/>
            </a:pPr>
            <a:r>
              <a:rPr lang="en-US" sz="2000" dirty="0"/>
              <a:t>	The effective moment arm is:</a:t>
            </a:r>
          </a:p>
          <a:p>
            <a:pPr marL="0" indent="0">
              <a:buClr>
                <a:srgbClr val="FF0000"/>
              </a:buClr>
              <a:buNone/>
            </a:pPr>
            <a:r>
              <a:rPr lang="en-US" sz="2000" i="1" dirty="0"/>
              <a:t>	jd</a:t>
            </a:r>
            <a:r>
              <a:rPr lang="en-US" sz="2000" dirty="0"/>
              <a:t> = 25 - 1.5 = 23.5 ft</a:t>
            </a:r>
          </a:p>
          <a:p>
            <a:pPr marL="0" indent="0">
              <a:buClr>
                <a:srgbClr val="FF0000"/>
              </a:buClr>
              <a:buNone/>
            </a:pPr>
            <a:endParaRPr lang="en-US" sz="2000" dirty="0"/>
          </a:p>
          <a:p>
            <a:pPr marL="0" indent="0">
              <a:buClr>
                <a:srgbClr val="FF0000"/>
              </a:buClr>
              <a:buNone/>
            </a:pPr>
            <a:endParaRPr lang="en-US" sz="2000" dirty="0"/>
          </a:p>
          <a:p>
            <a:pPr>
              <a:buClr>
                <a:srgbClr val="FF0000"/>
              </a:buClr>
            </a:pPr>
            <a:endParaRPr lang="en-US" sz="2000" dirty="0"/>
          </a:p>
        </p:txBody>
      </p:sp>
      <p:sp>
        <p:nvSpPr>
          <p:cNvPr id="2" name="Title 1"/>
          <p:cNvSpPr>
            <a:spLocks noGrp="1"/>
          </p:cNvSpPr>
          <p:nvPr>
            <p:ph type="title"/>
          </p:nvPr>
        </p:nvSpPr>
        <p:spPr>
          <a:xfrm>
            <a:off x="673100" y="142875"/>
            <a:ext cx="7772400" cy="860425"/>
          </a:xfrm>
        </p:spPr>
        <p:txBody>
          <a:bodyPr/>
          <a:lstStyle/>
          <a:p>
            <a:r>
              <a:rPr lang="en-US" dirty="0"/>
              <a:t>Overturning</a:t>
            </a:r>
          </a:p>
        </p:txBody>
      </p:sp>
    </p:spTree>
    <p:extLst>
      <p:ext uri="{BB962C8B-B14F-4D97-AF65-F5344CB8AC3E}">
        <p14:creationId xmlns:p14="http://schemas.microsoft.com/office/powerpoint/2010/main" val="69150100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6588" y="1211262"/>
            <a:ext cx="7872412" cy="4859337"/>
          </a:xfrm>
        </p:spPr>
        <p:txBody>
          <a:bodyPr/>
          <a:lstStyle/>
          <a:p>
            <a:pPr>
              <a:buClr>
                <a:srgbClr val="FF0000"/>
              </a:buClr>
            </a:pPr>
            <a:r>
              <a:rPr lang="en-US" sz="2000" dirty="0"/>
              <a:t>The required reinforcement is:</a:t>
            </a:r>
          </a:p>
          <a:p>
            <a:pPr marL="0" indent="0">
              <a:buClr>
                <a:srgbClr val="FF0000"/>
              </a:buClr>
              <a:buNone/>
            </a:pPr>
            <a:r>
              <a:rPr lang="en-US" sz="2000" i="1" dirty="0"/>
              <a:t> 		A</a:t>
            </a:r>
            <a:r>
              <a:rPr lang="en-US" sz="2000" i="1" baseline="-25000" dirty="0"/>
              <a:t>s</a:t>
            </a:r>
            <a:r>
              <a:rPr lang="en-US" sz="2000" dirty="0"/>
              <a:t> = </a:t>
            </a:r>
            <a:r>
              <a:rPr lang="en-US" sz="2000" i="1" dirty="0"/>
              <a:t>T</a:t>
            </a:r>
            <a:r>
              <a:rPr lang="en-US" sz="2000" i="1" baseline="-25000" dirty="0"/>
              <a:t>u</a:t>
            </a:r>
            <a:r>
              <a:rPr lang="en-US" sz="2000" dirty="0"/>
              <a:t>/</a:t>
            </a:r>
            <a:r>
              <a:rPr lang="en-US" sz="2000" i="1" dirty="0"/>
              <a:t>ϕf</a:t>
            </a:r>
            <a:r>
              <a:rPr lang="en-US" sz="2000" i="1" baseline="-25000" dirty="0"/>
              <a:t>y</a:t>
            </a:r>
            <a:r>
              <a:rPr lang="en-US" sz="2000" dirty="0"/>
              <a:t> = (107 kips)/[0.9(60 ksi)] = 1.98 in.</a:t>
            </a:r>
            <a:r>
              <a:rPr lang="en-US" sz="2000" baseline="30000" dirty="0"/>
              <a:t>2</a:t>
            </a:r>
            <a:endParaRPr lang="en-US" sz="2000" dirty="0"/>
          </a:p>
          <a:p>
            <a:pPr>
              <a:buClr>
                <a:srgbClr val="FF0000"/>
              </a:buClr>
            </a:pPr>
            <a:r>
              <a:rPr lang="en-US" sz="2000" dirty="0"/>
              <a:t>Use two #9 bars (</a:t>
            </a:r>
            <a:r>
              <a:rPr lang="en-US" sz="2000" i="1" dirty="0"/>
              <a:t>A</a:t>
            </a:r>
            <a:r>
              <a:rPr lang="en-US" sz="2000" i="1" baseline="-25000" dirty="0"/>
              <a:t>s</a:t>
            </a:r>
            <a:r>
              <a:rPr lang="en-US" sz="2000" dirty="0"/>
              <a:t> = 2.0 in.</a:t>
            </a:r>
            <a:r>
              <a:rPr lang="en-US" sz="2000" baseline="30000" dirty="0"/>
              <a:t>2</a:t>
            </a:r>
            <a:r>
              <a:rPr lang="en-US" sz="2000" dirty="0"/>
              <a:t>) at each end with Type 2 couplers for each bar at each panel joint.  Since the flexural reinforcement must extend a minimum distance, </a:t>
            </a:r>
            <a:r>
              <a:rPr lang="en-US" sz="2000" i="1" dirty="0"/>
              <a:t>d,</a:t>
            </a:r>
            <a:r>
              <a:rPr lang="en-US" sz="2000" dirty="0"/>
              <a:t> (the flexural depth) beyond where it is no longer required, use both #9 bars at each end of the panel at all three levels for simplicity </a:t>
            </a:r>
          </a:p>
          <a:p>
            <a:pPr>
              <a:buClr>
                <a:srgbClr val="FF0000"/>
              </a:buClr>
            </a:pPr>
            <a:r>
              <a:rPr lang="en-US" sz="2000" dirty="0"/>
              <a:t>At this point a check per ACI 318 Section 16.2.5 will be made.  Bearing walls must have vertical ties with a nominal strength exceeding 3 kips per foot and there must be at least two ties per panel.  With one tie at each end of a 25-foot panel, the demand on the tie is:</a:t>
            </a:r>
          </a:p>
          <a:p>
            <a:pPr marL="0" indent="0">
              <a:buClr>
                <a:srgbClr val="FF0000"/>
              </a:buClr>
              <a:buNone/>
            </a:pPr>
            <a:r>
              <a:rPr lang="en-US" sz="2000" dirty="0"/>
              <a:t>		</a:t>
            </a:r>
            <a:r>
              <a:rPr lang="en-US" sz="2000" i="1" dirty="0"/>
              <a:t>T</a:t>
            </a:r>
            <a:r>
              <a:rPr lang="en-US" sz="2000" i="1" baseline="-25000" dirty="0"/>
              <a:t>u</a:t>
            </a:r>
            <a:r>
              <a:rPr lang="en-US" sz="2000" dirty="0"/>
              <a:t> = (3 kip/ft)(25 ft)/2 = 37.5 kips</a:t>
            </a:r>
          </a:p>
          <a:p>
            <a:pPr>
              <a:buClr>
                <a:srgbClr val="FF0000"/>
              </a:buClr>
            </a:pPr>
            <a:r>
              <a:rPr lang="en-US" sz="2000" dirty="0"/>
              <a:t>The two #9 bars are more than adequate for the ACI requirement.</a:t>
            </a:r>
          </a:p>
          <a:p>
            <a:pPr marL="0" indent="0">
              <a:buClr>
                <a:srgbClr val="FF0000"/>
              </a:buClr>
              <a:buNone/>
            </a:pPr>
            <a:endParaRPr lang="en-US" dirty="0"/>
          </a:p>
        </p:txBody>
      </p:sp>
      <p:sp>
        <p:nvSpPr>
          <p:cNvPr id="2" name="Title 1"/>
          <p:cNvSpPr>
            <a:spLocks noGrp="1"/>
          </p:cNvSpPr>
          <p:nvPr>
            <p:ph type="title"/>
          </p:nvPr>
        </p:nvSpPr>
        <p:spPr>
          <a:xfrm>
            <a:off x="673100" y="269875"/>
            <a:ext cx="7772400" cy="911225"/>
          </a:xfrm>
        </p:spPr>
        <p:txBody>
          <a:bodyPr/>
          <a:lstStyle/>
          <a:p>
            <a:r>
              <a:rPr lang="en-US" dirty="0"/>
              <a:t>End Reinforcement</a:t>
            </a:r>
          </a:p>
        </p:txBody>
      </p:sp>
    </p:spTree>
    <p:extLst>
      <p:ext uri="{BB962C8B-B14F-4D97-AF65-F5344CB8AC3E}">
        <p14:creationId xmlns:p14="http://schemas.microsoft.com/office/powerpoint/2010/main" val="1970842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Clr>
                <a:srgbClr val="FF0000"/>
              </a:buClr>
            </a:pPr>
            <a:r>
              <a:rPr lang="en-US" dirty="0"/>
              <a:t>This example illustrates untopped precast floor and roof diaphragm design for five-story masonry buildings assigned to</a:t>
            </a:r>
          </a:p>
          <a:p>
            <a:pPr lvl="1">
              <a:buClr>
                <a:srgbClr val="FF0000"/>
              </a:buClr>
            </a:pPr>
            <a:r>
              <a:rPr lang="en-US" dirty="0"/>
              <a:t>Seismic Design Category B</a:t>
            </a:r>
          </a:p>
          <a:p>
            <a:pPr lvl="1">
              <a:buClr>
                <a:srgbClr val="FF0000"/>
              </a:buClr>
            </a:pPr>
            <a:r>
              <a:rPr lang="en-US" dirty="0"/>
              <a:t>Seismic Design Category C  </a:t>
            </a:r>
          </a:p>
          <a:p>
            <a:pPr marL="0" indent="0">
              <a:buClr>
                <a:srgbClr val="FF0000"/>
              </a:buClr>
              <a:buNone/>
            </a:pPr>
            <a:endParaRPr lang="en-US" dirty="0"/>
          </a:p>
        </p:txBody>
      </p:sp>
      <p:sp>
        <p:nvSpPr>
          <p:cNvPr id="2" name="Title 1"/>
          <p:cNvSpPr>
            <a:spLocks noGrp="1"/>
          </p:cNvSpPr>
          <p:nvPr>
            <p:ph type="title"/>
          </p:nvPr>
        </p:nvSpPr>
        <p:spPr/>
        <p:txBody>
          <a:bodyPr/>
          <a:lstStyle/>
          <a:p>
            <a:r>
              <a:rPr lang="en-US" dirty="0"/>
              <a:t>Untopped Diaphragm Examples</a:t>
            </a:r>
          </a:p>
        </p:txBody>
      </p:sp>
    </p:spTree>
    <p:extLst>
      <p:ext uri="{BB962C8B-B14F-4D97-AF65-F5344CB8AC3E}">
        <p14:creationId xmlns:p14="http://schemas.microsoft.com/office/powerpoint/2010/main" val="2831708077"/>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Left shows an along-the-height cross section of an 8” thick precast longitudinal shear wall. The wall is reinforced by two No. 9 full height vertical bars at each end. Direct tension coupler is used to transfer the force in the bars wherever required. &#10;&#10;Right shows a cross section of the base of a precast shear wall supported by a 28” thick reinforced concrete foundation. Dowels with standard hook are used to develop overturning reinforcement with a 3” minimum clear cover from the bottom of the found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42" y="1079771"/>
            <a:ext cx="8672283" cy="503892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73100" y="269875"/>
            <a:ext cx="7772400" cy="911225"/>
          </a:xfrm>
        </p:spPr>
        <p:txBody>
          <a:bodyPr/>
          <a:lstStyle/>
          <a:p>
            <a:r>
              <a:rPr lang="en-US" dirty="0"/>
              <a:t>End Reinforcement</a:t>
            </a:r>
          </a:p>
        </p:txBody>
      </p:sp>
    </p:spTree>
    <p:extLst>
      <p:ext uri="{BB962C8B-B14F-4D97-AF65-F5344CB8AC3E}">
        <p14:creationId xmlns:p14="http://schemas.microsoft.com/office/powerpoint/2010/main" val="537544383"/>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8" y="1300163"/>
            <a:ext cx="7772400" cy="4297362"/>
          </a:xfrm>
        </p:spPr>
        <p:txBody>
          <a:bodyPr/>
          <a:lstStyle/>
          <a:p>
            <a:pPr lvl="0">
              <a:buClr>
                <a:srgbClr val="FF0000"/>
              </a:buClr>
            </a:pPr>
            <a:r>
              <a:rPr lang="en-US" sz="2400" dirty="0"/>
              <a:t>Panel joints often are designed to resist the shear force by means of shear friction, but that technique is not used for this example because the joint at the foundation will open due to flexural yielding. </a:t>
            </a:r>
          </a:p>
          <a:p>
            <a:pPr marL="0" lvl="0" indent="0">
              <a:buClr>
                <a:srgbClr val="FF0000"/>
              </a:buClr>
              <a:buNone/>
            </a:pPr>
            <a:endParaRPr lang="en-US" sz="2400" dirty="0"/>
          </a:p>
          <a:p>
            <a:pPr lvl="0">
              <a:buClr>
                <a:srgbClr val="FF0000"/>
              </a:buClr>
            </a:pPr>
            <a:r>
              <a:rPr lang="en-US" sz="2400" dirty="0"/>
              <a:t>Alternatively, the joint can be designed with direct shear connectors that will prevent slip along the joint.  That concept is developed here.</a:t>
            </a:r>
          </a:p>
          <a:p>
            <a:pPr marL="0" indent="0">
              <a:buClr>
                <a:srgbClr val="FF0000"/>
              </a:buClr>
              <a:buNone/>
            </a:pPr>
            <a:endParaRPr lang="en-US" sz="2400" dirty="0"/>
          </a:p>
          <a:p>
            <a:pPr>
              <a:buClr>
                <a:srgbClr val="FF0000"/>
              </a:buClr>
            </a:pPr>
            <a:endParaRPr lang="en-US" sz="2000" dirty="0"/>
          </a:p>
        </p:txBody>
      </p:sp>
      <p:sp>
        <p:nvSpPr>
          <p:cNvPr id="2" name="Title 1"/>
          <p:cNvSpPr>
            <a:spLocks noGrp="1"/>
          </p:cNvSpPr>
          <p:nvPr>
            <p:ph type="title"/>
          </p:nvPr>
        </p:nvSpPr>
        <p:spPr/>
        <p:txBody>
          <a:bodyPr/>
          <a:lstStyle/>
          <a:p>
            <a:r>
              <a:rPr lang="en-US" sz="3200" dirty="0"/>
              <a:t>Shear Connections and Reinforcement </a:t>
            </a:r>
          </a:p>
        </p:txBody>
      </p:sp>
    </p:spTree>
    <p:extLst>
      <p:ext uri="{BB962C8B-B14F-4D97-AF65-F5344CB8AC3E}">
        <p14:creationId xmlns:p14="http://schemas.microsoft.com/office/powerpoint/2010/main" val="140928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descr="The design shear force is based on the yield strength of the flexural connection.  The flexural strength of the connection can be approximated as in equation. &#10;"/>
          <p:cNvGraphicFramePr>
            <a:graphicFrameLocks noChangeAspect="1"/>
          </p:cNvGraphicFramePr>
          <p:nvPr>
            <p:extLst>
              <p:ext uri="{D42A27DB-BD31-4B8C-83A1-F6EECF244321}">
                <p14:modId xmlns:p14="http://schemas.microsoft.com/office/powerpoint/2010/main" val="2414320313"/>
              </p:ext>
            </p:extLst>
          </p:nvPr>
        </p:nvGraphicFramePr>
        <p:xfrm>
          <a:off x="740997" y="2884000"/>
          <a:ext cx="7854130" cy="766762"/>
        </p:xfrm>
        <a:graphic>
          <a:graphicData uri="http://schemas.openxmlformats.org/presentationml/2006/ole">
            <mc:AlternateContent xmlns:mc="http://schemas.openxmlformats.org/markup-compatibility/2006">
              <mc:Choice xmlns:v="urn:schemas-microsoft-com:vml" Requires="v">
                <p:oleObj spid="_x0000_s7659" name="Equation" r:id="rId4" imgW="4813300" imgH="469900" progId="">
                  <p:embed/>
                </p:oleObj>
              </mc:Choice>
              <mc:Fallback>
                <p:oleObj name="Equation" r:id="rId4" imgW="4813300" imgH="469900" progId="">
                  <p:embed/>
                  <p:pic>
                    <p:nvPicPr>
                      <p:cNvPr id="0" name="Picture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997" y="2884000"/>
                        <a:ext cx="7854130" cy="766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Content Placeholder 2"/>
          <p:cNvSpPr>
            <a:spLocks noGrp="1"/>
          </p:cNvSpPr>
          <p:nvPr>
            <p:ph idx="1"/>
          </p:nvPr>
        </p:nvSpPr>
        <p:spPr>
          <a:xfrm>
            <a:off x="661988" y="1300163"/>
            <a:ext cx="7772400" cy="4297362"/>
          </a:xfrm>
        </p:spPr>
        <p:txBody>
          <a:bodyPr/>
          <a:lstStyle/>
          <a:p>
            <a:pPr marL="0" indent="0">
              <a:buClr>
                <a:srgbClr val="FF0000"/>
              </a:buClr>
              <a:buNone/>
            </a:pPr>
            <a:endParaRPr lang="en-US" sz="2400" dirty="0"/>
          </a:p>
          <a:p>
            <a:pPr lvl="0">
              <a:buClr>
                <a:srgbClr val="FF0000"/>
              </a:buClr>
            </a:pPr>
            <a:r>
              <a:rPr lang="en-US" sz="2000" dirty="0"/>
              <a:t>The design shear force is based on the </a:t>
            </a:r>
            <a:r>
              <a:rPr lang="en-US" sz="2000" u="sng" dirty="0"/>
              <a:t>yield strength of the flexural connection</a:t>
            </a:r>
            <a:r>
              <a:rPr lang="en-US" sz="2000" dirty="0"/>
              <a:t>.  The flexural strength of the connection can be approximated as follows:</a:t>
            </a:r>
          </a:p>
          <a:p>
            <a:pPr marL="0" indent="0">
              <a:buClr>
                <a:srgbClr val="FF0000"/>
              </a:buClr>
              <a:buNone/>
            </a:pPr>
            <a:endParaRPr lang="en-US" sz="2000" dirty="0"/>
          </a:p>
          <a:p>
            <a:pPr marL="0" lvl="0" indent="0">
              <a:buClr>
                <a:srgbClr val="FF0000"/>
              </a:buClr>
              <a:buNone/>
            </a:pPr>
            <a:r>
              <a:rPr lang="en-US" sz="2000" dirty="0"/>
              <a:t>	</a:t>
            </a:r>
          </a:p>
          <a:p>
            <a:pPr>
              <a:buClr>
                <a:srgbClr val="FF0000"/>
              </a:buClr>
            </a:pPr>
            <a:endParaRPr lang="en-US" sz="2000" dirty="0"/>
          </a:p>
          <a:p>
            <a:pPr marL="0" indent="0">
              <a:buClr>
                <a:srgbClr val="FF0000"/>
              </a:buClr>
              <a:buNone/>
            </a:pPr>
            <a:r>
              <a:rPr lang="en-US" sz="2000" dirty="0"/>
              <a:t>Therefore, the design shear, </a:t>
            </a:r>
            <a:r>
              <a:rPr lang="en-US" sz="2000" i="1" dirty="0"/>
              <a:t>V</a:t>
            </a:r>
            <a:r>
              <a:rPr lang="en-US" sz="2000" i="1" baseline="-25000" dirty="0"/>
              <a:t>u</a:t>
            </a:r>
            <a:r>
              <a:rPr lang="en-US" sz="2000" dirty="0"/>
              <a:t>, at the base is 1.5(1.41)(190 kips) = 402 kips.</a:t>
            </a:r>
          </a:p>
          <a:p>
            <a:pPr>
              <a:buClr>
                <a:srgbClr val="FF0000"/>
              </a:buClr>
            </a:pPr>
            <a:endParaRPr lang="en-US" sz="2000" dirty="0"/>
          </a:p>
        </p:txBody>
      </p:sp>
      <p:sp>
        <p:nvSpPr>
          <p:cNvPr id="2" name="Title 1"/>
          <p:cNvSpPr>
            <a:spLocks noGrp="1"/>
          </p:cNvSpPr>
          <p:nvPr>
            <p:ph type="title"/>
          </p:nvPr>
        </p:nvSpPr>
        <p:spPr/>
        <p:txBody>
          <a:bodyPr/>
          <a:lstStyle/>
          <a:p>
            <a:r>
              <a:rPr lang="en-US" sz="3200" dirty="0"/>
              <a:t>Shear Connection Force </a:t>
            </a:r>
          </a:p>
        </p:txBody>
      </p:sp>
    </p:spTree>
    <p:extLst>
      <p:ext uri="{BB962C8B-B14F-4D97-AF65-F5344CB8AC3E}">
        <p14:creationId xmlns:p14="http://schemas.microsoft.com/office/powerpoint/2010/main" val="145169513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elded connection with an embedded plate  with tail bars developed in the wall and a foundation plate anchored with headed anchor studs. The connection is made with two face plates, one on each side of the wall. &#10;&#10;The base shear connection is shown in the figure and is to be flexible vertically but stiff horizontally in the plane of the panel. The vertical flexibility is intended to minimize the contribution of these connections to overturning resistance, which would simply increase the shear demand."/>
          <p:cNvPicPr/>
          <p:nvPr/>
        </p:nvPicPr>
        <p:blipFill>
          <a:blip r:embed="rId3" cstate="print"/>
          <a:stretch>
            <a:fillRect/>
          </a:stretch>
        </p:blipFill>
        <p:spPr>
          <a:xfrm>
            <a:off x="1063487" y="837547"/>
            <a:ext cx="6659217" cy="5495181"/>
          </a:xfrm>
          <a:prstGeom prst="rect">
            <a:avLst/>
          </a:prstGeom>
        </p:spPr>
      </p:pic>
      <p:sp>
        <p:nvSpPr>
          <p:cNvPr id="2" name="Title 1"/>
          <p:cNvSpPr>
            <a:spLocks noGrp="1"/>
          </p:cNvSpPr>
          <p:nvPr>
            <p:ph type="title"/>
          </p:nvPr>
        </p:nvSpPr>
        <p:spPr>
          <a:xfrm>
            <a:off x="673100" y="198788"/>
            <a:ext cx="7772400" cy="707197"/>
          </a:xfrm>
        </p:spPr>
        <p:txBody>
          <a:bodyPr/>
          <a:lstStyle/>
          <a:p>
            <a:r>
              <a:rPr lang="en-US" dirty="0"/>
              <a:t>Shear Connection Detail</a:t>
            </a:r>
          </a:p>
        </p:txBody>
      </p:sp>
    </p:spTree>
    <p:extLst>
      <p:ext uri="{BB962C8B-B14F-4D97-AF65-F5344CB8AC3E}">
        <p14:creationId xmlns:p14="http://schemas.microsoft.com/office/powerpoint/2010/main" val="33896255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856" y="1093100"/>
            <a:ext cx="8759753" cy="5148674"/>
          </a:xfrm>
        </p:spPr>
        <p:txBody>
          <a:bodyPr/>
          <a:lstStyle/>
          <a:p>
            <a:pPr marL="0" indent="0">
              <a:spcAft>
                <a:spcPts val="600"/>
              </a:spcAft>
              <a:buClr>
                <a:srgbClr val="FF0000"/>
              </a:buClr>
              <a:buNone/>
            </a:pPr>
            <a:r>
              <a:rPr lang="en-US" sz="2000" dirty="0"/>
              <a:t>Assembly with two face plates measuring 3/8" × 4" × 12" connected by a C8x18.75 and with diagonal #5 bars as shown in the figure.  In the field, weld an L4×3×5/16 × 0'‑8", long leg horizontal, on each face.  The shear capacity of this connection is checked as follows:</a:t>
            </a:r>
          </a:p>
          <a:p>
            <a:pPr lvl="0">
              <a:spcAft>
                <a:spcPts val="600"/>
              </a:spcAft>
              <a:buClr>
                <a:srgbClr val="FF0000"/>
              </a:buClr>
            </a:pPr>
            <a:r>
              <a:rPr lang="en-US" sz="2000" dirty="0"/>
              <a:t>Shear in the two loose angles: </a:t>
            </a:r>
          </a:p>
          <a:p>
            <a:pPr marL="0" indent="0">
              <a:spcAft>
                <a:spcPts val="600"/>
              </a:spcAft>
              <a:buClr>
                <a:srgbClr val="FF0000"/>
              </a:buClr>
              <a:buNone/>
            </a:pPr>
            <a:r>
              <a:rPr lang="en-US" sz="2000" i="1" dirty="0"/>
              <a:t>  </a:t>
            </a:r>
            <a:r>
              <a:rPr lang="el-GR" sz="2000" i="1" dirty="0"/>
              <a:t>ϕ</a:t>
            </a:r>
            <a:r>
              <a:rPr lang="en-US" sz="2000" i="1" dirty="0"/>
              <a:t>V</a:t>
            </a:r>
            <a:r>
              <a:rPr lang="en-US" sz="2000" i="1" baseline="-25000" dirty="0"/>
              <a:t>n</a:t>
            </a:r>
            <a:r>
              <a:rPr lang="en-US" sz="2000" dirty="0"/>
              <a:t> = </a:t>
            </a:r>
            <a:r>
              <a:rPr lang="el-GR" sz="2000" dirty="0"/>
              <a:t>ϕ</a:t>
            </a:r>
            <a:r>
              <a:rPr lang="en-US" sz="2000" i="1" dirty="0"/>
              <a:t>f</a:t>
            </a:r>
            <a:r>
              <a:rPr lang="en-US" sz="2000" dirty="0"/>
              <a:t>(0.6</a:t>
            </a:r>
            <a:r>
              <a:rPr lang="en-US" sz="2000" i="1" dirty="0"/>
              <a:t>F</a:t>
            </a:r>
            <a:r>
              <a:rPr lang="en-US" sz="2000" i="1" baseline="-25000" dirty="0"/>
              <a:t>u</a:t>
            </a:r>
            <a:r>
              <a:rPr lang="en-US" sz="2000" dirty="0"/>
              <a:t>)</a:t>
            </a:r>
            <a:r>
              <a:rPr lang="en-US" sz="2000" i="1" dirty="0"/>
              <a:t>tl</a:t>
            </a:r>
            <a:r>
              <a:rPr lang="en-US" sz="2000" dirty="0"/>
              <a:t>(2) = (0.75)(0.6)(58 ksi)(0.3125 in.)(8 in.)(2) = 130.5 kips</a:t>
            </a:r>
          </a:p>
          <a:p>
            <a:pPr lvl="0">
              <a:spcAft>
                <a:spcPts val="600"/>
              </a:spcAft>
              <a:buClr>
                <a:srgbClr val="FF0000"/>
              </a:buClr>
            </a:pPr>
            <a:r>
              <a:rPr lang="en-US" sz="2000" dirty="0"/>
              <a:t>Weld at toe of loose angles:</a:t>
            </a:r>
          </a:p>
          <a:p>
            <a:pPr marL="0" indent="0">
              <a:spcAft>
                <a:spcPts val="600"/>
              </a:spcAft>
              <a:buClr>
                <a:srgbClr val="FF0000"/>
              </a:buClr>
              <a:buNone/>
            </a:pPr>
            <a:r>
              <a:rPr lang="en-US" sz="2000" i="1" dirty="0"/>
              <a:t>   </a:t>
            </a:r>
            <a:r>
              <a:rPr lang="el-GR" sz="2000" i="1" dirty="0"/>
              <a:t>ϕ</a:t>
            </a:r>
            <a:r>
              <a:rPr lang="en-US" sz="2000" i="1" dirty="0"/>
              <a:t>V</a:t>
            </a:r>
            <a:r>
              <a:rPr lang="en-US" sz="2000" i="1" baseline="-25000" dirty="0"/>
              <a:t>n</a:t>
            </a:r>
            <a:r>
              <a:rPr lang="en-US" sz="2000" dirty="0"/>
              <a:t> = </a:t>
            </a:r>
            <a:r>
              <a:rPr lang="el-GR" sz="2000" i="1" dirty="0"/>
              <a:t>ϕ</a:t>
            </a:r>
            <a:r>
              <a:rPr lang="en-US" sz="2000" dirty="0"/>
              <a:t>(0.6</a:t>
            </a:r>
            <a:r>
              <a:rPr lang="en-US" sz="2000" i="1" dirty="0"/>
              <a:t>F</a:t>
            </a:r>
            <a:r>
              <a:rPr lang="en-US" sz="2000" i="1" baseline="-25000" dirty="0"/>
              <a:t>u</a:t>
            </a:r>
            <a:r>
              <a:rPr lang="en-US" sz="2000" dirty="0"/>
              <a:t>)</a:t>
            </a:r>
            <a:r>
              <a:rPr lang="en-US" sz="2000" i="1" dirty="0"/>
              <a:t>t</a:t>
            </a:r>
            <a:r>
              <a:rPr lang="en-US" sz="2000" i="1" baseline="-25000" dirty="0"/>
              <a:t>e</a:t>
            </a:r>
            <a:r>
              <a:rPr lang="en-US" sz="2000" i="1" dirty="0"/>
              <a:t>l</a:t>
            </a:r>
            <a:r>
              <a:rPr lang="en-US" sz="2000" dirty="0"/>
              <a:t>(2) = (0.75)(0.6)(70 ksi)(0.25 in./(√2)(8 in.)(2) = 89.1 kips</a:t>
            </a:r>
          </a:p>
          <a:p>
            <a:pPr lvl="0">
              <a:spcAft>
                <a:spcPts val="600"/>
              </a:spcAft>
              <a:buClr>
                <a:srgbClr val="FF0000"/>
              </a:buClr>
            </a:pPr>
            <a:r>
              <a:rPr lang="en-US" sz="2000" dirty="0"/>
              <a:t>Weld at face plates, using Table 8-8 in AISC Manual (14</a:t>
            </a:r>
            <a:r>
              <a:rPr lang="en-US" sz="2000" baseline="30000" dirty="0"/>
              <a:t>th</a:t>
            </a:r>
            <a:r>
              <a:rPr lang="en-US" sz="2000" dirty="0"/>
              <a:t> edition): </a:t>
            </a:r>
          </a:p>
          <a:p>
            <a:pPr marL="0" lvl="0" indent="0">
              <a:spcAft>
                <a:spcPts val="600"/>
              </a:spcAft>
              <a:buClr>
                <a:srgbClr val="FF0000"/>
              </a:buClr>
              <a:buNone/>
            </a:pPr>
            <a:r>
              <a:rPr lang="en-US" sz="2000" dirty="0"/>
              <a:t>       </a:t>
            </a:r>
            <a:r>
              <a:rPr lang="el-GR" sz="2000" dirty="0"/>
              <a:t>ϕ</a:t>
            </a:r>
            <a:r>
              <a:rPr lang="en-US" sz="2000" i="1" dirty="0"/>
              <a:t>V</a:t>
            </a:r>
            <a:r>
              <a:rPr lang="en-US" sz="2000" i="1" baseline="-25000" dirty="0"/>
              <a:t>n</a:t>
            </a:r>
            <a:r>
              <a:rPr lang="en-US" sz="2000" dirty="0"/>
              <a:t>= 0.75(1.73)(1.0)(4)(8)(2) = 83.0 kips</a:t>
            </a:r>
          </a:p>
          <a:p>
            <a:pPr lvl="0">
              <a:buClr>
                <a:srgbClr val="FF0000"/>
              </a:buClr>
            </a:pPr>
            <a:r>
              <a:rPr lang="en-US" sz="2000" dirty="0"/>
              <a:t>Bearing of concrete at steel channel:</a:t>
            </a:r>
          </a:p>
          <a:p>
            <a:pPr marL="0" indent="0">
              <a:buClr>
                <a:srgbClr val="FF0000"/>
              </a:buClr>
              <a:buNone/>
            </a:pPr>
            <a:r>
              <a:rPr lang="en-US" sz="2000" i="1" dirty="0"/>
              <a:t>       f</a:t>
            </a:r>
            <a:r>
              <a:rPr lang="en-US" sz="2000" i="1" baseline="-25000" dirty="0"/>
              <a:t>c</a:t>
            </a:r>
            <a:r>
              <a:rPr lang="en-US" sz="2000" dirty="0"/>
              <a:t> = </a:t>
            </a:r>
            <a:r>
              <a:rPr lang="en-US" sz="2000" i="1" dirty="0"/>
              <a:t>f</a:t>
            </a:r>
            <a:r>
              <a:rPr lang="en-US" sz="2000" dirty="0"/>
              <a:t>(0.85</a:t>
            </a:r>
            <a:r>
              <a:rPr lang="en-US" sz="2000" i="1" dirty="0"/>
              <a:t>f'</a:t>
            </a:r>
            <a:r>
              <a:rPr lang="en-US" sz="2000" baseline="-25000" dirty="0"/>
              <a:t>c</a:t>
            </a:r>
            <a:r>
              <a:rPr lang="en-US" sz="2000" dirty="0"/>
              <a:t>) = 0.65(0.85)(5 ksi) = 2.76 ksi</a:t>
            </a:r>
          </a:p>
          <a:p>
            <a:pPr>
              <a:buClr>
                <a:srgbClr val="FF0000"/>
              </a:buClr>
            </a:pPr>
            <a:endParaRPr lang="en-US" sz="2000" dirty="0"/>
          </a:p>
        </p:txBody>
      </p:sp>
      <p:sp>
        <p:nvSpPr>
          <p:cNvPr id="2" name="Title 1"/>
          <p:cNvSpPr>
            <a:spLocks noGrp="1"/>
          </p:cNvSpPr>
          <p:nvPr>
            <p:ph type="title"/>
          </p:nvPr>
        </p:nvSpPr>
        <p:spPr>
          <a:xfrm>
            <a:off x="673100" y="269875"/>
            <a:ext cx="7518400" cy="860425"/>
          </a:xfrm>
        </p:spPr>
        <p:txBody>
          <a:bodyPr/>
          <a:lstStyle/>
          <a:p>
            <a:r>
              <a:rPr lang="en-US" dirty="0"/>
              <a:t>Shear Connection Design</a:t>
            </a:r>
          </a:p>
        </p:txBody>
      </p:sp>
    </p:spTree>
    <p:extLst>
      <p:ext uri="{BB962C8B-B14F-4D97-AF65-F5344CB8AC3E}">
        <p14:creationId xmlns:p14="http://schemas.microsoft.com/office/powerpoint/2010/main" val="723354411"/>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0388" y="1084262"/>
            <a:ext cx="8404708" cy="4960937"/>
          </a:xfrm>
        </p:spPr>
        <p:txBody>
          <a:bodyPr/>
          <a:lstStyle/>
          <a:p>
            <a:pPr>
              <a:buClr>
                <a:srgbClr val="FF0000"/>
              </a:buClr>
            </a:pPr>
            <a:r>
              <a:rPr lang="en-US" sz="2000" dirty="0"/>
              <a:t>The bearing will be controlled by bending in the web: compute the width (</a:t>
            </a:r>
            <a:r>
              <a:rPr lang="en-US" sz="2000" i="1" dirty="0"/>
              <a:t>b</a:t>
            </a:r>
            <a:r>
              <a:rPr lang="en-US" sz="2000" dirty="0"/>
              <a:t>) of flange loaded at 2.76 ksi that develops the plastic moment in the web:</a:t>
            </a:r>
          </a:p>
          <a:p>
            <a:pPr marL="0" indent="0">
              <a:buClr>
                <a:srgbClr val="FF0000"/>
              </a:buClr>
              <a:buNone/>
            </a:pPr>
            <a:r>
              <a:rPr lang="en-US" sz="2000" i="1" dirty="0"/>
              <a:t>     M</a:t>
            </a:r>
            <a:r>
              <a:rPr lang="en-US" sz="2000" i="1" baseline="-25000" dirty="0"/>
              <a:t>p</a:t>
            </a:r>
            <a:r>
              <a:rPr lang="en-US" sz="2000" dirty="0"/>
              <a:t> = </a:t>
            </a:r>
            <a:r>
              <a:rPr lang="el-GR" sz="2000" dirty="0"/>
              <a:t>ϕ</a:t>
            </a:r>
            <a:r>
              <a:rPr lang="en-US" sz="2000" i="1" dirty="0"/>
              <a:t>F</a:t>
            </a:r>
            <a:r>
              <a:rPr lang="en-US" sz="2000" i="1" baseline="-25000" dirty="0"/>
              <a:t>y</a:t>
            </a:r>
            <a:r>
              <a:rPr lang="en-US" sz="2000" i="1" dirty="0"/>
              <a:t>t</a:t>
            </a:r>
            <a:r>
              <a:rPr lang="en-US" sz="2000" i="1" baseline="-25000" dirty="0"/>
              <a:t>w</a:t>
            </a:r>
            <a:r>
              <a:rPr lang="en-US" sz="2000" baseline="30000" dirty="0"/>
              <a:t>2</a:t>
            </a:r>
            <a:r>
              <a:rPr lang="en-US" sz="2000" dirty="0"/>
              <a:t>/4 = (0.9)(50 ksi)(0.487</a:t>
            </a:r>
            <a:r>
              <a:rPr lang="en-US" sz="2000" baseline="30000" dirty="0"/>
              <a:t>2</a:t>
            </a:r>
            <a:r>
              <a:rPr lang="en-US" sz="2000" dirty="0"/>
              <a:t> in.</a:t>
            </a:r>
            <a:r>
              <a:rPr lang="en-US" sz="2000" baseline="30000" dirty="0"/>
              <a:t>2</a:t>
            </a:r>
            <a:r>
              <a:rPr lang="en-US" sz="2000" dirty="0"/>
              <a:t>)/4 = 2.67 in.-kip/in.</a:t>
            </a:r>
          </a:p>
          <a:p>
            <a:pPr marL="0" indent="0">
              <a:buClr>
                <a:srgbClr val="FF0000"/>
              </a:buClr>
              <a:buNone/>
            </a:pPr>
            <a:r>
              <a:rPr lang="en-US" sz="2000" i="1" dirty="0"/>
              <a:t>     M</a:t>
            </a:r>
            <a:r>
              <a:rPr lang="en-US" sz="2000" i="1" baseline="-25000" dirty="0"/>
              <a:t>u</a:t>
            </a:r>
            <a:r>
              <a:rPr lang="en-US" sz="2000" dirty="0"/>
              <a:t> = </a:t>
            </a:r>
            <a:r>
              <a:rPr lang="en-US" sz="2000" i="1" dirty="0"/>
              <a:t>f</a:t>
            </a:r>
            <a:r>
              <a:rPr lang="en-US" sz="2000" i="1" baseline="-25000" dirty="0"/>
              <a:t>c</a:t>
            </a:r>
            <a:r>
              <a:rPr lang="en-US" sz="2000" dirty="0"/>
              <a:t>[(</a:t>
            </a:r>
            <a:r>
              <a:rPr lang="en-US" sz="2000" i="1" dirty="0"/>
              <a:t>b-t</a:t>
            </a:r>
            <a:r>
              <a:rPr lang="en-US" sz="2000" i="1" baseline="-25000" dirty="0"/>
              <a:t>w</a:t>
            </a:r>
            <a:r>
              <a:rPr lang="en-US" sz="2000" dirty="0"/>
              <a:t>)</a:t>
            </a:r>
            <a:r>
              <a:rPr lang="en-US" sz="2000" baseline="30000" dirty="0"/>
              <a:t>2</a:t>
            </a:r>
            <a:r>
              <a:rPr lang="en-US" sz="2000" dirty="0"/>
              <a:t>/2 - (</a:t>
            </a:r>
            <a:r>
              <a:rPr lang="en-US" sz="2000" i="1" dirty="0"/>
              <a:t>t</a:t>
            </a:r>
            <a:r>
              <a:rPr lang="en-US" sz="2000" i="1" baseline="-25000" dirty="0"/>
              <a:t>w</a:t>
            </a:r>
            <a:r>
              <a:rPr lang="en-US" sz="2000" dirty="0"/>
              <a:t>/2)</a:t>
            </a:r>
            <a:r>
              <a:rPr lang="en-US" sz="2000" baseline="30000" dirty="0"/>
              <a:t>2</a:t>
            </a:r>
            <a:r>
              <a:rPr lang="en-US" sz="2000" dirty="0"/>
              <a:t>/2] = 2.76[(</a:t>
            </a:r>
            <a:r>
              <a:rPr lang="en-US" sz="2000" i="1" dirty="0"/>
              <a:t>b </a:t>
            </a:r>
            <a:r>
              <a:rPr lang="en-US" sz="2000" dirty="0"/>
              <a:t>- 0.243 in.)</a:t>
            </a:r>
            <a:r>
              <a:rPr lang="en-US" sz="2000" baseline="30000" dirty="0"/>
              <a:t>2</a:t>
            </a:r>
            <a:r>
              <a:rPr lang="en-US" sz="2000" dirty="0"/>
              <a:t> - (0.243 in.)</a:t>
            </a:r>
            <a:r>
              <a:rPr lang="en-US" sz="2000" baseline="30000" dirty="0"/>
              <a:t>2</a:t>
            </a:r>
            <a:r>
              <a:rPr lang="en-US" sz="2000" dirty="0"/>
              <a:t>]/2</a:t>
            </a:r>
          </a:p>
          <a:p>
            <a:pPr marL="0" indent="0">
              <a:buClr>
                <a:srgbClr val="FF0000"/>
              </a:buClr>
              <a:buNone/>
            </a:pPr>
            <a:r>
              <a:rPr lang="en-US" sz="2000" dirty="0"/>
              <a:t>setting the two equal results in </a:t>
            </a:r>
            <a:r>
              <a:rPr lang="en-US" sz="2000" i="1" dirty="0"/>
              <a:t>b</a:t>
            </a:r>
            <a:r>
              <a:rPr lang="en-US" sz="2000" dirty="0"/>
              <a:t> = 1.65 in.</a:t>
            </a:r>
          </a:p>
          <a:p>
            <a:pPr>
              <a:buClr>
                <a:srgbClr val="FF0000"/>
              </a:buClr>
            </a:pPr>
            <a:r>
              <a:rPr lang="en-US" sz="2000" dirty="0"/>
              <a:t>Therefore, bearing on the channel is:</a:t>
            </a:r>
          </a:p>
          <a:p>
            <a:pPr marL="0" indent="0">
              <a:buClr>
                <a:srgbClr val="FF0000"/>
              </a:buClr>
              <a:buNone/>
            </a:pPr>
            <a:r>
              <a:rPr lang="en-US" sz="2000" i="1" dirty="0"/>
              <a:t>    </a:t>
            </a:r>
            <a:r>
              <a:rPr lang="el-GR" sz="2000" i="1" dirty="0"/>
              <a:t>ϕ</a:t>
            </a:r>
            <a:r>
              <a:rPr lang="en-US" sz="2000" i="1" dirty="0"/>
              <a:t>V</a:t>
            </a:r>
            <a:r>
              <a:rPr lang="en-US" sz="2000" i="1" baseline="-25000" dirty="0"/>
              <a:t>c</a:t>
            </a:r>
            <a:r>
              <a:rPr lang="en-US" sz="2000" dirty="0"/>
              <a:t> = </a:t>
            </a:r>
            <a:r>
              <a:rPr lang="en-US" sz="2000" i="1" dirty="0"/>
              <a:t>f</a:t>
            </a:r>
            <a:r>
              <a:rPr lang="en-US" sz="2000" i="1" baseline="-25000" dirty="0"/>
              <a:t>c</a:t>
            </a:r>
            <a:r>
              <a:rPr lang="en-US" sz="2000" dirty="0"/>
              <a:t>(2 - </a:t>
            </a:r>
            <a:r>
              <a:rPr lang="en-US" sz="2000" i="1" dirty="0"/>
              <a:t>t</a:t>
            </a:r>
            <a:r>
              <a:rPr lang="en-US" sz="2000" i="1" baseline="-25000" dirty="0"/>
              <a:t>w</a:t>
            </a:r>
            <a:r>
              <a:rPr lang="en-US" sz="2000" dirty="0"/>
              <a:t>)(</a:t>
            </a:r>
            <a:r>
              <a:rPr lang="en-US" sz="2000" i="1" dirty="0"/>
              <a:t>l</a:t>
            </a:r>
            <a:r>
              <a:rPr lang="en-US" sz="2000" dirty="0"/>
              <a:t>) = (2.76 ksi)[(2(1.65) - 0.487 in.](6 in.) = 46.6 kips </a:t>
            </a:r>
          </a:p>
          <a:p>
            <a:pPr>
              <a:buClr>
                <a:srgbClr val="FF0000"/>
              </a:buClr>
            </a:pPr>
            <a:r>
              <a:rPr lang="en-US" sz="2000" dirty="0"/>
              <a:t>To the bearing capacity on the channel is added the four #5 diagonal bars, which are effective in tension and compression; </a:t>
            </a:r>
          </a:p>
          <a:p>
            <a:pPr marL="0" indent="0">
              <a:buClr>
                <a:srgbClr val="FF0000"/>
              </a:buClr>
              <a:buNone/>
            </a:pPr>
            <a:r>
              <a:rPr lang="en-US" sz="2000" dirty="0"/>
              <a:t>      </a:t>
            </a:r>
            <a:r>
              <a:rPr lang="el-GR" sz="2000" dirty="0"/>
              <a:t>ϕ</a:t>
            </a:r>
            <a:r>
              <a:rPr lang="en-US" sz="2000" dirty="0"/>
              <a:t> = 0.75 for shear is used here:</a:t>
            </a:r>
          </a:p>
          <a:p>
            <a:pPr marL="0" indent="0">
              <a:buClr>
                <a:srgbClr val="FF0000"/>
              </a:buClr>
              <a:buNone/>
            </a:pPr>
            <a:r>
              <a:rPr lang="el-GR" sz="2000" i="1" dirty="0"/>
              <a:t>ϕ</a:t>
            </a:r>
            <a:r>
              <a:rPr lang="en-US" sz="2000" i="1" dirty="0"/>
              <a:t>V</a:t>
            </a:r>
            <a:r>
              <a:rPr lang="en-US" sz="2000" i="1" baseline="-25000" dirty="0"/>
              <a:t>s</a:t>
            </a:r>
            <a:r>
              <a:rPr lang="en-US" sz="2000" dirty="0"/>
              <a:t> = </a:t>
            </a:r>
            <a:r>
              <a:rPr lang="el-GR" sz="2000" dirty="0"/>
              <a:t>ϕ</a:t>
            </a:r>
            <a:r>
              <a:rPr lang="en-US" sz="2000" i="1" dirty="0"/>
              <a:t>f</a:t>
            </a:r>
            <a:r>
              <a:rPr lang="en-US" sz="2000" i="1" baseline="-25000" dirty="0"/>
              <a:t>y</a:t>
            </a:r>
            <a:r>
              <a:rPr lang="en-US" sz="2000" i="1" dirty="0"/>
              <a:t>A</a:t>
            </a:r>
            <a:r>
              <a:rPr lang="en-US" sz="2000" i="1" baseline="-25000" dirty="0"/>
              <a:t>s</a:t>
            </a:r>
            <a:r>
              <a:rPr lang="en-US" sz="2000" dirty="0"/>
              <a:t>cosα = (0.75)(60 ksi)(4)(0.31 in.</a:t>
            </a:r>
            <a:r>
              <a:rPr lang="en-US" sz="2000" baseline="30000" dirty="0"/>
              <a:t>2</a:t>
            </a:r>
            <a:r>
              <a:rPr lang="en-US" sz="2000" dirty="0"/>
              <a:t>)(cos45°) = 39.5 kips        </a:t>
            </a:r>
            <a:br>
              <a:rPr lang="en-US" sz="2000" dirty="0"/>
            </a:br>
            <a:r>
              <a:rPr lang="en-US" sz="2000" dirty="0"/>
              <a:t>Thus, the total capacity for transfer to concrete is:</a:t>
            </a:r>
          </a:p>
          <a:p>
            <a:pPr marL="0" indent="0">
              <a:buClr>
                <a:srgbClr val="FF0000"/>
              </a:buClr>
              <a:buNone/>
            </a:pPr>
            <a:r>
              <a:rPr lang="en-US" sz="2000" dirty="0"/>
              <a:t>      </a:t>
            </a:r>
            <a:r>
              <a:rPr lang="el-GR" sz="2000" dirty="0"/>
              <a:t>ϕ</a:t>
            </a:r>
            <a:r>
              <a:rPr lang="en-US" sz="2000" i="1" dirty="0"/>
              <a:t>V</a:t>
            </a:r>
            <a:r>
              <a:rPr lang="en-US" sz="2000" i="1" baseline="-25000" dirty="0"/>
              <a:t>n</a:t>
            </a:r>
            <a:r>
              <a:rPr lang="en-US" sz="2000" dirty="0"/>
              <a:t> = </a:t>
            </a:r>
            <a:r>
              <a:rPr lang="el-GR" sz="2000" i="1" dirty="0"/>
              <a:t>ϕ</a:t>
            </a:r>
            <a:r>
              <a:rPr lang="en-US" sz="2000" i="1" dirty="0"/>
              <a:t>V</a:t>
            </a:r>
            <a:r>
              <a:rPr lang="en-US" sz="2000" i="1" baseline="-25000" dirty="0"/>
              <a:t>c</a:t>
            </a:r>
            <a:r>
              <a:rPr lang="en-US" sz="2000" dirty="0"/>
              <a:t> + </a:t>
            </a:r>
            <a:r>
              <a:rPr lang="el-GR" sz="2000" i="1" dirty="0"/>
              <a:t>ϕ</a:t>
            </a:r>
            <a:r>
              <a:rPr lang="en-US" sz="2000" i="1" dirty="0"/>
              <a:t>V</a:t>
            </a:r>
            <a:r>
              <a:rPr lang="en-US" sz="2000" baseline="-25000" dirty="0"/>
              <a:t>s</a:t>
            </a:r>
            <a:r>
              <a:rPr lang="en-US" sz="2000" dirty="0"/>
              <a:t> = 46.6 + 39.6 = 86.1 kips</a:t>
            </a:r>
          </a:p>
          <a:p>
            <a:pPr marL="0" indent="0">
              <a:buClr>
                <a:srgbClr val="FF0000"/>
              </a:buClr>
              <a:buNone/>
            </a:pPr>
            <a:r>
              <a:rPr lang="en-US" sz="2000" dirty="0"/>
              <a:t> </a:t>
            </a:r>
          </a:p>
          <a:p>
            <a:pPr>
              <a:buClr>
                <a:srgbClr val="FF0000"/>
              </a:buClr>
            </a:pPr>
            <a:endParaRPr lang="en-US" sz="2000" dirty="0"/>
          </a:p>
        </p:txBody>
      </p:sp>
      <p:sp>
        <p:nvSpPr>
          <p:cNvPr id="2" name="Title 1"/>
          <p:cNvSpPr>
            <a:spLocks noGrp="1"/>
          </p:cNvSpPr>
          <p:nvPr>
            <p:ph type="title"/>
          </p:nvPr>
        </p:nvSpPr>
        <p:spPr>
          <a:xfrm>
            <a:off x="673100" y="269875"/>
            <a:ext cx="7518400" cy="860425"/>
          </a:xfrm>
        </p:spPr>
        <p:txBody>
          <a:bodyPr/>
          <a:lstStyle/>
          <a:p>
            <a:r>
              <a:rPr lang="en-US" dirty="0"/>
              <a:t>Shear Connection Design</a:t>
            </a:r>
          </a:p>
        </p:txBody>
      </p:sp>
    </p:spTree>
    <p:extLst>
      <p:ext uri="{BB962C8B-B14F-4D97-AF65-F5344CB8AC3E}">
        <p14:creationId xmlns:p14="http://schemas.microsoft.com/office/powerpoint/2010/main" val="362979572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rgbClr val="FF0000"/>
              </a:buClr>
            </a:pPr>
            <a:r>
              <a:rPr lang="en-US" sz="2000" dirty="0"/>
              <a:t>In the foundation, provide an embedded plate 1/2" × 12" × 1'‑6" with six 3/4-in.-diameter headed anchor studs.  </a:t>
            </a:r>
          </a:p>
          <a:p>
            <a:pPr marL="0" indent="0">
              <a:buClr>
                <a:srgbClr val="FF0000"/>
              </a:buClr>
              <a:buNone/>
            </a:pPr>
            <a:r>
              <a:rPr lang="en-US" sz="2000" dirty="0"/>
              <a:t> </a:t>
            </a:r>
          </a:p>
          <a:p>
            <a:pPr>
              <a:buClr>
                <a:srgbClr val="FF0000"/>
              </a:buClr>
            </a:pPr>
            <a:r>
              <a:rPr lang="en-US" sz="2000" dirty="0"/>
              <a:t>The capacity of the plate in the foundation is governed by the headed anchor studs.  Capacity in shear for anchors located far from an edge of concrete, such as these and with sufficient embedment to avoid the pryout failure mode is governed by the capacity of the steel, which is required by ACI 318 Section 17.5.1:</a:t>
            </a:r>
          </a:p>
          <a:p>
            <a:pPr marL="0" indent="0">
              <a:buClr>
                <a:srgbClr val="FF0000"/>
              </a:buClr>
              <a:buNone/>
            </a:pPr>
            <a:endParaRPr lang="en-US" sz="2000" dirty="0"/>
          </a:p>
          <a:p>
            <a:pPr marL="0" indent="0">
              <a:buClr>
                <a:srgbClr val="FF0000"/>
              </a:buClr>
              <a:buNone/>
            </a:pPr>
            <a:r>
              <a:rPr lang="en-US" sz="1900" i="1" dirty="0"/>
              <a:t> </a:t>
            </a:r>
            <a:r>
              <a:rPr lang="el-GR" sz="1900" i="1" dirty="0"/>
              <a:t>ϕ</a:t>
            </a:r>
            <a:r>
              <a:rPr lang="en-US" sz="1900" i="1" dirty="0"/>
              <a:t>V</a:t>
            </a:r>
            <a:r>
              <a:rPr lang="en-US" sz="1900" i="1" baseline="-25000" dirty="0"/>
              <a:t>sa</a:t>
            </a:r>
            <a:r>
              <a:rPr lang="en-US" sz="1900" dirty="0"/>
              <a:t> =</a:t>
            </a:r>
            <a:r>
              <a:rPr lang="el-GR" sz="1900" dirty="0"/>
              <a:t>ϕ</a:t>
            </a:r>
            <a:r>
              <a:rPr lang="en-US" sz="1900" i="1" dirty="0"/>
              <a:t> n A</a:t>
            </a:r>
            <a:r>
              <a:rPr lang="en-US" sz="1900" i="1" baseline="-25000" dirty="0"/>
              <a:t>se</a:t>
            </a:r>
            <a:r>
              <a:rPr lang="en-US" sz="1900" i="1" dirty="0"/>
              <a:t> f</a:t>
            </a:r>
            <a:r>
              <a:rPr lang="en-US" sz="1900" i="1" baseline="-25000" dirty="0"/>
              <a:t>uta</a:t>
            </a:r>
            <a:r>
              <a:rPr lang="en-US" sz="1900" dirty="0"/>
              <a:t> = (0.65)(6 studs)(0.44 in.</a:t>
            </a:r>
            <a:r>
              <a:rPr lang="en-US" sz="1900" baseline="30000" dirty="0"/>
              <a:t>2</a:t>
            </a:r>
            <a:r>
              <a:rPr lang="en-US" sz="1900" dirty="0"/>
              <a:t> per stud)(60 ksi) = 103 kips</a:t>
            </a:r>
          </a:p>
          <a:p>
            <a:pPr marL="0" indent="0">
              <a:buClr>
                <a:srgbClr val="FF0000"/>
              </a:buClr>
              <a:buNone/>
            </a:pPr>
            <a:endParaRPr lang="en-US" sz="2000" dirty="0"/>
          </a:p>
          <a:p>
            <a:pPr>
              <a:buClr>
                <a:srgbClr val="FF0000"/>
              </a:buClr>
            </a:pPr>
            <a:endParaRPr lang="en-US" sz="2000" dirty="0"/>
          </a:p>
        </p:txBody>
      </p:sp>
      <p:sp>
        <p:nvSpPr>
          <p:cNvPr id="2" name="Title 1"/>
          <p:cNvSpPr>
            <a:spLocks noGrp="1"/>
          </p:cNvSpPr>
          <p:nvPr>
            <p:ph type="title"/>
          </p:nvPr>
        </p:nvSpPr>
        <p:spPr>
          <a:xfrm>
            <a:off x="317500" y="269875"/>
            <a:ext cx="8420100" cy="1143000"/>
          </a:xfrm>
        </p:spPr>
        <p:txBody>
          <a:bodyPr/>
          <a:lstStyle/>
          <a:p>
            <a:r>
              <a:rPr lang="en-US" dirty="0"/>
              <a:t>Shear Connection Design: Foundation Plate </a:t>
            </a:r>
          </a:p>
        </p:txBody>
      </p:sp>
    </p:spTree>
    <p:extLst>
      <p:ext uri="{BB962C8B-B14F-4D97-AF65-F5344CB8AC3E}">
        <p14:creationId xmlns:p14="http://schemas.microsoft.com/office/powerpoint/2010/main" val="21046783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5488" y="1008062"/>
            <a:ext cx="7772400" cy="5087937"/>
          </a:xfrm>
        </p:spPr>
        <p:txBody>
          <a:bodyPr/>
          <a:lstStyle/>
          <a:p>
            <a:pPr>
              <a:buClr>
                <a:srgbClr val="FF0000"/>
              </a:buClr>
            </a:pPr>
            <a:r>
              <a:rPr lang="en-US" sz="2000" dirty="0"/>
              <a:t>The various shear capacities of the connection are as follows:</a:t>
            </a:r>
          </a:p>
          <a:p>
            <a:pPr lvl="1">
              <a:buClr>
                <a:srgbClr val="FF0000"/>
              </a:buClr>
            </a:pPr>
            <a:r>
              <a:rPr lang="en-US" sz="2000" dirty="0"/>
              <a:t>Shear in the two loose angles:  130.5 kips</a:t>
            </a:r>
          </a:p>
          <a:p>
            <a:pPr lvl="1">
              <a:buClr>
                <a:srgbClr val="FF0000"/>
              </a:buClr>
            </a:pPr>
            <a:r>
              <a:rPr lang="en-US" sz="2000" dirty="0"/>
              <a:t>Weld at toe of loose angles:  89.1 kips</a:t>
            </a:r>
          </a:p>
          <a:p>
            <a:pPr lvl="1">
              <a:buClr>
                <a:srgbClr val="FF0000"/>
              </a:buClr>
            </a:pPr>
            <a:r>
              <a:rPr lang="en-US" sz="2000" dirty="0"/>
              <a:t>Weld at face plates:  83.0 kips</a:t>
            </a:r>
          </a:p>
          <a:p>
            <a:pPr lvl="1">
              <a:buClr>
                <a:srgbClr val="FF0000"/>
              </a:buClr>
            </a:pPr>
            <a:r>
              <a:rPr lang="en-US" sz="2000" dirty="0"/>
              <a:t>Transfer to concrete:  86.1 kips</a:t>
            </a:r>
          </a:p>
          <a:p>
            <a:pPr lvl="1">
              <a:buClr>
                <a:srgbClr val="FF0000"/>
              </a:buClr>
            </a:pPr>
            <a:r>
              <a:rPr lang="en-US" sz="2000" dirty="0"/>
              <a:t>Headed anchor studs at foundation:  103 kips</a:t>
            </a:r>
          </a:p>
          <a:p>
            <a:pPr>
              <a:buClr>
                <a:srgbClr val="FF0000"/>
              </a:buClr>
            </a:pPr>
            <a:r>
              <a:rPr lang="en-US" sz="2000" dirty="0"/>
              <a:t>The number of embedded plates (</a:t>
            </a:r>
            <a:r>
              <a:rPr lang="en-US" sz="2000" i="1" dirty="0"/>
              <a:t>n</a:t>
            </a:r>
            <a:r>
              <a:rPr lang="en-US" sz="2000" dirty="0"/>
              <a:t>) required for a panel is:</a:t>
            </a:r>
          </a:p>
          <a:p>
            <a:pPr marL="0" indent="0">
              <a:buClr>
                <a:srgbClr val="FF0000"/>
              </a:buClr>
              <a:buNone/>
            </a:pPr>
            <a:r>
              <a:rPr lang="en-US" sz="2000" i="1" dirty="0"/>
              <a:t>	n</a:t>
            </a:r>
            <a:r>
              <a:rPr lang="en-US" sz="2000" dirty="0"/>
              <a:t> =402/83.0 = 4.8</a:t>
            </a:r>
          </a:p>
          <a:p>
            <a:pPr marL="0" indent="0">
              <a:buClr>
                <a:srgbClr val="FF0000"/>
              </a:buClr>
              <a:buNone/>
            </a:pPr>
            <a:r>
              <a:rPr lang="en-US" sz="2000" dirty="0"/>
              <a:t>Use five connection assemblies, equally spaced along each side (4'-0" on center works well to avoid the end reinforcement).  The plates are recessed to position the #5 bars within the thickness of the panel and within the reinforcement of the panel.</a:t>
            </a:r>
          </a:p>
          <a:p>
            <a:pPr marL="0" indent="0">
              <a:buClr>
                <a:srgbClr val="FF0000"/>
              </a:buClr>
              <a:buNone/>
            </a:pPr>
            <a:endParaRPr lang="en-US" sz="1800" dirty="0"/>
          </a:p>
          <a:p>
            <a:pPr marL="0" indent="0">
              <a:buClr>
                <a:srgbClr val="FF0000"/>
              </a:buClr>
              <a:buNone/>
            </a:pPr>
            <a:r>
              <a:rPr lang="en-US" sz="1800" dirty="0"/>
              <a:t>Consider how much moment capacity is added by these connections to the vertical uplift at the joint. </a:t>
            </a:r>
          </a:p>
          <a:p>
            <a:pPr>
              <a:buClr>
                <a:srgbClr val="FF0000"/>
              </a:buClr>
            </a:pPr>
            <a:endParaRPr lang="en-US" sz="2000" dirty="0"/>
          </a:p>
        </p:txBody>
      </p:sp>
      <p:sp>
        <p:nvSpPr>
          <p:cNvPr id="2" name="Title 1"/>
          <p:cNvSpPr>
            <a:spLocks noGrp="1"/>
          </p:cNvSpPr>
          <p:nvPr>
            <p:ph type="title"/>
          </p:nvPr>
        </p:nvSpPr>
        <p:spPr>
          <a:xfrm>
            <a:off x="635000" y="254000"/>
            <a:ext cx="7772400" cy="749300"/>
          </a:xfrm>
        </p:spPr>
        <p:txBody>
          <a:bodyPr/>
          <a:lstStyle/>
          <a:p>
            <a:r>
              <a:rPr lang="en-US" dirty="0"/>
              <a:t>Shear Connection Summary</a:t>
            </a:r>
          </a:p>
        </p:txBody>
      </p:sp>
    </p:spTree>
    <p:extLst>
      <p:ext uri="{BB962C8B-B14F-4D97-AF65-F5344CB8AC3E}">
        <p14:creationId xmlns:p14="http://schemas.microsoft.com/office/powerpoint/2010/main" val="4022636471"/>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One-Story Precast Shear Wall Building </a:t>
            </a:r>
          </a:p>
        </p:txBody>
      </p:sp>
    </p:spTree>
    <p:extLst>
      <p:ext uri="{BB962C8B-B14F-4D97-AF65-F5344CB8AC3E}">
        <p14:creationId xmlns:p14="http://schemas.microsoft.com/office/powerpoint/2010/main" val="3927295103"/>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Clr>
                <a:srgbClr val="FF0000"/>
              </a:buClr>
            </a:pPr>
            <a:r>
              <a:rPr lang="en-US" sz="2400" dirty="0"/>
              <a:t>This example illustrates the design of a precast concrete shear wall for a single-story building assigned to a high seismic design category. </a:t>
            </a:r>
          </a:p>
          <a:p>
            <a:pPr lvl="0">
              <a:buClr>
                <a:srgbClr val="FF0000"/>
              </a:buClr>
            </a:pPr>
            <a:r>
              <a:rPr lang="en-US" sz="2400" dirty="0"/>
              <a:t>The precast concrete building is a single-story industrial warehouse building (Risk Category II) on Site Class C soils.</a:t>
            </a:r>
          </a:p>
          <a:p>
            <a:pPr lvl="0">
              <a:buClr>
                <a:srgbClr val="FF0000"/>
              </a:buClr>
            </a:pPr>
            <a:r>
              <a:rPr lang="en-US" sz="2400" dirty="0"/>
              <a:t>The precast wall panels used in this building are typical DT wall panels. </a:t>
            </a:r>
          </a:p>
          <a:p>
            <a:pPr lvl="0">
              <a:buClr>
                <a:srgbClr val="FF0000"/>
              </a:buClr>
            </a:pPr>
            <a:r>
              <a:rPr lang="en-US" sz="2400" dirty="0"/>
              <a:t>Walls are designed using intermediate precast structural walls.</a:t>
            </a:r>
          </a:p>
          <a:p>
            <a:pPr>
              <a:buClr>
                <a:srgbClr val="FF0000"/>
              </a:buClr>
            </a:pPr>
            <a:endParaRPr lang="en-US" dirty="0"/>
          </a:p>
        </p:txBody>
      </p:sp>
      <p:sp>
        <p:nvSpPr>
          <p:cNvPr id="2" name="Title 1"/>
          <p:cNvSpPr>
            <a:spLocks noGrp="1"/>
          </p:cNvSpPr>
          <p:nvPr>
            <p:ph type="title"/>
          </p:nvPr>
        </p:nvSpPr>
        <p:spPr>
          <a:xfrm>
            <a:off x="533400" y="269875"/>
            <a:ext cx="8064500" cy="1143000"/>
          </a:xfrm>
        </p:spPr>
        <p:txBody>
          <a:bodyPr/>
          <a:lstStyle/>
          <a:p>
            <a:r>
              <a:rPr lang="en-US" sz="3200" dirty="0"/>
              <a:t>One-Story Precast Shear Wall Building </a:t>
            </a:r>
          </a:p>
        </p:txBody>
      </p:sp>
    </p:spTree>
    <p:extLst>
      <p:ext uri="{BB962C8B-B14F-4D97-AF65-F5344CB8AC3E}">
        <p14:creationId xmlns:p14="http://schemas.microsoft.com/office/powerpoint/2010/main" val="727079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irst slide to introduce the design of untopped precast diaphragms using hollow core floor plank. The design is linked to the Chapter 10 masonry wall example for SDC B using Birmingham., Alabama. The use of seismic acceleration parameters for New York for SDC C differs from Chapter 10.  &#10;"/>
          <p:cNvPicPr>
            <a:picLocks noChangeAspect="1" noChangeArrowheads="1"/>
          </p:cNvPicPr>
          <p:nvPr/>
        </p:nvPicPr>
        <p:blipFill rotWithShape="1">
          <a:blip r:embed="rId3">
            <a:extLst>
              <a:ext uri="{28A0092B-C50C-407E-A947-70E740481C1C}">
                <a14:useLocalDpi xmlns:a14="http://schemas.microsoft.com/office/drawing/2010/main" val="0"/>
              </a:ext>
            </a:extLst>
          </a:blip>
          <a:srcRect t="8736"/>
          <a:stretch/>
        </p:blipFill>
        <p:spPr bwMode="auto">
          <a:xfrm>
            <a:off x="265175" y="1883664"/>
            <a:ext cx="8513571" cy="395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Untopped Diaphragm Design Parameters</a:t>
            </a:r>
          </a:p>
        </p:txBody>
      </p:sp>
    </p:spTree>
    <p:extLst>
      <p:ext uri="{BB962C8B-B14F-4D97-AF65-F5344CB8AC3E}">
        <p14:creationId xmlns:p14="http://schemas.microsoft.com/office/powerpoint/2010/main" val="311927660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lan of the building. The building is 120 ft long and 96 ft wide. &#10;&#10;The precast wall panels used in this building are typical DT wall panels commonly found in many locations but not normally used in southern California.  For these wall panels, an extra 1/2 inch has been added to the thickness of the deck (flange).  This extra thickness is intended to reduce cracking of the flanges and provide cover for the bars used in the deck at the base. &#10;&#10;The wall panels are normal-weight concrete with a 28-day compressive strength of f'c = 5,000 psi.  Reinforcing bars used in the welded connections of the panels and footings are ASTM A706 (60 ksi).  The concrete for the foundations has a 28-day compressive strength of f'c = 4,000 psi." title="One-Story Precast Shear Wall Building"/>
          <p:cNvPicPr/>
          <p:nvPr/>
        </p:nvPicPr>
        <p:blipFill>
          <a:blip r:embed="rId3" cstate="print"/>
          <a:stretch>
            <a:fillRect/>
          </a:stretch>
        </p:blipFill>
        <p:spPr>
          <a:xfrm>
            <a:off x="1651000" y="1091882"/>
            <a:ext cx="5880099" cy="5093018"/>
          </a:xfrm>
          <a:prstGeom prst="rect">
            <a:avLst/>
          </a:prstGeom>
        </p:spPr>
      </p:pic>
      <p:sp>
        <p:nvSpPr>
          <p:cNvPr id="2" name="Title 1"/>
          <p:cNvSpPr>
            <a:spLocks noGrp="1"/>
          </p:cNvSpPr>
          <p:nvPr>
            <p:ph type="title"/>
          </p:nvPr>
        </p:nvSpPr>
        <p:spPr>
          <a:xfrm>
            <a:off x="495300" y="269875"/>
            <a:ext cx="8305800" cy="1143000"/>
          </a:xfrm>
        </p:spPr>
        <p:txBody>
          <a:bodyPr/>
          <a:lstStyle/>
          <a:p>
            <a:r>
              <a:rPr lang="en-US" sz="3200" dirty="0"/>
              <a:t>One-Story Precast Shear Wall Building</a:t>
            </a:r>
          </a:p>
        </p:txBody>
      </p:sp>
    </p:spTree>
    <p:extLst>
      <p:ext uri="{BB962C8B-B14F-4D97-AF65-F5344CB8AC3E}">
        <p14:creationId xmlns:p14="http://schemas.microsoft.com/office/powerpoint/2010/main" val="79647216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11.3-1 Design Parameters"/>
          <p:cNvGraphicFramePr>
            <a:graphicFrameLocks noGrp="1"/>
          </p:cNvGraphicFramePr>
          <p:nvPr>
            <p:extLst>
              <p:ext uri="{D42A27DB-BD31-4B8C-83A1-F6EECF244321}">
                <p14:modId xmlns:p14="http://schemas.microsoft.com/office/powerpoint/2010/main" val="1993492137"/>
              </p:ext>
            </p:extLst>
          </p:nvPr>
        </p:nvGraphicFramePr>
        <p:xfrm>
          <a:off x="254005" y="1882763"/>
          <a:ext cx="8644465" cy="4358640"/>
        </p:xfrm>
        <a:graphic>
          <a:graphicData uri="http://schemas.openxmlformats.org/drawingml/2006/table">
            <a:tbl>
              <a:tblPr firstRow="1">
                <a:tableStyleId>{5C22544A-7EE6-4342-B048-85BDC9FD1C3A}</a:tableStyleId>
              </a:tblPr>
              <a:tblGrid>
                <a:gridCol w="4673600">
                  <a:extLst>
                    <a:ext uri="{9D8B030D-6E8A-4147-A177-3AD203B41FA5}">
                      <a16:colId xmlns:a16="http://schemas.microsoft.com/office/drawing/2014/main" val="20000"/>
                    </a:ext>
                  </a:extLst>
                </a:gridCol>
                <a:gridCol w="3970865">
                  <a:extLst>
                    <a:ext uri="{9D8B030D-6E8A-4147-A177-3AD203B41FA5}">
                      <a16:colId xmlns:a16="http://schemas.microsoft.com/office/drawing/2014/main" val="20001"/>
                    </a:ext>
                  </a:extLst>
                </a:gridCol>
              </a:tblGrid>
              <a:tr h="0">
                <a:tc gridSpan="2">
                  <a:txBody>
                    <a:bodyPr/>
                    <a:lstStyle/>
                    <a:p>
                      <a:pPr marL="0" marR="0" algn="ctr">
                        <a:spcBef>
                          <a:spcPts val="1800"/>
                        </a:spcBef>
                        <a:spcAft>
                          <a:spcPts val="1800"/>
                        </a:spcAft>
                        <a:tabLst>
                          <a:tab pos="-685800" algn="l"/>
                          <a:tab pos="-457200" algn="l"/>
                          <a:tab pos="0" algn="l"/>
                          <a:tab pos="228600" algn="l"/>
                          <a:tab pos="457200" algn="l"/>
                          <a:tab pos="2514600" algn="l"/>
                        </a:tabLst>
                      </a:pPr>
                      <a:r>
                        <a:rPr lang="en-US" sz="2000" dirty="0">
                          <a:solidFill>
                            <a:sysClr val="windowText" lastClr="000000"/>
                          </a:solidFill>
                          <a:effectLst/>
                        </a:rPr>
                        <a:t>Table 11.3-1  Design Parameters</a:t>
                      </a:r>
                      <a:endParaRPr lang="en-US" sz="2000" dirty="0">
                        <a:solidFill>
                          <a:sysClr val="windowText" lastClr="000000"/>
                        </a:solidFill>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Design Parameter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Value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Risk Category</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II</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Arial"/>
                          <a:ea typeface="Calibri"/>
                        </a:rPr>
                        <a:t>Importance Factor,</a:t>
                      </a:r>
                      <a:r>
                        <a:rPr lang="en-US" sz="2000" baseline="0" dirty="0">
                          <a:effectLst/>
                          <a:latin typeface="Arial"/>
                          <a:ea typeface="Calibri"/>
                        </a:rPr>
                        <a:t> I</a:t>
                      </a:r>
                      <a:r>
                        <a:rPr lang="en-US" sz="2000" baseline="-25000" dirty="0">
                          <a:effectLst/>
                          <a:latin typeface="Arial"/>
                          <a:ea typeface="Calibri"/>
                        </a:rPr>
                        <a:t>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Arial"/>
                          <a:ea typeface="Calibri"/>
                        </a:rPr>
                        <a:t>1.0</a:t>
                      </a: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1.5</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0.6</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Site Class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C</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F</a:t>
                      </a:r>
                      <a:r>
                        <a:rPr lang="en-US" sz="2000" baseline="-25000" dirty="0">
                          <a:effectLst/>
                        </a:rPr>
                        <a:t>a</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1.0</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F</a:t>
                      </a:r>
                      <a:r>
                        <a:rPr lang="en-US" sz="2000" baseline="-25000" dirty="0">
                          <a:effectLst/>
                        </a:rPr>
                        <a:t>v</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mn-lt"/>
                          <a:ea typeface="+mn-ea"/>
                        </a:rPr>
                        <a:t>1.3</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8"/>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MS</a:t>
                      </a:r>
                      <a:r>
                        <a:rPr lang="en-US" sz="2000" dirty="0">
                          <a:effectLst/>
                        </a:rPr>
                        <a:t> = F</a:t>
                      </a:r>
                      <a:r>
                        <a:rPr lang="en-US" sz="2000" baseline="-25000" dirty="0">
                          <a:effectLst/>
                        </a:rPr>
                        <a:t>a</a:t>
                      </a:r>
                      <a:r>
                        <a:rPr lang="en-US" sz="2000" dirty="0">
                          <a:effectLst/>
                        </a:rPr>
                        <a:t>S</a:t>
                      </a:r>
                      <a:r>
                        <a:rPr lang="en-US" sz="2000" baseline="-25000" dirty="0">
                          <a:effectLst/>
                        </a:rPr>
                        <a:t>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1.5</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9"/>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M1</a:t>
                      </a:r>
                      <a:r>
                        <a:rPr lang="en-US" sz="2000" dirty="0">
                          <a:effectLst/>
                        </a:rPr>
                        <a:t> = F</a:t>
                      </a:r>
                      <a:r>
                        <a:rPr lang="en-US" sz="2000" baseline="-25000" dirty="0">
                          <a:effectLst/>
                        </a:rPr>
                        <a:t>v</a:t>
                      </a:r>
                      <a:r>
                        <a:rPr lang="en-US" sz="2000" dirty="0">
                          <a:effectLst/>
                        </a:rPr>
                        <a:t>S</a:t>
                      </a:r>
                      <a:r>
                        <a:rPr lang="en-US" sz="2000" baseline="-25000" dirty="0">
                          <a:effectLst/>
                        </a:rPr>
                        <a:t>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0.78</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0"/>
                  </a:ext>
                </a:extLst>
              </a:tr>
            </a:tbl>
          </a:graphicData>
        </a:graphic>
      </p:graphicFrame>
      <p:sp>
        <p:nvSpPr>
          <p:cNvPr id="6" name="Content Placeholder 5"/>
          <p:cNvSpPr>
            <a:spLocks noGrp="1"/>
          </p:cNvSpPr>
          <p:nvPr>
            <p:ph idx="1"/>
          </p:nvPr>
        </p:nvSpPr>
        <p:spPr>
          <a:xfrm>
            <a:off x="458788" y="1367896"/>
            <a:ext cx="7772400" cy="4297362"/>
          </a:xfrm>
        </p:spPr>
        <p:txBody>
          <a:bodyPr/>
          <a:lstStyle/>
          <a:p>
            <a:r>
              <a:rPr lang="en-US" sz="2400" dirty="0"/>
              <a:t>Seismic Parameters</a:t>
            </a:r>
          </a:p>
        </p:txBody>
      </p:sp>
      <p:sp>
        <p:nvSpPr>
          <p:cNvPr id="2" name="Title 1"/>
          <p:cNvSpPr>
            <a:spLocks noGrp="1"/>
          </p:cNvSpPr>
          <p:nvPr>
            <p:ph type="title"/>
          </p:nvPr>
        </p:nvSpPr>
        <p:spPr/>
        <p:txBody>
          <a:bodyPr/>
          <a:lstStyle/>
          <a:p>
            <a:r>
              <a:rPr lang="en-US" sz="3200" dirty="0"/>
              <a:t>One-Story Precast Shear Wall Building</a:t>
            </a:r>
          </a:p>
        </p:txBody>
      </p:sp>
    </p:spTree>
    <p:extLst>
      <p:ext uri="{BB962C8B-B14F-4D97-AF65-F5344CB8AC3E}">
        <p14:creationId xmlns:p14="http://schemas.microsoft.com/office/powerpoint/2010/main" val="371414724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11.3-1 Design Parameters"/>
          <p:cNvGraphicFramePr>
            <a:graphicFrameLocks noGrp="1"/>
          </p:cNvGraphicFramePr>
          <p:nvPr>
            <p:extLst>
              <p:ext uri="{D42A27DB-BD31-4B8C-83A1-F6EECF244321}">
                <p14:modId xmlns:p14="http://schemas.microsoft.com/office/powerpoint/2010/main" val="1571630535"/>
              </p:ext>
            </p:extLst>
          </p:nvPr>
        </p:nvGraphicFramePr>
        <p:xfrm>
          <a:off x="254005" y="1848895"/>
          <a:ext cx="8644465" cy="3962400"/>
        </p:xfrm>
        <a:graphic>
          <a:graphicData uri="http://schemas.openxmlformats.org/drawingml/2006/table">
            <a:tbl>
              <a:tblPr firstRow="1">
                <a:tableStyleId>{5C22544A-7EE6-4342-B048-85BDC9FD1C3A}</a:tableStyleId>
              </a:tblPr>
              <a:tblGrid>
                <a:gridCol w="4673600">
                  <a:extLst>
                    <a:ext uri="{9D8B030D-6E8A-4147-A177-3AD203B41FA5}">
                      <a16:colId xmlns:a16="http://schemas.microsoft.com/office/drawing/2014/main" val="20000"/>
                    </a:ext>
                  </a:extLst>
                </a:gridCol>
                <a:gridCol w="3970865">
                  <a:extLst>
                    <a:ext uri="{9D8B030D-6E8A-4147-A177-3AD203B41FA5}">
                      <a16:colId xmlns:a16="http://schemas.microsoft.com/office/drawing/2014/main" val="20001"/>
                    </a:ext>
                  </a:extLst>
                </a:gridCol>
              </a:tblGrid>
              <a:tr h="0">
                <a:tc gridSpan="2">
                  <a:txBody>
                    <a:bodyPr/>
                    <a:lstStyle/>
                    <a:p>
                      <a:pPr marL="0" marR="0" algn="ctr">
                        <a:spcBef>
                          <a:spcPts val="1800"/>
                        </a:spcBef>
                        <a:spcAft>
                          <a:spcPts val="1800"/>
                        </a:spcAft>
                        <a:tabLst>
                          <a:tab pos="-685800" algn="l"/>
                          <a:tab pos="-457200" algn="l"/>
                          <a:tab pos="0" algn="l"/>
                          <a:tab pos="228600" algn="l"/>
                          <a:tab pos="457200" algn="l"/>
                          <a:tab pos="2514600" algn="l"/>
                        </a:tabLst>
                      </a:pPr>
                      <a:r>
                        <a:rPr lang="en-US" sz="2000" dirty="0">
                          <a:solidFill>
                            <a:sysClr val="windowText" lastClr="000000"/>
                          </a:solidFill>
                          <a:effectLst/>
                        </a:rPr>
                        <a:t>Table 11.3-1  Design Parameters</a:t>
                      </a:r>
                      <a:endParaRPr lang="en-US" sz="2000" dirty="0">
                        <a:solidFill>
                          <a:sysClr val="windowText" lastClr="000000"/>
                        </a:solidFill>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Design Parameter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Value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DS</a:t>
                      </a:r>
                      <a:r>
                        <a:rPr lang="en-US" sz="2000" dirty="0">
                          <a:effectLst/>
                        </a:rPr>
                        <a:t> = 2/3 S</a:t>
                      </a:r>
                      <a:r>
                        <a:rPr lang="en-US" sz="2000" baseline="-25000" dirty="0">
                          <a:effectLst/>
                        </a:rPr>
                        <a:t>MS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1.0</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a:t>
                      </a:r>
                      <a:r>
                        <a:rPr lang="en-US" sz="2000" baseline="-25000" dirty="0">
                          <a:effectLst/>
                        </a:rPr>
                        <a:t>D1</a:t>
                      </a:r>
                      <a:r>
                        <a:rPr lang="en-US" sz="2000" dirty="0">
                          <a:effectLst/>
                        </a:rPr>
                        <a:t> = 2/3 S</a:t>
                      </a:r>
                      <a:r>
                        <a:rPr lang="en-US" sz="2000" baseline="-25000" dirty="0">
                          <a:effectLst/>
                        </a:rPr>
                        <a:t>M1</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0.52</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Seismic Design Category</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latin typeface="+mn-lt"/>
                          <a:ea typeface="+mn-ea"/>
                        </a:rPr>
                        <a:t>D</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Basic Seismic Force-Resisting System</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Bearing Wall System</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Wall Type</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Intermediate Precast Shear Walls</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R</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Ω</a:t>
                      </a:r>
                      <a:r>
                        <a:rPr lang="en-US" sz="2000" baseline="-25000" dirty="0">
                          <a:effectLst/>
                        </a:rPr>
                        <a:t>0</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2.5</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8"/>
                  </a:ext>
                </a:extLst>
              </a:tr>
              <a:tr h="0">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C</a:t>
                      </a:r>
                      <a:r>
                        <a:rPr lang="en-US" sz="2000" baseline="-25000" dirty="0">
                          <a:effectLst/>
                        </a:rPr>
                        <a:t>d</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gn="ctr">
                        <a:spcBef>
                          <a:spcPts val="280"/>
                        </a:spcBef>
                        <a:spcAft>
                          <a:spcPts val="275"/>
                        </a:spcAft>
                        <a:tabLst>
                          <a:tab pos="-685800" algn="l"/>
                          <a:tab pos="-457200" algn="l"/>
                          <a:tab pos="0" algn="l"/>
                          <a:tab pos="228600" algn="l"/>
                          <a:tab pos="457200" algn="l"/>
                          <a:tab pos="2514600" algn="l"/>
                        </a:tabLst>
                      </a:pPr>
                      <a:r>
                        <a:rPr lang="en-US" sz="2000" dirty="0">
                          <a:effectLst/>
                        </a:rPr>
                        <a:t>4</a:t>
                      </a:r>
                      <a:endParaRPr lang="en-US" sz="2000" dirty="0">
                        <a:effectLst/>
                        <a:latin typeface="Arial"/>
                        <a:ea typeface="Calibri"/>
                      </a:endParaRPr>
                    </a:p>
                  </a:txBody>
                  <a:tcPr marL="36195" marR="3619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9"/>
                  </a:ext>
                </a:extLst>
              </a:tr>
            </a:tbl>
          </a:graphicData>
        </a:graphic>
      </p:graphicFrame>
      <p:sp>
        <p:nvSpPr>
          <p:cNvPr id="6" name="Content Placeholder 5"/>
          <p:cNvSpPr>
            <a:spLocks noGrp="1"/>
          </p:cNvSpPr>
          <p:nvPr>
            <p:ph idx="1"/>
          </p:nvPr>
        </p:nvSpPr>
        <p:spPr>
          <a:xfrm>
            <a:off x="458788" y="1367896"/>
            <a:ext cx="7772400" cy="4297362"/>
          </a:xfrm>
        </p:spPr>
        <p:txBody>
          <a:bodyPr/>
          <a:lstStyle/>
          <a:p>
            <a:r>
              <a:rPr lang="en-US" sz="2400" dirty="0"/>
              <a:t>Seismic Parameters</a:t>
            </a:r>
          </a:p>
        </p:txBody>
      </p:sp>
      <p:sp>
        <p:nvSpPr>
          <p:cNvPr id="2" name="Title 1"/>
          <p:cNvSpPr>
            <a:spLocks noGrp="1"/>
          </p:cNvSpPr>
          <p:nvPr>
            <p:ph type="title"/>
          </p:nvPr>
        </p:nvSpPr>
        <p:spPr/>
        <p:txBody>
          <a:bodyPr/>
          <a:lstStyle/>
          <a:p>
            <a:r>
              <a:rPr lang="en-US" sz="3200" dirty="0"/>
              <a:t>One-Story Precast Shear Wall Building</a:t>
            </a:r>
          </a:p>
        </p:txBody>
      </p:sp>
    </p:spTree>
    <p:extLst>
      <p:ext uri="{BB962C8B-B14F-4D97-AF65-F5344CB8AC3E}">
        <p14:creationId xmlns:p14="http://schemas.microsoft.com/office/powerpoint/2010/main" val="1693509238"/>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863" y="1604963"/>
            <a:ext cx="8145128" cy="4297362"/>
          </a:xfrm>
        </p:spPr>
        <p:txBody>
          <a:bodyPr/>
          <a:lstStyle/>
          <a:p>
            <a:pPr lvl="0">
              <a:spcAft>
                <a:spcPts val="1200"/>
              </a:spcAft>
              <a:buClr>
                <a:srgbClr val="FF0000"/>
              </a:buClr>
            </a:pPr>
            <a:r>
              <a:rPr lang="en-US" sz="2200" dirty="0"/>
              <a:t>The intent of the intermediate precast structural wall requirements is to provide yielding in a dry connection in flexure at the base of each precast shear wall panel while maintaining significant shear resistance in the connection.  </a:t>
            </a:r>
          </a:p>
          <a:p>
            <a:pPr lvl="0">
              <a:spcAft>
                <a:spcPts val="1200"/>
              </a:spcAft>
              <a:buClr>
                <a:srgbClr val="FF0000"/>
              </a:buClr>
            </a:pPr>
            <a:r>
              <a:rPr lang="en-US" sz="2200" dirty="0"/>
              <a:t>The flexural connection for a wall panel at the base is located in one DT leg while the connection at the other leg is used for compression.  Per ACI 318 Section 18.5, these connections must yield only in steel elements or reinforcement</a:t>
            </a:r>
          </a:p>
          <a:p>
            <a:pPr lvl="0">
              <a:spcAft>
                <a:spcPts val="1200"/>
              </a:spcAft>
              <a:buClr>
                <a:srgbClr val="FF0000"/>
              </a:buClr>
            </a:pPr>
            <a:r>
              <a:rPr lang="en-US" sz="2200" dirty="0"/>
              <a:t>All other elements of the connection (including shear resistance) must be designed for 1.5 times the force associated with the flexural yield strength of the connection.</a:t>
            </a:r>
          </a:p>
          <a:p>
            <a:pPr>
              <a:spcAft>
                <a:spcPts val="1200"/>
              </a:spcAft>
              <a:buClr>
                <a:srgbClr val="FF0000"/>
              </a:buClr>
            </a:pPr>
            <a:endParaRPr lang="en-US" sz="2200" dirty="0"/>
          </a:p>
        </p:txBody>
      </p:sp>
      <p:sp>
        <p:nvSpPr>
          <p:cNvPr id="2" name="Title 1"/>
          <p:cNvSpPr>
            <a:spLocks noGrp="1"/>
          </p:cNvSpPr>
          <p:nvPr>
            <p:ph type="title"/>
          </p:nvPr>
        </p:nvSpPr>
        <p:spPr/>
        <p:txBody>
          <a:bodyPr/>
          <a:lstStyle/>
          <a:p>
            <a:r>
              <a:rPr lang="en-US" dirty="0"/>
              <a:t>Intermediate Precast Concrete Wall Panels</a:t>
            </a:r>
          </a:p>
        </p:txBody>
      </p:sp>
    </p:spTree>
    <p:extLst>
      <p:ext uri="{BB962C8B-B14F-4D97-AF65-F5344CB8AC3E}">
        <p14:creationId xmlns:p14="http://schemas.microsoft.com/office/powerpoint/2010/main" val="279886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Clr>
                <a:srgbClr val="FF0000"/>
              </a:buClr>
            </a:pPr>
            <a:r>
              <a:rPr lang="en-US" dirty="0"/>
              <a:t>Flexible diaphragm</a:t>
            </a:r>
          </a:p>
          <a:p>
            <a:pPr lvl="0">
              <a:buClr>
                <a:srgbClr val="FF0000"/>
              </a:buClr>
            </a:pPr>
            <a:r>
              <a:rPr lang="en-US" dirty="0"/>
              <a:t>Equivalent lateral force method</a:t>
            </a:r>
          </a:p>
          <a:p>
            <a:pPr lvl="0">
              <a:buClr>
                <a:srgbClr val="FF0000"/>
              </a:buClr>
            </a:pPr>
            <a:r>
              <a:rPr lang="en-US" dirty="0"/>
              <a:t>Load combinations</a:t>
            </a:r>
          </a:p>
          <a:p>
            <a:pPr lvl="0">
              <a:buClr>
                <a:srgbClr val="FF0000"/>
              </a:buClr>
            </a:pPr>
            <a:r>
              <a:rPr lang="en-US" dirty="0"/>
              <a:t>Earthquake forces</a:t>
            </a:r>
          </a:p>
          <a:p>
            <a:pPr lvl="1">
              <a:buClr>
                <a:srgbClr val="FF0000"/>
              </a:buClr>
            </a:pPr>
            <a:r>
              <a:rPr lang="en-US" dirty="0"/>
              <a:t>Building weight</a:t>
            </a:r>
          </a:p>
          <a:p>
            <a:pPr lvl="1">
              <a:buClr>
                <a:srgbClr val="FF0000"/>
              </a:buClr>
            </a:pPr>
            <a:r>
              <a:rPr lang="en-US" dirty="0"/>
              <a:t>Base shear</a:t>
            </a:r>
          </a:p>
          <a:p>
            <a:pPr lvl="1">
              <a:buClr>
                <a:srgbClr val="FF0000"/>
              </a:buClr>
            </a:pPr>
            <a:r>
              <a:rPr lang="en-US" dirty="0"/>
              <a:t>Horizontal distribution without torsion for flexible diaphragm</a:t>
            </a:r>
          </a:p>
          <a:p>
            <a:pPr>
              <a:buClr>
                <a:srgbClr val="FF0000"/>
              </a:buClr>
            </a:pPr>
            <a:endParaRPr lang="en-US" dirty="0"/>
          </a:p>
        </p:txBody>
      </p:sp>
      <p:sp>
        <p:nvSpPr>
          <p:cNvPr id="2" name="Title 1"/>
          <p:cNvSpPr>
            <a:spLocks noGrp="1"/>
          </p:cNvSpPr>
          <p:nvPr>
            <p:ph type="title"/>
          </p:nvPr>
        </p:nvSpPr>
        <p:spPr/>
        <p:txBody>
          <a:bodyPr/>
          <a:lstStyle/>
          <a:p>
            <a:r>
              <a:rPr lang="en-US" dirty="0"/>
              <a:t>System Force Calculations</a:t>
            </a:r>
          </a:p>
        </p:txBody>
      </p:sp>
    </p:spTree>
    <p:extLst>
      <p:ext uri="{BB962C8B-B14F-4D97-AF65-F5344CB8AC3E}">
        <p14:creationId xmlns:p14="http://schemas.microsoft.com/office/powerpoint/2010/main" val="2947849198"/>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6000" y="4292600"/>
            <a:ext cx="2984500" cy="461665"/>
          </a:xfrm>
          <a:prstGeom prst="rect">
            <a:avLst/>
          </a:prstGeom>
          <a:noFill/>
        </p:spPr>
        <p:txBody>
          <a:bodyPr wrap="square" rtlCol="0">
            <a:spAutoFit/>
          </a:bodyPr>
          <a:lstStyle/>
          <a:p>
            <a:r>
              <a:rPr lang="en-US" dirty="0"/>
              <a:t>V</a:t>
            </a:r>
            <a:r>
              <a:rPr lang="en-US" baseline="-25000" dirty="0"/>
              <a:t>u </a:t>
            </a:r>
            <a:r>
              <a:rPr lang="en-US" dirty="0"/>
              <a:t> = 4.25 kips/panel</a:t>
            </a:r>
          </a:p>
        </p:txBody>
      </p:sp>
      <p:pic>
        <p:nvPicPr>
          <p:cNvPr id="5" name="Picture 4" descr="The free-body diagram of the longitudinal wall panel. &#10;&#10;The total shear along each side of the building is V/2 = 46.75 kips.  The maximum shear on longitudinal panels (at the side with the openings) is:&#10; &#10; Vlu = 46.75/11 = 4.25 kips&#10; &#10;On each side, each longitudinal wall panel resists the same shear force as shown in the free-body diagram of the figure, where D1 represents roof joist reactions and D2 is the panel weight."/>
          <p:cNvPicPr/>
          <p:nvPr/>
        </p:nvPicPr>
        <p:blipFill>
          <a:blip r:embed="rId3" cstate="print"/>
          <a:stretch>
            <a:fillRect/>
          </a:stretch>
        </p:blipFill>
        <p:spPr>
          <a:xfrm>
            <a:off x="1462087" y="1343025"/>
            <a:ext cx="2613025" cy="4908550"/>
          </a:xfrm>
          <a:prstGeom prst="rect">
            <a:avLst/>
          </a:prstGeom>
        </p:spPr>
      </p:pic>
      <p:sp>
        <p:nvSpPr>
          <p:cNvPr id="2" name="Title 1"/>
          <p:cNvSpPr>
            <a:spLocks noGrp="1"/>
          </p:cNvSpPr>
          <p:nvPr>
            <p:ph type="title"/>
          </p:nvPr>
        </p:nvSpPr>
        <p:spPr/>
        <p:txBody>
          <a:bodyPr/>
          <a:lstStyle/>
          <a:p>
            <a:r>
              <a:rPr lang="en-US" dirty="0"/>
              <a:t>Longitudinal Direction Design</a:t>
            </a:r>
          </a:p>
        </p:txBody>
      </p:sp>
    </p:spTree>
    <p:extLst>
      <p:ext uri="{BB962C8B-B14F-4D97-AF65-F5344CB8AC3E}">
        <p14:creationId xmlns:p14="http://schemas.microsoft.com/office/powerpoint/2010/main" val="54136872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2844" y="1270000"/>
            <a:ext cx="8724902" cy="5016499"/>
          </a:xfrm>
        </p:spPr>
        <p:txBody>
          <a:bodyPr/>
          <a:lstStyle/>
          <a:p>
            <a:pPr marL="0" lvl="0" indent="0">
              <a:spcAft>
                <a:spcPts val="600"/>
              </a:spcAft>
              <a:buClr>
                <a:srgbClr val="FF0000"/>
              </a:buClr>
              <a:buNone/>
            </a:pPr>
            <a:r>
              <a:rPr lang="en-US" sz="2000" dirty="0"/>
              <a:t>Design each precast shear panel to resist the seismic overturning moment by means of a ductile tension connector at the base of the panel.  </a:t>
            </a:r>
          </a:p>
          <a:p>
            <a:pPr marL="514350" lvl="1">
              <a:spcAft>
                <a:spcPts val="600"/>
              </a:spcAft>
              <a:buClr>
                <a:srgbClr val="FF0000"/>
              </a:buClr>
            </a:pPr>
            <a:r>
              <a:rPr lang="en-US" sz="1800" dirty="0"/>
              <a:t>A steel angle connector will be provided at the connection of each leg of the DT panel to the concrete footing.  </a:t>
            </a:r>
          </a:p>
          <a:p>
            <a:pPr marL="514350" lvl="1">
              <a:spcAft>
                <a:spcPts val="600"/>
              </a:spcAft>
              <a:buClr>
                <a:srgbClr val="FF0000"/>
              </a:buClr>
            </a:pPr>
            <a:r>
              <a:rPr lang="en-US" sz="1800" dirty="0"/>
              <a:t>The horizontal leg of the angle is designed to yield in bending as needed in an earthquake.  </a:t>
            </a:r>
          </a:p>
          <a:p>
            <a:pPr marL="514350" lvl="1">
              <a:spcAft>
                <a:spcPts val="600"/>
              </a:spcAft>
              <a:buClr>
                <a:srgbClr val="FF0000"/>
              </a:buClr>
            </a:pPr>
            <a:r>
              <a:rPr lang="en-US" sz="1800" dirty="0"/>
              <a:t>ACI 318 Section 18.5 requires that dry connections at locations of nonlinear action comply with applicable requirements of monolithic concrete construction and satisfy both of the following:</a:t>
            </a:r>
          </a:p>
          <a:p>
            <a:pPr marL="633413" lvl="2">
              <a:spcAft>
                <a:spcPts val="600"/>
              </a:spcAft>
              <a:buClr>
                <a:srgbClr val="FF0000"/>
              </a:buClr>
            </a:pPr>
            <a:r>
              <a:rPr lang="en-US" sz="1800" dirty="0"/>
              <a:t>Where the moment action on the connection is assumed equal to 1.5</a:t>
            </a:r>
            <a:r>
              <a:rPr lang="en-US" sz="1800" i="1" dirty="0"/>
              <a:t>M</a:t>
            </a:r>
            <a:r>
              <a:rPr lang="en-US" sz="1800" i="1" baseline="-25000" dirty="0"/>
              <a:t>y</a:t>
            </a:r>
            <a:r>
              <a:rPr lang="en-US" sz="1800" i="1" dirty="0"/>
              <a:t>,</a:t>
            </a:r>
            <a:r>
              <a:rPr lang="en-US" sz="1800" dirty="0"/>
              <a:t> the co-existing forces on all other components of the connection other than the yielding element shall not exceed their design strength. 	</a:t>
            </a:r>
          </a:p>
          <a:p>
            <a:pPr marL="633413" lvl="2">
              <a:spcAft>
                <a:spcPts val="600"/>
              </a:spcAft>
              <a:buClr>
                <a:srgbClr val="FF0000"/>
              </a:buClr>
            </a:pPr>
            <a:r>
              <a:rPr lang="en-US" sz="1800" dirty="0"/>
              <a:t>The nominal shear strength for the connection shall not be less than the shear associated with the development of 1.5</a:t>
            </a:r>
            <a:r>
              <a:rPr lang="en-US" sz="1800" i="1" dirty="0"/>
              <a:t>M</a:t>
            </a:r>
            <a:r>
              <a:rPr lang="en-US" sz="1800" i="1" baseline="-25000" dirty="0"/>
              <a:t>y</a:t>
            </a:r>
            <a:r>
              <a:rPr lang="en-US" sz="1800" dirty="0"/>
              <a:t> at the connection.</a:t>
            </a:r>
          </a:p>
          <a:p>
            <a:pPr>
              <a:buClr>
                <a:srgbClr val="FF0000"/>
              </a:buClr>
            </a:pPr>
            <a:endParaRPr lang="en-US" sz="2000" dirty="0"/>
          </a:p>
        </p:txBody>
      </p:sp>
      <p:sp>
        <p:nvSpPr>
          <p:cNvPr id="2" name="Title 1"/>
          <p:cNvSpPr>
            <a:spLocks noGrp="1"/>
          </p:cNvSpPr>
          <p:nvPr>
            <p:ph type="title"/>
          </p:nvPr>
        </p:nvSpPr>
        <p:spPr>
          <a:xfrm>
            <a:off x="190500" y="269875"/>
            <a:ext cx="8788400" cy="873125"/>
          </a:xfrm>
        </p:spPr>
        <p:txBody>
          <a:bodyPr/>
          <a:lstStyle/>
          <a:p>
            <a:r>
              <a:rPr lang="en-US" sz="3200" dirty="0"/>
              <a:t>Tension and Shear Forces at </a:t>
            </a:r>
            <a:br>
              <a:rPr lang="en-US" sz="3200" dirty="0"/>
            </a:br>
            <a:r>
              <a:rPr lang="en-US" sz="3200" dirty="0"/>
              <a:t>the Panel Base</a:t>
            </a:r>
          </a:p>
        </p:txBody>
      </p:sp>
    </p:spTree>
    <p:extLst>
      <p:ext uri="{BB962C8B-B14F-4D97-AF65-F5344CB8AC3E}">
        <p14:creationId xmlns:p14="http://schemas.microsoft.com/office/powerpoint/2010/main" val="241089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193800"/>
            <a:ext cx="8166100" cy="4749800"/>
          </a:xfrm>
        </p:spPr>
        <p:txBody>
          <a:bodyPr/>
          <a:lstStyle/>
          <a:p>
            <a:pPr marL="0" indent="0">
              <a:buClr>
                <a:srgbClr val="FF0000"/>
              </a:buClr>
              <a:buNone/>
            </a:pPr>
            <a:r>
              <a:rPr lang="en-US" sz="2000" dirty="0"/>
              <a:t>The maximum tension for the connection at the base of the precast panel to the concrete footing is governed by the seismic overturning moment and the dead loads of the panel and the roof.  </a:t>
            </a:r>
          </a:p>
          <a:p>
            <a:pPr lvl="0">
              <a:buClr>
                <a:srgbClr val="FF0000"/>
              </a:buClr>
            </a:pPr>
            <a:r>
              <a:rPr lang="en-US" sz="2000" dirty="0"/>
              <a:t>At the base:</a:t>
            </a:r>
          </a:p>
          <a:p>
            <a:pPr marL="0" indent="0">
              <a:buClr>
                <a:srgbClr val="FF0000"/>
              </a:buClr>
              <a:buNone/>
            </a:pPr>
            <a:r>
              <a:rPr lang="en-US" sz="2000" dirty="0"/>
              <a:t>	</a:t>
            </a:r>
            <a:r>
              <a:rPr lang="en-US" sz="2000" i="1" dirty="0"/>
              <a:t>M</a:t>
            </a:r>
            <a:r>
              <a:rPr lang="en-US" sz="2000" i="1" baseline="-25000" dirty="0"/>
              <a:t>E</a:t>
            </a:r>
            <a:r>
              <a:rPr lang="en-US" sz="2000" dirty="0"/>
              <a:t> = (4.25 kips)(20 ft) = 85.0 ft-kips</a:t>
            </a:r>
          </a:p>
          <a:p>
            <a:pPr lvl="0">
              <a:buClr>
                <a:srgbClr val="FF0000"/>
              </a:buClr>
            </a:pPr>
            <a:r>
              <a:rPr lang="en-US" sz="2000" dirty="0"/>
              <a:t>Dead loads:</a:t>
            </a:r>
          </a:p>
          <a:p>
            <a:pPr marL="0" indent="0">
              <a:buClr>
                <a:srgbClr val="FF0000"/>
              </a:buClr>
              <a:buNone/>
            </a:pPr>
            <a:r>
              <a:rPr lang="en-US" sz="2000" dirty="0"/>
              <a:t>	S</a:t>
            </a:r>
            <a:r>
              <a:rPr lang="en-US" sz="2000" i="1" dirty="0"/>
              <a:t>D</a:t>
            </a:r>
            <a:r>
              <a:rPr lang="en-US" sz="2000" dirty="0"/>
              <a:t> = 2(1.08) + 7.73 = 9.89 kips</a:t>
            </a:r>
          </a:p>
          <a:p>
            <a:pPr marL="0" indent="0">
              <a:buClr>
                <a:srgbClr val="FF0000"/>
              </a:buClr>
              <a:buNone/>
            </a:pPr>
            <a:r>
              <a:rPr lang="en-US" sz="2000" dirty="0"/>
              <a:t>	1.4</a:t>
            </a:r>
            <a:r>
              <a:rPr lang="en-US" sz="2000" i="1" dirty="0"/>
              <a:t>D</a:t>
            </a:r>
            <a:r>
              <a:rPr lang="en-US" sz="2000" dirty="0"/>
              <a:t> = 13.8 kips</a:t>
            </a:r>
          </a:p>
          <a:p>
            <a:pPr marL="0" indent="0">
              <a:buClr>
                <a:srgbClr val="FF0000"/>
              </a:buClr>
              <a:buNone/>
            </a:pPr>
            <a:r>
              <a:rPr lang="en-US" sz="2000" dirty="0"/>
              <a:t>	0.7</a:t>
            </a:r>
            <a:r>
              <a:rPr lang="en-US" sz="2000" i="1" dirty="0"/>
              <a:t>D</a:t>
            </a:r>
            <a:r>
              <a:rPr lang="en-US" sz="2000" dirty="0"/>
              <a:t> = 6.92 kips</a:t>
            </a:r>
          </a:p>
          <a:p>
            <a:pPr marL="0" indent="0">
              <a:buClr>
                <a:srgbClr val="FF0000"/>
              </a:buClr>
              <a:buNone/>
            </a:pPr>
            <a:r>
              <a:rPr lang="en-US" sz="2000" dirty="0"/>
              <a:t>Compute the tension force due to net overturning based on an effective moment arm, </a:t>
            </a:r>
            <a:r>
              <a:rPr lang="en-US" sz="2000" i="1" dirty="0"/>
              <a:t>d,</a:t>
            </a:r>
            <a:r>
              <a:rPr lang="en-US" sz="2000" dirty="0"/>
              <a:t> of 4.0 ft (the distance between the DT legs).  The maximum is found when combined with 0.7</a:t>
            </a:r>
            <a:r>
              <a:rPr lang="en-US" sz="2000" i="1" dirty="0"/>
              <a:t>D:</a:t>
            </a:r>
            <a:endParaRPr lang="en-US" sz="2000" dirty="0"/>
          </a:p>
          <a:p>
            <a:pPr marL="0" indent="0">
              <a:buClr>
                <a:srgbClr val="FF0000"/>
              </a:buClr>
              <a:buNone/>
            </a:pPr>
            <a:r>
              <a:rPr lang="en-US" sz="2000" i="1" dirty="0"/>
              <a:t>	T</a:t>
            </a:r>
            <a:r>
              <a:rPr lang="en-US" sz="2000" i="1" baseline="-25000" dirty="0"/>
              <a:t>u</a:t>
            </a:r>
            <a:r>
              <a:rPr lang="en-US" sz="2000" dirty="0"/>
              <a:t> = </a:t>
            </a:r>
            <a:r>
              <a:rPr lang="en-US" sz="2000" i="1" dirty="0"/>
              <a:t>M</a:t>
            </a:r>
            <a:r>
              <a:rPr lang="en-US" sz="2000" i="1" baseline="-25000" dirty="0"/>
              <a:t>E</a:t>
            </a:r>
            <a:r>
              <a:rPr lang="en-US" sz="2000" dirty="0"/>
              <a:t>/</a:t>
            </a:r>
            <a:r>
              <a:rPr lang="en-US" sz="2000" i="1" dirty="0"/>
              <a:t>d</a:t>
            </a:r>
            <a:r>
              <a:rPr lang="en-US" sz="2000" dirty="0"/>
              <a:t> - 0.7</a:t>
            </a:r>
            <a:r>
              <a:rPr lang="en-US" sz="2000" i="1" dirty="0"/>
              <a:t>D</a:t>
            </a:r>
            <a:r>
              <a:rPr lang="en-US" sz="2000" dirty="0"/>
              <a:t>/2 = 85.0/4 - 6.92/2 = 17.8 kips</a:t>
            </a:r>
          </a:p>
          <a:p>
            <a:pPr>
              <a:buClr>
                <a:srgbClr val="FF0000"/>
              </a:buClr>
            </a:pPr>
            <a:endParaRPr lang="en-US" sz="2000" dirty="0"/>
          </a:p>
        </p:txBody>
      </p:sp>
      <p:sp>
        <p:nvSpPr>
          <p:cNvPr id="2" name="Title 1"/>
          <p:cNvSpPr>
            <a:spLocks noGrp="1"/>
          </p:cNvSpPr>
          <p:nvPr>
            <p:ph type="title"/>
          </p:nvPr>
        </p:nvSpPr>
        <p:spPr>
          <a:xfrm>
            <a:off x="673100" y="269875"/>
            <a:ext cx="7772400" cy="885825"/>
          </a:xfrm>
        </p:spPr>
        <p:txBody>
          <a:bodyPr/>
          <a:lstStyle/>
          <a:p>
            <a:r>
              <a:rPr lang="en-US" dirty="0"/>
              <a:t>Longitudinal Direction</a:t>
            </a:r>
          </a:p>
        </p:txBody>
      </p:sp>
    </p:spTree>
    <p:extLst>
      <p:ext uri="{BB962C8B-B14F-4D97-AF65-F5344CB8AC3E}">
        <p14:creationId xmlns:p14="http://schemas.microsoft.com/office/powerpoint/2010/main" val="21891003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e angle, which is the ductile element of the connection, is welded between the plates embedded in the DT leg and the footing.  This angle is an L5×3-1/2×3/4 × 0'‑6-1/2&quot; with the long leg vertical.  The steel for the angle and embedded plates will be ASTM A572, Grade 50.  The horizontal leg of the angle needs to be long enough to provide significant displacement at the roof, although this is not stated as a requirement in either in a code or standard.  This will be examined briefly here.  The angle and its welds are shown." title="Size the Yielding Angle"/>
          <p:cNvPicPr/>
          <p:nvPr/>
        </p:nvPicPr>
        <p:blipFill>
          <a:blip r:embed="rId3" cstate="print"/>
          <a:stretch>
            <a:fillRect/>
          </a:stretch>
        </p:blipFill>
        <p:spPr>
          <a:xfrm>
            <a:off x="1562100" y="1384300"/>
            <a:ext cx="6121400" cy="4305300"/>
          </a:xfrm>
          <a:prstGeom prst="rect">
            <a:avLst/>
          </a:prstGeom>
        </p:spPr>
      </p:pic>
      <p:sp>
        <p:nvSpPr>
          <p:cNvPr id="2" name="Title 1"/>
          <p:cNvSpPr>
            <a:spLocks noGrp="1"/>
          </p:cNvSpPr>
          <p:nvPr>
            <p:ph type="title"/>
          </p:nvPr>
        </p:nvSpPr>
        <p:spPr>
          <a:xfrm>
            <a:off x="673100" y="269875"/>
            <a:ext cx="7772400" cy="936625"/>
          </a:xfrm>
        </p:spPr>
        <p:txBody>
          <a:bodyPr/>
          <a:lstStyle/>
          <a:p>
            <a:r>
              <a:rPr lang="en-US" dirty="0"/>
              <a:t>Size the Yielding Angle</a:t>
            </a:r>
          </a:p>
        </p:txBody>
      </p:sp>
    </p:spTree>
    <p:extLst>
      <p:ext uri="{BB962C8B-B14F-4D97-AF65-F5344CB8AC3E}">
        <p14:creationId xmlns:p14="http://schemas.microsoft.com/office/powerpoint/2010/main" val="27138498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descr="Calculation of the tension resistance."/>
          <p:cNvGraphicFramePr>
            <a:graphicFrameLocks noChangeAspect="1"/>
          </p:cNvGraphicFramePr>
          <p:nvPr>
            <p:extLst>
              <p:ext uri="{D42A27DB-BD31-4B8C-83A1-F6EECF244321}">
                <p14:modId xmlns:p14="http://schemas.microsoft.com/office/powerpoint/2010/main" val="2039455661"/>
              </p:ext>
            </p:extLst>
          </p:nvPr>
        </p:nvGraphicFramePr>
        <p:xfrm>
          <a:off x="1695449" y="4840288"/>
          <a:ext cx="6362837" cy="912812"/>
        </p:xfrm>
        <a:graphic>
          <a:graphicData uri="http://schemas.openxmlformats.org/presentationml/2006/ole">
            <mc:AlternateContent xmlns:mc="http://schemas.openxmlformats.org/markup-compatibility/2006">
              <mc:Choice xmlns:v="urn:schemas-microsoft-com:vml" Requires="v">
                <p:oleObj spid="_x0000_s10188" name="Equation" r:id="rId4" imgW="3009900" imgH="431800" progId="">
                  <p:embed/>
                </p:oleObj>
              </mc:Choice>
              <mc:Fallback>
                <p:oleObj name="Equation" r:id="rId4" imgW="3009900" imgH="431800" progId="">
                  <p:embed/>
                  <p:pic>
                    <p:nvPicPr>
                      <p:cNvPr id="0" name="Picture 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5449" y="4840288"/>
                        <a:ext cx="6362837" cy="912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descr="Calculation of the bending in connection angle."/>
          <p:cNvGraphicFramePr>
            <a:graphicFrameLocks noChangeAspect="1"/>
          </p:cNvGraphicFramePr>
          <p:nvPr>
            <p:extLst>
              <p:ext uri="{D42A27DB-BD31-4B8C-83A1-F6EECF244321}">
                <p14:modId xmlns:p14="http://schemas.microsoft.com/office/powerpoint/2010/main" val="249241508"/>
              </p:ext>
            </p:extLst>
          </p:nvPr>
        </p:nvGraphicFramePr>
        <p:xfrm>
          <a:off x="1474358" y="2768600"/>
          <a:ext cx="5751942" cy="974502"/>
        </p:xfrm>
        <a:graphic>
          <a:graphicData uri="http://schemas.openxmlformats.org/presentationml/2006/ole">
            <mc:AlternateContent xmlns:mc="http://schemas.openxmlformats.org/markup-compatibility/2006">
              <mc:Choice xmlns:v="urn:schemas-microsoft-com:vml" Requires="v">
                <p:oleObj spid="_x0000_s10189" name="Equation" r:id="rId6" imgW="3073400" imgH="520700" progId="">
                  <p:embed/>
                </p:oleObj>
              </mc:Choice>
              <mc:Fallback>
                <p:oleObj name="Equation" r:id="rId6" imgW="3073400" imgH="520700" progId="">
                  <p:embed/>
                  <p:pic>
                    <p:nvPicPr>
                      <p:cNvPr id="0" name="Picture 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4358" y="2768600"/>
                        <a:ext cx="5751942" cy="9745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Content Placeholder 2"/>
          <p:cNvSpPr>
            <a:spLocks noGrp="1"/>
          </p:cNvSpPr>
          <p:nvPr>
            <p:ph idx="1"/>
          </p:nvPr>
        </p:nvSpPr>
        <p:spPr>
          <a:xfrm>
            <a:off x="649288" y="1262063"/>
            <a:ext cx="7772400" cy="4297362"/>
          </a:xfrm>
        </p:spPr>
        <p:txBody>
          <a:bodyPr/>
          <a:lstStyle/>
          <a:p>
            <a:pPr marL="0" lvl="0" indent="0">
              <a:buNone/>
            </a:pPr>
            <a:r>
              <a:rPr lang="en-US" sz="2000" dirty="0"/>
              <a:t>The location of the plastic hinge in the angle is at the toe of the fillet (at a distance, </a:t>
            </a:r>
            <a:r>
              <a:rPr lang="en-US" sz="2000" i="1" dirty="0"/>
              <a:t>k, </a:t>
            </a:r>
            <a:r>
              <a:rPr lang="en-US" sz="2000" dirty="0"/>
              <a:t>from the heel of the angle.)  The bending moment at this location is:</a:t>
            </a:r>
          </a:p>
          <a:p>
            <a:pPr marL="0" indent="0">
              <a:buNone/>
            </a:pPr>
            <a:r>
              <a:rPr lang="en-US" sz="2000" dirty="0"/>
              <a:t>	</a:t>
            </a:r>
            <a:r>
              <a:rPr lang="en-US" sz="2000" i="1" dirty="0"/>
              <a:t>M</a:t>
            </a:r>
            <a:r>
              <a:rPr lang="en-US" sz="2000" i="1" baseline="-25000" dirty="0"/>
              <a:t>u</a:t>
            </a:r>
            <a:r>
              <a:rPr lang="en-US" sz="2000" dirty="0"/>
              <a:t> = </a:t>
            </a:r>
            <a:r>
              <a:rPr lang="en-US" sz="2000" i="1" dirty="0"/>
              <a:t>T</a:t>
            </a:r>
            <a:r>
              <a:rPr lang="en-US" sz="2000" i="1" baseline="-25000" dirty="0"/>
              <a:t>u</a:t>
            </a:r>
            <a:r>
              <a:rPr lang="en-US" sz="2000" dirty="0"/>
              <a:t>(3.5 - k) = 17.8(3.5 - 1.1875) = 41.2 in.-kips</a:t>
            </a:r>
          </a:p>
          <a:p>
            <a:pPr marL="0" indent="0">
              <a:buNone/>
            </a:pPr>
            <a:endParaRPr lang="en-US" sz="2000" dirty="0"/>
          </a:p>
          <a:p>
            <a:pPr marL="0" indent="0">
              <a:buNone/>
            </a:pPr>
            <a:r>
              <a:rPr lang="en-US" sz="2000" dirty="0"/>
              <a:t>	</a:t>
            </a:r>
          </a:p>
          <a:p>
            <a:pPr marL="0" indent="0">
              <a:buNone/>
            </a:pPr>
            <a:r>
              <a:rPr lang="en-US" sz="2000" dirty="0"/>
              <a:t> </a:t>
            </a:r>
          </a:p>
          <a:p>
            <a:pPr marL="0" lvl="0" indent="0">
              <a:buNone/>
            </a:pPr>
            <a:r>
              <a:rPr lang="en-US" sz="2000" dirty="0"/>
              <a:t>Using ACI 318 Section 18.5.2.2, the tension force for the remainder of this connection and the balance of the wall design are based upon a probable strength equal to 150 percent of the yield strength.  Thus:</a:t>
            </a:r>
          </a:p>
          <a:p>
            <a:pPr marL="0" indent="0">
              <a:buNone/>
            </a:pPr>
            <a:endParaRPr lang="en-US" sz="2000" dirty="0"/>
          </a:p>
        </p:txBody>
      </p:sp>
      <p:sp>
        <p:nvSpPr>
          <p:cNvPr id="2" name="Title 1"/>
          <p:cNvSpPr>
            <a:spLocks noGrp="1"/>
          </p:cNvSpPr>
          <p:nvPr>
            <p:ph type="title"/>
          </p:nvPr>
        </p:nvSpPr>
        <p:spPr>
          <a:xfrm>
            <a:off x="673100" y="269875"/>
            <a:ext cx="7772400" cy="898525"/>
          </a:xfrm>
        </p:spPr>
        <p:txBody>
          <a:bodyPr/>
          <a:lstStyle/>
          <a:p>
            <a:r>
              <a:rPr lang="en-US" dirty="0"/>
              <a:t>Size the Yielding Angle</a:t>
            </a:r>
          </a:p>
        </p:txBody>
      </p:sp>
    </p:spTree>
    <p:extLst>
      <p:ext uri="{BB962C8B-B14F-4D97-AF65-F5344CB8AC3E}">
        <p14:creationId xmlns:p14="http://schemas.microsoft.com/office/powerpoint/2010/main" val="3482921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Design of Building Assigned to</a:t>
            </a:r>
            <a:br>
              <a:rPr lang="en-US" dirty="0"/>
            </a:br>
            <a:r>
              <a:rPr lang="en-US" dirty="0"/>
              <a:t>Seismic Design Category B</a:t>
            </a:r>
          </a:p>
        </p:txBody>
      </p:sp>
    </p:spTree>
    <p:extLst>
      <p:ext uri="{BB962C8B-B14F-4D97-AF65-F5344CB8AC3E}">
        <p14:creationId xmlns:p14="http://schemas.microsoft.com/office/powerpoint/2010/main" val="146063291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descr="Equation for the shear on the connection associatedwith the force in the angle"/>
          <p:cNvGraphicFramePr>
            <a:graphicFrameLocks noChangeAspect="1"/>
          </p:cNvGraphicFramePr>
          <p:nvPr>
            <p:extLst>
              <p:ext uri="{D42A27DB-BD31-4B8C-83A1-F6EECF244321}">
                <p14:modId xmlns:p14="http://schemas.microsoft.com/office/powerpoint/2010/main" val="374573654"/>
              </p:ext>
            </p:extLst>
          </p:nvPr>
        </p:nvGraphicFramePr>
        <p:xfrm>
          <a:off x="1276350" y="3782149"/>
          <a:ext cx="4791024" cy="969962"/>
        </p:xfrm>
        <a:graphic>
          <a:graphicData uri="http://schemas.openxmlformats.org/presentationml/2006/ole">
            <mc:AlternateContent xmlns:mc="http://schemas.openxmlformats.org/markup-compatibility/2006">
              <mc:Choice xmlns:v="urn:schemas-microsoft-com:vml" Requires="v">
                <p:oleObj spid="_x0000_s11219" name="Equation" r:id="rId4" imgW="2070100" imgH="419100" progId="">
                  <p:embed/>
                </p:oleObj>
              </mc:Choice>
              <mc:Fallback>
                <p:oleObj name="Equation" r:id="rId4" imgW="2070100" imgH="419100" progId="">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6350" y="3782149"/>
                        <a:ext cx="4791024" cy="969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descr="Amplifier Equation required for the desin of the balance of the connection."/>
          <p:cNvGraphicFramePr>
            <a:graphicFrameLocks noChangeAspect="1"/>
          </p:cNvGraphicFramePr>
          <p:nvPr>
            <p:extLst>
              <p:ext uri="{D42A27DB-BD31-4B8C-83A1-F6EECF244321}">
                <p14:modId xmlns:p14="http://schemas.microsoft.com/office/powerpoint/2010/main" val="3113076001"/>
              </p:ext>
            </p:extLst>
          </p:nvPr>
        </p:nvGraphicFramePr>
        <p:xfrm>
          <a:off x="1736437" y="1985674"/>
          <a:ext cx="2232891" cy="898603"/>
        </p:xfrm>
        <a:graphic>
          <a:graphicData uri="http://schemas.openxmlformats.org/presentationml/2006/ole">
            <mc:AlternateContent xmlns:mc="http://schemas.openxmlformats.org/markup-compatibility/2006">
              <mc:Choice xmlns:v="urn:schemas-microsoft-com:vml" Requires="v">
                <p:oleObj spid="_x0000_s11220" name="Equation" r:id="rId6" imgW="1040948" imgH="418918" progId="">
                  <p:embed/>
                </p:oleObj>
              </mc:Choice>
              <mc:Fallback>
                <p:oleObj name="Equation" r:id="rId6" imgW="1040948" imgH="418918" progId="">
                  <p:embed/>
                  <p:pic>
                    <p:nvPicPr>
                      <p:cNvPr id="0" name="Picture 5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36437" y="1985674"/>
                        <a:ext cx="2232891" cy="898603"/>
                      </a:xfrm>
                      <a:prstGeom prst="rect">
                        <a:avLst/>
                      </a:prstGeom>
                      <a:noFill/>
                      <a:extLst/>
                    </p:spPr>
                  </p:pic>
                </p:oleObj>
              </mc:Fallback>
            </mc:AlternateContent>
          </a:graphicData>
        </a:graphic>
      </p:graphicFrame>
      <p:sp>
        <p:nvSpPr>
          <p:cNvPr id="3" name="Content Placeholder 2"/>
          <p:cNvSpPr>
            <a:spLocks noGrp="1"/>
          </p:cNvSpPr>
          <p:nvPr>
            <p:ph idx="1"/>
          </p:nvPr>
        </p:nvSpPr>
        <p:spPr>
          <a:xfrm>
            <a:off x="254000" y="1345048"/>
            <a:ext cx="8432800" cy="4505325"/>
          </a:xfrm>
        </p:spPr>
        <p:txBody>
          <a:bodyPr/>
          <a:lstStyle/>
          <a:p>
            <a:pPr marL="0" indent="0">
              <a:buNone/>
            </a:pPr>
            <a:r>
              <a:rPr lang="en-US" sz="2000" dirty="0"/>
              <a:t>The amplifier, required for the design of the balance of the connection, is:</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t>The shear on the connection associated with this force in the angle is:</a:t>
            </a:r>
          </a:p>
          <a:p>
            <a:pPr marL="0" indent="0">
              <a:buNone/>
            </a:pPr>
            <a:endParaRPr lang="en-US" sz="2000" dirty="0"/>
          </a:p>
          <a:p>
            <a:pPr marL="0" indent="0">
              <a:buNone/>
            </a:pPr>
            <a:r>
              <a:rPr lang="en-US" sz="2000" dirty="0"/>
              <a:t> </a:t>
            </a:r>
          </a:p>
          <a:p>
            <a:pPr marL="0" indent="0">
              <a:buNone/>
            </a:pPr>
            <a:endParaRPr lang="en-US" sz="2000" dirty="0"/>
          </a:p>
          <a:p>
            <a:pPr marL="0" indent="0">
              <a:buNone/>
            </a:pPr>
            <a:endParaRPr lang="en-US" sz="2000" dirty="0"/>
          </a:p>
          <a:p>
            <a:pPr marL="0" lvl="0" indent="0">
              <a:buNone/>
            </a:pPr>
            <a:r>
              <a:rPr lang="en-US" sz="2000" dirty="0"/>
              <a:t>Check the welds for the tension force of 27.0 kips and a shear force 6.46 kips.  </a:t>
            </a:r>
          </a:p>
          <a:p>
            <a:endParaRPr lang="en-US" sz="2000" dirty="0"/>
          </a:p>
        </p:txBody>
      </p:sp>
      <p:sp>
        <p:nvSpPr>
          <p:cNvPr id="2" name="Title 1"/>
          <p:cNvSpPr>
            <a:spLocks noGrp="1"/>
          </p:cNvSpPr>
          <p:nvPr>
            <p:ph type="title"/>
          </p:nvPr>
        </p:nvSpPr>
        <p:spPr>
          <a:xfrm>
            <a:off x="673100" y="269875"/>
            <a:ext cx="7772400" cy="898525"/>
          </a:xfrm>
        </p:spPr>
        <p:txBody>
          <a:bodyPr/>
          <a:lstStyle/>
          <a:p>
            <a:r>
              <a:rPr lang="en-US" dirty="0"/>
              <a:t>Size the Yielding Angle</a:t>
            </a:r>
          </a:p>
        </p:txBody>
      </p:sp>
    </p:spTree>
    <p:extLst>
      <p:ext uri="{BB962C8B-B14F-4D97-AF65-F5344CB8AC3E}">
        <p14:creationId xmlns:p14="http://schemas.microsoft.com/office/powerpoint/2010/main" val="249768171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Note that the element ductility demand (to be calculated below for the yielding angle) and the system ductility, Cd, are only equal if the balance of the system is rigid.  This is a reasonable assumption for the intermediate precast structural wall system described in this example.&#10;&#10;The idealized yield deformation of the angle is calculated."/>
          <p:cNvGrpSpPr/>
          <p:nvPr/>
        </p:nvGrpSpPr>
        <p:grpSpPr>
          <a:xfrm>
            <a:off x="1380117" y="3777201"/>
            <a:ext cx="6132512" cy="2142651"/>
            <a:chOff x="1380117" y="3777201"/>
            <a:chExt cx="6132512" cy="2142651"/>
          </a:xfrm>
        </p:grpSpPr>
        <p:graphicFrame>
          <p:nvGraphicFramePr>
            <p:cNvPr id="8" name="Object 7"/>
            <p:cNvGraphicFramePr>
              <a:graphicFrameLocks noChangeAspect="1"/>
            </p:cNvGraphicFramePr>
            <p:nvPr>
              <p:extLst>
                <p:ext uri="{D42A27DB-BD31-4B8C-83A1-F6EECF244321}">
                  <p14:modId xmlns:p14="http://schemas.microsoft.com/office/powerpoint/2010/main" val="2683208714"/>
                </p:ext>
              </p:extLst>
            </p:nvPr>
          </p:nvGraphicFramePr>
          <p:xfrm>
            <a:off x="2146879" y="3777201"/>
            <a:ext cx="4854220" cy="848702"/>
          </p:xfrm>
          <a:graphic>
            <a:graphicData uri="http://schemas.openxmlformats.org/presentationml/2006/ole">
              <mc:AlternateContent xmlns:mc="http://schemas.openxmlformats.org/markup-compatibility/2006">
                <mc:Choice xmlns:v="urn:schemas-microsoft-com:vml" Requires="v">
                  <p:oleObj spid="_x0000_s12241" name="Equation" r:id="rId4" imgW="2323756" imgH="406216" progId="">
                    <p:embed/>
                  </p:oleObj>
                </mc:Choice>
                <mc:Fallback>
                  <p:oleObj name="Equation" r:id="rId4" imgW="2323756" imgH="406216" progId="">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6879" y="3777201"/>
                          <a:ext cx="4854220" cy="848702"/>
                        </a:xfrm>
                        <a:prstGeom prst="rect">
                          <a:avLst/>
                        </a:prstGeom>
                        <a:noFill/>
                        <a:ln>
                          <a:noFill/>
                        </a:ln>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803938561"/>
                </p:ext>
              </p:extLst>
            </p:nvPr>
          </p:nvGraphicFramePr>
          <p:xfrm>
            <a:off x="1380117" y="5047201"/>
            <a:ext cx="6132512" cy="872651"/>
          </p:xfrm>
          <a:graphic>
            <a:graphicData uri="http://schemas.openxmlformats.org/presentationml/2006/ole">
              <mc:AlternateContent xmlns:mc="http://schemas.openxmlformats.org/markup-compatibility/2006">
                <mc:Choice xmlns:v="urn:schemas-microsoft-com:vml" Requires="v">
                  <p:oleObj spid="_x0000_s12242" name="Equation" r:id="rId6" imgW="3212250" imgH="456924" progId="">
                    <p:embed/>
                  </p:oleObj>
                </mc:Choice>
                <mc:Fallback>
                  <p:oleObj name="Equation" r:id="rId6" imgW="3212250" imgH="456924" progId="">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80117" y="5047201"/>
                          <a:ext cx="6132512" cy="872651"/>
                        </a:xfrm>
                        <a:prstGeom prst="rect">
                          <a:avLst/>
                        </a:prstGeom>
                        <a:noFill/>
                        <a:ln>
                          <a:noFill/>
                        </a:ln>
                        <a:extLst/>
                      </p:spPr>
                    </p:pic>
                  </p:oleObj>
                </mc:Fallback>
              </mc:AlternateContent>
            </a:graphicData>
          </a:graphic>
        </p:graphicFrame>
      </p:grpSp>
      <p:sp>
        <p:nvSpPr>
          <p:cNvPr id="3" name="Content Placeholder 2"/>
          <p:cNvSpPr>
            <a:spLocks noGrp="1"/>
          </p:cNvSpPr>
          <p:nvPr>
            <p:ph idx="1"/>
          </p:nvPr>
        </p:nvSpPr>
        <p:spPr>
          <a:xfrm>
            <a:off x="492993" y="1126837"/>
            <a:ext cx="8167688" cy="2407933"/>
          </a:xfrm>
        </p:spPr>
        <p:txBody>
          <a:bodyPr/>
          <a:lstStyle/>
          <a:p>
            <a:pPr marL="0" lvl="0" indent="0">
              <a:buNone/>
            </a:pPr>
            <a:r>
              <a:rPr lang="en-US" sz="2200" dirty="0"/>
              <a:t>The </a:t>
            </a:r>
            <a:r>
              <a:rPr lang="en-US" sz="2200" i="1" dirty="0"/>
              <a:t>Provisions</a:t>
            </a:r>
            <a:r>
              <a:rPr lang="en-US" sz="2200" dirty="0"/>
              <a:t> Section 14.2.2.4 (ACI 318 18.5) requires that connections that are designed to yield be capable of maintaining 80 percent of their design strength at the deformation induced by the design displacement.  For yielding of a flat bar (angle leg), this can be checked by calculating the ductility capacity of the bar and comparing it to </a:t>
            </a:r>
            <a:r>
              <a:rPr lang="en-US" sz="2200" i="1" dirty="0"/>
              <a:t>C</a:t>
            </a:r>
            <a:r>
              <a:rPr lang="en-US" sz="2200" i="1" baseline="-25000" dirty="0"/>
              <a:t>d</a:t>
            </a:r>
            <a:r>
              <a:rPr lang="en-US" sz="2200" i="1" dirty="0"/>
              <a:t>.</a:t>
            </a:r>
            <a:r>
              <a:rPr lang="en-US" sz="2200" dirty="0"/>
              <a:t>  </a:t>
            </a:r>
          </a:p>
          <a:p>
            <a:endParaRPr lang="en-US" sz="2400" dirty="0"/>
          </a:p>
        </p:txBody>
      </p:sp>
      <p:sp>
        <p:nvSpPr>
          <p:cNvPr id="2" name="Title 1"/>
          <p:cNvSpPr>
            <a:spLocks noGrp="1"/>
          </p:cNvSpPr>
          <p:nvPr>
            <p:ph type="title"/>
          </p:nvPr>
        </p:nvSpPr>
        <p:spPr>
          <a:xfrm>
            <a:off x="673100" y="269875"/>
            <a:ext cx="7772400" cy="898525"/>
          </a:xfrm>
        </p:spPr>
        <p:txBody>
          <a:bodyPr/>
          <a:lstStyle/>
          <a:p>
            <a:r>
              <a:rPr lang="en-US" dirty="0"/>
              <a:t>Size the Yielding Angle</a:t>
            </a:r>
          </a:p>
        </p:txBody>
      </p:sp>
    </p:spTree>
    <p:extLst>
      <p:ext uri="{BB962C8B-B14F-4D97-AF65-F5344CB8AC3E}">
        <p14:creationId xmlns:p14="http://schemas.microsoft.com/office/powerpoint/2010/main" val="3341791705"/>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descr="Resultant Force Formula"/>
          <p:cNvGraphicFramePr>
            <a:graphicFrameLocks noChangeAspect="1"/>
          </p:cNvGraphicFramePr>
          <p:nvPr>
            <p:extLst>
              <p:ext uri="{D42A27DB-BD31-4B8C-83A1-F6EECF244321}">
                <p14:modId xmlns:p14="http://schemas.microsoft.com/office/powerpoint/2010/main" val="837482183"/>
              </p:ext>
            </p:extLst>
          </p:nvPr>
        </p:nvGraphicFramePr>
        <p:xfrm>
          <a:off x="3200400" y="3892386"/>
          <a:ext cx="4166756" cy="544519"/>
        </p:xfrm>
        <a:graphic>
          <a:graphicData uri="http://schemas.openxmlformats.org/presentationml/2006/ole">
            <mc:AlternateContent xmlns:mc="http://schemas.openxmlformats.org/markup-compatibility/2006">
              <mc:Choice xmlns:v="urn:schemas-microsoft-com:vml" Requires="v">
                <p:oleObj spid="_x0000_s12778" name="Equation" r:id="rId4" imgW="2235200" imgH="292100" progId="">
                  <p:embed/>
                </p:oleObj>
              </mc:Choice>
              <mc:Fallback>
                <p:oleObj name="Equation" r:id="rId4" imgW="2235200" imgH="292100" progId="">
                  <p:embed/>
                  <p:pic>
                    <p:nvPicPr>
                      <p:cNvPr id="0"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892386"/>
                        <a:ext cx="4166756" cy="544519"/>
                      </a:xfrm>
                      <a:prstGeom prst="rect">
                        <a:avLst/>
                      </a:prstGeom>
                      <a:noFill/>
                      <a:extLst/>
                    </p:spPr>
                  </p:pic>
                </p:oleObj>
              </mc:Fallback>
            </mc:AlternateContent>
          </a:graphicData>
        </a:graphic>
      </p:graphicFrame>
      <p:sp>
        <p:nvSpPr>
          <p:cNvPr id="3" name="Content Placeholder 2"/>
          <p:cNvSpPr>
            <a:spLocks noGrp="1"/>
          </p:cNvSpPr>
          <p:nvPr>
            <p:ph idx="1"/>
          </p:nvPr>
        </p:nvSpPr>
        <p:spPr>
          <a:xfrm>
            <a:off x="674688" y="995362"/>
            <a:ext cx="7897812" cy="5418137"/>
          </a:xfrm>
        </p:spPr>
        <p:txBody>
          <a:bodyPr/>
          <a:lstStyle/>
          <a:p>
            <a:pPr marL="0" indent="0">
              <a:buClr>
                <a:srgbClr val="FF0000"/>
              </a:buClr>
              <a:buNone/>
            </a:pPr>
            <a:r>
              <a:rPr lang="en-US" sz="2000" dirty="0"/>
              <a:t>Welds will be fillet welds using E70 electrodes.</a:t>
            </a:r>
          </a:p>
          <a:p>
            <a:pPr lvl="0">
              <a:buClr>
                <a:srgbClr val="FF0000"/>
              </a:buClr>
            </a:pPr>
            <a:r>
              <a:rPr lang="en-US" sz="2000" dirty="0"/>
              <a:t>For the base metal, </a:t>
            </a:r>
            <a:r>
              <a:rPr lang="el-GR" sz="2000" dirty="0"/>
              <a:t>ϕ</a:t>
            </a:r>
            <a:r>
              <a:rPr lang="en-US" sz="2000" i="1" dirty="0"/>
              <a:t>R</a:t>
            </a:r>
            <a:r>
              <a:rPr lang="en-US" sz="2000" i="1" baseline="-25000" dirty="0"/>
              <a:t>n</a:t>
            </a:r>
            <a:r>
              <a:rPr lang="en-US" sz="2000" dirty="0"/>
              <a:t> = </a:t>
            </a:r>
            <a:r>
              <a:rPr lang="el-GR" sz="2000" i="1" dirty="0"/>
              <a:t>ϕ</a:t>
            </a:r>
            <a:r>
              <a:rPr lang="en-US" sz="2000" dirty="0"/>
              <a:t>(</a:t>
            </a:r>
            <a:r>
              <a:rPr lang="en-US" sz="2000" i="1" dirty="0"/>
              <a:t>F</a:t>
            </a:r>
            <a:r>
              <a:rPr lang="en-US" sz="2000" i="1" baseline="-25000" dirty="0"/>
              <a:t>y</a:t>
            </a:r>
            <a:r>
              <a:rPr lang="en-US" sz="2000" dirty="0"/>
              <a:t>)</a:t>
            </a:r>
            <a:r>
              <a:rPr lang="en-US" sz="2000" i="1" dirty="0"/>
              <a:t>A</a:t>
            </a:r>
            <a:r>
              <a:rPr lang="en-US" sz="2000" i="1" baseline="-25000" dirty="0"/>
              <a:t>BM</a:t>
            </a:r>
            <a:r>
              <a:rPr lang="en-US" sz="2000" dirty="0"/>
              <a:t>.</a:t>
            </a:r>
          </a:p>
          <a:p>
            <a:pPr marL="0" indent="0">
              <a:buClr>
                <a:srgbClr val="FF0000"/>
              </a:buClr>
              <a:buNone/>
            </a:pPr>
            <a:r>
              <a:rPr lang="en-US" sz="2000" dirty="0"/>
              <a:t>For which the limiting stress is </a:t>
            </a:r>
            <a:r>
              <a:rPr lang="el-GR" sz="2000" i="1" dirty="0"/>
              <a:t>ϕ</a:t>
            </a:r>
            <a:r>
              <a:rPr lang="en-US" sz="2000" i="1" dirty="0"/>
              <a:t>F</a:t>
            </a:r>
            <a:r>
              <a:rPr lang="en-US" sz="2000" i="1" baseline="-25000" dirty="0"/>
              <a:t>y</a:t>
            </a:r>
            <a:r>
              <a:rPr lang="en-US" sz="2000" dirty="0"/>
              <a:t> = 0.9(50) = 45.0 ksi.</a:t>
            </a:r>
          </a:p>
          <a:p>
            <a:pPr lvl="0">
              <a:buClr>
                <a:srgbClr val="FF0000"/>
              </a:buClr>
            </a:pPr>
            <a:r>
              <a:rPr lang="en-US" sz="2000" dirty="0"/>
              <a:t>For the weld metal, </a:t>
            </a:r>
            <a:r>
              <a:rPr lang="en-US" sz="2000" i="1" dirty="0"/>
              <a:t>ϕR</a:t>
            </a:r>
            <a:r>
              <a:rPr lang="en-US" sz="2000" i="1" baseline="-25000" dirty="0"/>
              <a:t>n</a:t>
            </a:r>
            <a:r>
              <a:rPr lang="en-US" sz="2000" dirty="0"/>
              <a:t> = </a:t>
            </a:r>
            <a:r>
              <a:rPr lang="el-GR" sz="2000" i="1" dirty="0"/>
              <a:t>ϕ</a:t>
            </a:r>
            <a:r>
              <a:rPr lang="en-US" sz="2000" dirty="0"/>
              <a:t>(</a:t>
            </a:r>
            <a:r>
              <a:rPr lang="en-US" sz="2000" i="1" dirty="0"/>
              <a:t>F</a:t>
            </a:r>
            <a:r>
              <a:rPr lang="en-US" sz="2000" i="1" baseline="-25000" dirty="0"/>
              <a:t>y</a:t>
            </a:r>
            <a:r>
              <a:rPr lang="en-US" sz="2000" dirty="0"/>
              <a:t>)</a:t>
            </a:r>
            <a:r>
              <a:rPr lang="en-US" sz="2000" i="1" dirty="0"/>
              <a:t>A</a:t>
            </a:r>
            <a:r>
              <a:rPr lang="en-US" sz="2000" i="1" baseline="-25000" dirty="0"/>
              <a:t>w</a:t>
            </a:r>
            <a:r>
              <a:rPr lang="en-US" sz="2000" dirty="0"/>
              <a:t> = 0.75(0.6)70(0.707)</a:t>
            </a:r>
            <a:r>
              <a:rPr lang="en-US" sz="2000" i="1" dirty="0"/>
              <a:t>A</a:t>
            </a:r>
            <a:r>
              <a:rPr lang="en-US" sz="2000" i="1" baseline="-25000" dirty="0"/>
              <a:t>w</a:t>
            </a:r>
            <a:r>
              <a:rPr lang="en-US" sz="2000" dirty="0"/>
              <a:t>.</a:t>
            </a:r>
          </a:p>
          <a:p>
            <a:pPr marL="0" indent="0">
              <a:buClr>
                <a:srgbClr val="FF0000"/>
              </a:buClr>
              <a:buNone/>
            </a:pPr>
            <a:r>
              <a:rPr lang="en-US" sz="2000" dirty="0"/>
              <a:t>For which the limiting stress is 22.3 ksi.  </a:t>
            </a:r>
          </a:p>
          <a:p>
            <a:pPr marL="0" indent="0">
              <a:buClr>
                <a:srgbClr val="FF0000"/>
              </a:buClr>
              <a:buNone/>
            </a:pPr>
            <a:endParaRPr lang="en-US" sz="2000" dirty="0"/>
          </a:p>
          <a:p>
            <a:pPr marL="0" indent="0">
              <a:buClr>
                <a:srgbClr val="FF0000"/>
              </a:buClr>
              <a:buNone/>
            </a:pPr>
            <a:r>
              <a:rPr lang="en-US" sz="2000" dirty="0"/>
              <a:t>Size a fillet weld, 6.5 inches long at the angle to the embedded plate in the footing.  Using an elastic approach:</a:t>
            </a:r>
          </a:p>
          <a:p>
            <a:pPr>
              <a:buClr>
                <a:srgbClr val="FF0000"/>
              </a:buClr>
            </a:pPr>
            <a:r>
              <a:rPr lang="en-US" sz="2000" dirty="0"/>
              <a:t>Resultant force = </a:t>
            </a:r>
          </a:p>
          <a:p>
            <a:pPr marL="0" indent="0">
              <a:buClr>
                <a:srgbClr val="FF0000"/>
              </a:buClr>
              <a:buNone/>
            </a:pPr>
            <a:endParaRPr lang="en-US" sz="2000" dirty="0"/>
          </a:p>
          <a:p>
            <a:pPr>
              <a:buClr>
                <a:srgbClr val="FF0000"/>
              </a:buClr>
            </a:pPr>
            <a:r>
              <a:rPr lang="en-US" sz="2000" i="1" dirty="0"/>
              <a:t>A</a:t>
            </a:r>
            <a:r>
              <a:rPr lang="en-US" sz="2000" i="1" baseline="-25000" dirty="0"/>
              <a:t>w</a:t>
            </a:r>
            <a:r>
              <a:rPr lang="en-US" sz="2000" i="1" dirty="0"/>
              <a:t> </a:t>
            </a:r>
            <a:r>
              <a:rPr lang="en-US" sz="2000" dirty="0"/>
              <a:t>= 27.8/22.3 = 1.24 in.</a:t>
            </a:r>
            <a:r>
              <a:rPr lang="en-US" sz="2000" baseline="30000" dirty="0"/>
              <a:t>2</a:t>
            </a:r>
            <a:endParaRPr lang="en-US" sz="2000" dirty="0"/>
          </a:p>
          <a:p>
            <a:pPr>
              <a:buClr>
                <a:srgbClr val="FF0000"/>
              </a:buClr>
            </a:pPr>
            <a:r>
              <a:rPr lang="en-US" sz="2000" i="1" dirty="0"/>
              <a:t>t </a:t>
            </a:r>
            <a:r>
              <a:rPr lang="en-US" sz="2000" dirty="0"/>
              <a:t>= </a:t>
            </a:r>
            <a:r>
              <a:rPr lang="en-US" sz="2000" i="1" dirty="0"/>
              <a:t>A</a:t>
            </a:r>
            <a:r>
              <a:rPr lang="en-US" sz="2000" i="1" baseline="-25000" dirty="0"/>
              <a:t>w</a:t>
            </a:r>
            <a:r>
              <a:rPr lang="en-US" sz="2000" dirty="0"/>
              <a:t>/</a:t>
            </a:r>
            <a:r>
              <a:rPr lang="en-US" sz="2000" i="1" dirty="0"/>
              <a:t>l</a:t>
            </a:r>
            <a:r>
              <a:rPr lang="en-US" sz="2000" dirty="0"/>
              <a:t> =1.24 in.</a:t>
            </a:r>
            <a:r>
              <a:rPr lang="en-US" sz="2000" baseline="30000" dirty="0"/>
              <a:t>2</a:t>
            </a:r>
            <a:r>
              <a:rPr lang="en-US" sz="2000" dirty="0"/>
              <a:t> / 6.5 in. = 0.19 in.</a:t>
            </a:r>
          </a:p>
          <a:p>
            <a:pPr marL="0" indent="0">
              <a:buClr>
                <a:srgbClr val="FF0000"/>
              </a:buClr>
              <a:buNone/>
            </a:pPr>
            <a:r>
              <a:rPr lang="en-US" sz="2000" dirty="0"/>
              <a:t>For a ¾-in. angle leg, use a 5/16-in. fillet weld.  Given the importance of this weld, increasing the size to 3/8 in. would be a reasonable step.</a:t>
            </a:r>
          </a:p>
          <a:p>
            <a:pPr>
              <a:buClr>
                <a:srgbClr val="FF0000"/>
              </a:buClr>
            </a:pPr>
            <a:endParaRPr lang="en-US" sz="2000" dirty="0"/>
          </a:p>
        </p:txBody>
      </p:sp>
      <p:sp>
        <p:nvSpPr>
          <p:cNvPr id="2" name="Title 1"/>
          <p:cNvSpPr>
            <a:spLocks noGrp="1"/>
          </p:cNvSpPr>
          <p:nvPr>
            <p:ph type="title"/>
          </p:nvPr>
        </p:nvSpPr>
        <p:spPr>
          <a:xfrm>
            <a:off x="673100" y="269875"/>
            <a:ext cx="7772400" cy="695325"/>
          </a:xfrm>
        </p:spPr>
        <p:txBody>
          <a:bodyPr/>
          <a:lstStyle/>
          <a:p>
            <a:r>
              <a:rPr lang="en-US" dirty="0"/>
              <a:t>Welds to Connection Angle </a:t>
            </a:r>
          </a:p>
        </p:txBody>
      </p:sp>
    </p:spTree>
    <p:extLst>
      <p:ext uri="{BB962C8B-B14F-4D97-AF65-F5344CB8AC3E}">
        <p14:creationId xmlns:p14="http://schemas.microsoft.com/office/powerpoint/2010/main" val="3756975151"/>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Weld design calculations, continued. The displacement from plastic hinge rotation is compared to yield deflection to determine the ductility of the connection compared to the design displacement amplification factor.  "/>
          <p:cNvGrpSpPr/>
          <p:nvPr/>
        </p:nvGrpSpPr>
        <p:grpSpPr>
          <a:xfrm>
            <a:off x="546099" y="2977827"/>
            <a:ext cx="8165460" cy="1962473"/>
            <a:chOff x="546099" y="2977827"/>
            <a:chExt cx="8165460" cy="1962473"/>
          </a:xfrm>
        </p:grpSpPr>
        <p:graphicFrame>
          <p:nvGraphicFramePr>
            <p:cNvPr id="7" name="Object 6"/>
            <p:cNvGraphicFramePr>
              <a:graphicFrameLocks noChangeAspect="1"/>
            </p:cNvGraphicFramePr>
            <p:nvPr>
              <p:extLst>
                <p:ext uri="{D42A27DB-BD31-4B8C-83A1-F6EECF244321}">
                  <p14:modId xmlns:p14="http://schemas.microsoft.com/office/powerpoint/2010/main" val="1231556566"/>
                </p:ext>
              </p:extLst>
            </p:nvPr>
          </p:nvGraphicFramePr>
          <p:xfrm>
            <a:off x="1504950" y="2977827"/>
            <a:ext cx="4656860" cy="815608"/>
          </p:xfrm>
          <a:graphic>
            <a:graphicData uri="http://schemas.openxmlformats.org/presentationml/2006/ole">
              <mc:AlternateContent xmlns:mc="http://schemas.openxmlformats.org/markup-compatibility/2006">
                <mc:Choice xmlns:v="urn:schemas-microsoft-com:vml" Requires="v">
                  <p:oleObj spid="_x0000_s14283" name="Equation" r:id="rId4" imgW="2247900" imgH="393700" progId="">
                    <p:embed/>
                  </p:oleObj>
                </mc:Choice>
                <mc:Fallback>
                  <p:oleObj name="Equation" r:id="rId4" imgW="2247900" imgH="393700" progId="">
                    <p:embed/>
                    <p:pic>
                      <p:nvPicPr>
                        <p:cNvPr id="0" name="Picture 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4950" y="2977827"/>
                          <a:ext cx="4656860" cy="815608"/>
                        </a:xfrm>
                        <a:prstGeom prst="rect">
                          <a:avLst/>
                        </a:prstGeom>
                        <a:noFill/>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561853"/>
                </p:ext>
              </p:extLst>
            </p:nvPr>
          </p:nvGraphicFramePr>
          <p:xfrm>
            <a:off x="546099" y="4084638"/>
            <a:ext cx="8165460" cy="855662"/>
          </p:xfrm>
          <a:graphic>
            <a:graphicData uri="http://schemas.openxmlformats.org/presentationml/2006/ole">
              <mc:AlternateContent xmlns:mc="http://schemas.openxmlformats.org/markup-compatibility/2006">
                <mc:Choice xmlns:v="urn:schemas-microsoft-com:vml" Requires="v">
                  <p:oleObj spid="_x0000_s14284" name="Equation" r:id="rId6" imgW="4241800" imgH="444500" progId="">
                    <p:embed/>
                  </p:oleObj>
                </mc:Choice>
                <mc:Fallback>
                  <p:oleObj name="Equation" r:id="rId6" imgW="4241800" imgH="444500" progId="">
                    <p:embed/>
                    <p:pic>
                      <p:nvPicPr>
                        <p:cNvPr id="0" name="Picture 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6099" y="4084638"/>
                          <a:ext cx="8165460" cy="855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 name="Content Placeholder 2"/>
          <p:cNvSpPr>
            <a:spLocks noGrp="1"/>
          </p:cNvSpPr>
          <p:nvPr>
            <p:ph idx="1"/>
          </p:nvPr>
        </p:nvSpPr>
        <p:spPr>
          <a:xfrm>
            <a:off x="674688" y="995362"/>
            <a:ext cx="8164512" cy="5418137"/>
          </a:xfrm>
        </p:spPr>
        <p:txBody>
          <a:bodyPr/>
          <a:lstStyle/>
          <a:p>
            <a:pPr marL="0" indent="0">
              <a:buNone/>
            </a:pPr>
            <a:r>
              <a:rPr lang="en-US" sz="2000" dirty="0"/>
              <a:t>It is conservative to limit the maximum strain in the bar to </a:t>
            </a:r>
            <a:r>
              <a:rPr lang="en-US" sz="2000" i="1" dirty="0"/>
              <a:t>e</a:t>
            </a:r>
            <a:r>
              <a:rPr lang="en-US" sz="2000" i="1" baseline="-25000" dirty="0"/>
              <a:t>sh</a:t>
            </a:r>
            <a:r>
              <a:rPr lang="en-US" sz="2000" dirty="0"/>
              <a:t> = 15</a:t>
            </a:r>
            <a:r>
              <a:rPr lang="en-US" sz="2000" i="1" dirty="0"/>
              <a:t>e</a:t>
            </a:r>
            <a:r>
              <a:rPr lang="en-US" sz="2000" i="1" baseline="-25000" dirty="0"/>
              <a:t>y</a:t>
            </a:r>
            <a:r>
              <a:rPr lang="en-US" sz="2000" i="1" dirty="0"/>
              <a:t>.</a:t>
            </a:r>
            <a:r>
              <a:rPr lang="en-US" sz="2000" dirty="0"/>
              <a:t>  At this strain, a flat bar would be expected to retain all its strength and thus meet the requirement of maintaining 80 percent of its strength.</a:t>
            </a:r>
          </a:p>
          <a:p>
            <a:pPr marL="0" indent="0">
              <a:buNone/>
            </a:pPr>
            <a:r>
              <a:rPr lang="en-US" sz="2000" dirty="0"/>
              <a:t> </a:t>
            </a:r>
          </a:p>
          <a:p>
            <a:pPr marL="0" indent="0">
              <a:buNone/>
            </a:pPr>
            <a:r>
              <a:rPr lang="en-US" sz="2000" dirty="0"/>
              <a:t>Assuming a plastic hinge length equal to the section thickness:</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endParaRPr lang="en-US" sz="2000" dirty="0"/>
          </a:p>
          <a:p>
            <a:pPr marL="0" indent="0">
              <a:buNone/>
            </a:pPr>
            <a:endParaRPr lang="en-US" sz="2000" dirty="0"/>
          </a:p>
          <a:p>
            <a:pPr marL="0" indent="0">
              <a:buNone/>
            </a:pPr>
            <a:endParaRPr lang="en-US" sz="2000" dirty="0"/>
          </a:p>
          <a:p>
            <a:pPr marL="0" indent="0">
              <a:buNone/>
            </a:pPr>
            <a:r>
              <a:rPr lang="en-US" sz="2000" dirty="0"/>
              <a:t>Since the ductility capacity at strain hardening is 0.112/0.012 = 9.3 is larger than </a:t>
            </a:r>
            <a:r>
              <a:rPr lang="en-US" sz="2000" i="1" dirty="0"/>
              <a:t>C</a:t>
            </a:r>
            <a:r>
              <a:rPr lang="en-US" sz="2000" i="1" baseline="-25000" dirty="0"/>
              <a:t>d</a:t>
            </a:r>
            <a:r>
              <a:rPr lang="en-US" sz="2000" dirty="0"/>
              <a:t> = 4 for this system, the requirement of </a:t>
            </a:r>
            <a:r>
              <a:rPr lang="en-US" sz="2000" i="1" dirty="0"/>
              <a:t>Provision</a:t>
            </a:r>
            <a:r>
              <a:rPr lang="en-US" sz="2000" dirty="0"/>
              <a:t> Section 14.2.2.4 (ACI 318 Sec. 18.5) is met.</a:t>
            </a:r>
          </a:p>
          <a:p>
            <a:endParaRPr lang="en-US" sz="2000" dirty="0"/>
          </a:p>
        </p:txBody>
      </p:sp>
      <p:sp>
        <p:nvSpPr>
          <p:cNvPr id="2" name="Title 1"/>
          <p:cNvSpPr>
            <a:spLocks noGrp="1"/>
          </p:cNvSpPr>
          <p:nvPr>
            <p:ph type="title"/>
          </p:nvPr>
        </p:nvSpPr>
        <p:spPr>
          <a:xfrm>
            <a:off x="673100" y="269875"/>
            <a:ext cx="7772400" cy="695325"/>
          </a:xfrm>
        </p:spPr>
        <p:txBody>
          <a:bodyPr/>
          <a:lstStyle/>
          <a:p>
            <a:r>
              <a:rPr lang="en-US" dirty="0"/>
              <a:t>Welds to Connection Angle </a:t>
            </a:r>
          </a:p>
        </p:txBody>
      </p:sp>
    </p:spTree>
    <p:extLst>
      <p:ext uri="{BB962C8B-B14F-4D97-AF65-F5344CB8AC3E}">
        <p14:creationId xmlns:p14="http://schemas.microsoft.com/office/powerpoint/2010/main" val="57147448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se connection detail from the design calculations. Anchorage of the plate embedded in the double tee to include bars that project into the stem for development.   &#10;&#10;Although the design examples continues with overstrength design of the precast panel, the requirements for overstrength design of the provisions are limited to the non-yielding elements of connections. " title="Base Connection Detail"/>
          <p:cNvPicPr/>
          <p:nvPr/>
        </p:nvPicPr>
        <p:blipFill>
          <a:blip r:embed="rId3" cstate="print"/>
          <a:stretch>
            <a:fillRect/>
          </a:stretch>
        </p:blipFill>
        <p:spPr>
          <a:xfrm>
            <a:off x="2400300" y="1692274"/>
            <a:ext cx="3670300" cy="4162426"/>
          </a:xfrm>
          <a:prstGeom prst="rect">
            <a:avLst/>
          </a:prstGeom>
        </p:spPr>
      </p:pic>
      <p:sp>
        <p:nvSpPr>
          <p:cNvPr id="2" name="Title 1"/>
          <p:cNvSpPr>
            <a:spLocks noGrp="1"/>
          </p:cNvSpPr>
          <p:nvPr>
            <p:ph type="title"/>
          </p:nvPr>
        </p:nvSpPr>
        <p:spPr/>
        <p:txBody>
          <a:bodyPr/>
          <a:lstStyle/>
          <a:p>
            <a:r>
              <a:rPr lang="en-US" dirty="0"/>
              <a:t>Base Connection Detail</a:t>
            </a:r>
          </a:p>
        </p:txBody>
      </p:sp>
    </p:spTree>
    <p:extLst>
      <p:ext uri="{BB962C8B-B14F-4D97-AF65-F5344CB8AC3E}">
        <p14:creationId xmlns:p14="http://schemas.microsoft.com/office/powerpoint/2010/main" val="108271436"/>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Special Moment Frame Constructed Using Precast Concrete </a:t>
            </a:r>
          </a:p>
        </p:txBody>
      </p:sp>
    </p:spTree>
    <p:extLst>
      <p:ext uri="{BB962C8B-B14F-4D97-AF65-F5344CB8AC3E}">
        <p14:creationId xmlns:p14="http://schemas.microsoft.com/office/powerpoint/2010/main" val="4150658520"/>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Clr>
                <a:srgbClr val="FF0000"/>
              </a:buClr>
            </a:pPr>
            <a:r>
              <a:rPr lang="en-US" sz="2400" dirty="0"/>
              <a:t>As for special moment frames of concrete, the </a:t>
            </a:r>
            <a:r>
              <a:rPr lang="en-US" sz="2400" i="1" dirty="0"/>
              <a:t>Standard</a:t>
            </a:r>
            <a:r>
              <a:rPr lang="en-US" sz="2400" dirty="0"/>
              <a:t> does not distinguish between a cast-in-place and a precast concrete special moment frame in Table 12.2-1.  </a:t>
            </a:r>
          </a:p>
          <a:p>
            <a:pPr lvl="0">
              <a:buClr>
                <a:srgbClr val="FF0000"/>
              </a:buClr>
            </a:pPr>
            <a:r>
              <a:rPr lang="en-US" sz="2400" dirty="0"/>
              <a:t>ACI 318 Section 18.9 provides requirements for special moment frames constructed using precast concrete.  </a:t>
            </a:r>
          </a:p>
          <a:p>
            <a:pPr lvl="0">
              <a:buClr>
                <a:srgbClr val="FF0000"/>
              </a:buClr>
            </a:pPr>
            <a:r>
              <a:rPr lang="en-US" sz="2400" dirty="0"/>
              <a:t>That section provides requirements for designing special precast concrete frame systems using either ductile connections (ACI 318 Sec. 18.9.2.1) or strong connections (ACI 318 Sec. 18.9.2.2).</a:t>
            </a:r>
          </a:p>
          <a:p>
            <a:pPr>
              <a:buClr>
                <a:srgbClr val="FF0000"/>
              </a:buClr>
            </a:pPr>
            <a:endParaRPr lang="en-US" dirty="0"/>
          </a:p>
        </p:txBody>
      </p:sp>
      <p:sp>
        <p:nvSpPr>
          <p:cNvPr id="2" name="Title 1"/>
          <p:cNvSpPr>
            <a:spLocks noGrp="1"/>
          </p:cNvSpPr>
          <p:nvPr>
            <p:ph type="title"/>
          </p:nvPr>
        </p:nvSpPr>
        <p:spPr/>
        <p:txBody>
          <a:bodyPr/>
          <a:lstStyle/>
          <a:p>
            <a:r>
              <a:rPr lang="en-US" sz="3200" dirty="0"/>
              <a:t>Special Moment Frame Constructed Using Precast Concrete </a:t>
            </a:r>
          </a:p>
        </p:txBody>
      </p:sp>
    </p:spTree>
    <p:extLst>
      <p:ext uri="{BB962C8B-B14F-4D97-AF65-F5344CB8AC3E}">
        <p14:creationId xmlns:p14="http://schemas.microsoft.com/office/powerpoint/2010/main" val="2700322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2976" y="929551"/>
            <a:ext cx="8449687" cy="5346558"/>
          </a:xfrm>
        </p:spPr>
        <p:txBody>
          <a:bodyPr/>
          <a:lstStyle/>
          <a:p>
            <a:pPr lvl="0">
              <a:buClr>
                <a:srgbClr val="FF0000"/>
              </a:buClr>
            </a:pPr>
            <a:r>
              <a:rPr lang="en-US" sz="2400" dirty="0"/>
              <a:t>For moment frames constructed using ductile connections, ACI 318 allows plastic hinges to form in the connection region.  All of the requirements for special moment frames must still be met, plus there is a factor larger than 1.0 that must be applied in computing the shear demand at the joint.</a:t>
            </a:r>
          </a:p>
          <a:p>
            <a:pPr lvl="0">
              <a:buClr>
                <a:srgbClr val="FF0000"/>
              </a:buClr>
            </a:pPr>
            <a:r>
              <a:rPr lang="en-US" sz="2400" dirty="0"/>
              <a:t>It is interesting to note that while Type 2 connectors can be placed anywhere (including in a plastic hinge region) in a cast-in-place frame or a precast frame with strong connections, these same connectors cannot be placed closer than </a:t>
            </a:r>
            <a:r>
              <a:rPr lang="en-US" sz="2400" i="1" dirty="0"/>
              <a:t>h</a:t>
            </a:r>
            <a:r>
              <a:rPr lang="en-US" sz="2400" dirty="0"/>
              <a:t>/2 from the joint face in a precast frame with ductile connections. The objective of a Type 2 connector is that it directs the yielding away from the connector, into the bar itself.</a:t>
            </a:r>
          </a:p>
          <a:p>
            <a:pPr>
              <a:buClr>
                <a:srgbClr val="FF0000"/>
              </a:buClr>
            </a:pPr>
            <a:endParaRPr lang="en-US" sz="2400" dirty="0"/>
          </a:p>
        </p:txBody>
      </p:sp>
      <p:sp>
        <p:nvSpPr>
          <p:cNvPr id="2" name="Title 1"/>
          <p:cNvSpPr>
            <a:spLocks noGrp="1"/>
          </p:cNvSpPr>
          <p:nvPr>
            <p:ph type="title"/>
          </p:nvPr>
        </p:nvSpPr>
        <p:spPr>
          <a:xfrm>
            <a:off x="673100" y="124401"/>
            <a:ext cx="7772400" cy="923925"/>
          </a:xfrm>
        </p:spPr>
        <p:txBody>
          <a:bodyPr/>
          <a:lstStyle/>
          <a:p>
            <a:r>
              <a:rPr lang="en-US" dirty="0"/>
              <a:t>Ductile Connectors </a:t>
            </a:r>
          </a:p>
        </p:txBody>
      </p:sp>
    </p:spTree>
    <p:extLst>
      <p:ext uri="{BB962C8B-B14F-4D97-AF65-F5344CB8AC3E}">
        <p14:creationId xmlns:p14="http://schemas.microsoft.com/office/powerpoint/2010/main" val="2102896566"/>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ffset of Type 2 splice from face of column for ductile connection design. A space between the end of the precast beam and the face of the precast column that permits the offset of the splice to meet the distance of h/2 from the face of the support.  This space would be filled with cast-in-place concrete to complete the joint. " title="Ductile Connectors "/>
          <p:cNvPicPr/>
          <p:nvPr/>
        </p:nvPicPr>
        <p:blipFill>
          <a:blip r:embed="rId3" cstate="print"/>
          <a:stretch>
            <a:fillRect/>
          </a:stretch>
        </p:blipFill>
        <p:spPr>
          <a:xfrm>
            <a:off x="1130300" y="1689100"/>
            <a:ext cx="6718300" cy="4279900"/>
          </a:xfrm>
          <a:prstGeom prst="rect">
            <a:avLst/>
          </a:prstGeom>
        </p:spPr>
      </p:pic>
      <p:sp>
        <p:nvSpPr>
          <p:cNvPr id="2" name="Title 1"/>
          <p:cNvSpPr>
            <a:spLocks noGrp="1"/>
          </p:cNvSpPr>
          <p:nvPr>
            <p:ph type="title"/>
          </p:nvPr>
        </p:nvSpPr>
        <p:spPr/>
        <p:txBody>
          <a:bodyPr/>
          <a:lstStyle/>
          <a:p>
            <a:r>
              <a:rPr lang="en-US" dirty="0"/>
              <a:t>Ductile Connectors </a:t>
            </a:r>
          </a:p>
        </p:txBody>
      </p:sp>
    </p:spTree>
    <p:extLst>
      <p:ext uri="{BB962C8B-B14F-4D97-AF65-F5344CB8AC3E}">
        <p14:creationId xmlns:p14="http://schemas.microsoft.com/office/powerpoint/2010/main" val="1347198745"/>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trong connections with ductile region offset from face of column. Splice couplers at the face of the column, but the reinforcing must be proportioned to ensure sufficient strength in the region of the splice so that yielding occurs in the beam beyond the ends.  &#10;" title="Strong Connections"/>
          <p:cNvPicPr/>
          <p:nvPr/>
        </p:nvPicPr>
        <p:blipFill>
          <a:blip r:embed="rId3" cstate="print"/>
          <a:stretch>
            <a:fillRect/>
          </a:stretch>
        </p:blipFill>
        <p:spPr>
          <a:xfrm>
            <a:off x="3346218" y="1003300"/>
            <a:ext cx="5538470" cy="4724400"/>
          </a:xfrm>
          <a:prstGeom prst="rect">
            <a:avLst/>
          </a:prstGeom>
        </p:spPr>
      </p:pic>
      <p:sp>
        <p:nvSpPr>
          <p:cNvPr id="3" name="Content Placeholder 2"/>
          <p:cNvSpPr>
            <a:spLocks noGrp="1"/>
          </p:cNvSpPr>
          <p:nvPr>
            <p:ph idx="1"/>
          </p:nvPr>
        </p:nvSpPr>
        <p:spPr>
          <a:xfrm>
            <a:off x="520700" y="1168400"/>
            <a:ext cx="2754764" cy="4559300"/>
          </a:xfrm>
        </p:spPr>
        <p:txBody>
          <a:bodyPr/>
          <a:lstStyle/>
          <a:p>
            <a:pPr marL="0" lvl="0" indent="0">
              <a:buClr>
                <a:srgbClr val="FF0000"/>
              </a:buClr>
              <a:buNone/>
            </a:pPr>
            <a:r>
              <a:rPr lang="en-US" sz="2000" dirty="0"/>
              <a:t>ACI 318 also provides design rules for strong connections used in special moment frames. The concept is to provide connections that are strong enough to remain elastic when plastic hinges form in the beam away from the connections.  </a:t>
            </a:r>
          </a:p>
          <a:p>
            <a:pPr marL="0" indent="0">
              <a:buClr>
                <a:srgbClr val="FF0000"/>
              </a:buClr>
              <a:buNone/>
            </a:pPr>
            <a:endParaRPr lang="en-US" dirty="0"/>
          </a:p>
          <a:p>
            <a:pPr>
              <a:buClr>
                <a:srgbClr val="FF0000"/>
              </a:buClr>
            </a:pPr>
            <a:endParaRPr lang="en-US" dirty="0"/>
          </a:p>
        </p:txBody>
      </p:sp>
      <p:sp>
        <p:nvSpPr>
          <p:cNvPr id="2" name="Title 1"/>
          <p:cNvSpPr>
            <a:spLocks noGrp="1"/>
          </p:cNvSpPr>
          <p:nvPr>
            <p:ph type="title"/>
          </p:nvPr>
        </p:nvSpPr>
        <p:spPr>
          <a:xfrm>
            <a:off x="673100" y="269875"/>
            <a:ext cx="7772400" cy="847725"/>
          </a:xfrm>
        </p:spPr>
        <p:txBody>
          <a:bodyPr/>
          <a:lstStyle/>
          <a:p>
            <a:r>
              <a:rPr lang="en-US" dirty="0"/>
              <a:t>Strong Connections </a:t>
            </a:r>
          </a:p>
        </p:txBody>
      </p:sp>
    </p:spTree>
    <p:extLst>
      <p:ext uri="{BB962C8B-B14F-4D97-AF65-F5344CB8AC3E}">
        <p14:creationId xmlns:p14="http://schemas.microsoft.com/office/powerpoint/2010/main" val="16553068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00" y="1419352"/>
            <a:ext cx="8483600" cy="4895723"/>
          </a:xfrm>
        </p:spPr>
        <p:txBody>
          <a:bodyPr/>
          <a:lstStyle/>
          <a:p>
            <a:pPr>
              <a:buClr>
                <a:srgbClr val="FF0000"/>
              </a:buClr>
            </a:pPr>
            <a:r>
              <a:rPr lang="en-US" sz="2000" dirty="0"/>
              <a:t>The weight tributary to the roof and floor diaphragms (</a:t>
            </a:r>
            <a:r>
              <a:rPr lang="en-US" sz="2000" i="1" dirty="0"/>
              <a:t>w</a:t>
            </a:r>
            <a:r>
              <a:rPr lang="en-US" sz="2000" i="1" baseline="-25000" dirty="0"/>
              <a:t>px</a:t>
            </a:r>
            <a:r>
              <a:rPr lang="en-US" sz="2000" dirty="0"/>
              <a:t>) is the total story weight (</a:t>
            </a:r>
            <a:r>
              <a:rPr lang="en-US" sz="2000" i="1" dirty="0"/>
              <a:t>w</a:t>
            </a:r>
            <a:r>
              <a:rPr lang="en-US" sz="2000" i="1" baseline="-25000" dirty="0"/>
              <a:t>i</a:t>
            </a:r>
            <a:r>
              <a:rPr lang="en-US" sz="2000" dirty="0"/>
              <a:t>) at Level </a:t>
            </a:r>
            <a:r>
              <a:rPr lang="en-US" sz="2000" i="1" dirty="0"/>
              <a:t>i</a:t>
            </a:r>
            <a:r>
              <a:rPr lang="en-US" sz="2000" dirty="0"/>
              <a:t> minus the weight of the walls parallel to the direction of loading. </a:t>
            </a:r>
          </a:p>
          <a:p>
            <a:pPr lvl="1">
              <a:buClr>
                <a:srgbClr val="FF0000"/>
              </a:buClr>
            </a:pPr>
            <a:r>
              <a:rPr lang="en-US" sz="2000" dirty="0"/>
              <a:t>Roof:</a:t>
            </a:r>
          </a:p>
          <a:p>
            <a:pPr lvl="2">
              <a:buClr>
                <a:srgbClr val="FF0000"/>
              </a:buClr>
            </a:pPr>
            <a:r>
              <a:rPr lang="en-US" sz="2000" dirty="0"/>
              <a:t>Total weight = 				        861 kips</a:t>
            </a:r>
          </a:p>
          <a:p>
            <a:pPr lvl="2">
              <a:buClr>
                <a:srgbClr val="FF0000"/>
              </a:buClr>
            </a:pPr>
            <a:r>
              <a:rPr lang="en-US" sz="2000" dirty="0"/>
              <a:t>Walls parallel to force = (45 psf)(277 ft)(8.67 ft / 2) = </a:t>
            </a:r>
            <a:r>
              <a:rPr lang="en-US" sz="2000" u="sng" dirty="0"/>
              <a:t>-54 kips</a:t>
            </a:r>
          </a:p>
          <a:p>
            <a:pPr lvl="2">
              <a:buClr>
                <a:srgbClr val="FF0000"/>
              </a:buClr>
            </a:pPr>
            <a:r>
              <a:rPr lang="en-US" sz="2000" i="1" dirty="0"/>
              <a:t>w</a:t>
            </a:r>
            <a:r>
              <a:rPr lang="en-US" sz="2000" i="1" baseline="-25000" dirty="0"/>
              <a:t>px</a:t>
            </a:r>
            <a:r>
              <a:rPr lang="en-US" sz="2000" dirty="0"/>
              <a:t>	=					        807 kips</a:t>
            </a:r>
          </a:p>
          <a:p>
            <a:pPr lvl="1">
              <a:buClr>
                <a:srgbClr val="FF0000"/>
              </a:buClr>
            </a:pPr>
            <a:r>
              <a:rPr lang="en-US" sz="2000" dirty="0"/>
              <a:t>Floors:</a:t>
            </a:r>
          </a:p>
          <a:p>
            <a:pPr lvl="2">
              <a:buClr>
                <a:srgbClr val="FF0000"/>
              </a:buClr>
            </a:pPr>
            <a:r>
              <a:rPr lang="en-US" sz="2000" dirty="0"/>
              <a:t>Total weight	=				        963 kips</a:t>
            </a:r>
          </a:p>
          <a:p>
            <a:pPr lvl="2">
              <a:buClr>
                <a:srgbClr val="FF0000"/>
              </a:buClr>
            </a:pPr>
            <a:r>
              <a:rPr lang="en-US" sz="2000" dirty="0"/>
              <a:t>Walls parallel to force = (45 psf)(277 ft)(8.67 ft) =    </a:t>
            </a:r>
            <a:r>
              <a:rPr lang="en-US" sz="2000" u="sng" dirty="0"/>
              <a:t>-108 kips</a:t>
            </a:r>
            <a:endParaRPr lang="en-US" sz="2000" dirty="0"/>
          </a:p>
          <a:p>
            <a:pPr lvl="2">
              <a:buClr>
                <a:srgbClr val="FF0000"/>
              </a:buClr>
            </a:pPr>
            <a:r>
              <a:rPr lang="en-US" sz="2000" i="1" dirty="0"/>
              <a:t>w</a:t>
            </a:r>
            <a:r>
              <a:rPr lang="en-US" sz="2000" i="1" baseline="-25000" dirty="0"/>
              <a:t>px</a:t>
            </a:r>
            <a:r>
              <a:rPr lang="en-US" sz="2000" dirty="0"/>
              <a:t>	=					        855 kips</a:t>
            </a:r>
          </a:p>
          <a:p>
            <a:pPr marL="0" indent="0">
              <a:buClr>
                <a:srgbClr val="FF0000"/>
              </a:buClr>
              <a:buNone/>
            </a:pPr>
            <a:br>
              <a:rPr lang="en-US" sz="1400" dirty="0"/>
            </a:br>
            <a:endParaRPr lang="en-US" dirty="0"/>
          </a:p>
        </p:txBody>
      </p:sp>
      <p:sp>
        <p:nvSpPr>
          <p:cNvPr id="2" name="Title 1"/>
          <p:cNvSpPr>
            <a:spLocks noGrp="1"/>
          </p:cNvSpPr>
          <p:nvPr>
            <p:ph type="title"/>
          </p:nvPr>
        </p:nvSpPr>
        <p:spPr>
          <a:xfrm>
            <a:off x="673100" y="289413"/>
            <a:ext cx="7721600" cy="1025525"/>
          </a:xfrm>
        </p:spPr>
        <p:txBody>
          <a:bodyPr/>
          <a:lstStyle/>
          <a:p>
            <a:r>
              <a:rPr lang="en-US" dirty="0"/>
              <a:t>Diaphragm Design Forces</a:t>
            </a:r>
          </a:p>
        </p:txBody>
      </p:sp>
    </p:spTree>
    <p:extLst>
      <p:ext uri="{BB962C8B-B14F-4D97-AF65-F5344CB8AC3E}">
        <p14:creationId xmlns:p14="http://schemas.microsoft.com/office/powerpoint/2010/main" val="335822587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Calculation of moment strength of beam in frame example."/>
          <p:cNvGrpSpPr/>
          <p:nvPr/>
        </p:nvGrpSpPr>
        <p:grpSpPr>
          <a:xfrm>
            <a:off x="814534" y="3560476"/>
            <a:ext cx="7910260" cy="2074862"/>
            <a:chOff x="814534" y="3560476"/>
            <a:chExt cx="7910260" cy="2074862"/>
          </a:xfrm>
        </p:grpSpPr>
        <p:graphicFrame>
          <p:nvGraphicFramePr>
            <p:cNvPr id="6" name="Object 5"/>
            <p:cNvGraphicFramePr>
              <a:graphicFrameLocks noChangeAspect="1"/>
            </p:cNvGraphicFramePr>
            <p:nvPr>
              <p:extLst>
                <p:ext uri="{D42A27DB-BD31-4B8C-83A1-F6EECF244321}">
                  <p14:modId xmlns:p14="http://schemas.microsoft.com/office/powerpoint/2010/main" val="3156830042"/>
                </p:ext>
              </p:extLst>
            </p:nvPr>
          </p:nvGraphicFramePr>
          <p:xfrm>
            <a:off x="1320799" y="3560476"/>
            <a:ext cx="4264023" cy="944562"/>
          </p:xfrm>
          <a:graphic>
            <a:graphicData uri="http://schemas.openxmlformats.org/presentationml/2006/ole">
              <mc:AlternateContent xmlns:mc="http://schemas.openxmlformats.org/markup-compatibility/2006">
                <mc:Choice xmlns:v="urn:schemas-microsoft-com:vml" Requires="v">
                  <p:oleObj spid="_x0000_s15306" name="Equation" r:id="rId4" imgW="2005729" imgH="444307" progId="">
                    <p:embed/>
                  </p:oleObj>
                </mc:Choice>
                <mc:Fallback>
                  <p:oleObj name="Equation" r:id="rId4" imgW="2005729" imgH="444307" progId="">
                    <p:embed/>
                    <p:pic>
                      <p:nvPicPr>
                        <p:cNvPr id="0" name="Picture 4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0799" y="3560476"/>
                          <a:ext cx="4264023" cy="944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506335045"/>
                </p:ext>
              </p:extLst>
            </p:nvPr>
          </p:nvGraphicFramePr>
          <p:xfrm>
            <a:off x="814534" y="4836826"/>
            <a:ext cx="7910260" cy="798512"/>
          </p:xfrm>
          <a:graphic>
            <a:graphicData uri="http://schemas.openxmlformats.org/presentationml/2006/ole">
              <mc:AlternateContent xmlns:mc="http://schemas.openxmlformats.org/markup-compatibility/2006">
                <mc:Choice xmlns:v="urn:schemas-microsoft-com:vml" Requires="v">
                  <p:oleObj spid="_x0000_s15307" name="Equation" r:id="rId6" imgW="4025900" imgH="406400" progId="">
                    <p:embed/>
                  </p:oleObj>
                </mc:Choice>
                <mc:Fallback>
                  <p:oleObj name="Equation" r:id="rId6" imgW="4025900" imgH="406400" progId="">
                    <p:embed/>
                    <p:pic>
                      <p:nvPicPr>
                        <p:cNvPr id="0" name="Picture 5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4534" y="4836826"/>
                          <a:ext cx="7910260" cy="798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 name="Content Placeholder 2"/>
          <p:cNvSpPr>
            <a:spLocks noGrp="1"/>
          </p:cNvSpPr>
          <p:nvPr>
            <p:ph idx="1"/>
          </p:nvPr>
        </p:nvSpPr>
        <p:spPr>
          <a:xfrm>
            <a:off x="371039" y="1168400"/>
            <a:ext cx="8419670" cy="4733925"/>
          </a:xfrm>
        </p:spPr>
        <p:txBody>
          <a:bodyPr/>
          <a:lstStyle/>
          <a:p>
            <a:pPr lvl="0">
              <a:buClr>
                <a:srgbClr val="FF0000"/>
              </a:buClr>
            </a:pPr>
            <a:r>
              <a:rPr lang="en-US" sz="2400" dirty="0"/>
              <a:t>A single-bay frame is designed to meet the requirements of a precast frame using strong connections at the beam-column interface.  </a:t>
            </a:r>
          </a:p>
          <a:p>
            <a:pPr lvl="0">
              <a:buClr>
                <a:srgbClr val="FF0000"/>
              </a:buClr>
            </a:pPr>
            <a:r>
              <a:rPr lang="en-US" sz="2400" dirty="0"/>
              <a:t>Reinforcing the beam with three #10 bars top and bottom, the nominal moment strength of the beam is:</a:t>
            </a:r>
          </a:p>
          <a:p>
            <a:pPr marL="0" indent="0">
              <a:buClr>
                <a:srgbClr val="FF0000"/>
              </a:buClr>
              <a:buNone/>
            </a:pPr>
            <a:endParaRPr lang="en-US" sz="2400" dirty="0"/>
          </a:p>
          <a:p>
            <a:pPr marL="0" indent="0">
              <a:buClr>
                <a:srgbClr val="FF0000"/>
              </a:buClr>
              <a:buNone/>
            </a:pPr>
            <a:endParaRPr lang="en-US" dirty="0"/>
          </a:p>
        </p:txBody>
      </p:sp>
      <p:sp>
        <p:nvSpPr>
          <p:cNvPr id="2" name="Title 1"/>
          <p:cNvSpPr>
            <a:spLocks noGrp="1"/>
          </p:cNvSpPr>
          <p:nvPr>
            <p:ph type="title"/>
          </p:nvPr>
        </p:nvSpPr>
        <p:spPr>
          <a:xfrm>
            <a:off x="673100" y="269875"/>
            <a:ext cx="7607300" cy="885825"/>
          </a:xfrm>
        </p:spPr>
        <p:txBody>
          <a:bodyPr/>
          <a:lstStyle/>
          <a:p>
            <a:r>
              <a:rPr lang="en-US" dirty="0"/>
              <a:t>Strong Connection Example </a:t>
            </a:r>
          </a:p>
        </p:txBody>
      </p:sp>
    </p:spTree>
    <p:extLst>
      <p:ext uri="{BB962C8B-B14F-4D97-AF65-F5344CB8AC3E}">
        <p14:creationId xmlns:p14="http://schemas.microsoft.com/office/powerpoint/2010/main" val="2807036366"/>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Calculation of the probable moment strength of beam joint  in frame example."/>
          <p:cNvGrpSpPr/>
          <p:nvPr/>
        </p:nvGrpSpPr>
        <p:grpSpPr>
          <a:xfrm>
            <a:off x="933450" y="3875088"/>
            <a:ext cx="5772150" cy="2058005"/>
            <a:chOff x="933450" y="3875088"/>
            <a:chExt cx="5772150" cy="2058005"/>
          </a:xfrm>
        </p:grpSpPr>
        <p:graphicFrame>
          <p:nvGraphicFramePr>
            <p:cNvPr id="8" name="Object 7"/>
            <p:cNvGraphicFramePr>
              <a:graphicFrameLocks noChangeAspect="1"/>
            </p:cNvGraphicFramePr>
            <p:nvPr>
              <p:extLst>
                <p:ext uri="{D42A27DB-BD31-4B8C-83A1-F6EECF244321}">
                  <p14:modId xmlns:p14="http://schemas.microsoft.com/office/powerpoint/2010/main" val="3401011714"/>
                </p:ext>
              </p:extLst>
            </p:nvPr>
          </p:nvGraphicFramePr>
          <p:xfrm>
            <a:off x="965199" y="3875088"/>
            <a:ext cx="3065759" cy="925512"/>
          </p:xfrm>
          <a:graphic>
            <a:graphicData uri="http://schemas.openxmlformats.org/presentationml/2006/ole">
              <mc:AlternateContent xmlns:mc="http://schemas.openxmlformats.org/markup-compatibility/2006">
                <mc:Choice xmlns:v="urn:schemas-microsoft-com:vml" Requires="v">
                  <p:oleObj spid="_x0000_s16329" name="Equation" r:id="rId4" imgW="1345616" imgH="406224" progId="">
                    <p:embed/>
                  </p:oleObj>
                </mc:Choice>
                <mc:Fallback>
                  <p:oleObj name="Equation" r:id="rId4" imgW="1345616" imgH="406224" progId="">
                    <p:embed/>
                    <p:pic>
                      <p:nvPicPr>
                        <p:cNvPr id="0" name="Picture 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5199" y="3875088"/>
                          <a:ext cx="3065759" cy="925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170389215"/>
                </p:ext>
              </p:extLst>
            </p:nvPr>
          </p:nvGraphicFramePr>
          <p:xfrm>
            <a:off x="933450" y="4986338"/>
            <a:ext cx="5772150" cy="946755"/>
          </p:xfrm>
          <a:graphic>
            <a:graphicData uri="http://schemas.openxmlformats.org/presentationml/2006/ole">
              <mc:AlternateContent xmlns:mc="http://schemas.openxmlformats.org/markup-compatibility/2006">
                <mc:Choice xmlns:v="urn:schemas-microsoft-com:vml" Requires="v">
                  <p:oleObj spid="_x0000_s16330" name="Equation" r:id="rId6" imgW="2400300" imgH="393700" progId="">
                    <p:embed/>
                  </p:oleObj>
                </mc:Choice>
                <mc:Fallback>
                  <p:oleObj name="Equation" r:id="rId6" imgW="2400300" imgH="393700" progId="">
                    <p:embed/>
                    <p:pic>
                      <p:nvPicPr>
                        <p:cNvPr id="0" name="Picture 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3450" y="4986338"/>
                          <a:ext cx="5772150" cy="94675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 name="Content Placeholder 2"/>
          <p:cNvSpPr>
            <a:spLocks noGrp="1"/>
          </p:cNvSpPr>
          <p:nvPr>
            <p:ph idx="1"/>
          </p:nvPr>
        </p:nvSpPr>
        <p:spPr>
          <a:xfrm>
            <a:off x="661988" y="1168400"/>
            <a:ext cx="7772400" cy="4733925"/>
          </a:xfrm>
        </p:spPr>
        <p:txBody>
          <a:bodyPr/>
          <a:lstStyle/>
          <a:p>
            <a:pPr lvl="0">
              <a:buClr>
                <a:srgbClr val="FF0000"/>
              </a:buClr>
            </a:pPr>
            <a:r>
              <a:rPr lang="en-US" sz="2400" dirty="0"/>
              <a:t>This is the moment strength at the plastic hinge location.  The strong precast connection must be designed for the loads that occur at the connection when the beam at the plastic hinge location develops its probable strength. The moment strength at the beam-column interface (which also is the precast joint location) must be at least:  </a:t>
            </a:r>
          </a:p>
          <a:p>
            <a:pPr marL="0" indent="0">
              <a:buClr>
                <a:srgbClr val="FF0000"/>
              </a:buClr>
              <a:buNone/>
            </a:pPr>
            <a:endParaRPr lang="en-US" sz="2400" dirty="0"/>
          </a:p>
          <a:p>
            <a:pPr marL="0" indent="0">
              <a:buClr>
                <a:srgbClr val="FF0000"/>
              </a:buClr>
              <a:buNone/>
            </a:pPr>
            <a:endParaRPr lang="en-US" sz="2400" dirty="0"/>
          </a:p>
        </p:txBody>
      </p:sp>
      <p:sp>
        <p:nvSpPr>
          <p:cNvPr id="2" name="Title 1"/>
          <p:cNvSpPr>
            <a:spLocks noGrp="1"/>
          </p:cNvSpPr>
          <p:nvPr>
            <p:ph type="title"/>
          </p:nvPr>
        </p:nvSpPr>
        <p:spPr>
          <a:xfrm>
            <a:off x="673100" y="269875"/>
            <a:ext cx="7607300" cy="885825"/>
          </a:xfrm>
        </p:spPr>
        <p:txBody>
          <a:bodyPr/>
          <a:lstStyle/>
          <a:p>
            <a:r>
              <a:rPr lang="en-US" dirty="0"/>
              <a:t>Strong Connection Example </a:t>
            </a:r>
          </a:p>
        </p:txBody>
      </p:sp>
    </p:spTree>
    <p:extLst>
      <p:ext uri="{BB962C8B-B14F-4D97-AF65-F5344CB8AC3E}">
        <p14:creationId xmlns:p14="http://schemas.microsoft.com/office/powerpoint/2010/main" val="4006725128"/>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descr="Calculation of moment strength for strong connection of beam in frame "/>
          <p:cNvGraphicFramePr>
            <a:graphicFrameLocks noChangeAspect="1"/>
          </p:cNvGraphicFramePr>
          <p:nvPr>
            <p:extLst>
              <p:ext uri="{D42A27DB-BD31-4B8C-83A1-F6EECF244321}">
                <p14:modId xmlns:p14="http://schemas.microsoft.com/office/powerpoint/2010/main" val="1470005660"/>
              </p:ext>
            </p:extLst>
          </p:nvPr>
        </p:nvGraphicFramePr>
        <p:xfrm>
          <a:off x="1022350" y="2001839"/>
          <a:ext cx="5024942" cy="814097"/>
        </p:xfrm>
        <a:graphic>
          <a:graphicData uri="http://schemas.openxmlformats.org/presentationml/2006/ole">
            <mc:AlternateContent xmlns:mc="http://schemas.openxmlformats.org/markup-compatibility/2006">
              <mc:Choice xmlns:v="urn:schemas-microsoft-com:vml" Requires="v">
                <p:oleObj spid="_x0000_s36265" name="Equation" r:id="rId4" imgW="2273300" imgH="368300" progId="">
                  <p:embed/>
                </p:oleObj>
              </mc:Choice>
              <mc:Fallback>
                <p:oleObj name="Equation" r:id="rId4" imgW="2273300" imgH="36830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2350" y="2001839"/>
                        <a:ext cx="5024942" cy="814097"/>
                      </a:xfrm>
                      <a:prstGeom prst="rect">
                        <a:avLst/>
                      </a:prstGeom>
                      <a:noFill/>
                      <a:extLst/>
                    </p:spPr>
                  </p:pic>
                </p:oleObj>
              </mc:Fallback>
            </mc:AlternateContent>
          </a:graphicData>
        </a:graphic>
      </p:graphicFrame>
      <p:grpSp>
        <p:nvGrpSpPr>
          <p:cNvPr id="5" name="Group 4" descr="If column-to-column connections are required, ACI 318 Section 18.9.2.2(e) requires a 1.4 amplification factor, in addition to loads associated with the development of the plastic hinge in the beam.  Locating the column splice near the point of inflection, while difficult for construction, can help to make these forces manageable."/>
          <p:cNvGrpSpPr/>
          <p:nvPr/>
        </p:nvGrpSpPr>
        <p:grpSpPr>
          <a:xfrm>
            <a:off x="707157" y="3424238"/>
            <a:ext cx="7933133" cy="1875127"/>
            <a:chOff x="707157" y="3424238"/>
            <a:chExt cx="7933133" cy="1875127"/>
          </a:xfrm>
        </p:grpSpPr>
        <p:graphicFrame>
          <p:nvGraphicFramePr>
            <p:cNvPr id="7" name="Object 6"/>
            <p:cNvGraphicFramePr>
              <a:graphicFrameLocks noChangeAspect="1"/>
            </p:cNvGraphicFramePr>
            <p:nvPr>
              <p:extLst>
                <p:ext uri="{D42A27DB-BD31-4B8C-83A1-F6EECF244321}">
                  <p14:modId xmlns:p14="http://schemas.microsoft.com/office/powerpoint/2010/main" val="757715682"/>
                </p:ext>
              </p:extLst>
            </p:nvPr>
          </p:nvGraphicFramePr>
          <p:xfrm>
            <a:off x="787400" y="3424238"/>
            <a:ext cx="4149360" cy="919162"/>
          </p:xfrm>
          <a:graphic>
            <a:graphicData uri="http://schemas.openxmlformats.org/presentationml/2006/ole">
              <mc:AlternateContent xmlns:mc="http://schemas.openxmlformats.org/markup-compatibility/2006">
                <mc:Choice xmlns:v="urn:schemas-microsoft-com:vml" Requires="v">
                  <p:oleObj spid="_x0000_s36266" name="Equation" r:id="rId6" imgW="2005729" imgH="444307" progId="">
                    <p:embed/>
                  </p:oleObj>
                </mc:Choice>
                <mc:Fallback>
                  <p:oleObj name="Equation" r:id="rId6" imgW="2005729" imgH="444307" progId="">
                    <p:embed/>
                    <p:pic>
                      <p:nvPicPr>
                        <p:cNvPr id="0" name="Picture 7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7400" y="3424238"/>
                          <a:ext cx="4149360" cy="919162"/>
                        </a:xfrm>
                        <a:prstGeom prst="rect">
                          <a:avLst/>
                        </a:prstGeom>
                        <a:noFill/>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235542967"/>
                </p:ext>
              </p:extLst>
            </p:nvPr>
          </p:nvGraphicFramePr>
          <p:xfrm>
            <a:off x="707157" y="4498544"/>
            <a:ext cx="7933133" cy="800821"/>
          </p:xfrm>
          <a:graphic>
            <a:graphicData uri="http://schemas.openxmlformats.org/presentationml/2006/ole">
              <mc:AlternateContent xmlns:mc="http://schemas.openxmlformats.org/markup-compatibility/2006">
                <mc:Choice xmlns:v="urn:schemas-microsoft-com:vml" Requires="v">
                  <p:oleObj spid="_x0000_s36267" name="Equation" r:id="rId8" imgW="4025900" imgH="406400" progId="">
                    <p:embed/>
                  </p:oleObj>
                </mc:Choice>
                <mc:Fallback>
                  <p:oleObj name="Equation" r:id="rId8" imgW="4025900" imgH="406400" progId="">
                    <p:embed/>
                    <p:pic>
                      <p:nvPicPr>
                        <p:cNvPr id="0" name="Picture 7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7157" y="4498544"/>
                          <a:ext cx="7933133" cy="800821"/>
                        </a:xfrm>
                        <a:prstGeom prst="rect">
                          <a:avLst/>
                        </a:prstGeom>
                        <a:noFill/>
                        <a:extLst/>
                      </p:spPr>
                    </p:pic>
                  </p:oleObj>
                </mc:Fallback>
              </mc:AlternateContent>
            </a:graphicData>
          </a:graphic>
        </p:graphicFrame>
      </p:grpSp>
      <p:sp>
        <p:nvSpPr>
          <p:cNvPr id="3" name="Content Placeholder 2"/>
          <p:cNvSpPr>
            <a:spLocks noGrp="1"/>
          </p:cNvSpPr>
          <p:nvPr>
            <p:ph idx="1"/>
          </p:nvPr>
        </p:nvSpPr>
        <p:spPr>
          <a:xfrm>
            <a:off x="661988" y="1168400"/>
            <a:ext cx="7961312" cy="5105400"/>
          </a:xfrm>
        </p:spPr>
        <p:txBody>
          <a:bodyPr/>
          <a:lstStyle/>
          <a:p>
            <a:pPr marL="0" indent="0">
              <a:buNone/>
            </a:pPr>
            <a:r>
              <a:rPr lang="en-US" sz="2400" dirty="0"/>
              <a:t>Therefore, the design strength of the connection must be at least:</a:t>
            </a:r>
          </a:p>
          <a:p>
            <a:pPr marL="0" indent="0">
              <a:buNone/>
            </a:pPr>
            <a:endParaRPr lang="en-US" sz="2400" dirty="0"/>
          </a:p>
          <a:p>
            <a:pPr marL="0" indent="0">
              <a:buNone/>
            </a:pPr>
            <a:endParaRPr lang="en-US" sz="2400" dirty="0"/>
          </a:p>
          <a:p>
            <a:pPr marL="0" indent="0">
              <a:buNone/>
            </a:pPr>
            <a:r>
              <a:rPr lang="en-US" sz="2400" dirty="0"/>
              <a:t>Using #14 bars to the column side of the Type 2 coupler:</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spcBef>
                <a:spcPts val="3000"/>
              </a:spcBef>
              <a:buNone/>
            </a:pPr>
            <a:r>
              <a:rPr lang="en-US" sz="2400" dirty="0"/>
              <a:t>which is greater than the load at the connection (843 ft-kips) when the plastic hinge develops.</a:t>
            </a:r>
          </a:p>
          <a:p>
            <a:pPr marL="0" indent="0">
              <a:buNone/>
            </a:pPr>
            <a:endParaRPr lang="en-US" sz="2400" dirty="0"/>
          </a:p>
          <a:p>
            <a:pPr marL="0" indent="0">
              <a:buNone/>
            </a:pPr>
            <a:endParaRPr lang="en-US" sz="2400" dirty="0"/>
          </a:p>
        </p:txBody>
      </p:sp>
      <p:sp>
        <p:nvSpPr>
          <p:cNvPr id="2" name="Title 1"/>
          <p:cNvSpPr>
            <a:spLocks noGrp="1"/>
          </p:cNvSpPr>
          <p:nvPr>
            <p:ph type="title"/>
          </p:nvPr>
        </p:nvSpPr>
        <p:spPr>
          <a:xfrm>
            <a:off x="673100" y="269875"/>
            <a:ext cx="7607300" cy="885825"/>
          </a:xfrm>
        </p:spPr>
        <p:txBody>
          <a:bodyPr/>
          <a:lstStyle/>
          <a:p>
            <a:r>
              <a:rPr lang="en-US" dirty="0"/>
              <a:t>Strong Connection Example </a:t>
            </a:r>
          </a:p>
        </p:txBody>
      </p:sp>
    </p:spTree>
    <p:extLst>
      <p:ext uri="{BB962C8B-B14F-4D97-AF65-F5344CB8AC3E}">
        <p14:creationId xmlns:p14="http://schemas.microsoft.com/office/powerpoint/2010/main" val="3627297587"/>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7" y="1604963"/>
            <a:ext cx="8076767" cy="4297362"/>
          </a:xfrm>
        </p:spPr>
        <p:txBody>
          <a:bodyPr/>
          <a:lstStyle/>
          <a:p>
            <a:pPr>
              <a:spcAft>
                <a:spcPts val="1200"/>
              </a:spcAft>
              <a:buClr>
                <a:srgbClr val="FF0000"/>
              </a:buClr>
            </a:pPr>
            <a:r>
              <a:rPr lang="en-US" dirty="0"/>
              <a:t>Diaphragms in moderate and high seismic design categories</a:t>
            </a:r>
          </a:p>
          <a:p>
            <a:pPr>
              <a:spcAft>
                <a:spcPts val="1200"/>
              </a:spcAft>
              <a:buClr>
                <a:srgbClr val="FF0000"/>
              </a:buClr>
            </a:pPr>
            <a:r>
              <a:rPr lang="en-US" dirty="0"/>
              <a:t>Intermediate precast concrete shear walls in moderate and high seismic design categories</a:t>
            </a:r>
          </a:p>
          <a:p>
            <a:pPr>
              <a:spcAft>
                <a:spcPts val="1200"/>
              </a:spcAft>
              <a:buClr>
                <a:srgbClr val="FF0000"/>
              </a:buClr>
            </a:pPr>
            <a:r>
              <a:rPr lang="en-US" dirty="0"/>
              <a:t>Special moment frames constructed using precast concrete with emulation details</a:t>
            </a:r>
          </a:p>
          <a:p>
            <a:pPr>
              <a:buClr>
                <a:srgbClr val="FF0000"/>
              </a:buClr>
            </a:pPr>
            <a:endParaRPr lang="en-US" dirty="0"/>
          </a:p>
        </p:txBody>
      </p:sp>
      <p:sp>
        <p:nvSpPr>
          <p:cNvPr id="2" name="Title 1"/>
          <p:cNvSpPr>
            <a:spLocks noGrp="1"/>
          </p:cNvSpPr>
          <p:nvPr>
            <p:ph type="title"/>
          </p:nvPr>
        </p:nvSpPr>
        <p:spPr/>
        <p:txBody>
          <a:bodyPr/>
          <a:lstStyle/>
          <a:p>
            <a:r>
              <a:rPr lang="en-US" dirty="0"/>
              <a:t>Examples for Seismic Design of Precast Concrete</a:t>
            </a:r>
          </a:p>
        </p:txBody>
      </p:sp>
    </p:spTree>
    <p:extLst>
      <p:ext uri="{BB962C8B-B14F-4D97-AF65-F5344CB8AC3E}">
        <p14:creationId xmlns:p14="http://schemas.microsoft.com/office/powerpoint/2010/main" val="416397391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6588" y="1414463"/>
            <a:ext cx="7772400" cy="4297362"/>
          </a:xfrm>
        </p:spPr>
        <p:txBody>
          <a:bodyPr/>
          <a:lstStyle/>
          <a:p>
            <a:pPr>
              <a:buClr>
                <a:srgbClr val="FF0000"/>
              </a:buClr>
            </a:pPr>
            <a:r>
              <a:rPr lang="en-US" dirty="0"/>
              <a:t>Precast concrete designs must reflect the jointed nature of the material assembly</a:t>
            </a:r>
          </a:p>
          <a:p>
            <a:pPr>
              <a:buClr>
                <a:srgbClr val="FF0000"/>
              </a:buClr>
            </a:pPr>
            <a:r>
              <a:rPr lang="en-US" dirty="0"/>
              <a:t>Precast concrete code requirements include detailing to add ductility and redundancy to allow comparison with (emulation of) monolithic cast-in-place concrete</a:t>
            </a:r>
          </a:p>
          <a:p>
            <a:pPr>
              <a:buClr>
                <a:srgbClr val="FF0000"/>
              </a:buClr>
            </a:pPr>
            <a:r>
              <a:rPr lang="en-US" dirty="0"/>
              <a:t>Special moment frames constructed using precast concrete with emulation details include requirements beyond monolithic construction for bar splices</a:t>
            </a:r>
          </a:p>
          <a:p>
            <a:pPr>
              <a:buClr>
                <a:srgbClr val="FF0000"/>
              </a:buClr>
            </a:pPr>
            <a:endParaRPr lang="en-US" dirty="0"/>
          </a:p>
        </p:txBody>
      </p:sp>
      <p:sp>
        <p:nvSpPr>
          <p:cNvPr id="2" name="Title 1"/>
          <p:cNvSpPr>
            <a:spLocks noGrp="1"/>
          </p:cNvSpPr>
          <p:nvPr>
            <p:ph type="title"/>
          </p:nvPr>
        </p:nvSpPr>
        <p:spPr>
          <a:xfrm>
            <a:off x="355600" y="269875"/>
            <a:ext cx="8255000" cy="1143000"/>
          </a:xfrm>
        </p:spPr>
        <p:txBody>
          <a:bodyPr/>
          <a:lstStyle/>
          <a:p>
            <a:r>
              <a:rPr lang="en-US" dirty="0"/>
              <a:t>Seismic Design of Precast Concrete</a:t>
            </a:r>
          </a:p>
        </p:txBody>
      </p:sp>
    </p:spTree>
    <p:extLst>
      <p:ext uri="{BB962C8B-B14F-4D97-AF65-F5344CB8AC3E}">
        <p14:creationId xmlns:p14="http://schemas.microsoft.com/office/powerpoint/2010/main" val="49323940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6588" y="1414463"/>
            <a:ext cx="7772400" cy="4297362"/>
          </a:xfrm>
        </p:spPr>
        <p:txBody>
          <a:bodyPr/>
          <a:lstStyle/>
          <a:p>
            <a:pPr>
              <a:buClr>
                <a:srgbClr val="FF0000"/>
              </a:buClr>
            </a:pPr>
            <a:r>
              <a:rPr lang="en-US" sz="2400" dirty="0"/>
              <a:t>Precast concrete designs that recognize certain benefits of the jointed nature of the construction are recognized by ACI 318. </a:t>
            </a:r>
          </a:p>
          <a:p>
            <a:pPr>
              <a:buClr>
                <a:srgbClr val="FF0000"/>
              </a:buClr>
            </a:pPr>
            <a:r>
              <a:rPr lang="en-US" sz="2400" dirty="0"/>
              <a:t>Special moment-resisting frames using a hybrid system are covered under ACI 374.1-05 and TI.2-03.</a:t>
            </a:r>
          </a:p>
          <a:p>
            <a:pPr>
              <a:buClr>
                <a:srgbClr val="FF0000"/>
              </a:buClr>
            </a:pPr>
            <a:r>
              <a:rPr lang="en-US" sz="2400" dirty="0"/>
              <a:t>Special precast concrete shear walls using unbonded post-tensioning are covered under ACI ITG 5.1 and ITG 5.2.</a:t>
            </a:r>
          </a:p>
        </p:txBody>
      </p:sp>
      <p:sp>
        <p:nvSpPr>
          <p:cNvPr id="2" name="Title 1"/>
          <p:cNvSpPr>
            <a:spLocks noGrp="1"/>
          </p:cNvSpPr>
          <p:nvPr>
            <p:ph type="title"/>
          </p:nvPr>
        </p:nvSpPr>
        <p:spPr>
          <a:xfrm>
            <a:off x="355600" y="269875"/>
            <a:ext cx="8255000" cy="1143000"/>
          </a:xfrm>
        </p:spPr>
        <p:txBody>
          <a:bodyPr/>
          <a:lstStyle/>
          <a:p>
            <a:r>
              <a:rPr lang="en-US" dirty="0"/>
              <a:t>Seismic Design of Precast Concrete</a:t>
            </a:r>
          </a:p>
        </p:txBody>
      </p:sp>
    </p:spTree>
    <p:extLst>
      <p:ext uri="{BB962C8B-B14F-4D97-AF65-F5344CB8AC3E}">
        <p14:creationId xmlns:p14="http://schemas.microsoft.com/office/powerpoint/2010/main" val="142544698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03956"/>
            <a:ext cx="9144000" cy="567559"/>
          </a:xfrm>
        </p:spPr>
        <p:txBody>
          <a:bodyPr/>
          <a:lstStyle/>
          <a:p>
            <a:r>
              <a:rPr lang="en-US" dirty="0"/>
              <a:t>Questions</a:t>
            </a:r>
            <a:endParaRPr lang="en-US" sz="3200" dirty="0"/>
          </a:p>
        </p:txBody>
      </p:sp>
      <p:pic>
        <p:nvPicPr>
          <p:cNvPr id="33794" name="Picture 2" descr="http://www.servitokss.com/wp-content/uploads/2009/07/man_question_mark.jpg&#10;&#10;Person sitting on green question 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1781" y="1692129"/>
            <a:ext cx="2724150" cy="3419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280068"/>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2" name="Title 1"/>
          <p:cNvSpPr>
            <a:spLocks noGrp="1"/>
          </p:cNvSpPr>
          <p:nvPr>
            <p:ph type="title"/>
          </p:nvPr>
        </p:nvSpPr>
        <p:spPr/>
        <p:txBody>
          <a:bodyPr/>
          <a:lstStyle/>
          <a:p>
            <a:r>
              <a:rPr lang="en-US" dirty="0"/>
              <a:t>DISCLAIMER</a:t>
            </a:r>
          </a:p>
        </p:txBody>
      </p:sp>
    </p:spTree>
    <p:extLst>
      <p:ext uri="{BB962C8B-B14F-4D97-AF65-F5344CB8AC3E}">
        <p14:creationId xmlns:p14="http://schemas.microsoft.com/office/powerpoint/2010/main" val="1720804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00" y="1419352"/>
            <a:ext cx="8483600" cy="4327525"/>
          </a:xfrm>
        </p:spPr>
        <p:txBody>
          <a:bodyPr/>
          <a:lstStyle/>
          <a:p>
            <a:pPr marL="0" indent="0">
              <a:buClr>
                <a:srgbClr val="FF0000"/>
              </a:buClr>
              <a:buNone/>
            </a:pPr>
            <a:r>
              <a:rPr lang="en-US" dirty="0"/>
              <a:t>Since the building is assigned to SDC B, the diaphragm design forces are permitted to be determined from the provisions of </a:t>
            </a:r>
            <a:r>
              <a:rPr lang="en-US" i="1" dirty="0"/>
              <a:t>Standard</a:t>
            </a:r>
            <a:r>
              <a:rPr lang="en-US" dirty="0"/>
              <a:t> Sections 12.10.1 and 12.10.2, or Section 12.10.3. Both calculations are shown here for comparison purposes.</a:t>
            </a:r>
          </a:p>
        </p:txBody>
      </p:sp>
      <p:sp>
        <p:nvSpPr>
          <p:cNvPr id="2" name="Title 1"/>
          <p:cNvSpPr>
            <a:spLocks noGrp="1"/>
          </p:cNvSpPr>
          <p:nvPr>
            <p:ph type="title"/>
          </p:nvPr>
        </p:nvSpPr>
        <p:spPr>
          <a:xfrm>
            <a:off x="673100" y="289413"/>
            <a:ext cx="7721600" cy="1025525"/>
          </a:xfrm>
        </p:spPr>
        <p:txBody>
          <a:bodyPr/>
          <a:lstStyle/>
          <a:p>
            <a:r>
              <a:rPr lang="en-US" dirty="0"/>
              <a:t>Diaphragm Design Forces</a:t>
            </a:r>
          </a:p>
        </p:txBody>
      </p:sp>
    </p:spTree>
    <p:extLst>
      <p:ext uri="{BB962C8B-B14F-4D97-AF65-F5344CB8AC3E}">
        <p14:creationId xmlns:p14="http://schemas.microsoft.com/office/powerpoint/2010/main" val="2340468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descr="Equation 12.10-1 for the calculation of diaphragm design forces. Note that this equation is different from the equation for the vertical distribution of base shear used for the design of the lateral force-resisting system. That distribution must also be considered in the design of the diaphragm."/>
          <p:cNvGraphicFramePr>
            <a:graphicFrameLocks noChangeAspect="1"/>
          </p:cNvGraphicFramePr>
          <p:nvPr>
            <p:extLst>
              <p:ext uri="{D42A27DB-BD31-4B8C-83A1-F6EECF244321}">
                <p14:modId xmlns:p14="http://schemas.microsoft.com/office/powerpoint/2010/main" val="2095946428"/>
              </p:ext>
            </p:extLst>
          </p:nvPr>
        </p:nvGraphicFramePr>
        <p:xfrm>
          <a:off x="3463798" y="3485872"/>
          <a:ext cx="2399284" cy="2194362"/>
        </p:xfrm>
        <a:graphic>
          <a:graphicData uri="http://schemas.openxmlformats.org/presentationml/2006/ole">
            <mc:AlternateContent xmlns:mc="http://schemas.openxmlformats.org/markup-compatibility/2006">
              <mc:Choice xmlns:v="urn:schemas-microsoft-com:vml" Requires="v">
                <p:oleObj spid="_x0000_s1529" name="Equation" r:id="rId4" imgW="901309" imgH="812447" progId="">
                  <p:embed/>
                </p:oleObj>
              </mc:Choice>
              <mc:Fallback>
                <p:oleObj name="Equation" r:id="rId4" imgW="901309" imgH="812447" progId="">
                  <p:embed/>
                  <p:pic>
                    <p:nvPicPr>
                      <p:cNvPr id="0" name="Picture 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3798" y="3485872"/>
                        <a:ext cx="2399284" cy="2194362"/>
                      </a:xfrm>
                      <a:prstGeom prst="rect">
                        <a:avLst/>
                      </a:prstGeom>
                      <a:noFill/>
                      <a:extLst/>
                    </p:spPr>
                  </p:pic>
                </p:oleObj>
              </mc:Fallback>
            </mc:AlternateContent>
          </a:graphicData>
        </a:graphic>
      </p:graphicFrame>
      <p:sp>
        <p:nvSpPr>
          <p:cNvPr id="3" name="Content Placeholder 2"/>
          <p:cNvSpPr>
            <a:spLocks noGrp="1"/>
          </p:cNvSpPr>
          <p:nvPr>
            <p:ph idx="1"/>
          </p:nvPr>
        </p:nvSpPr>
        <p:spPr>
          <a:xfrm>
            <a:off x="661988" y="2738819"/>
            <a:ext cx="7542212" cy="592137"/>
          </a:xfrm>
        </p:spPr>
        <p:txBody>
          <a:bodyPr/>
          <a:lstStyle/>
          <a:p>
            <a:pPr>
              <a:buClr>
                <a:srgbClr val="FF0000"/>
              </a:buClr>
            </a:pPr>
            <a:r>
              <a:rPr lang="en-US" sz="2400" i="1" dirty="0"/>
              <a:t>Standard</a:t>
            </a:r>
            <a:r>
              <a:rPr lang="en-US" sz="2400" dirty="0"/>
              <a:t> equation 12.10-1</a:t>
            </a:r>
          </a:p>
          <a:p>
            <a:pPr marL="0" indent="0">
              <a:buClr>
                <a:srgbClr val="FF0000"/>
              </a:buClr>
              <a:buNone/>
            </a:pPr>
            <a:endParaRPr lang="en-US" sz="2400" dirty="0"/>
          </a:p>
        </p:txBody>
      </p:sp>
      <p:sp>
        <p:nvSpPr>
          <p:cNvPr id="8" name="Rectangle 7"/>
          <p:cNvSpPr/>
          <p:nvPr/>
        </p:nvSpPr>
        <p:spPr>
          <a:xfrm>
            <a:off x="338328" y="1373154"/>
            <a:ext cx="8650224" cy="830997"/>
          </a:xfrm>
          <a:prstGeom prst="rect">
            <a:avLst/>
          </a:prstGeom>
        </p:spPr>
        <p:txBody>
          <a:bodyPr wrap="square">
            <a:spAutoFit/>
          </a:bodyPr>
          <a:lstStyle/>
          <a:p>
            <a:r>
              <a:rPr lang="en-US" b="1" dirty="0"/>
              <a:t>A. </a:t>
            </a:r>
            <a:r>
              <a:rPr lang="en-US" dirty="0"/>
              <a:t>Computation of diaphragm forces in accordance with </a:t>
            </a:r>
            <a:r>
              <a:rPr lang="en-US" i="1" dirty="0"/>
              <a:t>Standard </a:t>
            </a:r>
            <a:r>
              <a:rPr lang="en-US" dirty="0"/>
              <a:t>Sections 12.10.1 and 12.10.2: </a:t>
            </a:r>
          </a:p>
        </p:txBody>
      </p:sp>
      <p:sp>
        <p:nvSpPr>
          <p:cNvPr id="2" name="Title 1"/>
          <p:cNvSpPr>
            <a:spLocks noGrp="1"/>
          </p:cNvSpPr>
          <p:nvPr>
            <p:ph type="title"/>
          </p:nvPr>
        </p:nvSpPr>
        <p:spPr/>
        <p:txBody>
          <a:bodyPr/>
          <a:lstStyle/>
          <a:p>
            <a:r>
              <a:rPr lang="en-US" dirty="0"/>
              <a:t>Diaphragm Design Forces </a:t>
            </a:r>
          </a:p>
        </p:txBody>
      </p:sp>
    </p:spTree>
    <p:extLst>
      <p:ext uri="{BB962C8B-B14F-4D97-AF65-F5344CB8AC3E}">
        <p14:creationId xmlns:p14="http://schemas.microsoft.com/office/powerpoint/2010/main" val="1210768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799342" y="1564020"/>
            <a:ext cx="7839692" cy="4297362"/>
          </a:xfrm>
        </p:spPr>
        <p:txBody>
          <a:bodyPr/>
          <a:lstStyle/>
          <a:p>
            <a:pPr>
              <a:buClr>
                <a:srgbClr val="FF0000"/>
              </a:buClr>
            </a:pPr>
            <a:r>
              <a:rPr lang="en-US" dirty="0"/>
              <a:t>Seismic design of precast concrete  using the </a:t>
            </a:r>
            <a:r>
              <a:rPr lang="en-US" i="1" dirty="0"/>
              <a:t>NEHRP Recommended Provisions</a:t>
            </a:r>
            <a:r>
              <a:rPr lang="en-US" dirty="0"/>
              <a:t> </a:t>
            </a:r>
          </a:p>
          <a:p>
            <a:pPr marL="0" indent="0">
              <a:buClr>
                <a:srgbClr val="FF0000"/>
              </a:buClr>
              <a:buNone/>
            </a:pPr>
            <a:endParaRPr lang="en-US" dirty="0"/>
          </a:p>
          <a:p>
            <a:pPr>
              <a:buClr>
                <a:srgbClr val="FF0000"/>
              </a:buClr>
            </a:pPr>
            <a:r>
              <a:rPr lang="en-US" dirty="0"/>
              <a:t>Review of design examples to illustrate the application of the provisions</a:t>
            </a:r>
          </a:p>
        </p:txBody>
      </p:sp>
      <p:sp>
        <p:nvSpPr>
          <p:cNvPr id="2" name="Title 1"/>
          <p:cNvSpPr>
            <a:spLocks noGrp="1"/>
          </p:cNvSpPr>
          <p:nvPr>
            <p:ph type="title"/>
          </p:nvPr>
        </p:nvSpPr>
        <p:spPr/>
        <p:txBody>
          <a:bodyPr/>
          <a:lstStyle/>
          <a:p>
            <a:r>
              <a:rPr lang="en-US" dirty="0"/>
              <a:t>Precast Concrete Design</a:t>
            </a:r>
          </a:p>
        </p:txBody>
      </p:sp>
    </p:spTree>
    <p:extLst>
      <p:ext uri="{BB962C8B-B14F-4D97-AF65-F5344CB8AC3E}">
        <p14:creationId xmlns:p14="http://schemas.microsoft.com/office/powerpoint/2010/main" val="306060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descr="Kips"/>
          <p:cNvGraphicFramePr>
            <a:graphicFrameLocks noChangeAspect="1"/>
          </p:cNvGraphicFramePr>
          <p:nvPr>
            <p:extLst>
              <p:ext uri="{D42A27DB-BD31-4B8C-83A1-F6EECF244321}">
                <p14:modId xmlns:p14="http://schemas.microsoft.com/office/powerpoint/2010/main" val="2336289894"/>
              </p:ext>
            </p:extLst>
          </p:nvPr>
        </p:nvGraphicFramePr>
        <p:xfrm>
          <a:off x="5081588" y="2864422"/>
          <a:ext cx="571500" cy="419100"/>
        </p:xfrm>
        <a:graphic>
          <a:graphicData uri="http://schemas.openxmlformats.org/presentationml/2006/ole">
            <mc:AlternateContent xmlns:mc="http://schemas.openxmlformats.org/markup-compatibility/2006">
              <mc:Choice xmlns:v="urn:schemas-microsoft-com:vml" Requires="v">
                <p:oleObj spid="_x0000_s3049" name="Equation" r:id="rId4" imgW="571252" imgH="418918" progId="">
                  <p:embed/>
                </p:oleObj>
              </mc:Choice>
              <mc:Fallback>
                <p:oleObj name="Equation" r:id="rId4" imgW="571252" imgH="418918" progId="">
                  <p:embed/>
                  <p:pic>
                    <p:nvPicPr>
                      <p:cNvPr id="0" name="Picture 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1588" y="2864422"/>
                        <a:ext cx="571500" cy="419100"/>
                      </a:xfrm>
                      <a:prstGeom prst="rect">
                        <a:avLst/>
                      </a:prstGeom>
                      <a:noFill/>
                      <a:extLst/>
                    </p:spPr>
                  </p:pic>
                </p:oleObj>
              </mc:Fallback>
            </mc:AlternateContent>
          </a:graphicData>
        </a:graphic>
      </p:graphicFrame>
      <p:graphicFrame>
        <p:nvGraphicFramePr>
          <p:cNvPr id="9" name="Object 8" descr="Kips"/>
          <p:cNvGraphicFramePr>
            <a:graphicFrameLocks noChangeAspect="1"/>
          </p:cNvGraphicFramePr>
          <p:nvPr>
            <p:extLst>
              <p:ext uri="{D42A27DB-BD31-4B8C-83A1-F6EECF244321}">
                <p14:modId xmlns:p14="http://schemas.microsoft.com/office/powerpoint/2010/main" val="2766376220"/>
              </p:ext>
            </p:extLst>
          </p:nvPr>
        </p:nvGraphicFramePr>
        <p:xfrm>
          <a:off x="3087688" y="2992438"/>
          <a:ext cx="342900" cy="419100"/>
        </p:xfrm>
        <a:graphic>
          <a:graphicData uri="http://schemas.openxmlformats.org/presentationml/2006/ole">
            <mc:AlternateContent xmlns:mc="http://schemas.openxmlformats.org/markup-compatibility/2006">
              <mc:Choice xmlns:v="urn:schemas-microsoft-com:vml" Requires="v">
                <p:oleObj spid="_x0000_s3050" name="Equation" r:id="rId6" imgW="342751" imgH="418918" progId="">
                  <p:embed/>
                </p:oleObj>
              </mc:Choice>
              <mc:Fallback>
                <p:oleObj name="Equation" r:id="rId6" imgW="342751" imgH="418918" progId="">
                  <p:embed/>
                  <p:pic>
                    <p:nvPicPr>
                      <p:cNvPr id="0" name="Picture 7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7688" y="2992438"/>
                        <a:ext cx="3429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Table 7" descr="Values of the calculated diaphragm forces is given for the Birmingham example.  &#10;"/>
          <p:cNvGraphicFramePr>
            <a:graphicFrameLocks noGrp="1"/>
          </p:cNvGraphicFramePr>
          <p:nvPr>
            <p:extLst>
              <p:ext uri="{D42A27DB-BD31-4B8C-83A1-F6EECF244321}">
                <p14:modId xmlns:p14="http://schemas.microsoft.com/office/powerpoint/2010/main" val="362047842"/>
              </p:ext>
            </p:extLst>
          </p:nvPr>
        </p:nvGraphicFramePr>
        <p:xfrm>
          <a:off x="634997" y="2359155"/>
          <a:ext cx="7747004" cy="3612323"/>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6">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129771">
                  <a:extLst>
                    <a:ext uri="{9D8B030D-6E8A-4147-A177-3AD203B41FA5}">
                      <a16:colId xmlns:a16="http://schemas.microsoft.com/office/drawing/2014/main" val="20005"/>
                    </a:ext>
                  </a:extLst>
                </a:gridCol>
                <a:gridCol w="1291167">
                  <a:extLst>
                    <a:ext uri="{9D8B030D-6E8A-4147-A177-3AD203B41FA5}">
                      <a16:colId xmlns:a16="http://schemas.microsoft.com/office/drawing/2014/main" val="20006"/>
                    </a:ext>
                  </a:extLst>
                </a:gridCol>
              </a:tblGrid>
              <a:tr h="493773">
                <a:tc gridSpan="7">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ysClr val="windowText" lastClr="000000"/>
                          </a:solidFill>
                          <a:effectLst/>
                        </a:rPr>
                        <a:t>Table 11.1-2A  SDC B F</a:t>
                      </a:r>
                      <a:r>
                        <a:rPr lang="en-US" sz="2000" baseline="-25000" dirty="0">
                          <a:solidFill>
                            <a:sysClr val="windowText" lastClr="000000"/>
                          </a:solidFill>
                          <a:effectLst/>
                        </a:rPr>
                        <a:t>px</a:t>
                      </a:r>
                      <a:r>
                        <a:rPr lang="en-US" sz="2000" dirty="0">
                          <a:solidFill>
                            <a:sysClr val="windowText" lastClr="000000"/>
                          </a:solidFill>
                          <a:effectLst/>
                        </a:rPr>
                        <a:t> Calculations</a:t>
                      </a:r>
                      <a:endParaRPr lang="en-US" sz="2000" dirty="0">
                        <a:solidFill>
                          <a:sysClr val="windowText" lastClr="000000"/>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w</a:t>
                      </a:r>
                      <a:r>
                        <a:rPr lang="en-US" sz="2000" baseline="-25000" dirty="0">
                          <a:effectLst/>
                        </a:rPr>
                        <a:t>i</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F</a:t>
                      </a:r>
                      <a:r>
                        <a:rPr lang="en-US" sz="2000" baseline="-25000" dirty="0">
                          <a:effectLst/>
                        </a:rPr>
                        <a:t>i</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w</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Roof</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861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861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175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175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807</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164</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4</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1,824</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156</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331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155</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2,787</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117</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448</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137</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2</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3,750</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78</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526</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120</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963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4,713</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rPr>
                        <a:t>39</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565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855</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rPr>
                        <a:t>103</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gridSpan="7">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sp>
        <p:nvSpPr>
          <p:cNvPr id="3" name="Content Placeholder 2"/>
          <p:cNvSpPr>
            <a:spLocks noGrp="1"/>
          </p:cNvSpPr>
          <p:nvPr>
            <p:ph idx="1"/>
          </p:nvPr>
        </p:nvSpPr>
        <p:spPr>
          <a:xfrm>
            <a:off x="661988" y="1604963"/>
            <a:ext cx="7720012" cy="668337"/>
          </a:xfrm>
        </p:spPr>
        <p:txBody>
          <a:bodyPr/>
          <a:lstStyle/>
          <a:p>
            <a:pPr>
              <a:buClr>
                <a:srgbClr val="FF0000"/>
              </a:buClr>
            </a:pPr>
            <a:r>
              <a:rPr lang="en-US" sz="2400" dirty="0"/>
              <a:t>Calculations for </a:t>
            </a:r>
            <a:r>
              <a:rPr lang="en-US" sz="2400" i="1" dirty="0"/>
              <a:t>F</a:t>
            </a:r>
            <a:r>
              <a:rPr lang="en-US" sz="2400" i="1" baseline="-25000" dirty="0"/>
              <a:t>px</a:t>
            </a:r>
            <a:r>
              <a:rPr lang="en-US" sz="2400" dirty="0"/>
              <a:t> are provided in Table 11.1-2A</a:t>
            </a:r>
            <a:r>
              <a:rPr lang="en-US" dirty="0"/>
              <a:t>.</a:t>
            </a:r>
          </a:p>
          <a:p>
            <a:pPr>
              <a:buClr>
                <a:srgbClr val="FF0000"/>
              </a:buClr>
            </a:pPr>
            <a:endParaRPr lang="en-US" dirty="0"/>
          </a:p>
          <a:p>
            <a:pPr marL="0" indent="0">
              <a:buClr>
                <a:srgbClr val="FF0000"/>
              </a:buClr>
              <a:buNone/>
            </a:pPr>
            <a:endParaRPr lang="en-US" dirty="0"/>
          </a:p>
        </p:txBody>
      </p:sp>
      <p:sp>
        <p:nvSpPr>
          <p:cNvPr id="2" name="Title 1"/>
          <p:cNvSpPr>
            <a:spLocks noGrp="1"/>
          </p:cNvSpPr>
          <p:nvPr>
            <p:ph type="title"/>
          </p:nvPr>
        </p:nvSpPr>
        <p:spPr/>
        <p:txBody>
          <a:bodyPr/>
          <a:lstStyle/>
          <a:p>
            <a:r>
              <a:rPr lang="en-US" dirty="0"/>
              <a:t>Diaphragm Design Forces </a:t>
            </a:r>
          </a:p>
        </p:txBody>
      </p:sp>
    </p:spTree>
    <p:extLst>
      <p:ext uri="{BB962C8B-B14F-4D97-AF65-F5344CB8AC3E}">
        <p14:creationId xmlns:p14="http://schemas.microsoft.com/office/powerpoint/2010/main" val="3637596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144" y="1490663"/>
            <a:ext cx="7859712" cy="4809553"/>
          </a:xfrm>
        </p:spPr>
        <p:txBody>
          <a:bodyPr/>
          <a:lstStyle/>
          <a:p>
            <a:pPr>
              <a:buClr>
                <a:srgbClr val="FF0000"/>
              </a:buClr>
            </a:pPr>
            <a:r>
              <a:rPr lang="en-US" sz="2400" dirty="0"/>
              <a:t>The minimum value of </a:t>
            </a:r>
            <a:r>
              <a:rPr lang="en-US" sz="2400" i="1" dirty="0"/>
              <a:t>F</a:t>
            </a:r>
            <a:r>
              <a:rPr lang="en-US" sz="2400" i="1" baseline="-25000" dirty="0"/>
              <a:t>px</a:t>
            </a:r>
            <a:r>
              <a:rPr lang="en-US" sz="2400" dirty="0"/>
              <a:t> = 0.2</a:t>
            </a:r>
            <a:r>
              <a:rPr lang="en-US" sz="2400" i="1" dirty="0"/>
              <a:t>S</a:t>
            </a:r>
            <a:r>
              <a:rPr lang="en-US" sz="2400" i="1" baseline="-25000" dirty="0"/>
              <a:t>DS</a:t>
            </a:r>
            <a:r>
              <a:rPr lang="en-US" sz="2400" i="1" dirty="0"/>
              <a:t>I</a:t>
            </a:r>
            <a:r>
              <a:rPr lang="en-US" sz="2400" i="1" baseline="-25000" dirty="0"/>
              <a:t>e</a:t>
            </a:r>
            <a:r>
              <a:rPr lang="en-US" sz="2400" i="1" dirty="0"/>
              <a:t>w</a:t>
            </a:r>
            <a:r>
              <a:rPr lang="en-US" sz="2400" i="1" baseline="-25000" dirty="0"/>
              <a:t>px	</a:t>
            </a:r>
          </a:p>
          <a:p>
            <a:pPr marL="0" indent="0">
              <a:buClr>
                <a:srgbClr val="FF0000"/>
              </a:buClr>
              <a:buNone/>
            </a:pPr>
            <a:r>
              <a:rPr lang="en-US" sz="2400" i="1" baseline="-25000" dirty="0"/>
              <a:t> 	</a:t>
            </a:r>
            <a:r>
              <a:rPr lang="en-US" sz="2400" dirty="0"/>
              <a:t>= 0.2(0.21)1.0(807 kips)	= 33.9 kips (roof)</a:t>
            </a:r>
          </a:p>
          <a:p>
            <a:pPr marL="0" indent="0">
              <a:buClr>
                <a:srgbClr val="FF0000"/>
              </a:buClr>
              <a:buNone/>
            </a:pPr>
            <a:r>
              <a:rPr lang="en-US" sz="2400" dirty="0"/>
              <a:t>	= 0.2(0.21)1.0(855 kips)	= 35.9 kips (floors)</a:t>
            </a:r>
          </a:p>
          <a:p>
            <a:pPr marL="0" indent="0">
              <a:buClr>
                <a:srgbClr val="FF0000"/>
              </a:buClr>
              <a:buNone/>
            </a:pPr>
            <a:endParaRPr lang="en-US" sz="2400" dirty="0"/>
          </a:p>
          <a:p>
            <a:pPr>
              <a:buClr>
                <a:srgbClr val="FF0000"/>
              </a:buClr>
            </a:pPr>
            <a:r>
              <a:rPr lang="en-US" sz="2400" dirty="0"/>
              <a:t>The maximum value of </a:t>
            </a:r>
            <a:r>
              <a:rPr lang="en-US" sz="2400" i="1" dirty="0"/>
              <a:t>F</a:t>
            </a:r>
            <a:r>
              <a:rPr lang="en-US" sz="2400" i="1" baseline="-25000" dirty="0"/>
              <a:t>px</a:t>
            </a:r>
            <a:r>
              <a:rPr lang="en-US" sz="2400" dirty="0"/>
              <a:t> = 0.4</a:t>
            </a:r>
            <a:r>
              <a:rPr lang="en-US" sz="2400" i="1" dirty="0"/>
              <a:t>S</a:t>
            </a:r>
            <a:r>
              <a:rPr lang="en-US" sz="2400" i="1" baseline="-25000" dirty="0"/>
              <a:t>DS</a:t>
            </a:r>
            <a:r>
              <a:rPr lang="en-US" sz="2400" i="1" dirty="0"/>
              <a:t>I</a:t>
            </a:r>
            <a:r>
              <a:rPr lang="en-US" sz="2400" i="1" baseline="-25000" dirty="0"/>
              <a:t>e</a:t>
            </a:r>
            <a:r>
              <a:rPr lang="en-US" sz="2400" i="1" dirty="0"/>
              <a:t>w</a:t>
            </a:r>
            <a:r>
              <a:rPr lang="en-US" sz="2400" i="1" baseline="-25000" dirty="0"/>
              <a:t>px</a:t>
            </a:r>
            <a:r>
              <a:rPr lang="en-US" sz="2400" dirty="0"/>
              <a:t>	</a:t>
            </a:r>
          </a:p>
          <a:p>
            <a:pPr marL="0" indent="0">
              <a:buClr>
                <a:srgbClr val="FF0000"/>
              </a:buClr>
              <a:buNone/>
            </a:pPr>
            <a:r>
              <a:rPr lang="en-US" sz="2400" dirty="0"/>
              <a:t>	= 2(33.9 kips)	= 67.8 kips (roof)</a:t>
            </a:r>
          </a:p>
          <a:p>
            <a:pPr marL="0" indent="0">
              <a:buClr>
                <a:srgbClr val="FF0000"/>
              </a:buClr>
              <a:buNone/>
            </a:pPr>
            <a:r>
              <a:rPr lang="en-US" sz="2400" dirty="0"/>
              <a:t>	= 2(35.9 kips)	= 71.8 kips (floors)</a:t>
            </a:r>
          </a:p>
          <a:p>
            <a:pPr marL="0" indent="0">
              <a:buClr>
                <a:srgbClr val="FF0000"/>
              </a:buClr>
              <a:buNone/>
            </a:pPr>
            <a:endParaRPr lang="en-US" sz="2400" dirty="0"/>
          </a:p>
          <a:p>
            <a:pPr>
              <a:buClr>
                <a:srgbClr val="FF0000"/>
              </a:buClr>
            </a:pPr>
            <a:r>
              <a:rPr lang="en-US" sz="2400" dirty="0"/>
              <a:t>Note that the calculated</a:t>
            </a:r>
            <a:r>
              <a:rPr lang="en-US" sz="2400" i="1" dirty="0"/>
              <a:t> F</a:t>
            </a:r>
            <a:r>
              <a:rPr lang="en-US" sz="2400" i="1" baseline="-25000" dirty="0"/>
              <a:t>px</a:t>
            </a:r>
            <a:r>
              <a:rPr lang="en-US" sz="2400" dirty="0"/>
              <a:t> in Table 11.1-2A is substantially larger than the specified maximum limit value of </a:t>
            </a:r>
            <a:r>
              <a:rPr lang="en-US" sz="2400" i="1" dirty="0"/>
              <a:t>F</a:t>
            </a:r>
            <a:r>
              <a:rPr lang="en-US" sz="2400" i="1" baseline="-25000" dirty="0"/>
              <a:t>px</a:t>
            </a:r>
            <a:r>
              <a:rPr lang="en-US" sz="2400" dirty="0"/>
              <a:t>.  </a:t>
            </a:r>
          </a:p>
          <a:p>
            <a:pPr>
              <a:buClr>
                <a:srgbClr val="FF0000"/>
              </a:buClr>
            </a:pPr>
            <a:endParaRPr lang="en-US" dirty="0"/>
          </a:p>
          <a:p>
            <a:pPr marL="0" indent="0">
              <a:buClr>
                <a:srgbClr val="FF0000"/>
              </a:buClr>
              <a:buNone/>
            </a:pPr>
            <a:endParaRPr lang="en-US" dirty="0"/>
          </a:p>
        </p:txBody>
      </p:sp>
      <p:sp>
        <p:nvSpPr>
          <p:cNvPr id="2" name="Title 1"/>
          <p:cNvSpPr>
            <a:spLocks noGrp="1"/>
          </p:cNvSpPr>
          <p:nvPr>
            <p:ph type="title"/>
          </p:nvPr>
        </p:nvSpPr>
        <p:spPr>
          <a:xfrm>
            <a:off x="685800" y="219075"/>
            <a:ext cx="7772400" cy="1143000"/>
          </a:xfrm>
        </p:spPr>
        <p:txBody>
          <a:bodyPr/>
          <a:lstStyle/>
          <a:p>
            <a:r>
              <a:rPr lang="en-US" dirty="0"/>
              <a:t>Diaphragm Design Forces </a:t>
            </a:r>
          </a:p>
        </p:txBody>
      </p:sp>
    </p:spTree>
    <p:extLst>
      <p:ext uri="{BB962C8B-B14F-4D97-AF65-F5344CB8AC3E}">
        <p14:creationId xmlns:p14="http://schemas.microsoft.com/office/powerpoint/2010/main" val="3089386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144" y="1490663"/>
            <a:ext cx="7859712" cy="4809553"/>
          </a:xfrm>
        </p:spPr>
        <p:txBody>
          <a:bodyPr/>
          <a:lstStyle/>
          <a:p>
            <a:pPr marL="0" indent="0">
              <a:buClr>
                <a:srgbClr val="FF0000"/>
              </a:buClr>
              <a:buNone/>
            </a:pPr>
            <a:r>
              <a:rPr lang="en-US" sz="2400" dirty="0"/>
              <a:t>To simplify the design, the diaphragm design force used for all levels will be the maximum force at any level</a:t>
            </a:r>
          </a:p>
          <a:p>
            <a:pPr marL="0" indent="0">
              <a:buClr>
                <a:srgbClr val="FF0000"/>
              </a:buClr>
              <a:buNone/>
            </a:pPr>
            <a:br>
              <a:rPr lang="en-US" sz="2400" dirty="0"/>
            </a:br>
            <a:r>
              <a:rPr lang="en-US" sz="2400" dirty="0"/>
              <a:t>		= 72 kips.</a:t>
            </a:r>
          </a:p>
          <a:p>
            <a:pPr marL="0" indent="0">
              <a:buClr>
                <a:srgbClr val="FF0000"/>
              </a:buClr>
              <a:buNone/>
            </a:pPr>
            <a:endParaRPr lang="en-US" sz="2400" dirty="0"/>
          </a:p>
        </p:txBody>
      </p:sp>
      <p:sp>
        <p:nvSpPr>
          <p:cNvPr id="2" name="Title 1"/>
          <p:cNvSpPr>
            <a:spLocks noGrp="1"/>
          </p:cNvSpPr>
          <p:nvPr>
            <p:ph type="title"/>
          </p:nvPr>
        </p:nvSpPr>
        <p:spPr>
          <a:xfrm>
            <a:off x="685800" y="219075"/>
            <a:ext cx="7772400" cy="1143000"/>
          </a:xfrm>
        </p:spPr>
        <p:txBody>
          <a:bodyPr/>
          <a:lstStyle/>
          <a:p>
            <a:r>
              <a:rPr lang="en-US" dirty="0"/>
              <a:t>Diaphragm Design Forces </a:t>
            </a:r>
          </a:p>
        </p:txBody>
      </p:sp>
    </p:spTree>
    <p:extLst>
      <p:ext uri="{BB962C8B-B14F-4D97-AF65-F5344CB8AC3E}">
        <p14:creationId xmlns:p14="http://schemas.microsoft.com/office/powerpoint/2010/main" val="235639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373154"/>
            <a:ext cx="8650224" cy="4108817"/>
          </a:xfrm>
          <a:prstGeom prst="rect">
            <a:avLst/>
          </a:prstGeom>
        </p:spPr>
        <p:txBody>
          <a:bodyPr wrap="square">
            <a:spAutoFit/>
          </a:bodyPr>
          <a:lstStyle/>
          <a:p>
            <a:r>
              <a:rPr lang="en-US" b="1" dirty="0"/>
              <a:t>B. </a:t>
            </a:r>
            <a:r>
              <a:rPr lang="en-US" dirty="0"/>
              <a:t>Computation of diaphragm forces in accordance with </a:t>
            </a:r>
            <a:r>
              <a:rPr lang="en-US" i="1" dirty="0"/>
              <a:t>Standard</a:t>
            </a:r>
            <a:r>
              <a:rPr lang="en-US" dirty="0"/>
              <a:t> Section 12.10.3: </a:t>
            </a:r>
          </a:p>
          <a:p>
            <a:endParaRPr lang="en-US" dirty="0"/>
          </a:p>
          <a:p>
            <a:pPr marL="347663">
              <a:spcAft>
                <a:spcPts val="1800"/>
              </a:spcAft>
            </a:pPr>
            <a:r>
              <a:rPr lang="en-US" b="1" dirty="0"/>
              <a:t>Step 1:</a:t>
            </a:r>
            <a:r>
              <a:rPr lang="en-US" dirty="0"/>
              <a:t> Determine </a:t>
            </a:r>
            <a:r>
              <a:rPr lang="en-US" i="1" dirty="0"/>
              <a:t>R</a:t>
            </a:r>
            <a:r>
              <a:rPr lang="en-US" i="1" baseline="-25000" dirty="0"/>
              <a:t>s</a:t>
            </a:r>
            <a:r>
              <a:rPr lang="en-US" dirty="0"/>
              <a:t>, Diaphragm Design Force Reduction Factor (</a:t>
            </a:r>
            <a:r>
              <a:rPr lang="en-US" i="1" dirty="0"/>
              <a:t>Standard</a:t>
            </a:r>
            <a:r>
              <a:rPr lang="en-US" dirty="0"/>
              <a:t> Table 12.10-1)</a:t>
            </a:r>
          </a:p>
          <a:p>
            <a:pPr marL="347663">
              <a:spcAft>
                <a:spcPts val="1800"/>
              </a:spcAft>
            </a:pPr>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pPr marL="347663">
              <a:spcAft>
                <a:spcPts val="1800"/>
              </a:spcAft>
            </a:pPr>
            <a:r>
              <a:rPr lang="en-US" b="1" dirty="0"/>
              <a:t>Step 3: </a:t>
            </a:r>
            <a:r>
              <a:rPr lang="en-US" dirty="0"/>
              <a:t>Determine </a:t>
            </a:r>
            <a:r>
              <a:rPr lang="en-US" i="1" dirty="0"/>
              <a:t>F</a:t>
            </a:r>
            <a:r>
              <a:rPr lang="en-US" i="1" baseline="-25000" dirty="0"/>
              <a:t>px</a:t>
            </a:r>
            <a:r>
              <a:rPr lang="en-US" dirty="0"/>
              <a:t>, Diaphragm Design Force at Level x</a:t>
            </a:r>
          </a:p>
          <a:p>
            <a:endParaRPr lang="en-US" dirty="0"/>
          </a:p>
        </p:txBody>
      </p:sp>
      <p:sp>
        <p:nvSpPr>
          <p:cNvPr id="2" name="Title 1"/>
          <p:cNvSpPr>
            <a:spLocks noGrp="1"/>
          </p:cNvSpPr>
          <p:nvPr>
            <p:ph type="title"/>
          </p:nvPr>
        </p:nvSpPr>
        <p:spPr/>
        <p:txBody>
          <a:bodyPr/>
          <a:lstStyle/>
          <a:p>
            <a:r>
              <a:rPr lang="en-US" dirty="0"/>
              <a:t>Diaphragm Design Forces </a:t>
            </a:r>
          </a:p>
        </p:txBody>
      </p:sp>
    </p:spTree>
    <p:extLst>
      <p:ext uri="{BB962C8B-B14F-4D97-AF65-F5344CB8AC3E}">
        <p14:creationId xmlns:p14="http://schemas.microsoft.com/office/powerpoint/2010/main" val="20422865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Equation 12.10-1 for the calculation of diaphragm design forces. Note that this equation is different from the equation for the vertical distribution of base shear used for the design of the lateral force-resisting system. That distribution must also be considered in the design of the diaphragm."/>
          <p:cNvPicPr>
            <a:picLocks noChangeAspect="1" noChangeArrowheads="1"/>
          </p:cNvPicPr>
          <p:nvPr/>
        </p:nvPicPr>
        <p:blipFill rotWithShape="1">
          <a:blip r:embed="rId3">
            <a:extLst>
              <a:ext uri="{28A0092B-C50C-407E-A947-70E740481C1C}">
                <a14:useLocalDpi xmlns:a14="http://schemas.microsoft.com/office/drawing/2010/main" val="0"/>
              </a:ext>
            </a:extLst>
          </a:blip>
          <a:srcRect l="6446" t="26165" r="7955" b="2732"/>
          <a:stretch/>
        </p:blipFill>
        <p:spPr bwMode="auto">
          <a:xfrm>
            <a:off x="822960" y="1838392"/>
            <a:ext cx="7526206" cy="4430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38328" y="1007394"/>
            <a:ext cx="8650224" cy="830997"/>
          </a:xfrm>
          <a:prstGeom prst="rect">
            <a:avLst/>
          </a:prstGeom>
        </p:spPr>
        <p:txBody>
          <a:bodyPr wrap="square">
            <a:spAutoFit/>
          </a:bodyPr>
          <a:lstStyle/>
          <a:p>
            <a:r>
              <a:rPr lang="en-US" b="1" dirty="0"/>
              <a:t>Step 1:</a:t>
            </a:r>
            <a:r>
              <a:rPr lang="en-US" dirty="0"/>
              <a:t> Determine </a:t>
            </a:r>
            <a:r>
              <a:rPr lang="en-US" i="1" dirty="0"/>
              <a:t>R</a:t>
            </a:r>
            <a:r>
              <a:rPr lang="en-US" i="1" baseline="-25000" dirty="0"/>
              <a:t>s</a:t>
            </a:r>
            <a:r>
              <a:rPr lang="en-US" dirty="0"/>
              <a:t>, Diaphragm Design Force Reduction Factor (</a:t>
            </a:r>
            <a:r>
              <a:rPr lang="en-US" i="1" dirty="0"/>
              <a:t>Standard</a:t>
            </a:r>
            <a:r>
              <a:rPr lang="en-US" dirty="0"/>
              <a:t> Table 12.10-1)</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562919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247317"/>
          </a:xfrm>
          <a:prstGeom prst="rect">
            <a:avLst/>
          </a:prstGeom>
        </p:spPr>
        <p:txBody>
          <a:bodyPr wrap="square">
            <a:spAutoFit/>
          </a:bodyPr>
          <a:lstStyle/>
          <a:p>
            <a:r>
              <a:rPr lang="en-US" b="1" dirty="0"/>
              <a:t>Step 1:</a:t>
            </a:r>
            <a:r>
              <a:rPr lang="en-US" dirty="0"/>
              <a:t> Determine </a:t>
            </a:r>
            <a:r>
              <a:rPr lang="en-US" i="1" dirty="0"/>
              <a:t>R</a:t>
            </a:r>
            <a:r>
              <a:rPr lang="en-US" i="1" baseline="-25000" dirty="0"/>
              <a:t>s</a:t>
            </a:r>
            <a:r>
              <a:rPr lang="en-US" dirty="0"/>
              <a:t>, Diaphragm Design Force Reduction Factor (</a:t>
            </a:r>
            <a:r>
              <a:rPr lang="en-US" i="1" dirty="0"/>
              <a:t>Standard</a:t>
            </a:r>
            <a:r>
              <a:rPr lang="en-US" dirty="0"/>
              <a:t> Table 12.10-1)</a:t>
            </a:r>
          </a:p>
          <a:p>
            <a:endParaRPr lang="en-US" dirty="0"/>
          </a:p>
          <a:p>
            <a:pPr marL="342900" indent="-342900">
              <a:spcAft>
                <a:spcPts val="1200"/>
              </a:spcAft>
              <a:buClr>
                <a:srgbClr val="FF0000"/>
              </a:buClr>
              <a:buFont typeface="Arial" pitchFamily="34" charset="0"/>
              <a:buChar char="•"/>
            </a:pPr>
            <a:r>
              <a:rPr lang="en-US" dirty="0">
                <a:latin typeface="+mn-lt"/>
              </a:rPr>
              <a:t>For SDC B, the Diaphragm Seismic Demand Level is Low. So all diaphragm design options are allowed; the Basic Design Option (BDO) </a:t>
            </a:r>
            <a:r>
              <a:rPr lang="en-US" dirty="0"/>
              <a:t>is chosen. </a:t>
            </a:r>
          </a:p>
          <a:p>
            <a:pPr marL="342900" indent="-342900">
              <a:spcAft>
                <a:spcPts val="1200"/>
              </a:spcAft>
              <a:buClr>
                <a:srgbClr val="FF0000"/>
              </a:buClr>
              <a:buFont typeface="Arial" pitchFamily="34" charset="0"/>
              <a:buChar char="•"/>
            </a:pPr>
            <a:r>
              <a:rPr lang="en-US" dirty="0"/>
              <a:t>The issue of connector deformability is moot, because there are no connectors involved. </a:t>
            </a:r>
          </a:p>
          <a:p>
            <a:pPr marL="342900" indent="-342900">
              <a:spcAft>
                <a:spcPts val="1200"/>
              </a:spcAft>
              <a:buClr>
                <a:srgbClr val="FF0000"/>
              </a:buClr>
              <a:buFont typeface="Arial" pitchFamily="34" charset="0"/>
              <a:buChar char="•"/>
            </a:pPr>
            <a:r>
              <a:rPr lang="en-US" i="1" dirty="0"/>
              <a:t>R</a:t>
            </a:r>
            <a:r>
              <a:rPr lang="en-US" i="1" baseline="-25000" dirty="0"/>
              <a:t>s</a:t>
            </a:r>
            <a:r>
              <a:rPr lang="en-US" dirty="0"/>
              <a:t> = 1.0</a:t>
            </a:r>
          </a:p>
          <a:p>
            <a:pPr marL="342900" indent="-342900">
              <a:spcAft>
                <a:spcPts val="1200"/>
              </a:spcAft>
              <a:buClr>
                <a:srgbClr val="FF0000"/>
              </a:buClr>
              <a:buFont typeface="Arial" pitchFamily="34" charset="0"/>
              <a:buChar char="•"/>
            </a:pPr>
            <a:r>
              <a:rPr lang="en-US" dirty="0"/>
              <a:t>Shear over strength factor = 1.4</a:t>
            </a:r>
            <a:r>
              <a:rPr lang="en-US" i="1" dirty="0"/>
              <a:t>R</a:t>
            </a:r>
            <a:r>
              <a:rPr lang="en-US" i="1" baseline="-25000" dirty="0"/>
              <a:t>s</a:t>
            </a:r>
            <a:r>
              <a:rPr lang="en-US" dirty="0"/>
              <a:t> = 1.4.</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563461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539978"/>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a:spcAft>
                <a:spcPts val="2400"/>
              </a:spcAft>
              <a:buClr>
                <a:srgbClr val="FF0000"/>
              </a:buClr>
            </a:pPr>
            <a:r>
              <a:rPr lang="en-US" dirty="0">
                <a:latin typeface="+mn-lt"/>
              </a:rPr>
              <a:t>To determine </a:t>
            </a:r>
            <a:r>
              <a:rPr lang="en-US" i="1" dirty="0">
                <a:latin typeface="+mn-lt"/>
              </a:rPr>
              <a:t>C</a:t>
            </a:r>
            <a:r>
              <a:rPr lang="en-US" i="1" baseline="-25000" dirty="0">
                <a:latin typeface="+mn-lt"/>
              </a:rPr>
              <a:t>px</a:t>
            </a:r>
            <a:r>
              <a:rPr lang="en-US" dirty="0">
                <a:latin typeface="+mn-lt"/>
              </a:rPr>
              <a:t>, three parameters must be determined -   </a:t>
            </a:r>
            <a:r>
              <a:rPr lang="en-US" i="1" dirty="0">
                <a:latin typeface="+mn-lt"/>
              </a:rPr>
              <a:t>C</a:t>
            </a:r>
            <a:r>
              <a:rPr lang="en-US" i="1" baseline="-25000" dirty="0">
                <a:latin typeface="+mn-lt"/>
              </a:rPr>
              <a:t>p</a:t>
            </a:r>
            <a:r>
              <a:rPr lang="en-US" baseline="-25000" dirty="0">
                <a:latin typeface="+mn-lt"/>
              </a:rPr>
              <a:t>0</a:t>
            </a:r>
            <a:r>
              <a:rPr lang="en-US" dirty="0">
                <a:latin typeface="+mn-lt"/>
              </a:rPr>
              <a:t>, </a:t>
            </a:r>
            <a:r>
              <a:rPr lang="en-US" i="1" dirty="0">
                <a:latin typeface="+mn-lt"/>
              </a:rPr>
              <a:t>C</a:t>
            </a:r>
            <a:r>
              <a:rPr lang="en-US" i="1" baseline="-25000" dirty="0">
                <a:latin typeface="+mn-lt"/>
              </a:rPr>
              <a:t>pi</a:t>
            </a:r>
            <a:r>
              <a:rPr lang="en-US" dirty="0">
                <a:latin typeface="+mn-lt"/>
              </a:rPr>
              <a:t>, and </a:t>
            </a:r>
            <a:r>
              <a:rPr lang="en-US" i="1" dirty="0">
                <a:latin typeface="+mn-lt"/>
              </a:rPr>
              <a:t>C</a:t>
            </a:r>
            <a:r>
              <a:rPr lang="en-US" i="1" baseline="-25000" dirty="0">
                <a:latin typeface="+mn-lt"/>
              </a:rPr>
              <a:t>pn</a:t>
            </a:r>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a:t>
            </a:r>
            <a:r>
              <a:rPr lang="en-US" baseline="-25000" dirty="0"/>
              <a:t>0</a:t>
            </a:r>
            <a:r>
              <a:rPr lang="en-US" dirty="0"/>
              <a:t>:</a:t>
            </a:r>
            <a:endParaRPr lang="en-US" i="1" dirty="0"/>
          </a:p>
          <a:p>
            <a:pPr marL="400050">
              <a:spcAft>
                <a:spcPts val="2400"/>
              </a:spcAft>
              <a:buClr>
                <a:srgbClr val="FF0000"/>
              </a:buClr>
            </a:pPr>
            <a:r>
              <a:rPr lang="en-US" i="1" dirty="0"/>
              <a:t>C</a:t>
            </a:r>
            <a:r>
              <a:rPr lang="en-US" i="1" baseline="-25000" dirty="0"/>
              <a:t>p</a:t>
            </a:r>
            <a:r>
              <a:rPr lang="en-US" baseline="-25000" dirty="0"/>
              <a:t>0</a:t>
            </a:r>
            <a:r>
              <a:rPr lang="en-US" dirty="0"/>
              <a:t> = 0.4</a:t>
            </a:r>
            <a:r>
              <a:rPr lang="en-US" i="1" dirty="0"/>
              <a:t>S</a:t>
            </a:r>
            <a:r>
              <a:rPr lang="en-US" i="1" baseline="-25000" dirty="0"/>
              <a:t>DS</a:t>
            </a:r>
            <a:r>
              <a:rPr lang="en-US" i="1" dirty="0"/>
              <a:t>I</a:t>
            </a:r>
            <a:r>
              <a:rPr lang="en-US" i="1" baseline="-25000" dirty="0"/>
              <a:t>e</a:t>
            </a:r>
            <a:r>
              <a:rPr lang="en-US" dirty="0"/>
              <a:t> = 0.4×0.21×1.0 = 0.084</a:t>
            </a:r>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a:t>
            </a:r>
            <a:endParaRPr lang="en-US" i="1" dirty="0"/>
          </a:p>
          <a:p>
            <a:pPr marL="400050">
              <a:spcAft>
                <a:spcPts val="1200"/>
              </a:spcAft>
              <a:buClr>
                <a:srgbClr val="FF0000"/>
              </a:buClr>
            </a:pPr>
            <a:r>
              <a:rPr lang="en-US" i="1" dirty="0"/>
              <a:t>C</a:t>
            </a:r>
            <a:r>
              <a:rPr lang="en-US" i="1" baseline="-25000" dirty="0"/>
              <a:t>pi</a:t>
            </a:r>
            <a:r>
              <a:rPr lang="en-US" dirty="0"/>
              <a:t> is the greater of the values given by:</a:t>
            </a:r>
          </a:p>
          <a:p>
            <a:pPr marL="400050" lvl="1">
              <a:spcAft>
                <a:spcPts val="1200"/>
              </a:spcAft>
              <a:buClr>
                <a:srgbClr val="FF0000"/>
              </a:buClr>
            </a:pPr>
            <a:r>
              <a:rPr lang="en-US" i="1" dirty="0"/>
              <a:t>C</a:t>
            </a:r>
            <a:r>
              <a:rPr lang="en-US" i="1" baseline="-25000" dirty="0"/>
              <a:t>pi</a:t>
            </a:r>
            <a:r>
              <a:rPr lang="en-US" dirty="0"/>
              <a:t> = </a:t>
            </a:r>
            <a:r>
              <a:rPr lang="en-US" i="1" dirty="0"/>
              <a:t>C</a:t>
            </a:r>
            <a:r>
              <a:rPr lang="en-US" i="1" baseline="-25000" dirty="0"/>
              <a:t>p</a:t>
            </a:r>
            <a:r>
              <a:rPr lang="en-US" baseline="-25000" dirty="0"/>
              <a:t>0</a:t>
            </a:r>
            <a:r>
              <a:rPr lang="en-US" dirty="0"/>
              <a:t> = 0.084, and</a:t>
            </a:r>
          </a:p>
          <a:p>
            <a:pPr marL="400050" lvl="1">
              <a:spcAft>
                <a:spcPts val="1200"/>
              </a:spcAft>
              <a:buClr>
                <a:srgbClr val="FF0000"/>
              </a:buClr>
            </a:pPr>
            <a:r>
              <a:rPr lang="en-US" i="1" dirty="0"/>
              <a:t>C</a:t>
            </a:r>
            <a:r>
              <a:rPr lang="en-US" i="1" baseline="-25000" dirty="0"/>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228342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632037"/>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is the first mode contribution factor</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 1 + 0.5z</a:t>
            </a:r>
            <a:r>
              <a:rPr lang="en-US" baseline="-25000" dirty="0"/>
              <a:t>s</a:t>
            </a:r>
            <a:r>
              <a:rPr lang="en-US" dirty="0"/>
              <a:t>(1 – 1/N)</a:t>
            </a:r>
          </a:p>
          <a:p>
            <a:pPr marL="400050" lvl="1">
              <a:spcAft>
                <a:spcPts val="1200"/>
              </a:spcAft>
              <a:buClr>
                <a:srgbClr val="FF0000"/>
              </a:buClr>
            </a:pPr>
            <a:r>
              <a:rPr lang="en-US" dirty="0"/>
              <a:t>where </a:t>
            </a:r>
          </a:p>
          <a:p>
            <a:pPr marL="400050" lvl="1">
              <a:spcAft>
                <a:spcPts val="1200"/>
              </a:spcAft>
              <a:buClr>
                <a:srgbClr val="FF0000"/>
              </a:buClr>
            </a:pPr>
            <a:r>
              <a:rPr lang="en-US" i="1" dirty="0"/>
              <a:t>z</a:t>
            </a:r>
            <a:r>
              <a:rPr lang="en-US" i="1" baseline="-25000" dirty="0"/>
              <a:t>s</a:t>
            </a:r>
            <a:r>
              <a:rPr lang="en-US" i="1" dirty="0"/>
              <a:t> </a:t>
            </a:r>
            <a:r>
              <a:rPr lang="en-US" dirty="0"/>
              <a:t>= modal contribution coefficient modifier dependent on seismic force-resisting system </a:t>
            </a:r>
          </a:p>
          <a:p>
            <a:pPr marL="400050" lvl="1">
              <a:spcAft>
                <a:spcPts val="1200"/>
              </a:spcAft>
              <a:buClr>
                <a:srgbClr val="FF0000"/>
              </a:buClr>
            </a:pPr>
            <a:r>
              <a:rPr lang="en-US" i="1" dirty="0"/>
              <a:t>N = </a:t>
            </a:r>
            <a:r>
              <a:rPr lang="en-US" dirty="0"/>
              <a:t>Number of stories</a:t>
            </a:r>
            <a:endParaRPr lang="en-US" i="1"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050795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Equation 12.10-1 for the calculation of diaphragm design forces. Note that this equation is different from the equation for the vertical distribution of base shear used for the design of the lateral force-resisting system. That distribution must also be considered in the design of the diaphragm."/>
          <p:cNvGrpSpPr/>
          <p:nvPr/>
        </p:nvGrpSpPr>
        <p:grpSpPr>
          <a:xfrm>
            <a:off x="0" y="2849180"/>
            <a:ext cx="9144000" cy="3118355"/>
            <a:chOff x="0" y="2849180"/>
            <a:chExt cx="9144000" cy="3118355"/>
          </a:xfrm>
        </p:grpSpPr>
        <p:pic>
          <p:nvPicPr>
            <p:cNvPr id="17410" name="Picture 2" descr="-Describ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49180"/>
              <a:ext cx="9144000" cy="3118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76200" y="5467350"/>
              <a:ext cx="9001125" cy="381000"/>
            </a:xfrm>
            <a:prstGeom prst="rect">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grpSp>
      <p:sp>
        <p:nvSpPr>
          <p:cNvPr id="8" name="Rectangle 7"/>
          <p:cNvSpPr/>
          <p:nvPr/>
        </p:nvSpPr>
        <p:spPr>
          <a:xfrm>
            <a:off x="338328" y="1007394"/>
            <a:ext cx="8650224" cy="1569660"/>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a:t>
            </a:r>
            <a:endParaRPr lang="en-US" i="1"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205881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493538"/>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 </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is the first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1</a:t>
            </a:r>
            <a:r>
              <a:rPr lang="en-US" dirty="0"/>
              <a:t> = 1 + 0.5z</a:t>
            </a:r>
            <a:r>
              <a:rPr lang="en-US" baseline="-25000" dirty="0"/>
              <a:t>s</a:t>
            </a:r>
            <a:r>
              <a:rPr lang="en-US" dirty="0"/>
              <a:t>(1 – 1/N) = 1 + 0.5x1.0 (1 – 1/5) = 1.4</a:t>
            </a:r>
          </a:p>
          <a:p>
            <a:pPr marL="400050" lvl="1">
              <a:spcAft>
                <a:spcPts val="1200"/>
              </a:spcAft>
              <a:buClr>
                <a:srgbClr val="FF0000"/>
              </a:buClr>
            </a:pPr>
            <a:r>
              <a:rPr lang="en-US" i="1" dirty="0"/>
              <a:t>C</a:t>
            </a:r>
            <a:r>
              <a:rPr lang="en-US" i="1" baseline="-25000" dirty="0"/>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 </a:t>
            </a:r>
            <a:r>
              <a:rPr lang="en-US" i="1" dirty="0"/>
              <a:t>= </a:t>
            </a:r>
            <a:r>
              <a:rPr lang="en-US" dirty="0"/>
              <a:t>0.9x1.4x2.5x0.105 = 0.331 &gt; 0.084</a:t>
            </a:r>
          </a:p>
          <a:p>
            <a:pPr marL="400050" lvl="1">
              <a:spcAft>
                <a:spcPts val="0"/>
              </a:spcAft>
              <a:buClr>
                <a:srgbClr val="FF0000"/>
              </a:buClr>
            </a:pPr>
            <a:endParaRPr lang="en-US" dirty="0"/>
          </a:p>
          <a:p>
            <a:pPr marL="400050" lvl="1">
              <a:spcAft>
                <a:spcPts val="1200"/>
              </a:spcAft>
              <a:buClr>
                <a:srgbClr val="FF0000"/>
              </a:buClr>
            </a:pPr>
            <a:r>
              <a:rPr lang="en-US" dirty="0"/>
              <a:t>Governing </a:t>
            </a:r>
            <a:r>
              <a:rPr lang="en-US" i="1" dirty="0"/>
              <a:t>C</a:t>
            </a:r>
            <a:r>
              <a:rPr lang="en-US" i="1" baseline="-25000" dirty="0"/>
              <a:t>pi</a:t>
            </a:r>
            <a:r>
              <a:rPr lang="en-US" dirty="0"/>
              <a:t> = 0.331</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41404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11200" y="1651000"/>
            <a:ext cx="8013700" cy="1765300"/>
          </a:xfrm>
        </p:spPr>
        <p:txBody>
          <a:bodyPr/>
          <a:lstStyle/>
          <a:p>
            <a:pPr marL="342900" lvl="0" indent="-342900" algn="l">
              <a:buClr>
                <a:srgbClr val="FF0000"/>
              </a:buClr>
              <a:buFont typeface="Arial" pitchFamily="34" charset="0"/>
              <a:buChar char="•"/>
            </a:pPr>
            <a:r>
              <a:rPr lang="en-US" i="1" dirty="0"/>
              <a:t>Standard</a:t>
            </a:r>
            <a:r>
              <a:rPr lang="en-US" dirty="0"/>
              <a:t> – 2016 Edition of ASCE 7</a:t>
            </a:r>
          </a:p>
          <a:p>
            <a:pPr marL="342900" lvl="0" indent="-342900" algn="l">
              <a:buClr>
                <a:srgbClr val="FF0000"/>
              </a:buClr>
              <a:buFont typeface="Arial" pitchFamily="34" charset="0"/>
              <a:buChar char="•"/>
            </a:pPr>
            <a:r>
              <a:rPr lang="en-US" i="1" dirty="0"/>
              <a:t>Provisions – </a:t>
            </a:r>
            <a:r>
              <a:rPr lang="en-US" dirty="0"/>
              <a:t>2015</a:t>
            </a:r>
            <a:r>
              <a:rPr lang="en-US" i="1" dirty="0"/>
              <a:t> </a:t>
            </a:r>
            <a:r>
              <a:rPr lang="en-US" dirty="0"/>
              <a:t>NEHRP Provisions </a:t>
            </a:r>
          </a:p>
          <a:p>
            <a:pPr marL="342900" lvl="0" indent="-342900" algn="l">
              <a:buClr>
                <a:srgbClr val="FF0000"/>
              </a:buClr>
              <a:buFont typeface="Arial" pitchFamily="34" charset="0"/>
              <a:buChar char="•"/>
            </a:pPr>
            <a:r>
              <a:rPr lang="en-US" dirty="0"/>
              <a:t>ACI 318 – 2014 Edition of ACI 318</a:t>
            </a:r>
          </a:p>
          <a:p>
            <a:pPr marL="342900" lvl="0" indent="-342900" algn="l">
              <a:buClr>
                <a:srgbClr val="FF0000"/>
              </a:buClr>
              <a:buFont typeface="Arial" pitchFamily="34" charset="0"/>
              <a:buChar char="•"/>
            </a:pPr>
            <a:endParaRPr lang="en-US" sz="2000" dirty="0"/>
          </a:p>
        </p:txBody>
      </p:sp>
      <p:sp>
        <p:nvSpPr>
          <p:cNvPr id="2" name="Title 1"/>
          <p:cNvSpPr>
            <a:spLocks noGrp="1"/>
          </p:cNvSpPr>
          <p:nvPr>
            <p:ph type="ctrTitle"/>
          </p:nvPr>
        </p:nvSpPr>
        <p:spPr>
          <a:xfrm>
            <a:off x="925576" y="241173"/>
            <a:ext cx="7239000" cy="1171575"/>
          </a:xfrm>
        </p:spPr>
        <p:txBody>
          <a:bodyPr/>
          <a:lstStyle/>
          <a:p>
            <a:r>
              <a:rPr lang="en-US" dirty="0"/>
              <a:t>Some Terms used in this Presentation</a:t>
            </a:r>
          </a:p>
        </p:txBody>
      </p:sp>
    </p:spTree>
    <p:extLst>
      <p:ext uri="{BB962C8B-B14F-4D97-AF65-F5344CB8AC3E}">
        <p14:creationId xmlns:p14="http://schemas.microsoft.com/office/powerpoint/2010/main" val="226693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descr="Equation 12.10-1 for the calculation of diaphragm design forces. Note that this equation is different from the equation for the vertical distribution of base shear used for the design of the lateral force-resisting system. That distribution must also be considered in the design of the diaphragm "/>
          <p:cNvGraphicFramePr>
            <a:graphicFrameLocks noChangeAspect="1"/>
          </p:cNvGraphicFramePr>
          <p:nvPr>
            <p:extLst>
              <p:ext uri="{D42A27DB-BD31-4B8C-83A1-F6EECF244321}">
                <p14:modId xmlns:p14="http://schemas.microsoft.com/office/powerpoint/2010/main" val="961173302"/>
              </p:ext>
            </p:extLst>
          </p:nvPr>
        </p:nvGraphicFramePr>
        <p:xfrm>
          <a:off x="1663700" y="2638425"/>
          <a:ext cx="3327400" cy="618366"/>
        </p:xfrm>
        <a:graphic>
          <a:graphicData uri="http://schemas.openxmlformats.org/presentationml/2006/ole">
            <mc:AlternateContent xmlns:mc="http://schemas.openxmlformats.org/markup-compatibility/2006">
              <mc:Choice xmlns:v="urn:schemas-microsoft-com:vml" Requires="v">
                <p:oleObj spid="_x0000_s18822"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638425"/>
                        <a:ext cx="3327400" cy="618366"/>
                      </a:xfrm>
                      <a:prstGeom prst="rect">
                        <a:avLst/>
                      </a:prstGeom>
                    </p:spPr>
                  </p:pic>
                </p:oleObj>
              </mc:Fallback>
            </mc:AlternateContent>
          </a:graphicData>
        </a:graphic>
      </p:graphicFrame>
      <p:sp>
        <p:nvSpPr>
          <p:cNvPr id="8" name="Rectangle 7"/>
          <p:cNvSpPr/>
          <p:nvPr/>
        </p:nvSpPr>
        <p:spPr>
          <a:xfrm>
            <a:off x="338328" y="1007394"/>
            <a:ext cx="8650224" cy="3893374"/>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pn </a:t>
            </a:r>
            <a:endParaRPr lang="en-US" i="1" dirty="0"/>
          </a:p>
          <a:p>
            <a:pPr marL="400050" lvl="1">
              <a:spcAft>
                <a:spcPts val="1200"/>
              </a:spcAft>
              <a:buClr>
                <a:srgbClr val="FF0000"/>
              </a:buClr>
            </a:pPr>
            <a:r>
              <a:rPr lang="en-US" i="1" dirty="0"/>
              <a:t>C</a:t>
            </a:r>
            <a:r>
              <a:rPr lang="en-US" i="1" baseline="-25000" dirty="0"/>
              <a:t>pn</a:t>
            </a:r>
            <a:r>
              <a:rPr lang="en-US" dirty="0"/>
              <a:t> = </a:t>
            </a:r>
          </a:p>
          <a:p>
            <a:pPr marL="400050" lvl="1">
              <a:spcBef>
                <a:spcPts val="1200"/>
              </a:spcBef>
              <a:spcAft>
                <a:spcPts val="1200"/>
              </a:spcAft>
              <a:buClr>
                <a:srgbClr val="FF0000"/>
              </a:buClr>
            </a:pPr>
            <a:r>
              <a:rPr lang="en-US" dirty="0">
                <a:latin typeface="+mn-lt"/>
              </a:rPr>
              <a:t>where</a:t>
            </a:r>
          </a:p>
          <a:p>
            <a:pPr marL="400050" lvl="1">
              <a:spcAft>
                <a:spcPts val="1200"/>
              </a:spcAft>
              <a:buClr>
                <a:srgbClr val="FF0000"/>
              </a:buClr>
            </a:pPr>
            <a:r>
              <a:rPr lang="en-US" dirty="0"/>
              <a:t>Γ</a:t>
            </a:r>
            <a:r>
              <a:rPr lang="en-US" i="1" baseline="-25000" dirty="0"/>
              <a:t>m</a:t>
            </a:r>
            <a:r>
              <a:rPr lang="en-US" baseline="-25000" dirty="0"/>
              <a:t>2</a:t>
            </a:r>
            <a:r>
              <a:rPr lang="en-US" dirty="0"/>
              <a:t> is the higher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2</a:t>
            </a:r>
            <a:r>
              <a:rPr lang="en-US" dirty="0"/>
              <a:t> = 0.9z</a:t>
            </a:r>
            <a:r>
              <a:rPr lang="en-US" baseline="-25000" dirty="0"/>
              <a:t>s</a:t>
            </a:r>
            <a:r>
              <a:rPr lang="en-US" dirty="0"/>
              <a:t>(1 – 1/N)</a:t>
            </a:r>
            <a:r>
              <a:rPr lang="en-US" baseline="30000" dirty="0"/>
              <a:t>2</a:t>
            </a:r>
            <a:r>
              <a:rPr lang="en-US" dirty="0"/>
              <a:t> = 0.9x1.0 (1 – 1/5)</a:t>
            </a:r>
            <a:r>
              <a:rPr lang="en-US" baseline="30000" dirty="0"/>
              <a:t>2</a:t>
            </a:r>
            <a:r>
              <a:rPr lang="en-US" dirty="0"/>
              <a:t> = 0.576</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4241679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324535"/>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pn </a:t>
            </a:r>
          </a:p>
          <a:p>
            <a:pPr marL="400050" lvl="1">
              <a:spcAft>
                <a:spcPts val="1200"/>
              </a:spcAft>
              <a:buClr>
                <a:srgbClr val="FF0000"/>
              </a:buClr>
            </a:pPr>
            <a:r>
              <a:rPr lang="en-US" i="1" dirty="0"/>
              <a:t>C</a:t>
            </a:r>
            <a:r>
              <a:rPr lang="en-US" i="1" baseline="-25000" dirty="0"/>
              <a:t>s2</a:t>
            </a:r>
            <a:r>
              <a:rPr lang="en-US" dirty="0"/>
              <a:t> is higher mode seismic response coefficient, and is the smallest of:</a:t>
            </a:r>
          </a:p>
          <a:p>
            <a:pPr marL="400050" lvl="1">
              <a:spcAft>
                <a:spcPts val="1200"/>
              </a:spcAft>
              <a:buClr>
                <a:srgbClr val="FF0000"/>
              </a:buClr>
            </a:pPr>
            <a:r>
              <a:rPr lang="en-US" sz="2300" i="1" dirty="0"/>
              <a:t>C</a:t>
            </a:r>
            <a:r>
              <a:rPr lang="en-US" sz="2300" i="1" baseline="-25000" dirty="0"/>
              <a:t>s2</a:t>
            </a:r>
            <a:r>
              <a:rPr lang="en-US" sz="2300" dirty="0"/>
              <a:t> = (0.15</a:t>
            </a:r>
            <a:r>
              <a:rPr lang="en-US" sz="2300" i="1" dirty="0"/>
              <a:t>N</a:t>
            </a:r>
            <a:r>
              <a:rPr lang="en-US" sz="2300" dirty="0"/>
              <a:t> + 0.25)</a:t>
            </a:r>
            <a:r>
              <a:rPr lang="en-US" sz="2300" i="1" dirty="0"/>
              <a:t>I</a:t>
            </a:r>
            <a:r>
              <a:rPr lang="en-US" sz="2300" i="1" baseline="-25000" dirty="0"/>
              <a:t>e</a:t>
            </a:r>
            <a:r>
              <a:rPr lang="en-US" sz="2300" i="1" dirty="0"/>
              <a:t>S</a:t>
            </a:r>
            <a:r>
              <a:rPr lang="en-US" sz="2300" i="1" baseline="-25000" dirty="0"/>
              <a:t>DS</a:t>
            </a:r>
            <a:r>
              <a:rPr lang="en-US" sz="2300" i="1" dirty="0"/>
              <a:t> = </a:t>
            </a:r>
            <a:r>
              <a:rPr lang="en-US" sz="2300" dirty="0"/>
              <a:t>(0.15x5 + 0.25)x1.0x0.21 = 0.21</a:t>
            </a:r>
          </a:p>
          <a:p>
            <a:pPr marL="400050" lvl="1">
              <a:spcAft>
                <a:spcPts val="1200"/>
              </a:spcAft>
              <a:buClr>
                <a:srgbClr val="FF0000"/>
              </a:buClr>
            </a:pPr>
            <a:r>
              <a:rPr lang="en-US" sz="2300" i="1" dirty="0"/>
              <a:t>C</a:t>
            </a:r>
            <a:r>
              <a:rPr lang="en-US" sz="2300" i="1" baseline="-25000" dirty="0"/>
              <a:t>s2</a:t>
            </a:r>
            <a:r>
              <a:rPr lang="en-US" sz="2300" dirty="0"/>
              <a:t> = </a:t>
            </a:r>
            <a:r>
              <a:rPr lang="en-US" sz="2300" i="1" dirty="0"/>
              <a:t>I</a:t>
            </a:r>
            <a:r>
              <a:rPr lang="en-US" sz="2300" i="1" baseline="-25000" dirty="0"/>
              <a:t>e</a:t>
            </a:r>
            <a:r>
              <a:rPr lang="en-US" sz="2300" i="1" dirty="0"/>
              <a:t>S</a:t>
            </a:r>
            <a:r>
              <a:rPr lang="en-US" sz="2300" i="1" baseline="-25000" dirty="0"/>
              <a:t>DS</a:t>
            </a:r>
            <a:r>
              <a:rPr lang="en-US" sz="2300" i="1" dirty="0"/>
              <a:t> = </a:t>
            </a:r>
            <a:r>
              <a:rPr lang="en-US" sz="2300" dirty="0"/>
              <a:t>1.0x0.21 = 0.21</a:t>
            </a:r>
          </a:p>
          <a:p>
            <a:pPr marL="400050" lvl="1">
              <a:spcAft>
                <a:spcPts val="1200"/>
              </a:spcAft>
              <a:buClr>
                <a:srgbClr val="FF0000"/>
              </a:buClr>
            </a:pPr>
            <a:r>
              <a:rPr lang="en-US" sz="2300" dirty="0"/>
              <a:t>and for N ≥ 2</a:t>
            </a:r>
          </a:p>
          <a:p>
            <a:pPr marL="400050" lvl="1">
              <a:spcAft>
                <a:spcPts val="1200"/>
              </a:spcAft>
              <a:buClr>
                <a:srgbClr val="FF0000"/>
              </a:buClr>
            </a:pPr>
            <a:r>
              <a:rPr lang="en-US" sz="2300" i="1" dirty="0"/>
              <a:t>C</a:t>
            </a:r>
            <a:r>
              <a:rPr lang="en-US" sz="2300" i="1" baseline="-25000" dirty="0"/>
              <a:t>s2</a:t>
            </a:r>
            <a:r>
              <a:rPr lang="en-US" sz="2300" dirty="0"/>
              <a:t> = </a:t>
            </a:r>
            <a:r>
              <a:rPr lang="en-US" sz="2300" i="1" dirty="0"/>
              <a:t>I</a:t>
            </a:r>
            <a:r>
              <a:rPr lang="en-US" sz="2300" i="1" baseline="-25000" dirty="0"/>
              <a:t>e</a:t>
            </a:r>
            <a:r>
              <a:rPr lang="en-US" sz="2300" i="1" dirty="0"/>
              <a:t>S</a:t>
            </a:r>
            <a:r>
              <a:rPr lang="en-US" sz="2300" i="1" baseline="-25000" dirty="0"/>
              <a:t>D</a:t>
            </a:r>
            <a:r>
              <a:rPr lang="en-US" sz="2300" baseline="-25000" dirty="0"/>
              <a:t>1</a:t>
            </a:r>
            <a:r>
              <a:rPr lang="en-US" sz="2300" i="1" dirty="0"/>
              <a:t> </a:t>
            </a:r>
            <a:r>
              <a:rPr lang="en-US" sz="2300" dirty="0"/>
              <a:t>/ [0.03(N-1)]</a:t>
            </a:r>
            <a:r>
              <a:rPr lang="en-US" sz="2300" i="1" dirty="0"/>
              <a:t> = </a:t>
            </a:r>
            <a:r>
              <a:rPr lang="en-US" sz="2300" dirty="0"/>
              <a:t>1.0x0.12 / [0.03(5-1)] = 1.00</a:t>
            </a:r>
          </a:p>
          <a:p>
            <a:pPr marL="400050" lvl="1">
              <a:spcBef>
                <a:spcPts val="1800"/>
              </a:spcBef>
              <a:spcAft>
                <a:spcPts val="600"/>
              </a:spcAft>
              <a:buClr>
                <a:srgbClr val="FF0000"/>
              </a:buClr>
            </a:pPr>
            <a:r>
              <a:rPr lang="en-US" dirty="0"/>
              <a:t>Governing </a:t>
            </a:r>
            <a:r>
              <a:rPr lang="en-US" i="1" dirty="0"/>
              <a:t>C</a:t>
            </a:r>
            <a:r>
              <a:rPr lang="en-US" i="1" baseline="-25000" dirty="0"/>
              <a:t>s2</a:t>
            </a:r>
            <a:r>
              <a:rPr lang="en-US" dirty="0"/>
              <a:t> = 0.21</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198354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descr="Equation 12.10-1 for the calculation of diaphragm design forces. Note that this equation is different from the equation for the vertical distribution of base shear used for the design of the lateral force-resisting system. That distribution must also be considered in the design of the diaphragm "/>
          <p:cNvGraphicFramePr>
            <a:graphicFrameLocks noChangeAspect="1"/>
          </p:cNvGraphicFramePr>
          <p:nvPr>
            <p:extLst>
              <p:ext uri="{D42A27DB-BD31-4B8C-83A1-F6EECF244321}">
                <p14:modId xmlns:p14="http://schemas.microsoft.com/office/powerpoint/2010/main" val="3957031251"/>
              </p:ext>
            </p:extLst>
          </p:nvPr>
        </p:nvGraphicFramePr>
        <p:xfrm>
          <a:off x="1663700" y="2790825"/>
          <a:ext cx="3327400" cy="618366"/>
        </p:xfrm>
        <a:graphic>
          <a:graphicData uri="http://schemas.openxmlformats.org/presentationml/2006/ole">
            <mc:AlternateContent xmlns:mc="http://schemas.openxmlformats.org/markup-compatibility/2006">
              <mc:Choice xmlns:v="urn:schemas-microsoft-com:vml" Requires="v">
                <p:oleObj spid="_x0000_s25968"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790825"/>
                        <a:ext cx="3327400" cy="618366"/>
                      </a:xfrm>
                      <a:prstGeom prst="rect">
                        <a:avLst/>
                      </a:prstGeom>
                    </p:spPr>
                  </p:pic>
                </p:oleObj>
              </mc:Fallback>
            </mc:AlternateContent>
          </a:graphicData>
        </a:graphic>
      </p:graphicFrame>
      <p:sp>
        <p:nvSpPr>
          <p:cNvPr id="8" name="Rectangle 7"/>
          <p:cNvSpPr/>
          <p:nvPr/>
        </p:nvSpPr>
        <p:spPr>
          <a:xfrm>
            <a:off x="338328" y="1007394"/>
            <a:ext cx="8650224" cy="2323713"/>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3000"/>
              </a:spcAft>
              <a:buClr>
                <a:srgbClr val="FF0000"/>
              </a:buClr>
              <a:buFont typeface="Arial" pitchFamily="34" charset="0"/>
              <a:buChar char="•"/>
            </a:pPr>
            <a:r>
              <a:rPr lang="en-US" dirty="0"/>
              <a:t>Determination of </a:t>
            </a:r>
            <a:r>
              <a:rPr lang="en-US" i="1" dirty="0"/>
              <a:t>C</a:t>
            </a:r>
            <a:r>
              <a:rPr lang="en-US" i="1" baseline="-25000" dirty="0"/>
              <a:t>pn </a:t>
            </a:r>
            <a:endParaRPr lang="en-US" i="1" dirty="0"/>
          </a:p>
          <a:p>
            <a:pPr marL="400050" lvl="1">
              <a:spcAft>
                <a:spcPts val="1200"/>
              </a:spcAft>
              <a:buClr>
                <a:srgbClr val="FF0000"/>
              </a:buClr>
            </a:pPr>
            <a:r>
              <a:rPr lang="en-US" i="1" dirty="0"/>
              <a:t>C</a:t>
            </a:r>
            <a:r>
              <a:rPr lang="en-US" i="1" baseline="-25000" dirty="0"/>
              <a:t>pn</a:t>
            </a:r>
            <a:r>
              <a:rPr lang="en-US" dirty="0"/>
              <a:t> =                                           = 0.387</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9015693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wo graphs both with hx /hn in the y-axis with ascending gradations from 0 to 1, and in the x-axis with gradations left to right of diaphragm design acceleration coefficient for level x, Cpx from 0 to Cpn. hx /hn is the ratio of the height from the base to level x, hx to the vertical distance from the base to the highest level of the seismic force-resisting system of the structure., hn.  On the left-hand side graph for building two stories or less in height, the design acceleration coefficient curve begins at Cp0,0 and rises linearly to Cpn,1. On the right-hand side graph for building three stories or more in height, the curve begins at Cp0,0 and rises linearly to Cpi,0.8, then rises in a straight line from Cpi,0.8 to Cpn,1. Cp0, Cpi, and Cpn are diaphragm design acceleration coefficient at the structure base, diaphragm design acceleration coefficient at 80 percent of the structural height above the base, hn, and diaphragm design acceleration coefficient at the structural height, hn, respectively." title="Diaphragm Design Forces"/>
          <p:cNvPicPr/>
          <p:nvPr/>
        </p:nvPicPr>
        <p:blipFill>
          <a:blip r:embed="rId3">
            <a:extLst>
              <a:ext uri="{28A0092B-C50C-407E-A947-70E740481C1C}">
                <a14:useLocalDpi xmlns:a14="http://schemas.microsoft.com/office/drawing/2010/main" val="0"/>
              </a:ext>
            </a:extLst>
          </a:blip>
          <a:srcRect/>
          <a:stretch>
            <a:fillRect/>
          </a:stretch>
        </p:blipFill>
        <p:spPr bwMode="auto">
          <a:xfrm>
            <a:off x="2361564" y="3041636"/>
            <a:ext cx="4603752" cy="3256548"/>
          </a:xfrm>
          <a:prstGeom prst="rect">
            <a:avLst/>
          </a:prstGeom>
          <a:noFill/>
          <a:ln>
            <a:noFill/>
          </a:ln>
        </p:spPr>
      </p:pic>
      <p:sp>
        <p:nvSpPr>
          <p:cNvPr id="8" name="Rectangle 7"/>
          <p:cNvSpPr/>
          <p:nvPr/>
        </p:nvSpPr>
        <p:spPr>
          <a:xfrm>
            <a:off x="338328" y="1007394"/>
            <a:ext cx="8650224" cy="1938992"/>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r>
              <a:rPr lang="en-US" dirty="0"/>
              <a:t>Using </a:t>
            </a:r>
            <a:r>
              <a:rPr lang="en-US" i="1" dirty="0"/>
              <a:t>Standard</a:t>
            </a:r>
            <a:r>
              <a:rPr lang="en-US" dirty="0"/>
              <a:t> Figure 12.10.3-1, </a:t>
            </a:r>
            <a:r>
              <a:rPr lang="en-US" i="1" dirty="0"/>
              <a:t>C</a:t>
            </a:r>
            <a:r>
              <a:rPr lang="en-US" i="1" baseline="-25000" dirty="0"/>
              <a:t>px</a:t>
            </a:r>
            <a:r>
              <a:rPr lang="en-US" dirty="0"/>
              <a:t> is determined at various floor levels, as shown in Table 11.1-2B</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4602898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title="Table 11.1-2B Fpx Calulations for SDC B"/>
          <p:cNvGraphicFramePr>
            <a:graphicFrameLocks noGrp="1"/>
          </p:cNvGraphicFramePr>
          <p:nvPr>
            <p:extLst>
              <p:ext uri="{D42A27DB-BD31-4B8C-83A1-F6EECF244321}">
                <p14:modId xmlns:p14="http://schemas.microsoft.com/office/powerpoint/2010/main" val="2699546779"/>
              </p:ext>
            </p:extLst>
          </p:nvPr>
        </p:nvGraphicFramePr>
        <p:xfrm>
          <a:off x="1187447" y="2683005"/>
          <a:ext cx="6617234" cy="3737247"/>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7">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291167">
                  <a:extLst>
                    <a:ext uri="{9D8B030D-6E8A-4147-A177-3AD203B41FA5}">
                      <a16:colId xmlns:a16="http://schemas.microsoft.com/office/drawing/2014/main" val="20005"/>
                    </a:ext>
                  </a:extLst>
                </a:gridCol>
              </a:tblGrid>
              <a:tr h="493773">
                <a:tc gridSpan="6">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ysClr val="windowText" lastClr="000000"/>
                          </a:solidFill>
                          <a:effectLst/>
                        </a:rPr>
                        <a:t>Table 11.1-2B  F</a:t>
                      </a:r>
                      <a:r>
                        <a:rPr lang="en-US" sz="2000" baseline="-25000" dirty="0">
                          <a:solidFill>
                            <a:sysClr val="windowText" lastClr="000000"/>
                          </a:solidFill>
                          <a:effectLst/>
                        </a:rPr>
                        <a:t>px</a:t>
                      </a:r>
                      <a:r>
                        <a:rPr lang="en-US" sz="2000" dirty="0">
                          <a:solidFill>
                            <a:sysClr val="windowText" lastClr="000000"/>
                          </a:solidFill>
                          <a:effectLst/>
                        </a:rPr>
                        <a:t> Calculations for SDC B</a:t>
                      </a:r>
                      <a:endParaRPr lang="en-US" sz="2000" dirty="0">
                        <a:solidFill>
                          <a:sysClr val="windowText" lastClr="000000"/>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h</a:t>
                      </a:r>
                      <a:r>
                        <a:rPr lang="en-US" sz="2000" baseline="-25000" dirty="0">
                          <a:effectLst/>
                        </a:rPr>
                        <a:t>x</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(ft)</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C</a:t>
                      </a:r>
                      <a:r>
                        <a:rPr lang="en-US" sz="2000" baseline="-25000" dirty="0">
                          <a:effectLst/>
                        </a:rPr>
                        <a:t>px</a:t>
                      </a:r>
                      <a:endParaRPr lang="en-US" sz="2000" dirty="0">
                        <a:effectLst/>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w</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px,min</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Roof</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43.34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0.39</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807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312</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4</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34.67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283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26.00</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230</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17.33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0.21</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177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1</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8.67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0.15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855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125</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35.90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a:txBody>
                    <a:bodyPr/>
                    <a:lstStyle/>
                    <a:p>
                      <a:endParaRPr lang="en-US" dirty="0"/>
                    </a:p>
                  </a:txBody>
                  <a:tcPr marL="36195" marR="36195" marT="0" marB="0" anchor="ctr">
                    <a:solidFill>
                      <a:schemeClr val="bg1">
                        <a:lumMod val="95000"/>
                      </a:schemeClr>
                    </a:solidFill>
                  </a:tcPr>
                </a:tc>
                <a:tc>
                  <a:txBody>
                    <a:bodyPr/>
                    <a:lstStyle/>
                    <a:p>
                      <a:endParaRPr lang="en-US" dirty="0"/>
                    </a:p>
                  </a:txBody>
                  <a:tcPr marL="36195" marR="36195" marT="0" marB="0" anchor="ctr">
                    <a:solidFill>
                      <a:schemeClr val="bg1">
                        <a:lumMod val="95000"/>
                      </a:schemeClr>
                    </a:solidFill>
                  </a:tcPr>
                </a:tc>
                <a:tc>
                  <a:txBody>
                    <a:bodyPr/>
                    <a:lstStyle/>
                    <a:p>
                      <a:endParaRPr lang="en-US" dirty="0"/>
                    </a:p>
                  </a:txBody>
                  <a:tcPr marL="36195" marR="36195" marT="0" marB="0" anchor="ctr">
                    <a:solidFill>
                      <a:schemeClr val="bg1">
                        <a:lumMod val="95000"/>
                      </a:schemeClr>
                    </a:solidFill>
                  </a:tcPr>
                </a:tc>
                <a:tc>
                  <a:txBody>
                    <a:bodyPr/>
                    <a:lstStyle/>
                    <a:p>
                      <a:endParaRPr lang="en-US" dirty="0"/>
                    </a:p>
                  </a:txBody>
                  <a:tcPr marL="36195" marR="36195" marT="0" marB="0" anchor="ctr">
                    <a:solidFill>
                      <a:schemeClr val="bg1">
                        <a:lumMod val="95000"/>
                      </a:schemeClr>
                    </a:solidFill>
                  </a:tcPr>
                </a:tc>
                <a:tc>
                  <a:txBody>
                    <a:bodyPr/>
                    <a:lstStyle/>
                    <a:p>
                      <a:endParaRPr lang="en-US" dirty="0"/>
                    </a:p>
                  </a:txBody>
                  <a:tcPr marL="36195" marR="36195" marT="0" marB="0" anchor="ctr">
                    <a:solidFill>
                      <a:schemeClr val="bg1">
                        <a:lumMod val="95000"/>
                      </a:schemeClr>
                    </a:solidFill>
                  </a:tcPr>
                </a:tc>
                <a:extLst>
                  <a:ext uri="{0D108BD9-81ED-4DB2-BD59-A6C34878D82A}">
                    <a16:rowId xmlns:a16="http://schemas.microsoft.com/office/drawing/2014/main" val="10007"/>
                  </a:ext>
                </a:extLst>
              </a:tr>
            </a:tbl>
          </a:graphicData>
        </a:graphic>
      </p:graphicFrame>
      <p:graphicFrame>
        <p:nvGraphicFramePr>
          <p:cNvPr id="3" name="Object 2" descr="Equation 12.10-1 for the calculation of diaphragm design forces. Note that this equation is different from the equation for the vertical distribution of base shear used for the design of the lateral force-resisting system. That distribution must also be considered in the design of the diaphragm."/>
          <p:cNvGraphicFramePr>
            <a:graphicFrameLocks noChangeAspect="1"/>
          </p:cNvGraphicFramePr>
          <p:nvPr>
            <p:extLst>
              <p:ext uri="{D42A27DB-BD31-4B8C-83A1-F6EECF244321}">
                <p14:modId xmlns:p14="http://schemas.microsoft.com/office/powerpoint/2010/main" val="3466664481"/>
              </p:ext>
            </p:extLst>
          </p:nvPr>
        </p:nvGraphicFramePr>
        <p:xfrm>
          <a:off x="2781299" y="1677439"/>
          <a:ext cx="3780511" cy="912382"/>
        </p:xfrm>
        <a:graphic>
          <a:graphicData uri="http://schemas.openxmlformats.org/presentationml/2006/ole">
            <mc:AlternateContent xmlns:mc="http://schemas.openxmlformats.org/markup-compatibility/2006">
              <mc:Choice xmlns:v="urn:schemas-microsoft-com:vml" Requires="v">
                <p:oleObj spid="_x0000_s20866" name="Equation" r:id="rId4" imgW="1739880" imgH="419040" progId="Equation.3">
                  <p:embed/>
                </p:oleObj>
              </mc:Choice>
              <mc:Fallback>
                <p:oleObj name="Equation" r:id="rId4" imgW="1739880" imgH="419040" progId="Equation.3">
                  <p:embed/>
                  <p:pic>
                    <p:nvPicPr>
                      <p:cNvPr id="0" name="Object 2"/>
                      <p:cNvPicPr>
                        <a:picLocks noChangeAspect="1" noChangeArrowheads="1"/>
                      </p:cNvPicPr>
                      <p:nvPr/>
                    </p:nvPicPr>
                    <p:blipFill>
                      <a:blip r:embed="rId5"/>
                      <a:srcRect/>
                      <a:stretch>
                        <a:fillRect/>
                      </a:stretch>
                    </p:blipFill>
                    <p:spPr bwMode="auto">
                      <a:xfrm>
                        <a:off x="2781299" y="1677439"/>
                        <a:ext cx="3780511" cy="912382"/>
                      </a:xfrm>
                      <a:prstGeom prst="rect">
                        <a:avLst/>
                      </a:prstGeom>
                      <a:noFill/>
                      <a:ln>
                        <a:noFill/>
                      </a:ln>
                    </p:spPr>
                  </p:pic>
                </p:oleObj>
              </mc:Fallback>
            </mc:AlternateContent>
          </a:graphicData>
        </a:graphic>
      </p:graphicFrame>
      <p:sp>
        <p:nvSpPr>
          <p:cNvPr id="8" name="Rectangle 7"/>
          <p:cNvSpPr/>
          <p:nvPr/>
        </p:nvSpPr>
        <p:spPr>
          <a:xfrm>
            <a:off x="338328" y="1007394"/>
            <a:ext cx="8650224" cy="1200329"/>
          </a:xfrm>
          <a:prstGeom prst="rect">
            <a:avLst/>
          </a:prstGeom>
        </p:spPr>
        <p:txBody>
          <a:bodyPr wrap="square">
            <a:spAutoFit/>
          </a:bodyPr>
          <a:lstStyle/>
          <a:p>
            <a:r>
              <a:rPr lang="en-US" b="1" dirty="0"/>
              <a:t>Step 3: </a:t>
            </a:r>
            <a:r>
              <a:rPr lang="en-US" dirty="0"/>
              <a:t>Determine </a:t>
            </a:r>
            <a:r>
              <a:rPr lang="en-US" i="1" dirty="0"/>
              <a:t>F</a:t>
            </a:r>
            <a:r>
              <a:rPr lang="en-US" i="1" baseline="-25000" dirty="0"/>
              <a:t>px</a:t>
            </a:r>
            <a:r>
              <a:rPr lang="en-US" dirty="0"/>
              <a:t>, Diaphragm Design Force at Level x</a:t>
            </a:r>
          </a:p>
          <a:p>
            <a:endParaRPr lang="en-US" dirty="0"/>
          </a:p>
          <a:p>
            <a:endParaRPr lang="en-US"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0198831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Design of Building Assigned to</a:t>
            </a:r>
            <a:br>
              <a:rPr lang="en-US" dirty="0"/>
            </a:br>
            <a:r>
              <a:rPr lang="en-US" dirty="0"/>
              <a:t>Seismic Design Category C</a:t>
            </a:r>
          </a:p>
        </p:txBody>
      </p:sp>
    </p:spTree>
    <p:extLst>
      <p:ext uri="{BB962C8B-B14F-4D97-AF65-F5344CB8AC3E}">
        <p14:creationId xmlns:p14="http://schemas.microsoft.com/office/powerpoint/2010/main" val="27904547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00" y="1419352"/>
            <a:ext cx="8483600" cy="4895723"/>
          </a:xfrm>
        </p:spPr>
        <p:txBody>
          <a:bodyPr/>
          <a:lstStyle/>
          <a:p>
            <a:pPr>
              <a:buClr>
                <a:srgbClr val="FF0000"/>
              </a:buClr>
            </a:pPr>
            <a:r>
              <a:rPr lang="en-US" sz="2000" dirty="0"/>
              <a:t>The weight tributary to the roof and floor diaphragms (</a:t>
            </a:r>
            <a:r>
              <a:rPr lang="en-US" sz="2000" i="1" dirty="0"/>
              <a:t>w</a:t>
            </a:r>
            <a:r>
              <a:rPr lang="en-US" sz="2000" i="1" baseline="-25000" dirty="0"/>
              <a:t>px</a:t>
            </a:r>
            <a:r>
              <a:rPr lang="en-US" sz="2000" dirty="0"/>
              <a:t>) is the total story weight (</a:t>
            </a:r>
            <a:r>
              <a:rPr lang="en-US" sz="2000" i="1" dirty="0"/>
              <a:t>w</a:t>
            </a:r>
            <a:r>
              <a:rPr lang="en-US" sz="2000" i="1" baseline="-25000" dirty="0"/>
              <a:t>i</a:t>
            </a:r>
            <a:r>
              <a:rPr lang="en-US" sz="2000" dirty="0"/>
              <a:t>) at Level </a:t>
            </a:r>
            <a:r>
              <a:rPr lang="en-US" sz="2000" i="1" dirty="0"/>
              <a:t>i</a:t>
            </a:r>
            <a:r>
              <a:rPr lang="en-US" sz="2000" dirty="0"/>
              <a:t> minus the weight of the walls parallel to the direction of loading. </a:t>
            </a:r>
          </a:p>
          <a:p>
            <a:pPr lvl="1">
              <a:buClr>
                <a:srgbClr val="FF0000"/>
              </a:buClr>
            </a:pPr>
            <a:r>
              <a:rPr lang="en-US" sz="2000" dirty="0"/>
              <a:t>Roof:</a:t>
            </a:r>
          </a:p>
          <a:p>
            <a:pPr lvl="2">
              <a:buClr>
                <a:srgbClr val="FF0000"/>
              </a:buClr>
            </a:pPr>
            <a:r>
              <a:rPr lang="en-US" sz="2000" dirty="0"/>
              <a:t>Total weight = 				        870 kips</a:t>
            </a:r>
          </a:p>
          <a:p>
            <a:pPr lvl="2">
              <a:buClr>
                <a:srgbClr val="FF0000"/>
              </a:buClr>
            </a:pPr>
            <a:r>
              <a:rPr lang="en-US" sz="2000" dirty="0"/>
              <a:t>Walls parallel to force = (48 psf)(277 ft)(8.67 ft / 2) = </a:t>
            </a:r>
            <a:r>
              <a:rPr lang="en-US" sz="2000" u="sng" dirty="0"/>
              <a:t>-58 kips</a:t>
            </a:r>
          </a:p>
          <a:p>
            <a:pPr lvl="2">
              <a:buClr>
                <a:srgbClr val="FF0000"/>
              </a:buClr>
            </a:pPr>
            <a:r>
              <a:rPr lang="en-US" sz="2000" i="1" dirty="0"/>
              <a:t>w</a:t>
            </a:r>
            <a:r>
              <a:rPr lang="en-US" sz="2000" i="1" baseline="-25000" dirty="0"/>
              <a:t>px</a:t>
            </a:r>
            <a:r>
              <a:rPr lang="en-US" sz="2000" dirty="0"/>
              <a:t>	=					        812 kips</a:t>
            </a:r>
          </a:p>
          <a:p>
            <a:pPr lvl="1">
              <a:buClr>
                <a:srgbClr val="FF0000"/>
              </a:buClr>
            </a:pPr>
            <a:r>
              <a:rPr lang="en-US" sz="2000" dirty="0"/>
              <a:t>Floors:</a:t>
            </a:r>
          </a:p>
          <a:p>
            <a:pPr lvl="2">
              <a:buClr>
                <a:srgbClr val="FF0000"/>
              </a:buClr>
            </a:pPr>
            <a:r>
              <a:rPr lang="en-US" sz="2000" dirty="0"/>
              <a:t>Total weight	=				        978 kips</a:t>
            </a:r>
          </a:p>
          <a:p>
            <a:pPr lvl="2">
              <a:buClr>
                <a:srgbClr val="FF0000"/>
              </a:buClr>
            </a:pPr>
            <a:r>
              <a:rPr lang="en-US" sz="2000" dirty="0"/>
              <a:t>Walls parallel to force = (48 psf)(277 ft)(8.67 ft) =    </a:t>
            </a:r>
            <a:r>
              <a:rPr lang="en-US" sz="2000" u="sng" dirty="0"/>
              <a:t>-115 kips</a:t>
            </a:r>
            <a:endParaRPr lang="en-US" sz="2000" dirty="0"/>
          </a:p>
          <a:p>
            <a:pPr lvl="2">
              <a:buClr>
                <a:srgbClr val="FF0000"/>
              </a:buClr>
            </a:pPr>
            <a:r>
              <a:rPr lang="en-US" sz="2000" i="1" dirty="0"/>
              <a:t>w</a:t>
            </a:r>
            <a:r>
              <a:rPr lang="en-US" sz="2000" i="1" baseline="-25000" dirty="0"/>
              <a:t>px</a:t>
            </a:r>
            <a:r>
              <a:rPr lang="en-US" sz="2000" dirty="0"/>
              <a:t>	=					        863 kips</a:t>
            </a:r>
          </a:p>
          <a:p>
            <a:pPr marL="0" indent="0">
              <a:buClr>
                <a:srgbClr val="FF0000"/>
              </a:buClr>
              <a:buNone/>
            </a:pPr>
            <a:br>
              <a:rPr lang="en-US" sz="1400" dirty="0"/>
            </a:br>
            <a:endParaRPr lang="en-US" dirty="0"/>
          </a:p>
        </p:txBody>
      </p:sp>
      <p:sp>
        <p:nvSpPr>
          <p:cNvPr id="2" name="Title 1"/>
          <p:cNvSpPr>
            <a:spLocks noGrp="1"/>
          </p:cNvSpPr>
          <p:nvPr>
            <p:ph type="title"/>
          </p:nvPr>
        </p:nvSpPr>
        <p:spPr>
          <a:xfrm>
            <a:off x="673100" y="289413"/>
            <a:ext cx="7721600" cy="1025525"/>
          </a:xfrm>
        </p:spPr>
        <p:txBody>
          <a:bodyPr/>
          <a:lstStyle/>
          <a:p>
            <a:r>
              <a:rPr lang="en-US" dirty="0"/>
              <a:t>Diaphragm Design Forces</a:t>
            </a:r>
          </a:p>
        </p:txBody>
      </p:sp>
    </p:spTree>
    <p:extLst>
      <p:ext uri="{BB962C8B-B14F-4D97-AF65-F5344CB8AC3E}">
        <p14:creationId xmlns:p14="http://schemas.microsoft.com/office/powerpoint/2010/main" val="27236445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373154"/>
            <a:ext cx="8650224" cy="5093702"/>
          </a:xfrm>
          <a:prstGeom prst="rect">
            <a:avLst/>
          </a:prstGeom>
        </p:spPr>
        <p:txBody>
          <a:bodyPr wrap="square">
            <a:spAutoFit/>
          </a:bodyPr>
          <a:lstStyle/>
          <a:p>
            <a:r>
              <a:rPr lang="en-US" sz="2800" dirty="0"/>
              <a:t>Since the building is assigned to SDC C, the precast concrete diaphragm design forces are required to be</a:t>
            </a:r>
          </a:p>
          <a:p>
            <a:r>
              <a:rPr lang="en-US" sz="2800" dirty="0"/>
              <a:t>determined by the provisions of Standard Section 12.10.3:</a:t>
            </a:r>
          </a:p>
          <a:p>
            <a:endParaRPr lang="en-US" dirty="0"/>
          </a:p>
          <a:p>
            <a:pPr marL="347663">
              <a:spcAft>
                <a:spcPts val="1800"/>
              </a:spcAft>
            </a:pPr>
            <a:r>
              <a:rPr lang="en-US" b="1" dirty="0"/>
              <a:t>Step 1:</a:t>
            </a:r>
            <a:r>
              <a:rPr lang="en-US" dirty="0"/>
              <a:t> Determine </a:t>
            </a:r>
            <a:r>
              <a:rPr lang="en-US" i="1" dirty="0"/>
              <a:t>R</a:t>
            </a:r>
            <a:r>
              <a:rPr lang="en-US" i="1" baseline="-25000" dirty="0"/>
              <a:t>s</a:t>
            </a:r>
            <a:r>
              <a:rPr lang="en-US" dirty="0"/>
              <a:t>, Diaphragm Design Force Reduction Factor (</a:t>
            </a:r>
            <a:r>
              <a:rPr lang="en-US" i="1" dirty="0"/>
              <a:t>Standard</a:t>
            </a:r>
            <a:r>
              <a:rPr lang="en-US" dirty="0"/>
              <a:t> Table 12.10-1)</a:t>
            </a:r>
          </a:p>
          <a:p>
            <a:pPr marL="347663">
              <a:spcAft>
                <a:spcPts val="1800"/>
              </a:spcAft>
            </a:pPr>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pPr marL="347663">
              <a:spcAft>
                <a:spcPts val="1800"/>
              </a:spcAft>
            </a:pPr>
            <a:r>
              <a:rPr lang="en-US" b="1" dirty="0"/>
              <a:t>Step 3: </a:t>
            </a:r>
            <a:r>
              <a:rPr lang="en-US" dirty="0"/>
              <a:t>Determine </a:t>
            </a:r>
            <a:r>
              <a:rPr lang="en-US" i="1" dirty="0"/>
              <a:t>F</a:t>
            </a:r>
            <a:r>
              <a:rPr lang="en-US" i="1" baseline="-25000" dirty="0"/>
              <a:t>px</a:t>
            </a:r>
            <a:r>
              <a:rPr lang="en-US" dirty="0"/>
              <a:t>, Diaphragm Design Force at Level x</a:t>
            </a:r>
          </a:p>
          <a:p>
            <a:endParaRPr lang="en-US" dirty="0"/>
          </a:p>
        </p:txBody>
      </p:sp>
      <p:sp>
        <p:nvSpPr>
          <p:cNvPr id="2" name="Title 1"/>
          <p:cNvSpPr>
            <a:spLocks noGrp="1"/>
          </p:cNvSpPr>
          <p:nvPr>
            <p:ph type="title"/>
          </p:nvPr>
        </p:nvSpPr>
        <p:spPr/>
        <p:txBody>
          <a:bodyPr/>
          <a:lstStyle/>
          <a:p>
            <a:r>
              <a:rPr lang="en-US" dirty="0"/>
              <a:t>Diaphragm Design Forces </a:t>
            </a:r>
          </a:p>
        </p:txBody>
      </p:sp>
    </p:spTree>
    <p:extLst>
      <p:ext uri="{BB962C8B-B14F-4D97-AF65-F5344CB8AC3E}">
        <p14:creationId xmlns:p14="http://schemas.microsoft.com/office/powerpoint/2010/main" val="13212273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247317"/>
          </a:xfrm>
          <a:prstGeom prst="rect">
            <a:avLst/>
          </a:prstGeom>
        </p:spPr>
        <p:txBody>
          <a:bodyPr wrap="square">
            <a:spAutoFit/>
          </a:bodyPr>
          <a:lstStyle/>
          <a:p>
            <a:r>
              <a:rPr lang="en-US" b="1" dirty="0"/>
              <a:t>Step 1:</a:t>
            </a:r>
            <a:r>
              <a:rPr lang="en-US" dirty="0"/>
              <a:t> Determine </a:t>
            </a:r>
            <a:r>
              <a:rPr lang="en-US" i="1" dirty="0"/>
              <a:t>R</a:t>
            </a:r>
            <a:r>
              <a:rPr lang="en-US" i="1" baseline="-25000" dirty="0"/>
              <a:t>s</a:t>
            </a:r>
            <a:r>
              <a:rPr lang="en-US" dirty="0"/>
              <a:t>, Diaphragm Design Force Reduction Factor (</a:t>
            </a:r>
            <a:r>
              <a:rPr lang="en-US" i="1" dirty="0"/>
              <a:t>Standard</a:t>
            </a:r>
            <a:r>
              <a:rPr lang="en-US" dirty="0"/>
              <a:t> Table 12.10-1)</a:t>
            </a:r>
          </a:p>
          <a:p>
            <a:endParaRPr lang="en-US" dirty="0"/>
          </a:p>
          <a:p>
            <a:pPr marL="342900" indent="-342900">
              <a:spcAft>
                <a:spcPts val="1200"/>
              </a:spcAft>
              <a:buClr>
                <a:srgbClr val="FF0000"/>
              </a:buClr>
              <a:buFont typeface="Arial" pitchFamily="34" charset="0"/>
              <a:buChar char="•"/>
            </a:pPr>
            <a:r>
              <a:rPr lang="en-US" dirty="0">
                <a:latin typeface="+mn-lt"/>
              </a:rPr>
              <a:t>For SDC C, the Diaphragm Seismic Demand Level is Low. So all diaphragm design options are allowed; the Basic Design Option (BDO) </a:t>
            </a:r>
            <a:r>
              <a:rPr lang="en-US" dirty="0"/>
              <a:t>is chosen. </a:t>
            </a:r>
          </a:p>
          <a:p>
            <a:pPr marL="342900" indent="-342900">
              <a:spcAft>
                <a:spcPts val="1200"/>
              </a:spcAft>
              <a:buClr>
                <a:srgbClr val="FF0000"/>
              </a:buClr>
              <a:buFont typeface="Arial" pitchFamily="34" charset="0"/>
              <a:buChar char="•"/>
            </a:pPr>
            <a:r>
              <a:rPr lang="en-US" dirty="0"/>
              <a:t>The issue of connector deformability is moot, because there are no connectors involved. </a:t>
            </a:r>
          </a:p>
          <a:p>
            <a:pPr marL="342900" indent="-342900">
              <a:spcAft>
                <a:spcPts val="1200"/>
              </a:spcAft>
              <a:buClr>
                <a:srgbClr val="FF0000"/>
              </a:buClr>
              <a:buFont typeface="Arial" pitchFamily="34" charset="0"/>
              <a:buChar char="•"/>
            </a:pPr>
            <a:r>
              <a:rPr lang="en-US" i="1" dirty="0"/>
              <a:t>R</a:t>
            </a:r>
            <a:r>
              <a:rPr lang="en-US" i="1" baseline="-25000" dirty="0"/>
              <a:t>s</a:t>
            </a:r>
            <a:r>
              <a:rPr lang="en-US" dirty="0"/>
              <a:t> = 1.0</a:t>
            </a:r>
          </a:p>
          <a:p>
            <a:pPr marL="342900" indent="-342900">
              <a:spcAft>
                <a:spcPts val="1200"/>
              </a:spcAft>
              <a:buClr>
                <a:srgbClr val="FF0000"/>
              </a:buClr>
              <a:buFont typeface="Arial" pitchFamily="34" charset="0"/>
              <a:buChar char="•"/>
            </a:pPr>
            <a:r>
              <a:rPr lang="en-US" dirty="0"/>
              <a:t>Shear over strength factor = 1.4</a:t>
            </a:r>
            <a:r>
              <a:rPr lang="en-US" i="1" dirty="0"/>
              <a:t>R</a:t>
            </a:r>
            <a:r>
              <a:rPr lang="en-US" i="1" baseline="-25000" dirty="0"/>
              <a:t>s</a:t>
            </a:r>
            <a:r>
              <a:rPr lang="en-US" dirty="0"/>
              <a:t> = 1.4.</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723154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539978"/>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a:spcAft>
                <a:spcPts val="2400"/>
              </a:spcAft>
              <a:buClr>
                <a:srgbClr val="FF0000"/>
              </a:buClr>
            </a:pPr>
            <a:r>
              <a:rPr lang="en-US" dirty="0">
                <a:latin typeface="+mn-lt"/>
              </a:rPr>
              <a:t>To determine </a:t>
            </a:r>
            <a:r>
              <a:rPr lang="en-US" i="1" dirty="0">
                <a:latin typeface="+mn-lt"/>
              </a:rPr>
              <a:t>C</a:t>
            </a:r>
            <a:r>
              <a:rPr lang="en-US" i="1" baseline="-25000" dirty="0">
                <a:latin typeface="+mn-lt"/>
              </a:rPr>
              <a:t>px</a:t>
            </a:r>
            <a:r>
              <a:rPr lang="en-US" dirty="0">
                <a:latin typeface="+mn-lt"/>
              </a:rPr>
              <a:t>, three parameters must be determined -   </a:t>
            </a:r>
            <a:r>
              <a:rPr lang="en-US" i="1" dirty="0">
                <a:latin typeface="+mn-lt"/>
              </a:rPr>
              <a:t>C</a:t>
            </a:r>
            <a:r>
              <a:rPr lang="en-US" i="1" baseline="-25000" dirty="0">
                <a:latin typeface="+mn-lt"/>
              </a:rPr>
              <a:t>p</a:t>
            </a:r>
            <a:r>
              <a:rPr lang="en-US" baseline="-25000" dirty="0">
                <a:latin typeface="+mn-lt"/>
              </a:rPr>
              <a:t>0</a:t>
            </a:r>
            <a:r>
              <a:rPr lang="en-US" dirty="0">
                <a:latin typeface="+mn-lt"/>
              </a:rPr>
              <a:t>, </a:t>
            </a:r>
            <a:r>
              <a:rPr lang="en-US" i="1" dirty="0">
                <a:latin typeface="+mn-lt"/>
              </a:rPr>
              <a:t>C</a:t>
            </a:r>
            <a:r>
              <a:rPr lang="en-US" i="1" baseline="-25000" dirty="0">
                <a:latin typeface="+mn-lt"/>
              </a:rPr>
              <a:t>pi</a:t>
            </a:r>
            <a:r>
              <a:rPr lang="en-US" dirty="0">
                <a:latin typeface="+mn-lt"/>
              </a:rPr>
              <a:t>, and </a:t>
            </a:r>
            <a:r>
              <a:rPr lang="en-US" i="1" dirty="0">
                <a:latin typeface="+mn-lt"/>
              </a:rPr>
              <a:t>C</a:t>
            </a:r>
            <a:r>
              <a:rPr lang="en-US" i="1" baseline="-25000" dirty="0">
                <a:latin typeface="+mn-lt"/>
              </a:rPr>
              <a:t>pn</a:t>
            </a:r>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a:t>
            </a:r>
            <a:r>
              <a:rPr lang="en-US" baseline="-25000" dirty="0"/>
              <a:t>0</a:t>
            </a:r>
            <a:r>
              <a:rPr lang="en-US" dirty="0"/>
              <a:t>:</a:t>
            </a:r>
            <a:endParaRPr lang="en-US" i="1" dirty="0"/>
          </a:p>
          <a:p>
            <a:pPr marL="400050">
              <a:spcAft>
                <a:spcPts val="2400"/>
              </a:spcAft>
              <a:buClr>
                <a:srgbClr val="FF0000"/>
              </a:buClr>
            </a:pPr>
            <a:r>
              <a:rPr lang="en-US" i="1" dirty="0"/>
              <a:t>C</a:t>
            </a:r>
            <a:r>
              <a:rPr lang="en-US" i="1" baseline="-25000" dirty="0"/>
              <a:t>p</a:t>
            </a:r>
            <a:r>
              <a:rPr lang="en-US" baseline="-25000" dirty="0"/>
              <a:t>0</a:t>
            </a:r>
            <a:r>
              <a:rPr lang="en-US" dirty="0"/>
              <a:t> = 0.4</a:t>
            </a:r>
            <a:r>
              <a:rPr lang="en-US" i="1" dirty="0"/>
              <a:t>S</a:t>
            </a:r>
            <a:r>
              <a:rPr lang="en-US" i="1" baseline="-25000" dirty="0"/>
              <a:t>DS</a:t>
            </a:r>
            <a:r>
              <a:rPr lang="en-US" i="1" dirty="0"/>
              <a:t>I</a:t>
            </a:r>
            <a:r>
              <a:rPr lang="en-US" i="1" baseline="-25000" dirty="0"/>
              <a:t>e</a:t>
            </a:r>
            <a:r>
              <a:rPr lang="en-US" dirty="0"/>
              <a:t> = 0.4×0.37×1.0 = 0.148</a:t>
            </a:r>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a:t>
            </a:r>
            <a:endParaRPr lang="en-US" i="1" dirty="0"/>
          </a:p>
          <a:p>
            <a:pPr marL="400050">
              <a:spcAft>
                <a:spcPts val="1200"/>
              </a:spcAft>
              <a:buClr>
                <a:srgbClr val="FF0000"/>
              </a:buClr>
            </a:pPr>
            <a:r>
              <a:rPr lang="en-US" i="1" dirty="0"/>
              <a:t>C</a:t>
            </a:r>
            <a:r>
              <a:rPr lang="en-US" i="1" baseline="-25000" dirty="0"/>
              <a:t>pi</a:t>
            </a:r>
            <a:r>
              <a:rPr lang="en-US" dirty="0"/>
              <a:t> is the greater of the values given by:</a:t>
            </a:r>
          </a:p>
          <a:p>
            <a:pPr marL="400050" lvl="1">
              <a:spcAft>
                <a:spcPts val="1200"/>
              </a:spcAft>
              <a:buClr>
                <a:srgbClr val="FF0000"/>
              </a:buClr>
            </a:pPr>
            <a:r>
              <a:rPr lang="en-US" i="1" dirty="0"/>
              <a:t>C</a:t>
            </a:r>
            <a:r>
              <a:rPr lang="en-US" i="1" baseline="-25000" dirty="0"/>
              <a:t>pi</a:t>
            </a:r>
            <a:r>
              <a:rPr lang="en-US" dirty="0"/>
              <a:t> = </a:t>
            </a:r>
            <a:r>
              <a:rPr lang="en-US" i="1" dirty="0"/>
              <a:t>C</a:t>
            </a:r>
            <a:r>
              <a:rPr lang="en-US" i="1" baseline="-25000" dirty="0"/>
              <a:t>p</a:t>
            </a:r>
            <a:r>
              <a:rPr lang="en-US" baseline="-25000" dirty="0"/>
              <a:t>0</a:t>
            </a:r>
            <a:r>
              <a:rPr lang="en-US" dirty="0"/>
              <a:t> = 0.148, and</a:t>
            </a:r>
          </a:p>
          <a:p>
            <a:pPr marL="400050" lvl="1">
              <a:spcAft>
                <a:spcPts val="1200"/>
              </a:spcAft>
              <a:buClr>
                <a:srgbClr val="FF0000"/>
              </a:buClr>
            </a:pPr>
            <a:r>
              <a:rPr lang="en-US" i="1" dirty="0"/>
              <a:t>C</a:t>
            </a:r>
            <a:r>
              <a:rPr lang="en-US" i="1" baseline="-25000" dirty="0"/>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4071599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4024" y="1651000"/>
            <a:ext cx="8260876" cy="4040116"/>
          </a:xfrm>
        </p:spPr>
        <p:txBody>
          <a:bodyPr/>
          <a:lstStyle/>
          <a:p>
            <a:pPr marL="342900" lvl="0" indent="-342900" algn="l">
              <a:buClr>
                <a:srgbClr val="FF0000"/>
              </a:buClr>
              <a:buFont typeface="Arial" pitchFamily="34" charset="0"/>
              <a:buChar char="•"/>
            </a:pPr>
            <a:r>
              <a:rPr lang="en-US" sz="2000" dirty="0"/>
              <a:t>Precast seismic systems used in structures assigned to Seismic Design Category C must be intermediate or special moment frames, or intermediate precast or special structural walls.</a:t>
            </a:r>
          </a:p>
          <a:p>
            <a:pPr marL="342900" lvl="0" indent="-342900" algn="l">
              <a:buClr>
                <a:srgbClr val="FF0000"/>
              </a:buClr>
              <a:buFont typeface="Arial" pitchFamily="34" charset="0"/>
              <a:buChar char="•"/>
            </a:pPr>
            <a:r>
              <a:rPr lang="en-US" sz="2000" dirty="0"/>
              <a:t>Precast seismic systems used in structures assigned to Seismic Design Category D must be special moment frames, or intermediate precast (up to 40 feet) or special structural walls.</a:t>
            </a:r>
          </a:p>
          <a:p>
            <a:pPr marL="342900" lvl="0" indent="-342900" algn="l">
              <a:buClr>
                <a:srgbClr val="FF0000"/>
              </a:buClr>
              <a:buFont typeface="Arial" pitchFamily="34" charset="0"/>
              <a:buChar char="•"/>
            </a:pPr>
            <a:r>
              <a:rPr lang="en-US" sz="2000" dirty="0"/>
              <a:t>Precast seismic systems used in structures assigned to Seismic Design Category E or F must be special moment frames or special structural walls.</a:t>
            </a:r>
          </a:p>
          <a:p>
            <a:pPr marL="342900" lvl="0" indent="-342900" algn="l">
              <a:buClr>
                <a:srgbClr val="FF0000"/>
              </a:buClr>
              <a:buFont typeface="Arial" pitchFamily="34" charset="0"/>
              <a:buChar char="•"/>
            </a:pPr>
            <a:r>
              <a:rPr lang="en-US" sz="2000" dirty="0"/>
              <a:t>Prestress provided by prestressing steel resisting earthquake-induced flexural and axial loads in frame members must be limited to 700 psi or </a:t>
            </a:r>
            <a:r>
              <a:rPr lang="en-US" sz="2000" i="1" dirty="0"/>
              <a:t>f’</a:t>
            </a:r>
            <a:r>
              <a:rPr lang="en-US" sz="2000" i="1" baseline="-25000" dirty="0"/>
              <a:t>c</a:t>
            </a:r>
            <a:r>
              <a:rPr lang="en-US" sz="2000" dirty="0"/>
              <a:t>/6 in plastic hinge regions.  </a:t>
            </a:r>
          </a:p>
        </p:txBody>
      </p:sp>
      <p:sp>
        <p:nvSpPr>
          <p:cNvPr id="2" name="Title 1"/>
          <p:cNvSpPr>
            <a:spLocks noGrp="1"/>
          </p:cNvSpPr>
          <p:nvPr>
            <p:ph type="ctrTitle"/>
          </p:nvPr>
        </p:nvSpPr>
        <p:spPr>
          <a:xfrm>
            <a:off x="660400" y="542925"/>
            <a:ext cx="7239000" cy="1171575"/>
          </a:xfrm>
        </p:spPr>
        <p:txBody>
          <a:bodyPr/>
          <a:lstStyle/>
          <a:p>
            <a:r>
              <a:rPr lang="en-US" dirty="0"/>
              <a:t>Requirements for Precast Concrete Systems</a:t>
            </a:r>
            <a:br>
              <a:rPr lang="en-US" dirty="0"/>
            </a:br>
            <a:endParaRPr lang="en-US" dirty="0"/>
          </a:p>
        </p:txBody>
      </p:sp>
    </p:spTree>
    <p:extLst>
      <p:ext uri="{BB962C8B-B14F-4D97-AF65-F5344CB8AC3E}">
        <p14:creationId xmlns:p14="http://schemas.microsoft.com/office/powerpoint/2010/main" val="339817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493538"/>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 </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is the first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1</a:t>
            </a:r>
            <a:r>
              <a:rPr lang="en-US" dirty="0"/>
              <a:t> = 1 + 0.5z</a:t>
            </a:r>
            <a:r>
              <a:rPr lang="en-US" baseline="-25000" dirty="0"/>
              <a:t>s</a:t>
            </a:r>
            <a:r>
              <a:rPr lang="en-US" dirty="0"/>
              <a:t>(1 – 1/N) = 1 + 0.5x1.0 (1 – 1/5) = 1.4</a:t>
            </a:r>
          </a:p>
          <a:p>
            <a:pPr marL="400050" lvl="1">
              <a:spcAft>
                <a:spcPts val="1200"/>
              </a:spcAft>
              <a:buClr>
                <a:srgbClr val="FF0000"/>
              </a:buClr>
            </a:pPr>
            <a:r>
              <a:rPr lang="en-US" i="1" dirty="0"/>
              <a:t>C</a:t>
            </a:r>
            <a:r>
              <a:rPr lang="en-US" i="1" baseline="-25000" dirty="0"/>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 </a:t>
            </a:r>
            <a:r>
              <a:rPr lang="en-US" i="1" dirty="0"/>
              <a:t>= </a:t>
            </a:r>
            <a:r>
              <a:rPr lang="en-US" dirty="0"/>
              <a:t>0.9x1.4x2.5x0.106 = 0.334 &gt; 0.148</a:t>
            </a:r>
          </a:p>
          <a:p>
            <a:pPr marL="400050" lvl="1">
              <a:spcAft>
                <a:spcPts val="0"/>
              </a:spcAft>
              <a:buClr>
                <a:srgbClr val="FF0000"/>
              </a:buClr>
            </a:pPr>
            <a:endParaRPr lang="en-US" dirty="0"/>
          </a:p>
          <a:p>
            <a:pPr marL="400050" lvl="1">
              <a:spcAft>
                <a:spcPts val="1200"/>
              </a:spcAft>
              <a:buClr>
                <a:srgbClr val="FF0000"/>
              </a:buClr>
            </a:pPr>
            <a:r>
              <a:rPr lang="en-US" dirty="0"/>
              <a:t>Governing </a:t>
            </a:r>
            <a:r>
              <a:rPr lang="en-US" i="1" dirty="0"/>
              <a:t>C</a:t>
            </a:r>
            <a:r>
              <a:rPr lang="en-US" i="1" baseline="-25000" dirty="0"/>
              <a:t>pi</a:t>
            </a:r>
            <a:r>
              <a:rPr lang="en-US" dirty="0"/>
              <a:t> = 0.334</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2903182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title="Diaphragm Design Forces"/>
          <p:cNvGrpSpPr/>
          <p:nvPr/>
        </p:nvGrpSpPr>
        <p:grpSpPr>
          <a:xfrm>
            <a:off x="338328" y="1007394"/>
            <a:ext cx="8650224" cy="3893374"/>
            <a:chOff x="338328" y="1007394"/>
            <a:chExt cx="8650224" cy="3893374"/>
          </a:xfrm>
        </p:grpSpPr>
        <p:sp>
          <p:nvSpPr>
            <p:cNvPr id="8" name="Rectangle 7" descr="Equation 12.10-1 for the calculation of diaphragm design forces is provided. Note that this equation is different from the equation for the vertical distribution of base shear used for the design of the lateral force-resisting system. That distribution must also be considered in the design of the diaphragm."/>
            <p:cNvSpPr/>
            <p:nvPr/>
          </p:nvSpPr>
          <p:spPr>
            <a:xfrm>
              <a:off x="338328" y="1007394"/>
              <a:ext cx="8650224" cy="3893374"/>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pn </a:t>
              </a:r>
              <a:endParaRPr lang="en-US" i="1" dirty="0"/>
            </a:p>
            <a:p>
              <a:pPr marL="400050" lvl="1">
                <a:spcAft>
                  <a:spcPts val="1200"/>
                </a:spcAft>
                <a:buClr>
                  <a:srgbClr val="FF0000"/>
                </a:buClr>
              </a:pPr>
              <a:r>
                <a:rPr lang="en-US" i="1" dirty="0"/>
                <a:t>C</a:t>
              </a:r>
              <a:r>
                <a:rPr lang="en-US" i="1" baseline="-25000" dirty="0"/>
                <a:t>pn</a:t>
              </a:r>
              <a:r>
                <a:rPr lang="en-US" dirty="0"/>
                <a:t> = </a:t>
              </a:r>
            </a:p>
            <a:p>
              <a:pPr marL="400050" lvl="1">
                <a:spcBef>
                  <a:spcPts val="1200"/>
                </a:spcBef>
                <a:spcAft>
                  <a:spcPts val="1200"/>
                </a:spcAft>
                <a:buClr>
                  <a:srgbClr val="FF0000"/>
                </a:buClr>
              </a:pPr>
              <a:r>
                <a:rPr lang="en-US" dirty="0">
                  <a:latin typeface="+mn-lt"/>
                </a:rPr>
                <a:t>where</a:t>
              </a:r>
            </a:p>
            <a:p>
              <a:pPr marL="400050" lvl="1">
                <a:spcAft>
                  <a:spcPts val="1200"/>
                </a:spcAft>
                <a:buClr>
                  <a:srgbClr val="FF0000"/>
                </a:buClr>
              </a:pPr>
              <a:r>
                <a:rPr lang="en-US" dirty="0"/>
                <a:t>Γ</a:t>
              </a:r>
              <a:r>
                <a:rPr lang="en-US" i="1" baseline="-25000" dirty="0"/>
                <a:t>m</a:t>
              </a:r>
              <a:r>
                <a:rPr lang="en-US" baseline="-25000" dirty="0"/>
                <a:t>2</a:t>
              </a:r>
              <a:r>
                <a:rPr lang="en-US" dirty="0"/>
                <a:t> is the higher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2</a:t>
              </a:r>
              <a:r>
                <a:rPr lang="en-US" dirty="0"/>
                <a:t> = 0.9z</a:t>
              </a:r>
              <a:r>
                <a:rPr lang="en-US" baseline="-25000" dirty="0"/>
                <a:t>s</a:t>
              </a:r>
              <a:r>
                <a:rPr lang="en-US" dirty="0"/>
                <a:t>(1 – 1/N)</a:t>
              </a:r>
              <a:r>
                <a:rPr lang="en-US" baseline="30000" dirty="0"/>
                <a:t>2</a:t>
              </a:r>
              <a:r>
                <a:rPr lang="en-US" dirty="0"/>
                <a:t> = 0.9x1.0 (1 – 1/5)</a:t>
              </a:r>
              <a:r>
                <a:rPr lang="en-US" baseline="30000" dirty="0"/>
                <a:t>2</a:t>
              </a:r>
              <a:r>
                <a:rPr lang="en-US" dirty="0"/>
                <a:t> = 0.576</a:t>
              </a:r>
            </a:p>
          </p:txBody>
        </p:sp>
        <p:graphicFrame>
          <p:nvGraphicFramePr>
            <p:cNvPr id="3" name="Object 2"/>
            <p:cNvGraphicFramePr>
              <a:graphicFrameLocks noChangeAspect="1"/>
            </p:cNvGraphicFramePr>
            <p:nvPr>
              <p:extLst>
                <p:ext uri="{D42A27DB-BD31-4B8C-83A1-F6EECF244321}">
                  <p14:modId xmlns:p14="http://schemas.microsoft.com/office/powerpoint/2010/main" val="3027510634"/>
                </p:ext>
              </p:extLst>
            </p:nvPr>
          </p:nvGraphicFramePr>
          <p:xfrm>
            <a:off x="1663700" y="2638425"/>
            <a:ext cx="3327400" cy="618366"/>
          </p:xfrm>
          <a:graphic>
            <a:graphicData uri="http://schemas.openxmlformats.org/presentationml/2006/ole">
              <mc:AlternateContent xmlns:mc="http://schemas.openxmlformats.org/markup-compatibility/2006">
                <mc:Choice xmlns:v="urn:schemas-microsoft-com:vml" Requires="v">
                  <p:oleObj spid="_x0000_s23932"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638425"/>
                          <a:ext cx="3327400" cy="618366"/>
                        </a:xfrm>
                        <a:prstGeom prst="rect">
                          <a:avLst/>
                        </a:prstGeom>
                      </p:spPr>
                    </p:pic>
                  </p:oleObj>
                </mc:Fallback>
              </mc:AlternateContent>
            </a:graphicData>
          </a:graphic>
        </p:graphicFrame>
      </p:gr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215807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324535"/>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pn </a:t>
            </a:r>
          </a:p>
          <a:p>
            <a:pPr marL="400050" lvl="1">
              <a:spcAft>
                <a:spcPts val="1200"/>
              </a:spcAft>
              <a:buClr>
                <a:srgbClr val="FF0000"/>
              </a:buClr>
            </a:pPr>
            <a:r>
              <a:rPr lang="en-US" i="1" dirty="0"/>
              <a:t>C</a:t>
            </a:r>
            <a:r>
              <a:rPr lang="en-US" i="1" baseline="-25000" dirty="0"/>
              <a:t>s2</a:t>
            </a:r>
            <a:r>
              <a:rPr lang="en-US" dirty="0"/>
              <a:t> is higher mode seismic response coefficient, and is the smallest of:</a:t>
            </a:r>
          </a:p>
          <a:p>
            <a:pPr marL="400050" lvl="1">
              <a:spcAft>
                <a:spcPts val="1200"/>
              </a:spcAft>
              <a:buClr>
                <a:srgbClr val="FF0000"/>
              </a:buClr>
            </a:pPr>
            <a:r>
              <a:rPr lang="en-US" sz="2300" i="1" dirty="0"/>
              <a:t>C</a:t>
            </a:r>
            <a:r>
              <a:rPr lang="en-US" sz="2300" i="1" baseline="-25000" dirty="0"/>
              <a:t>s2</a:t>
            </a:r>
            <a:r>
              <a:rPr lang="en-US" sz="2300" dirty="0"/>
              <a:t> = (0.15</a:t>
            </a:r>
            <a:r>
              <a:rPr lang="en-US" sz="2300" i="1" dirty="0"/>
              <a:t>N</a:t>
            </a:r>
            <a:r>
              <a:rPr lang="en-US" sz="2300" dirty="0"/>
              <a:t> + 0.25)</a:t>
            </a:r>
            <a:r>
              <a:rPr lang="en-US" sz="2300" i="1" dirty="0"/>
              <a:t>I</a:t>
            </a:r>
            <a:r>
              <a:rPr lang="en-US" sz="2300" i="1" baseline="-25000" dirty="0"/>
              <a:t>e</a:t>
            </a:r>
            <a:r>
              <a:rPr lang="en-US" sz="2300" i="1" dirty="0"/>
              <a:t>S</a:t>
            </a:r>
            <a:r>
              <a:rPr lang="en-US" sz="2300" i="1" baseline="-25000" dirty="0"/>
              <a:t>DS</a:t>
            </a:r>
            <a:r>
              <a:rPr lang="en-US" sz="2300" i="1" dirty="0"/>
              <a:t> = </a:t>
            </a:r>
            <a:r>
              <a:rPr lang="en-US" sz="2300" dirty="0"/>
              <a:t>(0.15x5 + 0.25)x1.0x0.37 = 0.37</a:t>
            </a:r>
          </a:p>
          <a:p>
            <a:pPr marL="400050" lvl="1">
              <a:spcAft>
                <a:spcPts val="1200"/>
              </a:spcAft>
              <a:buClr>
                <a:srgbClr val="FF0000"/>
              </a:buClr>
            </a:pPr>
            <a:r>
              <a:rPr lang="en-US" sz="2300" i="1" dirty="0"/>
              <a:t>C</a:t>
            </a:r>
            <a:r>
              <a:rPr lang="en-US" sz="2300" i="1" baseline="-25000" dirty="0"/>
              <a:t>s2</a:t>
            </a:r>
            <a:r>
              <a:rPr lang="en-US" sz="2300" dirty="0"/>
              <a:t> = </a:t>
            </a:r>
            <a:r>
              <a:rPr lang="en-US" sz="2300" i="1" dirty="0"/>
              <a:t>I</a:t>
            </a:r>
            <a:r>
              <a:rPr lang="en-US" sz="2300" i="1" baseline="-25000" dirty="0"/>
              <a:t>e</a:t>
            </a:r>
            <a:r>
              <a:rPr lang="en-US" sz="2300" i="1" dirty="0"/>
              <a:t>S</a:t>
            </a:r>
            <a:r>
              <a:rPr lang="en-US" sz="2300" i="1" baseline="-25000" dirty="0"/>
              <a:t>DS</a:t>
            </a:r>
            <a:r>
              <a:rPr lang="en-US" sz="2300" i="1" dirty="0"/>
              <a:t> = </a:t>
            </a:r>
            <a:r>
              <a:rPr lang="en-US" sz="2300" dirty="0"/>
              <a:t>1.0x0.37 = 0.37</a:t>
            </a:r>
          </a:p>
          <a:p>
            <a:pPr marL="400050" lvl="1">
              <a:spcAft>
                <a:spcPts val="1200"/>
              </a:spcAft>
              <a:buClr>
                <a:srgbClr val="FF0000"/>
              </a:buClr>
            </a:pPr>
            <a:r>
              <a:rPr lang="en-US" sz="2300" dirty="0"/>
              <a:t>and for N ≥ 2</a:t>
            </a:r>
          </a:p>
          <a:p>
            <a:pPr marL="400050" lvl="1">
              <a:spcAft>
                <a:spcPts val="1200"/>
              </a:spcAft>
              <a:buClr>
                <a:srgbClr val="FF0000"/>
              </a:buClr>
            </a:pPr>
            <a:r>
              <a:rPr lang="en-US" sz="2300" i="1" dirty="0"/>
              <a:t>C</a:t>
            </a:r>
            <a:r>
              <a:rPr lang="en-US" sz="2300" i="1" baseline="-25000" dirty="0"/>
              <a:t>s2</a:t>
            </a:r>
            <a:r>
              <a:rPr lang="en-US" sz="2300" dirty="0"/>
              <a:t> = </a:t>
            </a:r>
            <a:r>
              <a:rPr lang="en-US" sz="2300" i="1" dirty="0"/>
              <a:t>I</a:t>
            </a:r>
            <a:r>
              <a:rPr lang="en-US" sz="2300" i="1" baseline="-25000" dirty="0"/>
              <a:t>e</a:t>
            </a:r>
            <a:r>
              <a:rPr lang="en-US" sz="2300" i="1" dirty="0"/>
              <a:t>S</a:t>
            </a:r>
            <a:r>
              <a:rPr lang="en-US" sz="2300" i="1" baseline="-25000" dirty="0"/>
              <a:t>D</a:t>
            </a:r>
            <a:r>
              <a:rPr lang="en-US" sz="2300" baseline="-25000" dirty="0"/>
              <a:t>1</a:t>
            </a:r>
            <a:r>
              <a:rPr lang="en-US" sz="2300" i="1" dirty="0"/>
              <a:t> </a:t>
            </a:r>
            <a:r>
              <a:rPr lang="en-US" sz="2300" dirty="0"/>
              <a:t>/ [0.03(N-1)]</a:t>
            </a:r>
            <a:r>
              <a:rPr lang="en-US" sz="2300" i="1" dirty="0"/>
              <a:t> = </a:t>
            </a:r>
            <a:r>
              <a:rPr lang="en-US" sz="2300" dirty="0"/>
              <a:t>1.0x0.15 / [0.03(5-1)] = 1.25</a:t>
            </a:r>
          </a:p>
          <a:p>
            <a:pPr marL="400050" lvl="1">
              <a:spcBef>
                <a:spcPts val="1800"/>
              </a:spcBef>
              <a:spcAft>
                <a:spcPts val="600"/>
              </a:spcAft>
              <a:buClr>
                <a:srgbClr val="FF0000"/>
              </a:buClr>
            </a:pPr>
            <a:r>
              <a:rPr lang="en-US" dirty="0"/>
              <a:t>Governing </a:t>
            </a:r>
            <a:r>
              <a:rPr lang="en-US" i="1" dirty="0"/>
              <a:t>C</a:t>
            </a:r>
            <a:r>
              <a:rPr lang="en-US" i="1" baseline="-25000" dirty="0"/>
              <a:t>s2</a:t>
            </a:r>
            <a:r>
              <a:rPr lang="en-US" dirty="0"/>
              <a:t> = 0.37</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9531914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descr="Equation 12.10-1 for the calculation of diaphragm design forces."/>
          <p:cNvGraphicFramePr>
            <a:graphicFrameLocks noChangeAspect="1"/>
          </p:cNvGraphicFramePr>
          <p:nvPr>
            <p:extLst>
              <p:ext uri="{D42A27DB-BD31-4B8C-83A1-F6EECF244321}">
                <p14:modId xmlns:p14="http://schemas.microsoft.com/office/powerpoint/2010/main" val="3089261875"/>
              </p:ext>
            </p:extLst>
          </p:nvPr>
        </p:nvGraphicFramePr>
        <p:xfrm>
          <a:off x="1663700" y="2790825"/>
          <a:ext cx="3327400" cy="618366"/>
        </p:xfrm>
        <a:graphic>
          <a:graphicData uri="http://schemas.openxmlformats.org/presentationml/2006/ole">
            <mc:AlternateContent xmlns:mc="http://schemas.openxmlformats.org/markup-compatibility/2006">
              <mc:Choice xmlns:v="urn:schemas-microsoft-com:vml" Requires="v">
                <p:oleObj spid="_x0000_s26991"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790825"/>
                        <a:ext cx="3327400" cy="618366"/>
                      </a:xfrm>
                      <a:prstGeom prst="rect">
                        <a:avLst/>
                      </a:prstGeom>
                    </p:spPr>
                  </p:pic>
                </p:oleObj>
              </mc:Fallback>
            </mc:AlternateContent>
          </a:graphicData>
        </a:graphic>
      </p:graphicFrame>
      <p:sp>
        <p:nvSpPr>
          <p:cNvPr id="8" name="Rectangle 7"/>
          <p:cNvSpPr/>
          <p:nvPr/>
        </p:nvSpPr>
        <p:spPr>
          <a:xfrm>
            <a:off x="338328" y="1007394"/>
            <a:ext cx="8650224" cy="2323713"/>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3000"/>
              </a:spcAft>
              <a:buClr>
                <a:srgbClr val="FF0000"/>
              </a:buClr>
              <a:buFont typeface="Arial" pitchFamily="34" charset="0"/>
              <a:buChar char="•"/>
            </a:pPr>
            <a:r>
              <a:rPr lang="en-US" dirty="0"/>
              <a:t>Determination of </a:t>
            </a:r>
            <a:r>
              <a:rPr lang="en-US" i="1" dirty="0"/>
              <a:t>C</a:t>
            </a:r>
            <a:r>
              <a:rPr lang="en-US" i="1" baseline="-25000" dirty="0"/>
              <a:t>pn </a:t>
            </a:r>
            <a:endParaRPr lang="en-US" i="1" dirty="0"/>
          </a:p>
          <a:p>
            <a:pPr marL="400050" lvl="1">
              <a:spcAft>
                <a:spcPts val="1200"/>
              </a:spcAft>
              <a:buClr>
                <a:srgbClr val="FF0000"/>
              </a:buClr>
            </a:pPr>
            <a:r>
              <a:rPr lang="en-US" i="1" dirty="0"/>
              <a:t>C</a:t>
            </a:r>
            <a:r>
              <a:rPr lang="en-US" i="1" baseline="-25000" dirty="0"/>
              <a:t>pn</a:t>
            </a:r>
            <a:r>
              <a:rPr lang="en-US" dirty="0"/>
              <a:t> =                                           = 0.428</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062096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wo graphs both with hx /hn in the y-axis with ascending gradations from 0 to 1, and in the x-axis with gradations left to right of diaphragm design acceleration coefficient for level x, Cpx from 0 to Cpn. &#10;&#10;hx /hn is the ratio of the height from the base to level x, hx to the vertical distance from the base to the highest level of the seismic force-resisting system of the structure., hn.  On the left-hand side graph for building two stories or less in height, the design acceleration coefficient curve begins at Cp0,0 and rises linearly to Cpn,1. On the right-hand side graph for building three stories or more in height, the curve begins at Cp0,0 and rises linearly to Cpi,0.8, then rises in a straight line from Cpi,0.8 to Cpn,1. Cp0, Cpi, and Cpn are diaphragm design acceleration coefficient at the structure base, diaphragm design acceleration coefficient at 80 percent of the structural height above the base, hn, and diaphragm design acceleration coefficient at the structural height, hn, respectively." title="Diaphragm Design Forces "/>
          <p:cNvPicPr/>
          <p:nvPr/>
        </p:nvPicPr>
        <p:blipFill>
          <a:blip r:embed="rId3">
            <a:extLst>
              <a:ext uri="{28A0092B-C50C-407E-A947-70E740481C1C}">
                <a14:useLocalDpi xmlns:a14="http://schemas.microsoft.com/office/drawing/2010/main" val="0"/>
              </a:ext>
            </a:extLst>
          </a:blip>
          <a:srcRect/>
          <a:stretch>
            <a:fillRect/>
          </a:stretch>
        </p:blipFill>
        <p:spPr bwMode="auto">
          <a:xfrm>
            <a:off x="2402508" y="2946386"/>
            <a:ext cx="4603752" cy="3256548"/>
          </a:xfrm>
          <a:prstGeom prst="rect">
            <a:avLst/>
          </a:prstGeom>
          <a:noFill/>
          <a:ln>
            <a:noFill/>
          </a:ln>
        </p:spPr>
      </p:pic>
      <p:sp>
        <p:nvSpPr>
          <p:cNvPr id="8" name="Rectangle 7"/>
          <p:cNvSpPr/>
          <p:nvPr/>
        </p:nvSpPr>
        <p:spPr>
          <a:xfrm>
            <a:off x="338328" y="1007394"/>
            <a:ext cx="8650224" cy="1938992"/>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r>
              <a:rPr lang="en-US" dirty="0"/>
              <a:t>Using </a:t>
            </a:r>
            <a:r>
              <a:rPr lang="en-US" i="1" dirty="0"/>
              <a:t>Standard</a:t>
            </a:r>
            <a:r>
              <a:rPr lang="en-US" dirty="0"/>
              <a:t> Figure 12.10.3-1, </a:t>
            </a:r>
            <a:r>
              <a:rPr lang="en-US" i="1" dirty="0"/>
              <a:t>C</a:t>
            </a:r>
            <a:r>
              <a:rPr lang="en-US" i="1" baseline="-25000" dirty="0"/>
              <a:t>px</a:t>
            </a:r>
            <a:r>
              <a:rPr lang="en-US" dirty="0"/>
              <a:t> is determined at various floor levels, as shown in Table 11.1-3</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20753331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title="Table 11.1-3B Fpx Calulations for SDC C"/>
          <p:cNvGraphicFramePr>
            <a:graphicFrameLocks noGrp="1"/>
          </p:cNvGraphicFramePr>
          <p:nvPr>
            <p:extLst>
              <p:ext uri="{D42A27DB-BD31-4B8C-83A1-F6EECF244321}">
                <p14:modId xmlns:p14="http://schemas.microsoft.com/office/powerpoint/2010/main" val="1648338302"/>
              </p:ext>
            </p:extLst>
          </p:nvPr>
        </p:nvGraphicFramePr>
        <p:xfrm>
          <a:off x="1187447" y="2683005"/>
          <a:ext cx="6617233" cy="3612323"/>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6">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291167">
                  <a:extLst>
                    <a:ext uri="{9D8B030D-6E8A-4147-A177-3AD203B41FA5}">
                      <a16:colId xmlns:a16="http://schemas.microsoft.com/office/drawing/2014/main" val="20005"/>
                    </a:ext>
                  </a:extLst>
                </a:gridCol>
              </a:tblGrid>
              <a:tr h="493773">
                <a:tc gridSpan="6">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ysClr val="windowText" lastClr="000000"/>
                          </a:solidFill>
                          <a:effectLst/>
                        </a:rPr>
                        <a:t>Table 11.1-3  F</a:t>
                      </a:r>
                      <a:r>
                        <a:rPr lang="en-US" sz="2000" baseline="-25000" dirty="0">
                          <a:solidFill>
                            <a:sysClr val="windowText" lastClr="000000"/>
                          </a:solidFill>
                          <a:effectLst/>
                        </a:rPr>
                        <a:t>px</a:t>
                      </a:r>
                      <a:r>
                        <a:rPr lang="en-US" sz="2000" dirty="0">
                          <a:solidFill>
                            <a:sysClr val="windowText" lastClr="000000"/>
                          </a:solidFill>
                          <a:effectLst/>
                        </a:rPr>
                        <a:t> Calculations for SDC C</a:t>
                      </a:r>
                      <a:endParaRPr lang="en-US" sz="2000" dirty="0">
                        <a:solidFill>
                          <a:sysClr val="windowText" lastClr="000000"/>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h</a:t>
                      </a:r>
                      <a:r>
                        <a:rPr lang="en-US" sz="2000" baseline="-25000" dirty="0">
                          <a:effectLst/>
                        </a:rPr>
                        <a:t>x</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(ft)</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C</a:t>
                      </a:r>
                      <a:r>
                        <a:rPr lang="en-US" sz="2000" baseline="-25000" dirty="0">
                          <a:effectLst/>
                        </a:rPr>
                        <a:t>px</a:t>
                      </a:r>
                      <a:endParaRPr lang="en-US" sz="2000" dirty="0">
                        <a:effectLst/>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w</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px,min</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Roof</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43.34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0.43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812</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347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60.10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4</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34.67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288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26.00</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0.29</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248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17.33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0.24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208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1</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Lst>
                      </a:pPr>
                      <a:r>
                        <a:rPr lang="en-US" sz="2000" dirty="0">
                          <a:effectLst/>
                          <a:latin typeface="+mn-lt"/>
                          <a:ea typeface="Times New Roman"/>
                        </a:rPr>
                        <a:t>8.67</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0.19</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863</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ea typeface="Times New Roman"/>
                        </a:rPr>
                        <a:t>168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63.90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gridSpan="6">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graphicFrame>
        <p:nvGraphicFramePr>
          <p:cNvPr id="3" name="Object 2" descr="Equation 12.10-1 for the calculation of diaphragm design forces: Fpx"/>
          <p:cNvGraphicFramePr>
            <a:graphicFrameLocks noChangeAspect="1"/>
          </p:cNvGraphicFramePr>
          <p:nvPr>
            <p:extLst>
              <p:ext uri="{D42A27DB-BD31-4B8C-83A1-F6EECF244321}">
                <p14:modId xmlns:p14="http://schemas.microsoft.com/office/powerpoint/2010/main" val="824998560"/>
              </p:ext>
            </p:extLst>
          </p:nvPr>
        </p:nvGraphicFramePr>
        <p:xfrm>
          <a:off x="2781299" y="1677439"/>
          <a:ext cx="3780511" cy="912382"/>
        </p:xfrm>
        <a:graphic>
          <a:graphicData uri="http://schemas.openxmlformats.org/presentationml/2006/ole">
            <mc:AlternateContent xmlns:mc="http://schemas.openxmlformats.org/markup-compatibility/2006">
              <mc:Choice xmlns:v="urn:schemas-microsoft-com:vml" Requires="v">
                <p:oleObj spid="_x0000_s24956" name="Equation" r:id="rId4" imgW="1739880" imgH="419040" progId="Equation.3">
                  <p:embed/>
                </p:oleObj>
              </mc:Choice>
              <mc:Fallback>
                <p:oleObj name="Equation" r:id="rId4" imgW="1739880" imgH="419040" progId="Equation.3">
                  <p:embed/>
                  <p:pic>
                    <p:nvPicPr>
                      <p:cNvPr id="0" name=""/>
                      <p:cNvPicPr>
                        <a:picLocks noChangeAspect="1" noChangeArrowheads="1"/>
                      </p:cNvPicPr>
                      <p:nvPr/>
                    </p:nvPicPr>
                    <p:blipFill>
                      <a:blip r:embed="rId5"/>
                      <a:srcRect/>
                      <a:stretch>
                        <a:fillRect/>
                      </a:stretch>
                    </p:blipFill>
                    <p:spPr bwMode="auto">
                      <a:xfrm>
                        <a:off x="2781299" y="1677439"/>
                        <a:ext cx="3780511" cy="912382"/>
                      </a:xfrm>
                      <a:prstGeom prst="rect">
                        <a:avLst/>
                      </a:prstGeom>
                      <a:noFill/>
                      <a:ln>
                        <a:noFill/>
                      </a:ln>
                    </p:spPr>
                  </p:pic>
                </p:oleObj>
              </mc:Fallback>
            </mc:AlternateContent>
          </a:graphicData>
        </a:graphic>
      </p:graphicFrame>
      <p:sp>
        <p:nvSpPr>
          <p:cNvPr id="8" name="Rectangle 7"/>
          <p:cNvSpPr/>
          <p:nvPr/>
        </p:nvSpPr>
        <p:spPr>
          <a:xfrm>
            <a:off x="338328" y="1007394"/>
            <a:ext cx="8650224" cy="1200329"/>
          </a:xfrm>
          <a:prstGeom prst="rect">
            <a:avLst/>
          </a:prstGeom>
        </p:spPr>
        <p:txBody>
          <a:bodyPr wrap="square">
            <a:spAutoFit/>
          </a:bodyPr>
          <a:lstStyle/>
          <a:p>
            <a:r>
              <a:rPr lang="en-US" b="1" dirty="0"/>
              <a:t>Step 3: </a:t>
            </a:r>
            <a:r>
              <a:rPr lang="en-US" dirty="0"/>
              <a:t>Determine </a:t>
            </a:r>
            <a:r>
              <a:rPr lang="en-US" i="1" dirty="0"/>
              <a:t>F</a:t>
            </a:r>
            <a:r>
              <a:rPr lang="en-US" i="1" baseline="-25000" dirty="0"/>
              <a:t>px</a:t>
            </a:r>
            <a:r>
              <a:rPr lang="en-US" dirty="0"/>
              <a:t>, Diaphragm Design Force at Level x</a:t>
            </a:r>
          </a:p>
          <a:p>
            <a:endParaRPr lang="en-US" dirty="0"/>
          </a:p>
          <a:p>
            <a:endParaRPr lang="en-US"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2229397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61988" y="1385888"/>
            <a:ext cx="7772400" cy="4729162"/>
          </a:xfrm>
        </p:spPr>
        <p:txBody>
          <a:bodyPr/>
          <a:lstStyle/>
          <a:p>
            <a:pPr>
              <a:spcAft>
                <a:spcPts val="1800"/>
              </a:spcAft>
              <a:buClr>
                <a:srgbClr val="FF0000"/>
              </a:buClr>
            </a:pPr>
            <a:r>
              <a:rPr lang="en-US" sz="2500" dirty="0"/>
              <a:t>The balance of this example will use the controlling diaphragm seismic design force of 347 kips for the building in SDC C.</a:t>
            </a:r>
          </a:p>
          <a:p>
            <a:pPr>
              <a:spcAft>
                <a:spcPts val="1800"/>
              </a:spcAft>
              <a:buClr>
                <a:srgbClr val="FF0000"/>
              </a:buClr>
            </a:pPr>
            <a:r>
              <a:rPr lang="en-US" sz="2500" dirty="0"/>
              <a:t>A common approach to diaphragm design is to consider the horizontal plane of the floor as a beam, and to calculate force and moment demands on joints based on their locations within that beam. </a:t>
            </a:r>
          </a:p>
          <a:p>
            <a:pPr>
              <a:buClr>
                <a:srgbClr val="FF0000"/>
              </a:buClr>
            </a:pPr>
            <a:r>
              <a:rPr lang="en-US" sz="2500" dirty="0"/>
              <a:t>Since the building is assigned to SDC C, collector elements will be designed for 1.5 times the diaphragm force per </a:t>
            </a:r>
            <a:r>
              <a:rPr lang="en-US" sz="2500" i="1" dirty="0"/>
              <a:t>Standard</a:t>
            </a:r>
            <a:r>
              <a:rPr lang="en-US" sz="2500" dirty="0"/>
              <a:t> Section 12.10.3.4.</a:t>
            </a:r>
          </a:p>
        </p:txBody>
      </p:sp>
      <p:sp>
        <p:nvSpPr>
          <p:cNvPr id="2" name="Title 1"/>
          <p:cNvSpPr>
            <a:spLocks noGrp="1"/>
          </p:cNvSpPr>
          <p:nvPr>
            <p:ph type="title"/>
          </p:nvPr>
        </p:nvSpPr>
        <p:spPr/>
        <p:txBody>
          <a:bodyPr/>
          <a:lstStyle/>
          <a:p>
            <a:r>
              <a:rPr lang="en-US" dirty="0"/>
              <a:t>Static Analysis of Diaphragms </a:t>
            </a:r>
          </a:p>
        </p:txBody>
      </p:sp>
    </p:spTree>
    <p:extLst>
      <p:ext uri="{BB962C8B-B14F-4D97-AF65-F5344CB8AC3E}">
        <p14:creationId xmlns:p14="http://schemas.microsoft.com/office/powerpoint/2010/main" val="28255238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ross section of a diaphragm with a total length of 152’-0”. The diaphragm has one 40’-0” long span on each end and three 24’-0” long spans in the middle. From left to right, spans are identified by gridlines A through F. Uniform gravity load W1 is applied from the top on side spans while middle three spans are subjected to uniform gravity load of magnitude W2. Upward reaction force of magnitude F is applied to the diaphragm from the bottom on gridlines B, C, D, and E." title="Static Analysis of Diaphragms"/>
          <p:cNvPicPr/>
          <p:nvPr/>
        </p:nvPicPr>
        <p:blipFill>
          <a:blip r:embed="rId3" cstate="print"/>
          <a:stretch>
            <a:fillRect/>
          </a:stretch>
        </p:blipFill>
        <p:spPr>
          <a:xfrm>
            <a:off x="698500" y="1879601"/>
            <a:ext cx="7747000" cy="3949700"/>
          </a:xfrm>
          <a:prstGeom prst="rect">
            <a:avLst/>
          </a:prstGeom>
        </p:spPr>
      </p:pic>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6689144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rgbClr val="FF0000"/>
              </a:buClr>
            </a:pPr>
            <a:r>
              <a:rPr lang="en-US" dirty="0"/>
              <a:t>With a rigid diaphragm assumption, assuming the four shear walls have the same stiffness and ignoring torsion, the diaphragm reactions at the transverse shear walls (F as shown in figure on the previous slide) are computed as:</a:t>
            </a:r>
          </a:p>
          <a:p>
            <a:pPr marL="0" indent="0">
              <a:buClr>
                <a:srgbClr val="FF0000"/>
              </a:buClr>
              <a:buNone/>
            </a:pPr>
            <a:endParaRPr lang="en-US" dirty="0"/>
          </a:p>
          <a:p>
            <a:pPr marL="0" indent="0">
              <a:buClr>
                <a:srgbClr val="FF0000"/>
              </a:buClr>
              <a:buNone/>
            </a:pPr>
            <a:r>
              <a:rPr lang="en-US" dirty="0"/>
              <a:t>	F = 347 kips/4 = 86.8 kips</a:t>
            </a:r>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14270372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8" y="1604963"/>
            <a:ext cx="7977188" cy="4297362"/>
          </a:xfrm>
        </p:spPr>
        <p:txBody>
          <a:bodyPr/>
          <a:lstStyle/>
          <a:p>
            <a:pPr>
              <a:buClr>
                <a:srgbClr val="FF0000"/>
              </a:buClr>
            </a:pPr>
            <a:r>
              <a:rPr lang="en-US" dirty="0"/>
              <a:t>The uniform diaphragm demands are proportional to the distributed weights of the diaphragm in different areas</a:t>
            </a:r>
          </a:p>
          <a:p>
            <a:pPr marL="0" indent="0">
              <a:buClr>
                <a:srgbClr val="FF0000"/>
              </a:buClr>
              <a:buNone/>
            </a:pPr>
            <a:endParaRPr lang="en-US" dirty="0"/>
          </a:p>
          <a:p>
            <a:pPr marL="685800" indent="0">
              <a:buClr>
                <a:srgbClr val="FF0000"/>
              </a:buClr>
              <a:buNone/>
            </a:pPr>
            <a:r>
              <a:rPr lang="en-US" sz="2400" i="1" dirty="0"/>
              <a:t>W</a:t>
            </a:r>
            <a:r>
              <a:rPr lang="en-US" sz="2400" i="1" baseline="-25000" dirty="0"/>
              <a:t>1</a:t>
            </a:r>
            <a:r>
              <a:rPr lang="en-US" sz="2400" dirty="0"/>
              <a:t> = [67 psf (72 ft) + 48 psf (8.67 ft)4](347 kips / 863 kips) = 2,610 lb/ft</a:t>
            </a:r>
          </a:p>
          <a:p>
            <a:pPr marL="685800" indent="0">
              <a:buClr>
                <a:srgbClr val="FF0000"/>
              </a:buClr>
              <a:buNone/>
            </a:pPr>
            <a:endParaRPr lang="en-US" sz="2400" dirty="0"/>
          </a:p>
          <a:p>
            <a:pPr marL="685800" indent="0">
              <a:buClr>
                <a:srgbClr val="FF0000"/>
              </a:buClr>
              <a:buNone/>
            </a:pPr>
            <a:r>
              <a:rPr lang="en-US" sz="2400" i="1" dirty="0"/>
              <a:t>W</a:t>
            </a:r>
            <a:r>
              <a:rPr lang="en-US" sz="2400" i="1" baseline="-25000" dirty="0"/>
              <a:t>2</a:t>
            </a:r>
            <a:r>
              <a:rPr lang="en-US" sz="2400" dirty="0"/>
              <a:t> = [67 psf (72 ft)](347 kips / 863 kips) = 1,940 lb/ft</a:t>
            </a:r>
          </a:p>
          <a:p>
            <a:pPr marL="0" indent="0">
              <a:buClr>
                <a:srgbClr val="FF0000"/>
              </a:buClr>
              <a:buNone/>
            </a:pPr>
            <a:endParaRPr lang="en-US" dirty="0"/>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4131138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785" y="1651000"/>
            <a:ext cx="8329115" cy="4612640"/>
          </a:xfrm>
        </p:spPr>
        <p:txBody>
          <a:bodyPr/>
          <a:lstStyle/>
          <a:p>
            <a:pPr marL="342900" lvl="0" indent="-342900" algn="l">
              <a:buClr>
                <a:srgbClr val="FF0000"/>
              </a:buClr>
              <a:buFont typeface="Arial" pitchFamily="34" charset="0"/>
              <a:buChar char="•"/>
            </a:pPr>
            <a:r>
              <a:rPr lang="en-US" sz="2000" dirty="0"/>
              <a:t>An ordinary precast structural wall is defined as one that satisfies ACI 318 Chapters 1-13, 15, 16, and 19 through 26.</a:t>
            </a:r>
          </a:p>
          <a:p>
            <a:pPr marL="342900" lvl="0" indent="-342900" algn="l">
              <a:buClr>
                <a:srgbClr val="FF0000"/>
              </a:buClr>
              <a:buFont typeface="Arial" pitchFamily="34" charset="0"/>
              <a:buChar char="•"/>
            </a:pPr>
            <a:r>
              <a:rPr lang="en-US" sz="2000" dirty="0"/>
              <a:t>An intermediate precast structural wall must meet additional requirements for its connections beyond those defined in ACI 318 Section 18.5. These are given in Section 14.2.2.4 of ASCE 7-16.</a:t>
            </a:r>
          </a:p>
          <a:p>
            <a:pPr marL="342900" lvl="0" indent="-342900" algn="l">
              <a:buClr>
                <a:srgbClr val="FF0000"/>
              </a:buClr>
              <a:buFont typeface="Arial" pitchFamily="34" charset="0"/>
              <a:buChar char="•"/>
            </a:pPr>
            <a:r>
              <a:rPr lang="en-US" sz="2000" dirty="0"/>
              <a:t>A special structural wall constructed using precast concrete must satisfy ACI 318 Section 18.10 and 18.5.2. In other words, it must meet the requirements of a special cast-in-place concrete shear wall and an intermediate precast shear wall at the same time. Special shear walls constructed using precast concrete and unbonded post-tensioning tendons and not satisfying the above requirements are permitted, provided they satisfy the requirements of ACI ITG-5.1 </a:t>
            </a:r>
            <a:r>
              <a:rPr lang="en-US" sz="2000" i="1" dirty="0"/>
              <a:t>Acceptance Criteria for Special Unbonded Post-Tensioned Precast Structural Walls Based on Validation Testing</a:t>
            </a:r>
            <a:r>
              <a:rPr lang="en-US" sz="2000" dirty="0"/>
              <a:t>.</a:t>
            </a:r>
          </a:p>
        </p:txBody>
      </p:sp>
      <p:sp>
        <p:nvSpPr>
          <p:cNvPr id="2" name="Title 1"/>
          <p:cNvSpPr>
            <a:spLocks noGrp="1"/>
          </p:cNvSpPr>
          <p:nvPr>
            <p:ph type="ctrTitle"/>
          </p:nvPr>
        </p:nvSpPr>
        <p:spPr>
          <a:xfrm>
            <a:off x="896568" y="369504"/>
            <a:ext cx="7213600" cy="1057275"/>
          </a:xfrm>
        </p:spPr>
        <p:txBody>
          <a:bodyPr/>
          <a:lstStyle/>
          <a:p>
            <a:r>
              <a:rPr lang="en-US" dirty="0"/>
              <a:t>Requirements for Precast Concrete Systems</a:t>
            </a:r>
          </a:p>
        </p:txBody>
      </p:sp>
    </p:spTree>
    <p:extLst>
      <p:ext uri="{BB962C8B-B14F-4D97-AF65-F5344CB8AC3E}">
        <p14:creationId xmlns:p14="http://schemas.microsoft.com/office/powerpoint/2010/main" val="3470890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88" y="1404937"/>
            <a:ext cx="8520112" cy="4986337"/>
          </a:xfrm>
        </p:spPr>
        <p:txBody>
          <a:bodyPr/>
          <a:lstStyle/>
          <a:p>
            <a:pPr>
              <a:spcAft>
                <a:spcPts val="1200"/>
              </a:spcAft>
              <a:buClr>
                <a:srgbClr val="FF0000"/>
              </a:buClr>
            </a:pPr>
            <a:r>
              <a:rPr lang="en-US" dirty="0"/>
              <a:t>The joints in the floor plan for this example include</a:t>
            </a:r>
          </a:p>
          <a:p>
            <a:pPr lvl="1">
              <a:spcAft>
                <a:spcPts val="1200"/>
              </a:spcAft>
              <a:buClr>
                <a:srgbClr val="FF0000"/>
              </a:buClr>
            </a:pPr>
            <a:r>
              <a:rPr lang="en-US" sz="2600" dirty="0"/>
              <a:t>Longitudinal joints between adjacent planks, located in the two orthogonal directions</a:t>
            </a:r>
          </a:p>
          <a:p>
            <a:pPr lvl="1">
              <a:spcAft>
                <a:spcPts val="1200"/>
              </a:spcAft>
              <a:buClr>
                <a:srgbClr val="FF0000"/>
              </a:buClr>
            </a:pPr>
            <a:r>
              <a:rPr lang="en-US" sz="2600" dirty="0"/>
              <a:t>Transverse joints between the ends of planks, transverse joint between the ends of planks at masonry walls, end joints at masonry wall bearings</a:t>
            </a:r>
          </a:p>
          <a:p>
            <a:pPr lvl="1">
              <a:spcAft>
                <a:spcPts val="1200"/>
              </a:spcAft>
              <a:buClr>
                <a:srgbClr val="FF0000"/>
              </a:buClr>
            </a:pPr>
            <a:r>
              <a:rPr lang="en-US" sz="2600" dirty="0"/>
              <a:t>Joints at the intersection of longitudinal and transverse planks at masonry walls and away from masonry walls</a:t>
            </a:r>
          </a:p>
          <a:p>
            <a:pPr marL="0" indent="0">
              <a:buClr>
                <a:srgbClr val="FF0000"/>
              </a:buClr>
              <a:buNone/>
            </a:pPr>
            <a:endParaRPr lang="en-US" dirty="0"/>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18059968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88" y="1404937"/>
            <a:ext cx="8520112" cy="4986337"/>
          </a:xfrm>
        </p:spPr>
        <p:txBody>
          <a:bodyPr/>
          <a:lstStyle/>
          <a:p>
            <a:pPr>
              <a:spcAft>
                <a:spcPts val="1200"/>
              </a:spcAft>
              <a:buClr>
                <a:srgbClr val="FF0000"/>
              </a:buClr>
            </a:pPr>
            <a:r>
              <a:rPr lang="en-US" dirty="0"/>
              <a:t>Force demands for loads crossing or within these joints include</a:t>
            </a:r>
          </a:p>
          <a:p>
            <a:pPr lvl="1">
              <a:spcAft>
                <a:spcPts val="1200"/>
              </a:spcAft>
              <a:buClr>
                <a:srgbClr val="FF0000"/>
              </a:buClr>
            </a:pPr>
            <a:r>
              <a:rPr lang="en-US" sz="2600" dirty="0"/>
              <a:t>Chord forces</a:t>
            </a:r>
          </a:p>
          <a:p>
            <a:pPr lvl="1">
              <a:spcAft>
                <a:spcPts val="1200"/>
              </a:spcAft>
              <a:buClr>
                <a:srgbClr val="FF0000"/>
              </a:buClr>
            </a:pPr>
            <a:r>
              <a:rPr lang="en-US" sz="2600" dirty="0"/>
              <a:t>Shear friction forces</a:t>
            </a:r>
          </a:p>
          <a:p>
            <a:pPr lvl="1">
              <a:spcAft>
                <a:spcPts val="1200"/>
              </a:spcAft>
              <a:buClr>
                <a:srgbClr val="FF0000"/>
              </a:buClr>
            </a:pPr>
            <a:r>
              <a:rPr lang="en-US" sz="2600" dirty="0"/>
              <a:t>Integrity tie forces</a:t>
            </a:r>
          </a:p>
          <a:p>
            <a:pPr marL="0" indent="0">
              <a:buClr>
                <a:srgbClr val="FF0000"/>
              </a:buClr>
              <a:buNone/>
            </a:pPr>
            <a:endParaRPr lang="en-US" dirty="0"/>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18595816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88" y="1404937"/>
            <a:ext cx="8520112" cy="4986337"/>
          </a:xfrm>
        </p:spPr>
        <p:txBody>
          <a:bodyPr/>
          <a:lstStyle/>
          <a:p>
            <a:pPr>
              <a:spcAft>
                <a:spcPts val="1200"/>
              </a:spcAft>
              <a:buClr>
                <a:srgbClr val="FF0000"/>
              </a:buClr>
            </a:pPr>
            <a:r>
              <a:rPr lang="en-US" dirty="0"/>
              <a:t>ACI 318 does not recognize dowel behavior of reinforcing embedded in concrete nor friction in grouted joints without shear friction tension strength.</a:t>
            </a:r>
          </a:p>
          <a:p>
            <a:pPr>
              <a:spcAft>
                <a:spcPts val="1200"/>
              </a:spcAft>
              <a:buClr>
                <a:srgbClr val="FF0000"/>
              </a:buClr>
            </a:pPr>
            <a:r>
              <a:rPr lang="en-US" dirty="0"/>
              <a:t>The steel requirements for friction transfer come only from shear friction calculations.</a:t>
            </a:r>
          </a:p>
          <a:p>
            <a:pPr>
              <a:spcAft>
                <a:spcPts val="1200"/>
              </a:spcAft>
              <a:buClr>
                <a:srgbClr val="FF0000"/>
              </a:buClr>
            </a:pPr>
            <a:r>
              <a:rPr lang="en-US" dirty="0"/>
              <a:t>The shear transfer, however, is actually through the grout in the longitudinal joint.</a:t>
            </a:r>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40640204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1536700"/>
            <a:ext cx="8153400" cy="4365625"/>
          </a:xfrm>
        </p:spPr>
        <p:txBody>
          <a:bodyPr/>
          <a:lstStyle/>
          <a:p>
            <a:pPr lvl="0">
              <a:spcAft>
                <a:spcPts val="600"/>
              </a:spcAft>
              <a:buClr>
                <a:srgbClr val="FF0000"/>
              </a:buClr>
            </a:pPr>
            <a:r>
              <a:rPr lang="en-US" sz="2400" dirty="0"/>
              <a:t>Joint 1:  Maximum transverse shear parallel to the panels at panel-to-panel joints</a:t>
            </a:r>
          </a:p>
          <a:p>
            <a:pPr lvl="0">
              <a:spcAft>
                <a:spcPts val="600"/>
              </a:spcAft>
              <a:buClr>
                <a:srgbClr val="FF0000"/>
              </a:buClr>
            </a:pPr>
            <a:r>
              <a:rPr lang="en-US" sz="2400" dirty="0"/>
              <a:t>Joint 2:  Maximum transverse shear parallel to the panels at the panel-to-wall joint</a:t>
            </a:r>
          </a:p>
          <a:p>
            <a:pPr lvl="0">
              <a:spcAft>
                <a:spcPts val="600"/>
              </a:spcAft>
              <a:buClr>
                <a:srgbClr val="FF0000"/>
              </a:buClr>
            </a:pPr>
            <a:r>
              <a:rPr lang="en-US" sz="2400" dirty="0"/>
              <a:t>Joint 3:  Maximum transverse moment and chord force</a:t>
            </a:r>
          </a:p>
          <a:p>
            <a:pPr lvl="0">
              <a:spcAft>
                <a:spcPts val="600"/>
              </a:spcAft>
              <a:buClr>
                <a:srgbClr val="FF0000"/>
              </a:buClr>
            </a:pPr>
            <a:r>
              <a:rPr lang="en-US" sz="2400" dirty="0"/>
              <a:t>Joint 4:  Maximum longitudinal shear perpendicular to the panels at the panel-to-wall connection (exterior longitudinal walls) and anchorage of exterior masonry wall to the diaphragm for out-of-plane forces</a:t>
            </a:r>
          </a:p>
          <a:p>
            <a:pPr lvl="0">
              <a:buClr>
                <a:srgbClr val="FF0000"/>
              </a:buClr>
            </a:pPr>
            <a:r>
              <a:rPr lang="en-US" sz="2400" dirty="0"/>
              <a:t>Joint 5:  Collector element and shear for the interior longitudinal walls</a:t>
            </a:r>
          </a:p>
          <a:p>
            <a:pPr marL="0" indent="0">
              <a:buClr>
                <a:srgbClr val="FF0000"/>
              </a:buClr>
              <a:buNone/>
            </a:pPr>
            <a:endParaRPr lang="en-US" dirty="0"/>
          </a:p>
          <a:p>
            <a:pPr>
              <a:buClr>
                <a:srgbClr val="FF0000"/>
              </a:buClr>
            </a:pPr>
            <a:endParaRPr lang="en-US" dirty="0"/>
          </a:p>
        </p:txBody>
      </p:sp>
      <p:sp>
        <p:nvSpPr>
          <p:cNvPr id="2" name="Title 1"/>
          <p:cNvSpPr>
            <a:spLocks noGrp="1"/>
          </p:cNvSpPr>
          <p:nvPr>
            <p:ph type="title"/>
          </p:nvPr>
        </p:nvSpPr>
        <p:spPr/>
        <p:txBody>
          <a:bodyPr/>
          <a:lstStyle/>
          <a:p>
            <a:r>
              <a:rPr lang="en-US" dirty="0"/>
              <a:t>Critical regions of the diaphragm to be considered in this design </a:t>
            </a:r>
          </a:p>
        </p:txBody>
      </p:sp>
    </p:spTree>
    <p:extLst>
      <p:ext uri="{BB962C8B-B14F-4D97-AF65-F5344CB8AC3E}">
        <p14:creationId xmlns:p14="http://schemas.microsoft.com/office/powerpoint/2010/main" val="4193222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The plan view of the floor is repeated with the dimensions removed and the critical regions for design identified with the numbered circles and arrows for reference to detailed sections.&#10;" title="Critical regions of the diaphragm to be considered in this design "/>
          <p:cNvGrpSpPr/>
          <p:nvPr/>
        </p:nvGrpSpPr>
        <p:grpSpPr>
          <a:xfrm>
            <a:off x="843279" y="1526232"/>
            <a:ext cx="7258687" cy="4531668"/>
            <a:chOff x="843279" y="1526232"/>
            <a:chExt cx="7258687" cy="4531668"/>
          </a:xfrm>
        </p:grpSpPr>
        <p:pic>
          <p:nvPicPr>
            <p:cNvPr id="27651" name="Picture 3" descr="E:\111Prabuddha\04-Diaphragm Force Comparison\Training Materials\Untitled-1.jpg "/>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bwMode="auto">
            <a:xfrm>
              <a:off x="1492250" y="2266950"/>
              <a:ext cx="16764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3092450" y="21209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3243262" y="2131219"/>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a:off x="4244181" y="21336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3015457" y="3295650"/>
              <a:ext cx="2159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21"/>
            <p:cNvGrpSpPr/>
            <p:nvPr/>
          </p:nvGrpSpPr>
          <p:grpSpPr>
            <a:xfrm>
              <a:off x="2383789" y="1526232"/>
              <a:ext cx="693421" cy="632460"/>
              <a:chOff x="533400" y="1897380"/>
              <a:chExt cx="693421" cy="632460"/>
            </a:xfrm>
          </p:grpSpPr>
          <p:sp>
            <p:nvSpPr>
              <p:cNvPr id="16" name="TextBox 15"/>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1</a:t>
                </a:r>
              </a:p>
            </p:txBody>
          </p:sp>
          <p:grpSp>
            <p:nvGrpSpPr>
              <p:cNvPr id="21" name="Group 20"/>
              <p:cNvGrpSpPr/>
              <p:nvPr/>
            </p:nvGrpSpPr>
            <p:grpSpPr>
              <a:xfrm>
                <a:off x="591502" y="1931044"/>
                <a:ext cx="635319" cy="598796"/>
                <a:chOff x="591502" y="1931044"/>
                <a:chExt cx="635319" cy="598796"/>
              </a:xfrm>
            </p:grpSpPr>
            <p:sp>
              <p:nvSpPr>
                <p:cNvPr id="17" name="Oval 1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20" name="Straight Arrow Connector 19"/>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5" name="Group 24"/>
            <p:cNvGrpSpPr/>
            <p:nvPr/>
          </p:nvGrpSpPr>
          <p:grpSpPr>
            <a:xfrm>
              <a:off x="3255010" y="1586884"/>
              <a:ext cx="665479" cy="571808"/>
              <a:chOff x="391161" y="1891030"/>
              <a:chExt cx="665479" cy="571808"/>
            </a:xfrm>
          </p:grpSpPr>
          <p:sp>
            <p:nvSpPr>
              <p:cNvPr id="26" name="TextBox 25"/>
              <p:cNvSpPr txBox="1"/>
              <p:nvPr/>
            </p:nvSpPr>
            <p:spPr>
              <a:xfrm>
                <a:off x="546100" y="1891030"/>
                <a:ext cx="510540" cy="461665"/>
              </a:xfrm>
              <a:prstGeom prst="rect">
                <a:avLst/>
              </a:prstGeom>
              <a:noFill/>
            </p:spPr>
            <p:txBody>
              <a:bodyPr wrap="square" rtlCol="0">
                <a:spAutoFit/>
              </a:bodyPr>
              <a:lstStyle/>
              <a:p>
                <a:pPr algn="ctr"/>
                <a:r>
                  <a:rPr lang="en-US" dirty="0">
                    <a:solidFill>
                      <a:srgbClr val="FF0000"/>
                    </a:solidFill>
                  </a:rPr>
                  <a:t>2</a:t>
                </a:r>
              </a:p>
            </p:txBody>
          </p:sp>
          <p:grpSp>
            <p:nvGrpSpPr>
              <p:cNvPr id="27" name="Group 26"/>
              <p:cNvGrpSpPr/>
              <p:nvPr/>
            </p:nvGrpSpPr>
            <p:grpSpPr>
              <a:xfrm>
                <a:off x="391161" y="1931044"/>
                <a:ext cx="594676" cy="531794"/>
                <a:chOff x="391161" y="1931044"/>
                <a:chExt cx="594676" cy="531794"/>
              </a:xfrm>
            </p:grpSpPr>
            <p:sp>
              <p:nvSpPr>
                <p:cNvPr id="28" name="Oval 27"/>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29" name="Straight Arrow Connector 28"/>
                <p:cNvCxnSpPr>
                  <a:stCxn id="28"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4" name="Group 33"/>
            <p:cNvGrpSpPr/>
            <p:nvPr/>
          </p:nvGrpSpPr>
          <p:grpSpPr>
            <a:xfrm>
              <a:off x="4263231" y="1609464"/>
              <a:ext cx="665479" cy="565458"/>
              <a:chOff x="391161" y="1897380"/>
              <a:chExt cx="665479" cy="565458"/>
            </a:xfrm>
          </p:grpSpPr>
          <p:sp>
            <p:nvSpPr>
              <p:cNvPr id="35" name="TextBox 34"/>
              <p:cNvSpPr txBox="1"/>
              <p:nvPr/>
            </p:nvSpPr>
            <p:spPr>
              <a:xfrm>
                <a:off x="546100" y="1897380"/>
                <a:ext cx="510540" cy="461665"/>
              </a:xfrm>
              <a:prstGeom prst="rect">
                <a:avLst/>
              </a:prstGeom>
              <a:noFill/>
            </p:spPr>
            <p:txBody>
              <a:bodyPr wrap="square" rtlCol="0">
                <a:spAutoFit/>
              </a:bodyPr>
              <a:lstStyle/>
              <a:p>
                <a:pPr algn="ctr"/>
                <a:r>
                  <a:rPr lang="en-US" dirty="0">
                    <a:solidFill>
                      <a:srgbClr val="FF0000"/>
                    </a:solidFill>
                  </a:rPr>
                  <a:t>3</a:t>
                </a:r>
              </a:p>
            </p:txBody>
          </p:sp>
          <p:grpSp>
            <p:nvGrpSpPr>
              <p:cNvPr id="36" name="Group 35"/>
              <p:cNvGrpSpPr/>
              <p:nvPr/>
            </p:nvGrpSpPr>
            <p:grpSpPr>
              <a:xfrm>
                <a:off x="391161" y="1931044"/>
                <a:ext cx="594676" cy="531794"/>
                <a:chOff x="391161" y="1931044"/>
                <a:chExt cx="594676" cy="531794"/>
              </a:xfrm>
            </p:grpSpPr>
            <p:sp>
              <p:nvSpPr>
                <p:cNvPr id="37" name="Oval 3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38" name="Straight Arrow Connector 37"/>
                <p:cNvCxnSpPr>
                  <a:stCxn id="37"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9" name="Group 38"/>
            <p:cNvGrpSpPr/>
            <p:nvPr/>
          </p:nvGrpSpPr>
          <p:grpSpPr>
            <a:xfrm>
              <a:off x="843279" y="1626600"/>
              <a:ext cx="693421" cy="632460"/>
              <a:chOff x="533400" y="1897380"/>
              <a:chExt cx="693421" cy="632460"/>
            </a:xfrm>
          </p:grpSpPr>
          <p:sp>
            <p:nvSpPr>
              <p:cNvPr id="40" name="TextBox 39"/>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4</a:t>
                </a:r>
              </a:p>
            </p:txBody>
          </p:sp>
          <p:grpSp>
            <p:nvGrpSpPr>
              <p:cNvPr id="41" name="Group 40"/>
              <p:cNvGrpSpPr/>
              <p:nvPr/>
            </p:nvGrpSpPr>
            <p:grpSpPr>
              <a:xfrm>
                <a:off x="591502" y="1931044"/>
                <a:ext cx="635319" cy="598796"/>
                <a:chOff x="591502" y="1931044"/>
                <a:chExt cx="635319" cy="598796"/>
              </a:xfrm>
            </p:grpSpPr>
            <p:sp>
              <p:nvSpPr>
                <p:cNvPr id="42" name="Oval 41"/>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43" name="Straight Arrow Connector 42"/>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7" name="Group 56"/>
            <p:cNvGrpSpPr/>
            <p:nvPr/>
          </p:nvGrpSpPr>
          <p:grpSpPr>
            <a:xfrm>
              <a:off x="3161507" y="2522104"/>
              <a:ext cx="793283" cy="761323"/>
              <a:chOff x="3161507" y="2522104"/>
              <a:chExt cx="793283" cy="761323"/>
            </a:xfrm>
          </p:grpSpPr>
          <p:sp>
            <p:nvSpPr>
              <p:cNvPr id="47" name="Oval 46"/>
              <p:cNvSpPr/>
              <p:nvPr/>
            </p:nvSpPr>
            <p:spPr bwMode="auto">
              <a:xfrm>
                <a:off x="3560455" y="2553057"/>
                <a:ext cx="394335" cy="394335"/>
              </a:xfrm>
              <a:prstGeom prst="ellipse">
                <a:avLst/>
              </a:prstGeom>
              <a:solidFill>
                <a:schemeClr val="bg1"/>
              </a:solid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48" name="Straight Arrow Connector 47"/>
              <p:cNvCxnSpPr/>
              <p:nvPr/>
            </p:nvCxnSpPr>
            <p:spPr bwMode="auto">
              <a:xfrm flipH="1">
                <a:off x="3161507" y="2969419"/>
                <a:ext cx="22560" cy="3140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flipV="1">
                <a:off x="3182469" y="2819400"/>
                <a:ext cx="385057" cy="150019"/>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p:cNvSpPr txBox="1"/>
              <p:nvPr/>
            </p:nvSpPr>
            <p:spPr>
              <a:xfrm>
                <a:off x="3615697" y="2522104"/>
                <a:ext cx="293373" cy="461665"/>
              </a:xfrm>
              <a:prstGeom prst="rect">
                <a:avLst/>
              </a:prstGeom>
              <a:noFill/>
            </p:spPr>
            <p:txBody>
              <a:bodyPr wrap="square" rtlCol="0">
                <a:spAutoFit/>
              </a:bodyPr>
              <a:lstStyle/>
              <a:p>
                <a:pPr algn="ctr"/>
                <a:r>
                  <a:rPr lang="en-US" dirty="0">
                    <a:solidFill>
                      <a:srgbClr val="FF0000"/>
                    </a:solidFill>
                  </a:rPr>
                  <a:t>5</a:t>
                </a:r>
              </a:p>
            </p:txBody>
          </p:sp>
        </p:grpSp>
      </p:grpSp>
      <p:sp>
        <p:nvSpPr>
          <p:cNvPr id="2" name="Title 1"/>
          <p:cNvSpPr>
            <a:spLocks noGrp="1"/>
          </p:cNvSpPr>
          <p:nvPr>
            <p:ph type="title"/>
          </p:nvPr>
        </p:nvSpPr>
        <p:spPr/>
        <p:txBody>
          <a:bodyPr/>
          <a:lstStyle/>
          <a:p>
            <a:r>
              <a:rPr lang="en-US" dirty="0"/>
              <a:t>Critical regions of the diaphragm to be considered in this design </a:t>
            </a:r>
          </a:p>
        </p:txBody>
      </p:sp>
    </p:spTree>
    <p:extLst>
      <p:ext uri="{BB962C8B-B14F-4D97-AF65-F5344CB8AC3E}">
        <p14:creationId xmlns:p14="http://schemas.microsoft.com/office/powerpoint/2010/main" val="14702066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137" y="1404938"/>
            <a:ext cx="8634413" cy="4297362"/>
          </a:xfrm>
        </p:spPr>
        <p:txBody>
          <a:bodyPr/>
          <a:lstStyle/>
          <a:p>
            <a:pPr>
              <a:buClr>
                <a:srgbClr val="FF0000"/>
              </a:buClr>
            </a:pPr>
            <a:r>
              <a:rPr lang="en-US" sz="2400" dirty="0"/>
              <a:t>Joint 1 – Transverse forces:</a:t>
            </a:r>
          </a:p>
          <a:p>
            <a:pPr lvl="1">
              <a:buClr>
                <a:srgbClr val="FF0000"/>
              </a:buClr>
            </a:pPr>
            <a:r>
              <a:rPr lang="en-US" sz="2300" dirty="0"/>
              <a:t>Shear, </a:t>
            </a:r>
            <a:r>
              <a:rPr lang="en-US" sz="2300" i="1" dirty="0"/>
              <a:t>V</a:t>
            </a:r>
            <a:r>
              <a:rPr lang="en-US" sz="2300" i="1" baseline="-25000" dirty="0"/>
              <a:t>u1</a:t>
            </a:r>
            <a:r>
              <a:rPr lang="en-US" sz="2300" dirty="0"/>
              <a:t> = 2.61 kips/ft (36 ft) = 94 kips</a:t>
            </a:r>
          </a:p>
          <a:p>
            <a:pPr lvl="1">
              <a:buClr>
                <a:srgbClr val="FF0000"/>
              </a:buClr>
            </a:pPr>
            <a:r>
              <a:rPr lang="en-US" sz="2300" dirty="0"/>
              <a:t>Moment, </a:t>
            </a:r>
            <a:r>
              <a:rPr lang="en-US" sz="2300" i="1" dirty="0"/>
              <a:t>M</a:t>
            </a:r>
            <a:r>
              <a:rPr lang="en-US" sz="2300" i="1" baseline="-25000" dirty="0"/>
              <a:t>u1</a:t>
            </a:r>
            <a:r>
              <a:rPr lang="en-US" sz="2300" dirty="0"/>
              <a:t> = 94 kips (36 ft / 2) = 1692 ft-kips</a:t>
            </a:r>
          </a:p>
          <a:p>
            <a:pPr lvl="1">
              <a:buClr>
                <a:srgbClr val="FF0000"/>
              </a:buClr>
            </a:pPr>
            <a:r>
              <a:rPr lang="en-US" sz="2300" dirty="0"/>
              <a:t>Chord tension, </a:t>
            </a:r>
            <a:r>
              <a:rPr lang="en-US" sz="2300" i="1" dirty="0"/>
              <a:t>T</a:t>
            </a:r>
            <a:r>
              <a:rPr lang="en-US" sz="2300" i="1" baseline="-25000" dirty="0"/>
              <a:t>u1</a:t>
            </a:r>
            <a:r>
              <a:rPr lang="en-US" sz="2300" dirty="0"/>
              <a:t> = </a:t>
            </a:r>
            <a:r>
              <a:rPr lang="en-US" sz="2300" i="1" dirty="0"/>
              <a:t>M/d</a:t>
            </a:r>
            <a:r>
              <a:rPr lang="en-US" sz="2300" dirty="0"/>
              <a:t> = 1692 ft-kips / 71 ft = 23.8 kips</a:t>
            </a:r>
          </a:p>
          <a:p>
            <a:pPr marL="457200" lvl="1" indent="0">
              <a:buClr>
                <a:srgbClr val="FF0000"/>
              </a:buClr>
              <a:buNone/>
            </a:pPr>
            <a:endParaRPr lang="en-US" sz="2300" dirty="0"/>
          </a:p>
          <a:p>
            <a:pPr>
              <a:buClr>
                <a:srgbClr val="FF0000"/>
              </a:buClr>
            </a:pPr>
            <a:r>
              <a:rPr lang="en-US" sz="2400" dirty="0"/>
              <a:t>Joint 2 – Transverse forces:</a:t>
            </a:r>
          </a:p>
          <a:p>
            <a:pPr lvl="1">
              <a:buClr>
                <a:srgbClr val="FF0000"/>
              </a:buClr>
            </a:pPr>
            <a:r>
              <a:rPr lang="en-US" sz="2300" dirty="0"/>
              <a:t>Shear, </a:t>
            </a:r>
            <a:r>
              <a:rPr lang="en-US" sz="2300" i="1" dirty="0"/>
              <a:t>V</a:t>
            </a:r>
            <a:r>
              <a:rPr lang="en-US" sz="2300" i="1" baseline="-25000" dirty="0"/>
              <a:t>u2</a:t>
            </a:r>
            <a:r>
              <a:rPr lang="en-US" sz="2300" dirty="0"/>
              <a:t> = 2.61 kips/ft (40 ft) = 104.4 kips</a:t>
            </a:r>
          </a:p>
          <a:p>
            <a:pPr lvl="1">
              <a:buClr>
                <a:srgbClr val="FF0000"/>
              </a:buClr>
            </a:pPr>
            <a:r>
              <a:rPr lang="en-US" sz="2300" dirty="0"/>
              <a:t>Moment, </a:t>
            </a:r>
            <a:r>
              <a:rPr lang="en-US" sz="2300" i="1" dirty="0"/>
              <a:t>M</a:t>
            </a:r>
            <a:r>
              <a:rPr lang="en-US" sz="2300" i="1" baseline="-25000" dirty="0"/>
              <a:t>u2</a:t>
            </a:r>
            <a:r>
              <a:rPr lang="en-US" sz="2300" dirty="0"/>
              <a:t> = 104.4 kips (40 ft / 2) = 2088 ft-kips</a:t>
            </a:r>
          </a:p>
          <a:p>
            <a:pPr lvl="1">
              <a:buClr>
                <a:srgbClr val="FF0000"/>
              </a:buClr>
            </a:pPr>
            <a:r>
              <a:rPr lang="en-US" sz="2300" dirty="0"/>
              <a:t>Chord tension, </a:t>
            </a:r>
            <a:r>
              <a:rPr lang="en-US" sz="2300" i="1" dirty="0"/>
              <a:t>T</a:t>
            </a:r>
            <a:r>
              <a:rPr lang="en-US" sz="2300" i="1" baseline="-25000" dirty="0"/>
              <a:t>u2</a:t>
            </a:r>
            <a:r>
              <a:rPr lang="en-US" sz="2300" dirty="0"/>
              <a:t> = </a:t>
            </a:r>
            <a:r>
              <a:rPr lang="en-US" sz="2300" i="1" dirty="0"/>
              <a:t>M/d</a:t>
            </a:r>
            <a:r>
              <a:rPr lang="en-US" sz="2300" dirty="0"/>
              <a:t> = 2088 ft-kips / 71 ft = 29.4 kips</a:t>
            </a:r>
          </a:p>
          <a:p>
            <a:pPr>
              <a:buClr>
                <a:srgbClr val="FF0000"/>
              </a:buClr>
            </a:pPr>
            <a:endParaRPr lang="en-US"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29355763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3 – Transverse forces:</a:t>
            </a:r>
          </a:p>
          <a:p>
            <a:pPr lvl="1">
              <a:buClr>
                <a:srgbClr val="FF0000"/>
              </a:buClr>
            </a:pPr>
            <a:r>
              <a:rPr lang="en-US" sz="2000" dirty="0"/>
              <a:t>Shear, </a:t>
            </a:r>
            <a:r>
              <a:rPr lang="en-US" sz="2000" i="1" dirty="0"/>
              <a:t>V</a:t>
            </a:r>
            <a:r>
              <a:rPr lang="en-US" sz="2000" i="1" baseline="-25000" dirty="0"/>
              <a:t>u3</a:t>
            </a:r>
            <a:r>
              <a:rPr lang="en-US" sz="2000" dirty="0"/>
              <a:t> = 104.4 kips + 1.94 kips/ft (24 ft) – 86.8 kips = 64.2 kips</a:t>
            </a:r>
          </a:p>
          <a:p>
            <a:pPr lvl="1">
              <a:buClr>
                <a:srgbClr val="FF0000"/>
              </a:buClr>
            </a:pPr>
            <a:r>
              <a:rPr lang="en-US" sz="2000" dirty="0"/>
              <a:t>Moment, </a:t>
            </a:r>
            <a:r>
              <a:rPr lang="en-US" sz="2000" i="1" dirty="0"/>
              <a:t>M</a:t>
            </a:r>
            <a:r>
              <a:rPr lang="en-US" sz="2000" i="1" baseline="-25000" dirty="0"/>
              <a:t>u3</a:t>
            </a:r>
            <a:r>
              <a:rPr lang="en-US" sz="2000" dirty="0"/>
              <a:t> = 104.4 kips (44 ft) + 46.6 kips (12 ft) – 86.8 kips (24 ft) = 3070 ft-kips</a:t>
            </a:r>
          </a:p>
          <a:p>
            <a:pPr lvl="1">
              <a:buClr>
                <a:srgbClr val="FF0000"/>
              </a:buClr>
            </a:pPr>
            <a:r>
              <a:rPr lang="en-US" sz="2000" dirty="0"/>
              <a:t>Chord tension, </a:t>
            </a:r>
            <a:r>
              <a:rPr lang="en-US" sz="2000" i="1" dirty="0"/>
              <a:t>T</a:t>
            </a:r>
            <a:r>
              <a:rPr lang="en-US" sz="2000" i="1" baseline="-25000" dirty="0"/>
              <a:t>u3</a:t>
            </a:r>
            <a:r>
              <a:rPr lang="en-US" sz="2000" dirty="0"/>
              <a:t> = </a:t>
            </a:r>
            <a:r>
              <a:rPr lang="en-US" sz="2000" i="1" dirty="0"/>
              <a:t>M/d</a:t>
            </a:r>
            <a:r>
              <a:rPr lang="en-US" sz="2000" dirty="0"/>
              <a:t> = 3070 ft-kips / 71 ft  = 43.2 kips</a:t>
            </a:r>
          </a:p>
          <a:p>
            <a:pPr lvl="1">
              <a:buClr>
                <a:srgbClr val="FF0000"/>
              </a:buClr>
            </a:pPr>
            <a:endParaRPr lang="en-US" sz="2000" dirty="0"/>
          </a:p>
          <a:p>
            <a:pPr>
              <a:buClr>
                <a:srgbClr val="FF0000"/>
              </a:buClr>
            </a:pPr>
            <a:r>
              <a:rPr lang="en-US" sz="2400" dirty="0"/>
              <a:t>Joint 4 – Longitudinal forces:</a:t>
            </a:r>
          </a:p>
          <a:p>
            <a:pPr lvl="1">
              <a:buClr>
                <a:srgbClr val="FF0000"/>
              </a:buClr>
            </a:pPr>
            <a:r>
              <a:rPr lang="en-US" sz="2000" dirty="0"/>
              <a:t>Wall force, </a:t>
            </a:r>
            <a:r>
              <a:rPr lang="en-US" sz="2000" i="1" dirty="0"/>
              <a:t>F</a:t>
            </a:r>
            <a:r>
              <a:rPr lang="en-US" sz="2000" dirty="0"/>
              <a:t> = 347 kips / 8 = 43.4 kips</a:t>
            </a:r>
          </a:p>
          <a:p>
            <a:pPr lvl="1">
              <a:buClr>
                <a:srgbClr val="FF0000"/>
              </a:buClr>
            </a:pPr>
            <a:r>
              <a:rPr lang="en-US" sz="2000" dirty="0"/>
              <a:t>Wall shear along wall length, </a:t>
            </a:r>
            <a:r>
              <a:rPr lang="en-US" sz="2000" i="1" dirty="0"/>
              <a:t>V</a:t>
            </a:r>
            <a:r>
              <a:rPr lang="en-US" sz="2000" i="1" baseline="-25000" dirty="0"/>
              <a:t>u4</a:t>
            </a:r>
            <a:r>
              <a:rPr lang="en-US" sz="2000" dirty="0"/>
              <a:t> = 43.4 kips (36 ft)/(152 ft / 2) = 20.6 kips</a:t>
            </a:r>
          </a:p>
          <a:p>
            <a:pPr lvl="1">
              <a:buClr>
                <a:srgbClr val="FF0000"/>
              </a:buClr>
            </a:pPr>
            <a:r>
              <a:rPr lang="en-US" sz="2000" dirty="0"/>
              <a:t>Collector force at wall end, 1.5</a:t>
            </a:r>
            <a:r>
              <a:rPr lang="en-US" sz="2000" i="1" dirty="0"/>
              <a:t>T</a:t>
            </a:r>
            <a:r>
              <a:rPr lang="en-US" sz="2000" i="1" baseline="-25000" dirty="0"/>
              <a:t>u4</a:t>
            </a:r>
            <a:r>
              <a:rPr lang="en-US" sz="2000" dirty="0"/>
              <a:t> = 1.5</a:t>
            </a:r>
            <a:r>
              <a:rPr lang="en-US" sz="2000" i="1" dirty="0"/>
              <a:t>C</a:t>
            </a:r>
            <a:r>
              <a:rPr lang="en-US" sz="2000" i="1" baseline="-25000" dirty="0"/>
              <a:t>u4</a:t>
            </a:r>
            <a:r>
              <a:rPr lang="en-US" sz="2000" dirty="0"/>
              <a:t> </a:t>
            </a:r>
            <a:br>
              <a:rPr lang="en-US" sz="2000" dirty="0"/>
            </a:br>
            <a:r>
              <a:rPr lang="en-US" sz="2000" dirty="0"/>
              <a:t>                                            = 1.5(43.4 kips – 20.6 kips) = 34.2 kips</a:t>
            </a:r>
          </a:p>
          <a:p>
            <a:pPr>
              <a:buClr>
                <a:srgbClr val="FF0000"/>
              </a:buClr>
            </a:pPr>
            <a:endParaRPr lang="en-US" sz="24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30301045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648199"/>
          </a:xfrm>
        </p:spPr>
        <p:txBody>
          <a:bodyPr/>
          <a:lstStyle/>
          <a:p>
            <a:pPr>
              <a:buClr>
                <a:srgbClr val="FF0000"/>
              </a:buClr>
            </a:pPr>
            <a:r>
              <a:rPr lang="en-US" sz="2400" dirty="0"/>
              <a:t>Joint 4 – Out-of-Plane Forces:</a:t>
            </a:r>
          </a:p>
          <a:p>
            <a:pPr lvl="1">
              <a:spcAft>
                <a:spcPts val="1200"/>
              </a:spcAft>
              <a:buClr>
                <a:srgbClr val="FF0000"/>
              </a:buClr>
            </a:pPr>
            <a:r>
              <a:rPr lang="en-US" sz="2000" dirty="0"/>
              <a:t>The Standard has several requirements for out-of-plane forces.  None are unique to precast diaphragms and all are less than the requirements in ACI 318 for precast construction regardless of seismic considerations.  Assuming the planks are similar to beams and comply with the minimum requirements of </a:t>
            </a:r>
            <a:r>
              <a:rPr lang="en-US" sz="2000" i="1" dirty="0"/>
              <a:t>Standard</a:t>
            </a:r>
            <a:r>
              <a:rPr lang="en-US" sz="2000" dirty="0"/>
              <a:t> Section 12.14 (Seismic Design Category B and greater), the required out-of-plane horizontal force is:</a:t>
            </a:r>
          </a:p>
          <a:p>
            <a:pPr lvl="1" indent="0">
              <a:buClr>
                <a:srgbClr val="FF0000"/>
              </a:buClr>
              <a:buNone/>
            </a:pPr>
            <a:r>
              <a:rPr lang="en-US" sz="2000" dirty="0"/>
              <a:t>0.05(</a:t>
            </a:r>
            <a:r>
              <a:rPr lang="en-US" sz="2000" i="1" dirty="0"/>
              <a:t>D</a:t>
            </a:r>
            <a:r>
              <a:rPr lang="en-US" sz="2000" dirty="0"/>
              <a:t>+</a:t>
            </a:r>
            <a:r>
              <a:rPr lang="en-US" sz="2000" i="1" dirty="0"/>
              <a:t>L</a:t>
            </a:r>
            <a:r>
              <a:rPr lang="en-US" sz="2000" dirty="0"/>
              <a:t>)plank = 0.05(67 psf + 40 psf)(24 ft / 2) = 64.2 plf</a:t>
            </a:r>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16937745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1435100"/>
            <a:ext cx="8474075" cy="4832350"/>
          </a:xfrm>
        </p:spPr>
        <p:txBody>
          <a:bodyPr/>
          <a:lstStyle/>
          <a:p>
            <a:pPr>
              <a:buClr>
                <a:srgbClr val="FF0000"/>
              </a:buClr>
            </a:pPr>
            <a:r>
              <a:rPr lang="en-US" sz="2400" dirty="0"/>
              <a:t>Joint 4 – Out-of-Plane Forces:</a:t>
            </a:r>
          </a:p>
          <a:p>
            <a:pPr lvl="1">
              <a:spcAft>
                <a:spcPts val="1200"/>
              </a:spcAft>
              <a:buClr>
                <a:srgbClr val="FF0000"/>
              </a:buClr>
            </a:pPr>
            <a:r>
              <a:rPr lang="en-US" sz="2000" dirty="0"/>
              <a:t>According to </a:t>
            </a:r>
            <a:r>
              <a:rPr lang="en-US" sz="2000" i="1" dirty="0"/>
              <a:t>Standard</a:t>
            </a:r>
            <a:r>
              <a:rPr lang="en-US" sz="2000" dirty="0"/>
              <a:t> Section 12.11.2.1 (Seismic Design Category B and greater), structural wall anchorage must be designed for a force computed as::</a:t>
            </a:r>
          </a:p>
          <a:p>
            <a:pPr lvl="1" indent="0">
              <a:buClr>
                <a:srgbClr val="FF0000"/>
              </a:buClr>
              <a:buNone/>
            </a:pPr>
            <a:r>
              <a:rPr lang="en-US" sz="2000" i="1" dirty="0"/>
              <a:t>F</a:t>
            </a:r>
            <a:r>
              <a:rPr lang="en-US" sz="2000" i="1" baseline="-25000" dirty="0"/>
              <a:t>p</a:t>
            </a:r>
            <a:r>
              <a:rPr lang="en-US" sz="2000" dirty="0"/>
              <a:t> = 0.4(</a:t>
            </a:r>
            <a:r>
              <a:rPr lang="en-US" sz="2000" i="1" dirty="0"/>
              <a:t>S</a:t>
            </a:r>
            <a:r>
              <a:rPr lang="en-US" sz="2000" i="1" baseline="-25000" dirty="0"/>
              <a:t>DS</a:t>
            </a:r>
            <a:r>
              <a:rPr lang="en-US" sz="2000" dirty="0"/>
              <a:t>)(</a:t>
            </a:r>
            <a:r>
              <a:rPr lang="en-US" sz="2000" i="1" dirty="0"/>
              <a:t>k</a:t>
            </a:r>
            <a:r>
              <a:rPr lang="en-US" sz="2000" i="1" baseline="-25000" dirty="0"/>
              <a:t>a</a:t>
            </a:r>
            <a:r>
              <a:rPr lang="en-US" sz="2000" dirty="0"/>
              <a:t>)(</a:t>
            </a:r>
            <a:r>
              <a:rPr lang="en-US" sz="2000" i="1" dirty="0"/>
              <a:t>I</a:t>
            </a:r>
            <a:r>
              <a:rPr lang="en-US" sz="2000" i="1" baseline="-25000" dirty="0"/>
              <a:t>e</a:t>
            </a:r>
            <a:r>
              <a:rPr lang="en-US" sz="2000" dirty="0"/>
              <a:t>)(</a:t>
            </a:r>
            <a:r>
              <a:rPr lang="en-US" sz="2000" i="1" dirty="0"/>
              <a:t>W</a:t>
            </a:r>
            <a:r>
              <a:rPr lang="en-US" sz="2000" i="1" baseline="-25000" dirty="0"/>
              <a:t>wall</a:t>
            </a:r>
            <a:r>
              <a:rPr lang="en-US" sz="2000" dirty="0"/>
              <a:t>) </a:t>
            </a:r>
          </a:p>
          <a:p>
            <a:pPr lvl="1" indent="0">
              <a:spcAft>
                <a:spcPts val="1200"/>
              </a:spcAft>
              <a:buClr>
                <a:srgbClr val="FF0000"/>
              </a:buClr>
              <a:buNone/>
            </a:pPr>
            <a:r>
              <a:rPr lang="en-US" sz="2000" dirty="0"/>
              <a:t>	  = 0.4(0.37)(1.0)(1.0) [(48 psf)(8.67 ft)] = 61.6 plf</a:t>
            </a:r>
          </a:p>
          <a:p>
            <a:pPr lvl="1" indent="0">
              <a:spcAft>
                <a:spcPts val="1200"/>
              </a:spcAft>
              <a:buClr>
                <a:srgbClr val="FF0000"/>
              </a:buClr>
              <a:buNone/>
            </a:pPr>
            <a:r>
              <a:rPr lang="en-US" sz="2000" dirty="0"/>
              <a:t>where</a:t>
            </a:r>
          </a:p>
          <a:p>
            <a:pPr lvl="1" indent="0">
              <a:spcAft>
                <a:spcPts val="1200"/>
              </a:spcAft>
              <a:buClr>
                <a:srgbClr val="FF0000"/>
              </a:buClr>
              <a:buNone/>
            </a:pPr>
            <a:r>
              <a:rPr lang="en-US" sz="2000" i="1" dirty="0"/>
              <a:t>k</a:t>
            </a:r>
            <a:r>
              <a:rPr lang="en-US" sz="2000" i="1" baseline="-25000" dirty="0"/>
              <a:t>a</a:t>
            </a:r>
            <a:r>
              <a:rPr lang="en-US" sz="2000" dirty="0"/>
              <a:t> = 1.0 + </a:t>
            </a:r>
            <a:r>
              <a:rPr lang="en-US" sz="2000" i="1" dirty="0"/>
              <a:t>L</a:t>
            </a:r>
            <a:r>
              <a:rPr lang="en-US" sz="2000" i="1" baseline="-25000" dirty="0"/>
              <a:t>f</a:t>
            </a:r>
            <a:r>
              <a:rPr lang="en-US" sz="2000" dirty="0"/>
              <a:t>/100 = 1.0 for rigid diaphragms</a:t>
            </a:r>
          </a:p>
          <a:p>
            <a:pPr lvl="1" indent="0">
              <a:spcAft>
                <a:spcPts val="1200"/>
              </a:spcAft>
              <a:buClr>
                <a:srgbClr val="FF0000"/>
              </a:buClr>
              <a:buNone/>
            </a:pPr>
            <a:r>
              <a:rPr lang="en-US" sz="2000" dirty="0"/>
              <a:t>From its geometry, this diaphragm is likely to be classified as rigid.  However, the relative deformations of the wall and diaphragm must be checked in accordance with </a:t>
            </a:r>
            <a:r>
              <a:rPr lang="en-US" sz="2000" i="1" dirty="0"/>
              <a:t>Standard</a:t>
            </a:r>
            <a:r>
              <a:rPr lang="en-US" sz="2000" dirty="0"/>
              <a:t> Section 12.3.1.3 to validate this assumption.</a:t>
            </a:r>
          </a:p>
          <a:p>
            <a:pPr lvl="1">
              <a:buClr>
                <a:srgbClr val="FF0000"/>
              </a:buClr>
            </a:pPr>
            <a:endParaRPr lang="en-US" sz="2000"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42360439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5960" y="1037164"/>
            <a:ext cx="8792643" cy="5321300"/>
          </a:xfrm>
        </p:spPr>
        <p:txBody>
          <a:bodyPr/>
          <a:lstStyle/>
          <a:p>
            <a:pPr lvl="0">
              <a:buClr>
                <a:srgbClr val="FF0000"/>
              </a:buClr>
            </a:pPr>
            <a:r>
              <a:rPr lang="en-US" sz="2400" dirty="0"/>
              <a:t>Joint 5 – Longitudinal forces:</a:t>
            </a:r>
          </a:p>
          <a:p>
            <a:pPr lvl="1">
              <a:buClr>
                <a:srgbClr val="FF0000"/>
              </a:buClr>
            </a:pPr>
            <a:r>
              <a:rPr lang="en-US" sz="2000" dirty="0"/>
              <a:t>Wall force, </a:t>
            </a:r>
            <a:r>
              <a:rPr lang="en-US" sz="2000" i="1" dirty="0"/>
              <a:t>F</a:t>
            </a:r>
            <a:r>
              <a:rPr lang="en-US" sz="2000" dirty="0"/>
              <a:t> = 347 kips / 8 = 43.4 kips</a:t>
            </a:r>
          </a:p>
          <a:p>
            <a:pPr lvl="1">
              <a:buClr>
                <a:srgbClr val="FF0000"/>
              </a:buClr>
            </a:pPr>
            <a:r>
              <a:rPr lang="en-US" sz="2000" dirty="0"/>
              <a:t>Wall shear along each side of wall, </a:t>
            </a:r>
            <a:r>
              <a:rPr lang="en-US" sz="2000" i="1" dirty="0"/>
              <a:t>V</a:t>
            </a:r>
            <a:r>
              <a:rPr lang="en-US" sz="2000" i="1" baseline="-25000" dirty="0"/>
              <a:t>u</a:t>
            </a:r>
            <a:r>
              <a:rPr lang="en-US" sz="2000" baseline="-25000" dirty="0"/>
              <a:t>5</a:t>
            </a:r>
            <a:r>
              <a:rPr lang="en-US" sz="2000" dirty="0"/>
              <a:t> = 43.4 kips [2(36 ft) / 152 ft]/2 = 10.3 kips</a:t>
            </a:r>
          </a:p>
          <a:p>
            <a:pPr lvl="1">
              <a:buClr>
                <a:srgbClr val="FF0000"/>
              </a:buClr>
            </a:pPr>
            <a:r>
              <a:rPr lang="en-US" sz="2000" dirty="0"/>
              <a:t>Design collector force at wall end, </a:t>
            </a:r>
            <a:r>
              <a:rPr lang="fi-FI" sz="2000" dirty="0"/>
              <a:t>1.5</a:t>
            </a:r>
            <a:r>
              <a:rPr lang="fi-FI" sz="2000" i="1" dirty="0"/>
              <a:t>T</a:t>
            </a:r>
            <a:r>
              <a:rPr lang="fi-FI" sz="2000" i="1" baseline="-25000" dirty="0"/>
              <a:t>u</a:t>
            </a:r>
            <a:r>
              <a:rPr lang="fi-FI" sz="2000" baseline="-25000" dirty="0"/>
              <a:t>5</a:t>
            </a:r>
            <a:r>
              <a:rPr lang="fi-FI" sz="2000" i="1" dirty="0"/>
              <a:t> = </a:t>
            </a:r>
            <a:r>
              <a:rPr lang="fi-FI" sz="2000" dirty="0"/>
              <a:t>1.5</a:t>
            </a:r>
            <a:r>
              <a:rPr lang="fi-FI" sz="2000" i="1" dirty="0"/>
              <a:t>C</a:t>
            </a:r>
            <a:r>
              <a:rPr lang="fi-FI" sz="2000" i="1" baseline="-25000" dirty="0"/>
              <a:t>u</a:t>
            </a:r>
            <a:r>
              <a:rPr lang="fi-FI" sz="2000" baseline="-25000" dirty="0"/>
              <a:t>5</a:t>
            </a:r>
            <a:r>
              <a:rPr lang="fi-FI" sz="2000" dirty="0"/>
              <a:t> = 1.5[43.4 kips - 2(10.3 kips)] = 34.2 kips</a:t>
            </a:r>
            <a:r>
              <a:rPr lang="en-US" sz="1800" dirty="0"/>
              <a:t> </a:t>
            </a:r>
          </a:p>
          <a:p>
            <a:pPr marL="0" indent="0">
              <a:buClr>
                <a:srgbClr val="FF0000"/>
              </a:buClr>
              <a:buNone/>
            </a:pPr>
            <a:endParaRPr lang="en-US" sz="1200" dirty="0"/>
          </a:p>
          <a:p>
            <a:pPr lvl="0">
              <a:buClr>
                <a:srgbClr val="FF0000"/>
              </a:buClr>
            </a:pPr>
            <a:r>
              <a:rPr lang="en-US" sz="2400" dirty="0"/>
              <a:t>Joint 5 – Shear flow due to transverse forces:</a:t>
            </a:r>
          </a:p>
          <a:p>
            <a:pPr lvl="1">
              <a:buClr>
                <a:srgbClr val="FF0000"/>
              </a:buClr>
            </a:pPr>
            <a:r>
              <a:rPr lang="en-US" sz="1800" dirty="0"/>
              <a:t>Shear at Joint 2, </a:t>
            </a:r>
            <a:r>
              <a:rPr lang="en-US" sz="1800" i="1" dirty="0"/>
              <a:t>V</a:t>
            </a:r>
            <a:r>
              <a:rPr lang="en-US" sz="1800" i="1" baseline="-25000" dirty="0"/>
              <a:t>u2</a:t>
            </a:r>
            <a:r>
              <a:rPr lang="en-US" sz="1800" dirty="0"/>
              <a:t> = 104.4 kips</a:t>
            </a:r>
          </a:p>
          <a:p>
            <a:pPr marL="0" indent="0">
              <a:buClr>
                <a:srgbClr val="FF0000"/>
              </a:buClr>
              <a:buNone/>
            </a:pPr>
            <a:r>
              <a:rPr lang="en-US" sz="1800" dirty="0"/>
              <a:t>	</a:t>
            </a:r>
            <a:r>
              <a:rPr lang="en-US" sz="1800" i="1" dirty="0"/>
              <a:t>Q</a:t>
            </a:r>
            <a:r>
              <a:rPr lang="en-US" sz="1800" dirty="0"/>
              <a:t> = </a:t>
            </a:r>
            <a:r>
              <a:rPr lang="en-US" sz="1800" i="1" dirty="0"/>
              <a:t>A d: A</a:t>
            </a:r>
            <a:r>
              <a:rPr lang="en-US" sz="1800" dirty="0"/>
              <a:t> = (0.67 ft) (24 ft) = 16 ft</a:t>
            </a:r>
            <a:r>
              <a:rPr lang="en-US" sz="1800" baseline="30000" dirty="0"/>
              <a:t>2</a:t>
            </a:r>
            <a:r>
              <a:rPr lang="en-US" sz="1800" dirty="0"/>
              <a:t> ,</a:t>
            </a:r>
            <a:r>
              <a:rPr lang="en-US" sz="1800" baseline="30000" dirty="0"/>
              <a:t> </a:t>
            </a:r>
            <a:r>
              <a:rPr lang="en-US" sz="1800" i="1" dirty="0"/>
              <a:t>d</a:t>
            </a:r>
            <a:r>
              <a:rPr lang="en-US" sz="1800" dirty="0"/>
              <a:t> = 24 ft</a:t>
            </a:r>
          </a:p>
          <a:p>
            <a:pPr marL="0" indent="0">
              <a:buClr>
                <a:srgbClr val="FF0000"/>
              </a:buClr>
              <a:buNone/>
            </a:pPr>
            <a:r>
              <a:rPr lang="en-US" sz="1800" dirty="0"/>
              <a:t>	</a:t>
            </a:r>
            <a:r>
              <a:rPr lang="en-US" sz="1800" i="1" dirty="0"/>
              <a:t>Q</a:t>
            </a:r>
            <a:r>
              <a:rPr lang="en-US" sz="1800" dirty="0"/>
              <a:t> = (16 ft</a:t>
            </a:r>
            <a:r>
              <a:rPr lang="en-US" sz="1800" baseline="30000" dirty="0"/>
              <a:t>2</a:t>
            </a:r>
            <a:r>
              <a:rPr lang="en-US" sz="1800" dirty="0"/>
              <a:t>) (24 ft) = 384 ft</a:t>
            </a:r>
            <a:r>
              <a:rPr lang="en-US" sz="1800" baseline="30000" dirty="0"/>
              <a:t>3</a:t>
            </a:r>
            <a:endParaRPr lang="en-US" sz="1800" dirty="0"/>
          </a:p>
          <a:p>
            <a:pPr marL="0" indent="0">
              <a:buClr>
                <a:srgbClr val="FF0000"/>
              </a:buClr>
              <a:buNone/>
            </a:pPr>
            <a:r>
              <a:rPr lang="en-US" sz="1800" dirty="0"/>
              <a:t>	</a:t>
            </a:r>
            <a:r>
              <a:rPr lang="en-US" sz="1800" i="1" dirty="0"/>
              <a:t>I</a:t>
            </a:r>
            <a:r>
              <a:rPr lang="en-US" sz="1800" dirty="0"/>
              <a:t> = (0.67 ft) (72 ft)</a:t>
            </a:r>
            <a:r>
              <a:rPr lang="en-US" sz="1800" baseline="30000" dirty="0"/>
              <a:t>3</a:t>
            </a:r>
            <a:r>
              <a:rPr lang="en-US" sz="1800" dirty="0"/>
              <a:t> / 12 = 20,840 ft</a:t>
            </a:r>
            <a:r>
              <a:rPr lang="en-US" sz="1800" baseline="30000" dirty="0"/>
              <a:t>4</a:t>
            </a:r>
            <a:endParaRPr lang="en-US" sz="1800" dirty="0"/>
          </a:p>
          <a:p>
            <a:pPr marL="0" indent="0">
              <a:buClr>
                <a:srgbClr val="FF0000"/>
              </a:buClr>
              <a:buNone/>
            </a:pPr>
            <a:r>
              <a:rPr lang="en-US" sz="1800" i="1" dirty="0"/>
              <a:t>	V</a:t>
            </a:r>
            <a:r>
              <a:rPr lang="en-US" sz="1800" i="1" baseline="-25000" dirty="0"/>
              <a:t>u2</a:t>
            </a:r>
            <a:r>
              <a:rPr lang="en-US" sz="1800" i="1" dirty="0"/>
              <a:t>Q</a:t>
            </a:r>
            <a:r>
              <a:rPr lang="en-US" sz="1800" dirty="0"/>
              <a:t>/</a:t>
            </a:r>
            <a:r>
              <a:rPr lang="en-US" sz="1800" i="1" dirty="0"/>
              <a:t>I</a:t>
            </a:r>
            <a:r>
              <a:rPr lang="en-US" sz="1800" dirty="0"/>
              <a:t> = (104.4 kip) (384 ft</a:t>
            </a:r>
            <a:r>
              <a:rPr lang="en-US" sz="1800" baseline="30000" dirty="0"/>
              <a:t>3</a:t>
            </a:r>
            <a:r>
              <a:rPr lang="en-US" sz="1800" dirty="0"/>
              <a:t>) / 20,840 ft</a:t>
            </a:r>
            <a:r>
              <a:rPr lang="en-US" sz="1800" baseline="30000" dirty="0"/>
              <a:t>4</a:t>
            </a:r>
            <a:r>
              <a:rPr lang="en-US" sz="1800" dirty="0"/>
              <a:t> = 1.923 kip/ft maximum shear flow</a:t>
            </a:r>
          </a:p>
          <a:p>
            <a:pPr marL="0" indent="0">
              <a:buClr>
                <a:srgbClr val="FF0000"/>
              </a:buClr>
              <a:buNone/>
            </a:pPr>
            <a:r>
              <a:rPr lang="en-US" sz="1800" dirty="0"/>
              <a:t>	Joint 5 length = 40 ft</a:t>
            </a:r>
          </a:p>
          <a:p>
            <a:pPr marL="0" indent="0">
              <a:buClr>
                <a:srgbClr val="FF0000"/>
              </a:buClr>
              <a:buNone/>
            </a:pPr>
            <a:r>
              <a:rPr lang="en-US" sz="1800" dirty="0"/>
              <a:t>  	Total transverse shear in joint 5, </a:t>
            </a:r>
            <a:r>
              <a:rPr lang="en-US" sz="1800" i="1" dirty="0"/>
              <a:t>V</a:t>
            </a:r>
            <a:r>
              <a:rPr lang="en-US" sz="1800" i="1" baseline="-25000" dirty="0"/>
              <a:t>u5</a:t>
            </a:r>
            <a:r>
              <a:rPr lang="en-US" sz="1800" dirty="0"/>
              <a:t> = 1.923 kip/ft) (40 ft)/2 = 38.5 kips</a:t>
            </a:r>
          </a:p>
          <a:p>
            <a:pPr>
              <a:buClr>
                <a:srgbClr val="FF0000"/>
              </a:buClr>
            </a:pPr>
            <a:endParaRPr lang="en-US" sz="2000" dirty="0"/>
          </a:p>
        </p:txBody>
      </p:sp>
      <p:sp>
        <p:nvSpPr>
          <p:cNvPr id="2" name="Title 1"/>
          <p:cNvSpPr>
            <a:spLocks noGrp="1"/>
          </p:cNvSpPr>
          <p:nvPr>
            <p:ph type="title"/>
          </p:nvPr>
        </p:nvSpPr>
        <p:spPr>
          <a:xfrm>
            <a:off x="673100" y="269875"/>
            <a:ext cx="7772400" cy="746125"/>
          </a:xfrm>
        </p:spPr>
        <p:txBody>
          <a:bodyPr/>
          <a:lstStyle/>
          <a:p>
            <a:r>
              <a:rPr lang="en-US" dirty="0"/>
              <a:t>Joint Forces</a:t>
            </a:r>
          </a:p>
        </p:txBody>
      </p:sp>
    </p:spTree>
    <p:extLst>
      <p:ext uri="{BB962C8B-B14F-4D97-AF65-F5344CB8AC3E}">
        <p14:creationId xmlns:p14="http://schemas.microsoft.com/office/powerpoint/2010/main" val="2907439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650999"/>
            <a:ext cx="8267700" cy="4269033"/>
          </a:xfrm>
        </p:spPr>
        <p:txBody>
          <a:bodyPr/>
          <a:lstStyle/>
          <a:p>
            <a:pPr marL="342900" lvl="0" indent="-342900" algn="l">
              <a:buClr>
                <a:srgbClr val="FF0000"/>
              </a:buClr>
              <a:buFont typeface="Arial" pitchFamily="34" charset="0"/>
              <a:buChar char="•"/>
            </a:pPr>
            <a:r>
              <a:rPr lang="en-US" sz="2000" dirty="0"/>
              <a:t>The example in Section 11.1 illustrates the design of untopped and topped precast concrete floor and roof diaphragms of three five-story masonry buildings</a:t>
            </a:r>
          </a:p>
          <a:p>
            <a:pPr marL="342900" lvl="0" indent="-342900" algn="l">
              <a:buClr>
                <a:srgbClr val="FF0000"/>
              </a:buClr>
              <a:buFont typeface="Arial" pitchFamily="34" charset="0"/>
              <a:buChar char="•"/>
            </a:pPr>
            <a:r>
              <a:rPr lang="en-US" sz="2000" dirty="0"/>
              <a:t>The example in Section 11.2 illustrates the design of an intermediate precast concrete shear wall building in a region of low or moderate seismicity. The precast concrete walls in this example resist the seismic forces for a three-story office building.  </a:t>
            </a:r>
          </a:p>
          <a:p>
            <a:pPr marL="342900" lvl="0" indent="-342900" algn="l">
              <a:buClr>
                <a:srgbClr val="FF0000"/>
              </a:buClr>
              <a:buFont typeface="Arial" pitchFamily="34" charset="0"/>
              <a:buChar char="•"/>
            </a:pPr>
            <a:r>
              <a:rPr lang="en-US" sz="2000" dirty="0"/>
              <a:t>The example in Section 11.3 illustrates the design of a special precast concrete shear wall for a single-story industrial warehouse building. </a:t>
            </a:r>
          </a:p>
          <a:p>
            <a:pPr marL="342900" lvl="0" indent="-342900" algn="l">
              <a:buClr>
                <a:srgbClr val="FF0000"/>
              </a:buClr>
              <a:buFont typeface="Arial" pitchFamily="34" charset="0"/>
              <a:buChar char="•"/>
            </a:pPr>
            <a:r>
              <a:rPr lang="en-US" sz="2000" dirty="0"/>
              <a:t>The example in Section 11.4 is a partial example for the design of a special moment frame constructed using precast concrete per ACI 318 Section 18.9. </a:t>
            </a:r>
          </a:p>
          <a:p>
            <a:pPr lvl="0" algn="l">
              <a:buClr>
                <a:srgbClr val="FF0000"/>
              </a:buClr>
            </a:pPr>
            <a:endParaRPr lang="en-US" sz="2000" dirty="0"/>
          </a:p>
        </p:txBody>
      </p:sp>
      <p:sp>
        <p:nvSpPr>
          <p:cNvPr id="2" name="Title 1"/>
          <p:cNvSpPr>
            <a:spLocks noGrp="1"/>
          </p:cNvSpPr>
          <p:nvPr>
            <p:ph type="ctrTitle"/>
          </p:nvPr>
        </p:nvSpPr>
        <p:spPr>
          <a:xfrm>
            <a:off x="457200" y="454025"/>
            <a:ext cx="8305800" cy="1470025"/>
          </a:xfrm>
        </p:spPr>
        <p:txBody>
          <a:bodyPr/>
          <a:lstStyle/>
          <a:p>
            <a:r>
              <a:rPr lang="en-US" dirty="0"/>
              <a:t>Requirements for Precast Concrete Systems: Design Examples</a:t>
            </a:r>
            <a:br>
              <a:rPr lang="en-US" dirty="0"/>
            </a:br>
            <a:endParaRPr lang="en-US" dirty="0"/>
          </a:p>
        </p:txBody>
      </p:sp>
    </p:spTree>
    <p:extLst>
      <p:ext uri="{BB962C8B-B14F-4D97-AF65-F5344CB8AC3E}">
        <p14:creationId xmlns:p14="http://schemas.microsoft.com/office/powerpoint/2010/main" val="420534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100" y="269875"/>
            <a:ext cx="7772400" cy="746125"/>
          </a:xfrm>
        </p:spPr>
        <p:txBody>
          <a:bodyPr/>
          <a:lstStyle/>
          <a:p>
            <a:r>
              <a:rPr lang="en-US" dirty="0"/>
              <a:t>Joint Forces</a:t>
            </a:r>
          </a:p>
        </p:txBody>
      </p:sp>
      <p:sp>
        <p:nvSpPr>
          <p:cNvPr id="3" name="Content Placeholder 2"/>
          <p:cNvSpPr>
            <a:spLocks noGrp="1"/>
          </p:cNvSpPr>
          <p:nvPr>
            <p:ph idx="1"/>
          </p:nvPr>
        </p:nvSpPr>
        <p:spPr>
          <a:xfrm>
            <a:off x="139693" y="994831"/>
            <a:ext cx="8936574" cy="5321300"/>
          </a:xfrm>
        </p:spPr>
        <p:txBody>
          <a:bodyPr/>
          <a:lstStyle/>
          <a:p>
            <a:pPr>
              <a:spcAft>
                <a:spcPts val="1200"/>
              </a:spcAft>
              <a:buClr>
                <a:srgbClr val="FF0000"/>
              </a:buClr>
            </a:pPr>
            <a:r>
              <a:rPr lang="en-US" sz="2100" dirty="0"/>
              <a:t>ACI 318 Section 16.2.1.8 also has minimum connection force requirements for structural integrity in accordance with 16.2.4 or 16.2.5.</a:t>
            </a:r>
          </a:p>
          <a:p>
            <a:pPr>
              <a:spcAft>
                <a:spcPts val="1200"/>
              </a:spcAft>
              <a:buClr>
                <a:srgbClr val="FF0000"/>
              </a:buClr>
            </a:pPr>
            <a:r>
              <a:rPr lang="en-US" sz="2100" dirty="0"/>
              <a:t>ACI 318 Section 16.2.4.1 reads: “</a:t>
            </a:r>
            <a:r>
              <a:rPr lang="en-US" sz="2100" i="1" dirty="0"/>
              <a:t>Except where the provisions of 16.2.5 govern, longitudinal and transverse integrity ties shall connect precast members to a lateral-force-resisting system, and vertical integrity ties shall be provided in accordance with 16.2.4.3 to connect adjacent floor and roof levels</a:t>
            </a:r>
            <a:r>
              <a:rPr lang="en-US" sz="2100" dirty="0"/>
              <a:t>.” </a:t>
            </a:r>
          </a:p>
          <a:p>
            <a:pPr>
              <a:spcAft>
                <a:spcPts val="1200"/>
              </a:spcAft>
              <a:buClr>
                <a:srgbClr val="FF0000"/>
              </a:buClr>
            </a:pPr>
            <a:r>
              <a:rPr lang="en-US" sz="2100" dirty="0"/>
              <a:t>ACI 318 Section 16.2.5 has the title “Integrity tie requirements for precast concrete bearing wall structures three stories or more in height.” </a:t>
            </a:r>
          </a:p>
          <a:p>
            <a:pPr>
              <a:spcAft>
                <a:spcPts val="1200"/>
              </a:spcAft>
              <a:buClr>
                <a:srgbClr val="FF0000"/>
              </a:buClr>
            </a:pPr>
            <a:r>
              <a:rPr lang="en-US" sz="2100" dirty="0"/>
              <a:t>The structure being designed is a masonry bearing wall structure with precast concrete slabs acting as diaphragms; it is 5-stories tall. It has been decided to apply Section 16.2.5 requirements to the precast slabs, in which case, Sections 16.2.4.2 and 16.2.4.3 do not apply. </a:t>
            </a:r>
          </a:p>
        </p:txBody>
      </p:sp>
    </p:spTree>
    <p:extLst>
      <p:ext uri="{BB962C8B-B14F-4D97-AF65-F5344CB8AC3E}">
        <p14:creationId xmlns:p14="http://schemas.microsoft.com/office/powerpoint/2010/main" val="16541263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100" y="269875"/>
            <a:ext cx="7772400" cy="746125"/>
          </a:xfrm>
        </p:spPr>
        <p:txBody>
          <a:bodyPr/>
          <a:lstStyle/>
          <a:p>
            <a:r>
              <a:rPr lang="en-US" dirty="0"/>
              <a:t>Joint Forces</a:t>
            </a:r>
          </a:p>
        </p:txBody>
      </p:sp>
      <p:sp>
        <p:nvSpPr>
          <p:cNvPr id="3" name="Content Placeholder 2"/>
          <p:cNvSpPr>
            <a:spLocks noGrp="1"/>
          </p:cNvSpPr>
          <p:nvPr>
            <p:ph idx="1"/>
          </p:nvPr>
        </p:nvSpPr>
        <p:spPr>
          <a:xfrm>
            <a:off x="283632" y="1054100"/>
            <a:ext cx="8606374" cy="4737100"/>
          </a:xfrm>
        </p:spPr>
        <p:txBody>
          <a:bodyPr/>
          <a:lstStyle/>
          <a:p>
            <a:pPr>
              <a:spcAft>
                <a:spcPts val="1200"/>
              </a:spcAft>
              <a:buClr>
                <a:srgbClr val="FF0000"/>
              </a:buClr>
            </a:pPr>
            <a:r>
              <a:rPr lang="en-US" sz="2100" dirty="0"/>
              <a:t>According to ACI 318 Section 16.2.5.1, the horizontal tie force requirements for a precast bearing wall structure three or more stories in height are:</a:t>
            </a:r>
          </a:p>
          <a:p>
            <a:pPr lvl="1">
              <a:spcAft>
                <a:spcPts val="1200"/>
              </a:spcAft>
              <a:buClr>
                <a:srgbClr val="FF0000"/>
              </a:buClr>
            </a:pPr>
            <a:r>
              <a:rPr lang="en-US" sz="2100" dirty="0"/>
              <a:t>1500 plf parallel and perpendicular to the span of the floor members.  The maximum spacing of ties parallel to the span is 10 feet.  The maximum spacing of ties perpendicular to the span is the distance between supporting walls or beams.</a:t>
            </a:r>
          </a:p>
          <a:p>
            <a:pPr lvl="1">
              <a:spcAft>
                <a:spcPts val="1200"/>
              </a:spcAft>
              <a:buClr>
                <a:srgbClr val="FF0000"/>
              </a:buClr>
            </a:pPr>
            <a:r>
              <a:rPr lang="en-US" sz="2100" dirty="0"/>
              <a:t>16 kips parallel to the perimeter of a floor or roof located within 4 feet of the edge at all edges.</a:t>
            </a:r>
          </a:p>
          <a:p>
            <a:pPr>
              <a:spcAft>
                <a:spcPts val="1200"/>
              </a:spcAft>
              <a:buClr>
                <a:srgbClr val="FF0000"/>
              </a:buClr>
            </a:pPr>
            <a:endParaRPr lang="en-US" sz="2100" dirty="0"/>
          </a:p>
        </p:txBody>
      </p:sp>
    </p:spTree>
    <p:extLst>
      <p:ext uri="{BB962C8B-B14F-4D97-AF65-F5344CB8AC3E}">
        <p14:creationId xmlns:p14="http://schemas.microsoft.com/office/powerpoint/2010/main" val="22408386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99643"/>
            <a:ext cx="8606374" cy="4737100"/>
          </a:xfrm>
        </p:spPr>
        <p:txBody>
          <a:bodyPr/>
          <a:lstStyle/>
          <a:p>
            <a:pPr>
              <a:spcAft>
                <a:spcPts val="1200"/>
              </a:spcAft>
              <a:buClr>
                <a:srgbClr val="FF0000"/>
              </a:buClr>
            </a:pPr>
            <a:r>
              <a:rPr lang="en-US" dirty="0"/>
              <a:t>The phi factors used for this example are as follows:</a:t>
            </a:r>
          </a:p>
          <a:p>
            <a:pPr lvl="1">
              <a:spcAft>
                <a:spcPts val="1200"/>
              </a:spcAft>
              <a:buClr>
                <a:srgbClr val="FF0000"/>
              </a:buClr>
            </a:pPr>
            <a:r>
              <a:rPr lang="en-US" dirty="0"/>
              <a:t>Tension control (bending and ties):  </a:t>
            </a:r>
            <a:r>
              <a:rPr lang="en-US" i="1" dirty="0">
                <a:latin typeface="Symbol" pitchFamily="18" charset="2"/>
              </a:rPr>
              <a:t>f</a:t>
            </a:r>
            <a:r>
              <a:rPr lang="en-US" dirty="0"/>
              <a:t> = 0.90</a:t>
            </a:r>
          </a:p>
          <a:p>
            <a:pPr lvl="1">
              <a:spcAft>
                <a:spcPts val="1200"/>
              </a:spcAft>
              <a:buClr>
                <a:srgbClr val="FF0000"/>
              </a:buClr>
            </a:pPr>
            <a:r>
              <a:rPr lang="en-US" dirty="0"/>
              <a:t>Shear: </a:t>
            </a:r>
            <a:r>
              <a:rPr lang="en-US" i="1" dirty="0">
                <a:latin typeface="Symbol" pitchFamily="18" charset="2"/>
              </a:rPr>
              <a:t>f</a:t>
            </a:r>
            <a:r>
              <a:rPr lang="en-US" dirty="0"/>
              <a:t> = 0.75</a:t>
            </a:r>
          </a:p>
          <a:p>
            <a:pPr lvl="1">
              <a:spcAft>
                <a:spcPts val="1200"/>
              </a:spcAft>
              <a:buClr>
                <a:srgbClr val="FF0000"/>
              </a:buClr>
            </a:pPr>
            <a:r>
              <a:rPr lang="en-US" dirty="0"/>
              <a:t>Compression control in tied members: </a:t>
            </a:r>
            <a:r>
              <a:rPr lang="en-US" i="1" dirty="0">
                <a:latin typeface="Symbol" pitchFamily="18" charset="2"/>
              </a:rPr>
              <a:t>f </a:t>
            </a:r>
            <a:r>
              <a:rPr lang="en-US" dirty="0"/>
              <a:t>= 0.65</a:t>
            </a:r>
          </a:p>
          <a:p>
            <a:pPr>
              <a:spcAft>
                <a:spcPts val="1200"/>
              </a:spcAft>
              <a:buClr>
                <a:srgbClr val="FF0000"/>
              </a:buClr>
            </a:pPr>
            <a:endParaRPr lang="en-US" dirty="0"/>
          </a:p>
        </p:txBody>
      </p:sp>
      <p:sp>
        <p:nvSpPr>
          <p:cNvPr id="2" name="Title 1"/>
          <p:cNvSpPr>
            <a:spLocks noGrp="1"/>
          </p:cNvSpPr>
          <p:nvPr>
            <p:ph type="title"/>
          </p:nvPr>
        </p:nvSpPr>
        <p:spPr>
          <a:xfrm>
            <a:off x="673100" y="363012"/>
            <a:ext cx="7772400" cy="746125"/>
          </a:xfrm>
        </p:spPr>
        <p:txBody>
          <a:bodyPr/>
          <a:lstStyle/>
          <a:p>
            <a:r>
              <a:rPr lang="en-US" dirty="0"/>
              <a:t>Diaphragm Design and Details</a:t>
            </a:r>
          </a:p>
        </p:txBody>
      </p:sp>
    </p:spTree>
    <p:extLst>
      <p:ext uri="{BB962C8B-B14F-4D97-AF65-F5344CB8AC3E}">
        <p14:creationId xmlns:p14="http://schemas.microsoft.com/office/powerpoint/2010/main" val="37602635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32" y="1299643"/>
            <a:ext cx="8606374" cy="4737100"/>
          </a:xfrm>
        </p:spPr>
        <p:txBody>
          <a:bodyPr/>
          <a:lstStyle/>
          <a:p>
            <a:pPr>
              <a:spcAft>
                <a:spcPts val="1200"/>
              </a:spcAft>
              <a:buClr>
                <a:srgbClr val="FF0000"/>
              </a:buClr>
            </a:pPr>
            <a:r>
              <a:rPr lang="en-US" dirty="0"/>
              <a:t>The required shear strength on the diaphragm is amplified by a factor of 1.4</a:t>
            </a:r>
            <a:r>
              <a:rPr lang="en-US" i="1" dirty="0"/>
              <a:t>R</a:t>
            </a:r>
            <a:r>
              <a:rPr lang="en-US" i="1" baseline="-25000" dirty="0"/>
              <a:t>s</a:t>
            </a:r>
            <a:r>
              <a:rPr lang="en-US" dirty="0"/>
              <a:t> = 1.4×1.0 = 1.4, as required by </a:t>
            </a:r>
            <a:r>
              <a:rPr lang="en-US" i="1" dirty="0"/>
              <a:t>Standard</a:t>
            </a:r>
            <a:r>
              <a:rPr lang="en-US" dirty="0"/>
              <a:t> Section 14.2.4.1.3.</a:t>
            </a:r>
          </a:p>
          <a:p>
            <a:pPr>
              <a:spcAft>
                <a:spcPts val="1200"/>
              </a:spcAft>
              <a:buClr>
                <a:srgbClr val="FF0000"/>
              </a:buClr>
            </a:pPr>
            <a:r>
              <a:rPr lang="en-US" dirty="0"/>
              <a:t>The minimum tie force requirements given in ACI 318 Section 16.2.5 are specified as nominal values, meaning that </a:t>
            </a:r>
            <a:r>
              <a:rPr lang="en-US" i="1" dirty="0">
                <a:latin typeface="Symbol" pitchFamily="18" charset="2"/>
              </a:rPr>
              <a:t>f</a:t>
            </a:r>
            <a:r>
              <a:rPr lang="en-US" dirty="0"/>
              <a:t> = 1.00 for those forces.</a:t>
            </a:r>
          </a:p>
        </p:txBody>
      </p:sp>
      <p:sp>
        <p:nvSpPr>
          <p:cNvPr id="2" name="Title 1"/>
          <p:cNvSpPr>
            <a:spLocks noGrp="1"/>
          </p:cNvSpPr>
          <p:nvPr>
            <p:ph type="title"/>
          </p:nvPr>
        </p:nvSpPr>
        <p:spPr>
          <a:xfrm>
            <a:off x="673100" y="363012"/>
            <a:ext cx="7772400" cy="746125"/>
          </a:xfrm>
        </p:spPr>
        <p:txBody>
          <a:bodyPr/>
          <a:lstStyle/>
          <a:p>
            <a:r>
              <a:rPr lang="en-US" dirty="0"/>
              <a:t>Diaphragm Design and Details</a:t>
            </a:r>
          </a:p>
        </p:txBody>
      </p:sp>
    </p:spTree>
    <p:extLst>
      <p:ext uri="{BB962C8B-B14F-4D97-AF65-F5344CB8AC3E}">
        <p14:creationId xmlns:p14="http://schemas.microsoft.com/office/powerpoint/2010/main" val="30719275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The floor plan is shown with Joint 1 highlighted to identify the application of the following calculations. This joint is the first interior transverse joint away from the transverse wall between the outer and inner floor plates. &#10;"/>
          <p:cNvGrpSpPr/>
          <p:nvPr/>
        </p:nvGrpSpPr>
        <p:grpSpPr>
          <a:xfrm>
            <a:off x="944881" y="1526232"/>
            <a:ext cx="7157085" cy="4531668"/>
            <a:chOff x="944881" y="1526232"/>
            <a:chExt cx="7157085" cy="4531668"/>
          </a:xfrm>
        </p:grpSpPr>
        <p:pic>
          <p:nvPicPr>
            <p:cNvPr id="6" name="Picture 3" descr="E:\111Prabuddha\04-Diaphragm Force Comparison\Training Materials\Untitled-1.jpg "/>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bwMode="auto">
            <a:xfrm>
              <a:off x="3092450" y="21209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 name="Group 11"/>
            <p:cNvGrpSpPr/>
            <p:nvPr/>
          </p:nvGrpSpPr>
          <p:grpSpPr>
            <a:xfrm>
              <a:off x="2383789" y="1526232"/>
              <a:ext cx="693421" cy="632460"/>
              <a:chOff x="533400" y="1897380"/>
              <a:chExt cx="693421" cy="632460"/>
            </a:xfrm>
          </p:grpSpPr>
          <p:sp>
            <p:nvSpPr>
              <p:cNvPr id="13" name="TextBox 12"/>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1</a:t>
                </a:r>
              </a:p>
            </p:txBody>
          </p:sp>
          <p:grpSp>
            <p:nvGrpSpPr>
              <p:cNvPr id="14" name="Group 13"/>
              <p:cNvGrpSpPr/>
              <p:nvPr/>
            </p:nvGrpSpPr>
            <p:grpSpPr>
              <a:xfrm>
                <a:off x="591502" y="1931044"/>
                <a:ext cx="635319" cy="598796"/>
                <a:chOff x="591502" y="1931044"/>
                <a:chExt cx="635319" cy="598796"/>
              </a:xfrm>
            </p:grpSpPr>
            <p:sp>
              <p:nvSpPr>
                <p:cNvPr id="15" name="Oval 14"/>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16" name="Straight Arrow Connector 15"/>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sp>
        <p:nvSpPr>
          <p:cNvPr id="2" name="Title 1"/>
          <p:cNvSpPr>
            <a:spLocks noGrp="1"/>
          </p:cNvSpPr>
          <p:nvPr>
            <p:ph type="title"/>
          </p:nvPr>
        </p:nvSpPr>
        <p:spPr>
          <a:xfrm>
            <a:off x="495300" y="269874"/>
            <a:ext cx="8280400" cy="1203325"/>
          </a:xfrm>
        </p:spPr>
        <p:txBody>
          <a:bodyPr/>
          <a:lstStyle/>
          <a:p>
            <a:r>
              <a:rPr lang="en-US" sz="3200" dirty="0"/>
              <a:t>Diaphragm Design and Details – Joint 1 </a:t>
            </a:r>
          </a:p>
        </p:txBody>
      </p:sp>
    </p:spTree>
    <p:extLst>
      <p:ext uri="{BB962C8B-B14F-4D97-AF65-F5344CB8AC3E}">
        <p14:creationId xmlns:p14="http://schemas.microsoft.com/office/powerpoint/2010/main" val="81170562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212437"/>
            <a:ext cx="8359813" cy="5006326"/>
          </a:xfrm>
        </p:spPr>
        <p:txBody>
          <a:bodyPr/>
          <a:lstStyle/>
          <a:p>
            <a:pPr lvl="0">
              <a:spcAft>
                <a:spcPts val="1200"/>
              </a:spcAft>
              <a:buClr>
                <a:srgbClr val="FF0000"/>
              </a:buClr>
            </a:pPr>
            <a:r>
              <a:rPr lang="en-US" sz="2200" dirty="0"/>
              <a:t>Chord reinforcement, </a:t>
            </a:r>
            <a:r>
              <a:rPr lang="en-US" sz="2200" i="1" dirty="0"/>
              <a:t>A</a:t>
            </a:r>
            <a:r>
              <a:rPr lang="en-US" sz="2200" i="1" baseline="-25000" dirty="0"/>
              <a:t>s</a:t>
            </a:r>
            <a:r>
              <a:rPr lang="en-US" sz="2200" baseline="-25000" dirty="0"/>
              <a:t>1</a:t>
            </a:r>
            <a:r>
              <a:rPr lang="en-US" sz="2200" dirty="0"/>
              <a:t> = </a:t>
            </a:r>
            <a:r>
              <a:rPr lang="en-US" sz="2200" i="1" dirty="0"/>
              <a:t>T</a:t>
            </a:r>
            <a:r>
              <a:rPr lang="en-US" sz="2200" i="1" baseline="-25000" dirty="0"/>
              <a:t>u1</a:t>
            </a:r>
            <a:r>
              <a:rPr lang="en-US" sz="2200" dirty="0"/>
              <a:t>/</a:t>
            </a:r>
            <a:r>
              <a:rPr lang="el-GR" sz="2200" dirty="0"/>
              <a:t>ϕ</a:t>
            </a:r>
            <a:r>
              <a:rPr lang="en-US" sz="2200" i="1" dirty="0"/>
              <a:t>f</a:t>
            </a:r>
            <a:r>
              <a:rPr lang="en-US" sz="2200" i="1" baseline="-25000" dirty="0"/>
              <a:t>y</a:t>
            </a:r>
            <a:r>
              <a:rPr lang="en-US" sz="2200" dirty="0"/>
              <a:t> = (23.8 kips)/[0.9(60 ksi)] = 0.44 in.</a:t>
            </a:r>
            <a:r>
              <a:rPr lang="en-US" sz="2200" baseline="30000" dirty="0"/>
              <a:t>2</a:t>
            </a:r>
            <a:r>
              <a:rPr lang="en-US" sz="2200" dirty="0"/>
              <a:t> (The collector force from the Joint 4 calculations at 34.2 kips is not directly additive.)  </a:t>
            </a:r>
          </a:p>
          <a:p>
            <a:pPr lvl="0">
              <a:spcAft>
                <a:spcPts val="1200"/>
              </a:spcAft>
              <a:buClr>
                <a:srgbClr val="FF0000"/>
              </a:buClr>
            </a:pPr>
            <a:r>
              <a:rPr lang="en-US" sz="2200" dirty="0"/>
              <a:t>Shear friction reinforcement, </a:t>
            </a:r>
            <a:r>
              <a:rPr lang="en-US" sz="2200" i="1" dirty="0"/>
              <a:t>A</a:t>
            </a:r>
            <a:r>
              <a:rPr lang="en-US" sz="2200" i="1" baseline="-25000" dirty="0"/>
              <a:t>vf1</a:t>
            </a:r>
            <a:r>
              <a:rPr lang="en-US" sz="2200" dirty="0"/>
              <a:t> = 1.4</a:t>
            </a:r>
            <a:r>
              <a:rPr lang="en-US" sz="2200" i="1" dirty="0"/>
              <a:t>V</a:t>
            </a:r>
            <a:r>
              <a:rPr lang="en-US" sz="2200" i="1" baseline="-25000" dirty="0"/>
              <a:t>u1</a:t>
            </a:r>
            <a:r>
              <a:rPr lang="en-US" sz="2200" dirty="0"/>
              <a:t>/</a:t>
            </a:r>
            <a:r>
              <a:rPr lang="en-US" sz="2200" i="1" dirty="0"/>
              <a:t>ϕμf</a:t>
            </a:r>
            <a:r>
              <a:rPr lang="en-US" sz="2200" i="1" baseline="-25000" dirty="0"/>
              <a:t>y</a:t>
            </a:r>
            <a:r>
              <a:rPr lang="en-US" sz="2200" dirty="0"/>
              <a:t> = (1.4)(94 kips)/[(0.75)(1.0)(60 ksi)] = 2.92 in.</a:t>
            </a:r>
            <a:r>
              <a:rPr lang="en-US" sz="2200" baseline="30000" dirty="0"/>
              <a:t>2</a:t>
            </a:r>
            <a:endParaRPr lang="en-US" sz="2200" dirty="0"/>
          </a:p>
          <a:p>
            <a:pPr lvl="0">
              <a:spcAft>
                <a:spcPts val="1200"/>
              </a:spcAft>
              <a:buClr>
                <a:srgbClr val="FF0000"/>
              </a:buClr>
            </a:pPr>
            <a:r>
              <a:rPr lang="en-US" sz="2200" dirty="0"/>
              <a:t>Total reinforcement required = 2(0.44 in.</a:t>
            </a:r>
            <a:r>
              <a:rPr lang="en-US" sz="2200" baseline="30000" dirty="0"/>
              <a:t>2</a:t>
            </a:r>
            <a:r>
              <a:rPr lang="en-US" sz="2200" dirty="0"/>
              <a:t>) + 2.92 in.</a:t>
            </a:r>
            <a:r>
              <a:rPr lang="en-US" sz="2200" baseline="30000" dirty="0"/>
              <a:t>2</a:t>
            </a:r>
            <a:r>
              <a:rPr lang="en-US" sz="2200" dirty="0"/>
              <a:t> = 3.80 in.</a:t>
            </a:r>
            <a:r>
              <a:rPr lang="en-US" sz="2200" baseline="30000" dirty="0"/>
              <a:t>2</a:t>
            </a:r>
            <a:endParaRPr lang="en-US" sz="2200" dirty="0"/>
          </a:p>
          <a:p>
            <a:pPr lvl="0">
              <a:spcAft>
                <a:spcPts val="1800"/>
              </a:spcAft>
              <a:buClr>
                <a:srgbClr val="FF0000"/>
              </a:buClr>
            </a:pPr>
            <a:r>
              <a:rPr lang="en-US" sz="2200" dirty="0"/>
              <a:t>ACI tie force = (1.5 kips/ft)(72 ft) = 108 kips; reinforcement = (108 kips)/(60 ksi) = 1.80 in.</a:t>
            </a:r>
            <a:r>
              <a:rPr lang="en-US" sz="2200" baseline="30000" dirty="0"/>
              <a:t>2</a:t>
            </a:r>
            <a:endParaRPr lang="en-US" sz="2200" dirty="0"/>
          </a:p>
          <a:p>
            <a:pPr marL="0" indent="0">
              <a:buClr>
                <a:srgbClr val="FF0000"/>
              </a:buClr>
              <a:buNone/>
            </a:pPr>
            <a:r>
              <a:rPr lang="en-US" sz="2200" dirty="0"/>
              <a:t>Provide four #6 bars (two at each of the outside edges) plus four #7 bars (two each at the interior joint at the ends of the plank) for a total area of reinforcement of 4(0.44 in.</a:t>
            </a:r>
            <a:r>
              <a:rPr lang="en-US" sz="2200" baseline="30000" dirty="0"/>
              <a:t>2</a:t>
            </a:r>
            <a:r>
              <a:rPr lang="en-US" sz="2200" dirty="0"/>
              <a:t>) + 4(0.60 in.</a:t>
            </a:r>
            <a:r>
              <a:rPr lang="en-US" sz="2200" baseline="30000" dirty="0"/>
              <a:t>2</a:t>
            </a:r>
            <a:r>
              <a:rPr lang="en-US" sz="2200" dirty="0"/>
              <a:t>) = 4.16 in.</a:t>
            </a:r>
            <a:r>
              <a:rPr lang="en-US" sz="2200" baseline="30000" dirty="0"/>
              <a:t>2</a:t>
            </a:r>
            <a:endParaRPr lang="en-US" sz="2200" dirty="0"/>
          </a:p>
          <a:p>
            <a:pPr>
              <a:buClr>
                <a:srgbClr val="FF0000"/>
              </a:buClr>
            </a:pPr>
            <a:endParaRPr lang="en-US" sz="2000" dirty="0"/>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1 </a:t>
            </a:r>
          </a:p>
        </p:txBody>
      </p:sp>
    </p:spTree>
    <p:extLst>
      <p:ext uri="{BB962C8B-B14F-4D97-AF65-F5344CB8AC3E}">
        <p14:creationId xmlns:p14="http://schemas.microsoft.com/office/powerpoint/2010/main" val="12485382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he flange of the plank is broken at he edge to open the edge core and permit placement of #7 bars and grout in the core, filling the profile and joint to the finished floor. " title="Anchorage region for shear reinforcement"/>
          <p:cNvPicPr/>
          <p:nvPr/>
        </p:nvPicPr>
        <p:blipFill>
          <a:blip r:embed="rId3">
            <a:extLst>
              <a:ext uri="{28A0092B-C50C-407E-A947-70E740481C1C}">
                <a14:useLocalDpi xmlns:a14="http://schemas.microsoft.com/office/drawing/2010/main" val="0"/>
              </a:ext>
            </a:extLst>
          </a:blip>
          <a:srcRect/>
          <a:stretch>
            <a:fillRect/>
          </a:stretch>
        </p:blipFill>
        <p:spPr bwMode="auto">
          <a:xfrm>
            <a:off x="3010957" y="3612092"/>
            <a:ext cx="5864961" cy="2580217"/>
          </a:xfrm>
          <a:prstGeom prst="rect">
            <a:avLst/>
          </a:prstGeom>
          <a:noFill/>
          <a:ln>
            <a:noFill/>
          </a:ln>
        </p:spPr>
      </p:pic>
      <p:sp>
        <p:nvSpPr>
          <p:cNvPr id="9" name="TextBox 8"/>
          <p:cNvSpPr txBox="1"/>
          <p:nvPr/>
        </p:nvSpPr>
        <p:spPr>
          <a:xfrm>
            <a:off x="787400" y="4902201"/>
            <a:ext cx="2514600" cy="1200329"/>
          </a:xfrm>
          <a:prstGeom prst="rect">
            <a:avLst/>
          </a:prstGeom>
          <a:noFill/>
        </p:spPr>
        <p:txBody>
          <a:bodyPr wrap="square" rtlCol="0">
            <a:spAutoFit/>
          </a:bodyPr>
          <a:lstStyle/>
          <a:p>
            <a:r>
              <a:rPr lang="en-US" dirty="0"/>
              <a:t>Anchorage region for shear reinforcement</a:t>
            </a:r>
          </a:p>
        </p:txBody>
      </p:sp>
      <p:pic>
        <p:nvPicPr>
          <p:cNvPr id="11" name="Picture 10" descr="Interior joint, two horizontal bars are place in the grouted joint between the ends of plank and parallel with the support beam" title="Interior Joint"/>
          <p:cNvPicPr/>
          <p:nvPr/>
        </p:nvPicPr>
        <p:blipFill>
          <a:blip r:embed="rId4">
            <a:extLst>
              <a:ext uri="{28A0092B-C50C-407E-A947-70E740481C1C}">
                <a14:useLocalDpi xmlns:a14="http://schemas.microsoft.com/office/drawing/2010/main" val="0"/>
              </a:ext>
            </a:extLst>
          </a:blip>
          <a:srcRect/>
          <a:stretch>
            <a:fillRect/>
          </a:stretch>
        </p:blipFill>
        <p:spPr bwMode="auto">
          <a:xfrm>
            <a:off x="177799" y="1076325"/>
            <a:ext cx="4919133" cy="3321252"/>
          </a:xfrm>
          <a:prstGeom prst="rect">
            <a:avLst/>
          </a:prstGeom>
          <a:noFill/>
          <a:ln>
            <a:noFill/>
          </a:ln>
        </p:spPr>
      </p:pic>
      <p:sp>
        <p:nvSpPr>
          <p:cNvPr id="10" name="TextBox 9"/>
          <p:cNvSpPr txBox="1"/>
          <p:nvPr/>
        </p:nvSpPr>
        <p:spPr>
          <a:xfrm>
            <a:off x="4851400" y="1689100"/>
            <a:ext cx="2679700" cy="461665"/>
          </a:xfrm>
          <a:prstGeom prst="rect">
            <a:avLst/>
          </a:prstGeom>
          <a:noFill/>
        </p:spPr>
        <p:txBody>
          <a:bodyPr wrap="square" rtlCol="0">
            <a:spAutoFit/>
          </a:bodyPr>
          <a:lstStyle/>
          <a:p>
            <a:r>
              <a:rPr lang="en-US" dirty="0"/>
              <a:t>Interior Joint</a:t>
            </a:r>
          </a:p>
        </p:txBody>
      </p:sp>
      <p:sp>
        <p:nvSpPr>
          <p:cNvPr id="2" name="Title 1"/>
          <p:cNvSpPr>
            <a:spLocks noGrp="1"/>
          </p:cNvSpPr>
          <p:nvPr>
            <p:ph type="title"/>
          </p:nvPr>
        </p:nvSpPr>
        <p:spPr>
          <a:xfrm>
            <a:off x="406400" y="269875"/>
            <a:ext cx="8242300" cy="949325"/>
          </a:xfrm>
        </p:spPr>
        <p:txBody>
          <a:bodyPr/>
          <a:lstStyle/>
          <a:p>
            <a:r>
              <a:rPr lang="en-US" sz="3200" dirty="0"/>
              <a:t>Diaphragm Design and Details – Joint 1 </a:t>
            </a:r>
          </a:p>
        </p:txBody>
      </p:sp>
    </p:spTree>
    <p:extLst>
      <p:ext uri="{BB962C8B-B14F-4D97-AF65-F5344CB8AC3E}">
        <p14:creationId xmlns:p14="http://schemas.microsoft.com/office/powerpoint/2010/main" val="3199829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Floor plan with highlighting for joint 2 is shown to identify joint. This joint is the joint between the outside diaphragm and the transverse wall between the outside and inside floor plates. " title="Diaphragm Design and Details – Joint 2"/>
          <p:cNvGrpSpPr/>
          <p:nvPr/>
        </p:nvGrpSpPr>
        <p:grpSpPr>
          <a:xfrm>
            <a:off x="944881" y="1586884"/>
            <a:ext cx="7157085" cy="4471016"/>
            <a:chOff x="944881" y="1586884"/>
            <a:chExt cx="7157085" cy="4471016"/>
          </a:xfrm>
        </p:grpSpPr>
        <p:pic>
          <p:nvPicPr>
            <p:cNvPr id="6" name="Picture 3" descr="E:\111Prabuddha\04-Diaphragm Force Comparison\Training Materials\Untitled-1.jpg "/>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bwMode="auto">
            <a:xfrm>
              <a:off x="3243262" y="2131219"/>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Group 16"/>
            <p:cNvGrpSpPr/>
            <p:nvPr/>
          </p:nvGrpSpPr>
          <p:grpSpPr>
            <a:xfrm>
              <a:off x="3255010" y="1586884"/>
              <a:ext cx="665479" cy="571808"/>
              <a:chOff x="391161" y="1891030"/>
              <a:chExt cx="665479" cy="571808"/>
            </a:xfrm>
          </p:grpSpPr>
          <p:sp>
            <p:nvSpPr>
              <p:cNvPr id="18" name="TextBox 17"/>
              <p:cNvSpPr txBox="1"/>
              <p:nvPr/>
            </p:nvSpPr>
            <p:spPr>
              <a:xfrm>
                <a:off x="546100" y="1891030"/>
                <a:ext cx="510540" cy="461665"/>
              </a:xfrm>
              <a:prstGeom prst="rect">
                <a:avLst/>
              </a:prstGeom>
              <a:noFill/>
            </p:spPr>
            <p:txBody>
              <a:bodyPr wrap="square" rtlCol="0">
                <a:spAutoFit/>
              </a:bodyPr>
              <a:lstStyle/>
              <a:p>
                <a:pPr algn="ctr"/>
                <a:r>
                  <a:rPr lang="en-US" dirty="0">
                    <a:solidFill>
                      <a:srgbClr val="FF0000"/>
                    </a:solidFill>
                  </a:rPr>
                  <a:t>2</a:t>
                </a:r>
              </a:p>
            </p:txBody>
          </p:sp>
          <p:grpSp>
            <p:nvGrpSpPr>
              <p:cNvPr id="19" name="Group 18"/>
              <p:cNvGrpSpPr/>
              <p:nvPr/>
            </p:nvGrpSpPr>
            <p:grpSpPr>
              <a:xfrm>
                <a:off x="391161" y="1931044"/>
                <a:ext cx="594676" cy="531794"/>
                <a:chOff x="391161" y="1931044"/>
                <a:chExt cx="594676" cy="531794"/>
              </a:xfrm>
            </p:grpSpPr>
            <p:sp>
              <p:nvSpPr>
                <p:cNvPr id="20" name="Oval 19"/>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21" name="Straight Arrow Connector 20"/>
                <p:cNvCxnSpPr>
                  <a:stCxn id="20"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sp>
        <p:nvSpPr>
          <p:cNvPr id="2" name="Title 1"/>
          <p:cNvSpPr>
            <a:spLocks noGrp="1"/>
          </p:cNvSpPr>
          <p:nvPr>
            <p:ph type="title"/>
          </p:nvPr>
        </p:nvSpPr>
        <p:spPr>
          <a:xfrm>
            <a:off x="673100" y="269875"/>
            <a:ext cx="8293100" cy="1143000"/>
          </a:xfrm>
        </p:spPr>
        <p:txBody>
          <a:bodyPr/>
          <a:lstStyle/>
          <a:p>
            <a:r>
              <a:rPr lang="en-US" sz="3200" dirty="0"/>
              <a:t>Diaphragm Design and Details – Joint 2</a:t>
            </a:r>
          </a:p>
        </p:txBody>
      </p:sp>
    </p:spTree>
    <p:extLst>
      <p:ext uri="{BB962C8B-B14F-4D97-AF65-F5344CB8AC3E}">
        <p14:creationId xmlns:p14="http://schemas.microsoft.com/office/powerpoint/2010/main" val="128991694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326741"/>
            <a:ext cx="8359813" cy="5006326"/>
          </a:xfrm>
        </p:spPr>
        <p:txBody>
          <a:bodyPr/>
          <a:lstStyle/>
          <a:p>
            <a:pPr lvl="0">
              <a:spcAft>
                <a:spcPts val="1200"/>
              </a:spcAft>
              <a:buClr>
                <a:srgbClr val="FF0000"/>
              </a:buClr>
            </a:pPr>
            <a:r>
              <a:rPr lang="en-US" sz="2200" dirty="0"/>
              <a:t>Chord reinforcement, </a:t>
            </a:r>
            <a:r>
              <a:rPr lang="en-US" sz="2200" i="1" dirty="0"/>
              <a:t>A</a:t>
            </a:r>
            <a:r>
              <a:rPr lang="en-US" sz="2200" i="1" baseline="-25000" dirty="0"/>
              <a:t>s2</a:t>
            </a:r>
            <a:r>
              <a:rPr lang="en-US" sz="2200" dirty="0"/>
              <a:t> = </a:t>
            </a:r>
            <a:r>
              <a:rPr lang="en-US" sz="2200" i="1" dirty="0"/>
              <a:t>T</a:t>
            </a:r>
            <a:r>
              <a:rPr lang="en-US" sz="2200" i="1" baseline="-25000" dirty="0"/>
              <a:t>u</a:t>
            </a:r>
            <a:r>
              <a:rPr lang="en-US" sz="2200" baseline="-25000" dirty="0"/>
              <a:t>2</a:t>
            </a:r>
            <a:r>
              <a:rPr lang="en-US" sz="2200" dirty="0"/>
              <a:t>/</a:t>
            </a:r>
            <a:r>
              <a:rPr lang="en-US" sz="2200" dirty="0">
                <a:latin typeface="Symbol" pitchFamily="18" charset="2"/>
              </a:rPr>
              <a:t></a:t>
            </a:r>
            <a:r>
              <a:rPr lang="en-US" sz="2200" i="1" dirty="0"/>
              <a:t>f</a:t>
            </a:r>
            <a:r>
              <a:rPr lang="en-US" sz="2200" i="1" baseline="-25000" dirty="0"/>
              <a:t>y</a:t>
            </a:r>
            <a:r>
              <a:rPr lang="en-US" sz="2200" dirty="0"/>
              <a:t> = (29.4 kips)/[0.9(60 ksi)] = 0.55 in.</a:t>
            </a:r>
            <a:r>
              <a:rPr lang="en-US" sz="2200" baseline="30000" dirty="0"/>
              <a:t>2</a:t>
            </a:r>
            <a:r>
              <a:rPr lang="en-US" sz="2200" dirty="0"/>
              <a:t> </a:t>
            </a:r>
          </a:p>
          <a:p>
            <a:pPr lvl="0">
              <a:spcAft>
                <a:spcPts val="1200"/>
              </a:spcAft>
              <a:buClr>
                <a:srgbClr val="FF0000"/>
              </a:buClr>
            </a:pPr>
            <a:r>
              <a:rPr lang="en-US" sz="2200" dirty="0"/>
              <a:t>The shear force may be reduced along Joint 2 by the shear friction resistance provided by the supplemental chord reinforcement (2</a:t>
            </a:r>
            <a:r>
              <a:rPr lang="en-US" sz="2200" i="1" dirty="0"/>
              <a:t>A</a:t>
            </a:r>
            <a:r>
              <a:rPr lang="en-US" sz="2200" i="1" baseline="-25000" dirty="0"/>
              <a:t>chord</a:t>
            </a:r>
            <a:r>
              <a:rPr lang="en-US" sz="2200" dirty="0"/>
              <a:t> - </a:t>
            </a:r>
            <a:r>
              <a:rPr lang="en-US" sz="2200" i="1" dirty="0"/>
              <a:t>A</a:t>
            </a:r>
            <a:r>
              <a:rPr lang="en-US" sz="2200" i="1" baseline="-25000" dirty="0"/>
              <a:t>s2</a:t>
            </a:r>
            <a:r>
              <a:rPr lang="en-US" sz="2200" dirty="0"/>
              <a:t>) and by the four #7 bars projecting from the interior longitudinal walls across this joint. The supplemental chord bars, which are located at the end of the walls, are conservatively excluded here. </a:t>
            </a:r>
          </a:p>
          <a:p>
            <a:pPr lvl="0">
              <a:spcAft>
                <a:spcPts val="1200"/>
              </a:spcAft>
              <a:buClr>
                <a:srgbClr val="FF0000"/>
              </a:buClr>
            </a:pPr>
            <a:r>
              <a:rPr lang="en-US" sz="2200" dirty="0"/>
              <a:t>The shear force along the outer joint of the wall where the plank is parallel to the wall is modified as follows:</a:t>
            </a:r>
          </a:p>
          <a:p>
            <a:pPr marL="347663" lvl="0" indent="0">
              <a:spcAft>
                <a:spcPts val="600"/>
              </a:spcAft>
              <a:buClr>
                <a:srgbClr val="FF0000"/>
              </a:buClr>
              <a:buNone/>
            </a:pPr>
            <a:r>
              <a:rPr lang="en-US" sz="2200" dirty="0"/>
              <a:t>V</a:t>
            </a:r>
            <a:r>
              <a:rPr lang="en-US" sz="2200" baseline="-25000" dirty="0"/>
              <a:t>u2</a:t>
            </a:r>
            <a:r>
              <a:rPr lang="en-US" sz="2200" baseline="30000" dirty="0"/>
              <a:t>Mod</a:t>
            </a:r>
            <a:r>
              <a:rPr lang="en-US" sz="2200" dirty="0"/>
              <a:t> = 1.4V</a:t>
            </a:r>
            <a:r>
              <a:rPr lang="en-US" sz="2200" baseline="-25000" dirty="0"/>
              <a:t>u2</a:t>
            </a:r>
            <a:r>
              <a:rPr lang="en-US" sz="2200" dirty="0"/>
              <a:t> – </a:t>
            </a:r>
            <a:r>
              <a:rPr lang="en-US" sz="2200" dirty="0">
                <a:latin typeface="Symbol" pitchFamily="18" charset="2"/>
              </a:rPr>
              <a:t></a:t>
            </a:r>
            <a:r>
              <a:rPr lang="en-US" sz="2200" i="1" dirty="0"/>
              <a:t>f</a:t>
            </a:r>
            <a:r>
              <a:rPr lang="en-US" sz="2200" i="1" baseline="-25000" dirty="0"/>
              <a:t>y</a:t>
            </a:r>
            <a:r>
              <a:rPr lang="en-US" sz="2200" dirty="0">
                <a:latin typeface="Symbol" pitchFamily="18" charset="2"/>
              </a:rPr>
              <a:t>m</a:t>
            </a:r>
            <a:r>
              <a:rPr lang="en-US" sz="2200" dirty="0"/>
              <a:t>A</a:t>
            </a:r>
            <a:r>
              <a:rPr lang="en-US" sz="2200" baseline="-25000" dirty="0"/>
              <a:t>4#7</a:t>
            </a:r>
            <a:r>
              <a:rPr lang="en-US" sz="2200" baseline="30000" dirty="0"/>
              <a:t>  </a:t>
            </a:r>
            <a:r>
              <a:rPr lang="en-US" sz="2200" dirty="0"/>
              <a:t>= 1.4 x 104.4 – 0.75x60x1.0x(4x0.6)</a:t>
            </a:r>
          </a:p>
          <a:p>
            <a:pPr marL="347663" lvl="0" indent="0">
              <a:spcAft>
                <a:spcPts val="1200"/>
              </a:spcAft>
              <a:buClr>
                <a:srgbClr val="FF0000"/>
              </a:buClr>
              <a:buNone/>
            </a:pPr>
            <a:r>
              <a:rPr lang="en-US" sz="2200" dirty="0"/>
              <a:t>			           = 38.16 kips</a:t>
            </a:r>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2 </a:t>
            </a:r>
          </a:p>
        </p:txBody>
      </p:sp>
    </p:spTree>
    <p:extLst>
      <p:ext uri="{BB962C8B-B14F-4D97-AF65-F5344CB8AC3E}">
        <p14:creationId xmlns:p14="http://schemas.microsoft.com/office/powerpoint/2010/main" val="15875877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etail at Joint 2 is shown to show the placement of reinforcing in the masonry wall an in an opened core of the hollow core plank. Note the detail shows diagonal bars to transfer forces mostly in tension and compression rather than by dowel shear or shear friction. The block just below the bearing in the masonry wall is a bond beam with two #5 bars grouted in as part of the diaphragm reinforcement.  " title="Diaphragm Design and Details – Joint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0441" y="1691818"/>
            <a:ext cx="5534025" cy="4786815"/>
          </a:xfrm>
          <a:prstGeom prst="rect">
            <a:avLst/>
          </a:prstGeom>
          <a:noFill/>
          <a:ln>
            <a:noFill/>
          </a:ln>
        </p:spPr>
      </p:pic>
      <p:sp>
        <p:nvSpPr>
          <p:cNvPr id="5" name="Rectangle 4"/>
          <p:cNvSpPr/>
          <p:nvPr/>
        </p:nvSpPr>
        <p:spPr>
          <a:xfrm>
            <a:off x="228600" y="1260931"/>
            <a:ext cx="8415868" cy="430887"/>
          </a:xfrm>
          <a:prstGeom prst="rect">
            <a:avLst/>
          </a:prstGeom>
        </p:spPr>
        <p:txBody>
          <a:bodyPr wrap="square">
            <a:spAutoFit/>
          </a:bodyPr>
          <a:lstStyle/>
          <a:p>
            <a:r>
              <a:rPr lang="en-US" sz="2200" dirty="0"/>
              <a:t>Using the arrangement shown in the figure below </a:t>
            </a:r>
          </a:p>
        </p:txBody>
      </p:sp>
      <p:sp>
        <p:nvSpPr>
          <p:cNvPr id="2" name="Title 1"/>
          <p:cNvSpPr>
            <a:spLocks noGrp="1"/>
          </p:cNvSpPr>
          <p:nvPr>
            <p:ph type="title"/>
          </p:nvPr>
        </p:nvSpPr>
        <p:spPr>
          <a:xfrm>
            <a:off x="673100" y="269875"/>
            <a:ext cx="8293100" cy="1143000"/>
          </a:xfrm>
        </p:spPr>
        <p:txBody>
          <a:bodyPr/>
          <a:lstStyle/>
          <a:p>
            <a:r>
              <a:rPr lang="en-US" sz="3200" dirty="0"/>
              <a:t>Diaphragm Design and Details – Joint 2</a:t>
            </a:r>
          </a:p>
        </p:txBody>
      </p:sp>
    </p:spTree>
    <p:extLst>
      <p:ext uri="{BB962C8B-B14F-4D97-AF65-F5344CB8AC3E}">
        <p14:creationId xmlns:p14="http://schemas.microsoft.com/office/powerpoint/2010/main" val="4141068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38124" y="5620974"/>
            <a:ext cx="7658100" cy="461665"/>
          </a:xfrm>
          <a:prstGeom prst="rect">
            <a:avLst/>
          </a:prstGeom>
          <a:noFill/>
        </p:spPr>
        <p:txBody>
          <a:bodyPr wrap="square" rtlCol="0">
            <a:spAutoFit/>
          </a:bodyPr>
          <a:lstStyle/>
          <a:p>
            <a:pPr algn="ctr"/>
            <a:r>
              <a:rPr lang="en-US" dirty="0"/>
              <a:t>Hollow core plank floor plan for diaphragm examples</a:t>
            </a:r>
          </a:p>
        </p:txBody>
      </p:sp>
      <p:pic>
        <p:nvPicPr>
          <p:cNvPr id="7" name="Picture 6" descr="F10-2-01.wmf&#10;&#10;Hollow core plank floor plan. The plan dimensions of the floor are 152 ft x 72 ft. The interior portion of the plan includes walls spaced at 24 ft in the transverse direction. The 40 ft bays at either end of the plan include walls spaced at 24 ft in the longitudinal direction.  "/>
          <p:cNvPicPr/>
          <p:nvPr/>
        </p:nvPicPr>
        <p:blipFill>
          <a:blip r:embed="rId3" cstate="print"/>
          <a:stretch>
            <a:fillRect/>
          </a:stretch>
        </p:blipFill>
        <p:spPr>
          <a:xfrm>
            <a:off x="514096" y="1138600"/>
            <a:ext cx="7882128" cy="4372124"/>
          </a:xfrm>
          <a:prstGeom prst="rect">
            <a:avLst/>
          </a:prstGeom>
        </p:spPr>
      </p:pic>
      <p:sp>
        <p:nvSpPr>
          <p:cNvPr id="2" name="Title 1"/>
          <p:cNvSpPr>
            <a:spLocks noGrp="1"/>
          </p:cNvSpPr>
          <p:nvPr>
            <p:ph type="title"/>
          </p:nvPr>
        </p:nvSpPr>
        <p:spPr/>
        <p:txBody>
          <a:bodyPr/>
          <a:lstStyle/>
          <a:p>
            <a:r>
              <a:rPr lang="en-US" dirty="0"/>
              <a:t>11.1 Horizontal Diaphragms</a:t>
            </a:r>
          </a:p>
        </p:txBody>
      </p:sp>
    </p:spTree>
    <p:extLst>
      <p:ext uri="{BB962C8B-B14F-4D97-AF65-F5344CB8AC3E}">
        <p14:creationId xmlns:p14="http://schemas.microsoft.com/office/powerpoint/2010/main" val="32760502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Required shear friction reinforcement (Avf2) Formula&#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599" y="1969604"/>
            <a:ext cx="8802605" cy="849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28600" y="1260931"/>
            <a:ext cx="8415868" cy="5509200"/>
          </a:xfrm>
          <a:prstGeom prst="rect">
            <a:avLst/>
          </a:prstGeom>
        </p:spPr>
        <p:txBody>
          <a:bodyPr wrap="square">
            <a:spAutoFit/>
          </a:bodyPr>
          <a:lstStyle/>
          <a:p>
            <a:r>
              <a:rPr lang="en-US" sz="2200" dirty="0"/>
              <a:t>The required shear friction reinforcement (</a:t>
            </a:r>
            <a:r>
              <a:rPr lang="en-US" sz="2200" i="1" dirty="0"/>
              <a:t>A</a:t>
            </a:r>
            <a:r>
              <a:rPr lang="en-US" sz="2200" i="1" baseline="-25000" dirty="0"/>
              <a:t>vf2</a:t>
            </a:r>
            <a:r>
              <a:rPr lang="en-US" sz="2200" dirty="0"/>
              <a:t>) is computed as:</a:t>
            </a:r>
          </a:p>
          <a:p>
            <a:endParaRPr lang="en-US" sz="2200" dirty="0"/>
          </a:p>
          <a:p>
            <a:endParaRPr lang="en-US" sz="2200" dirty="0"/>
          </a:p>
          <a:p>
            <a:endParaRPr lang="en-US" sz="2200" dirty="0"/>
          </a:p>
          <a:p>
            <a:endParaRPr lang="en-US" sz="2200" dirty="0"/>
          </a:p>
          <a:p>
            <a:br>
              <a:rPr lang="en-US" sz="2200" dirty="0"/>
            </a:br>
            <a:r>
              <a:rPr lang="en-US" sz="2200" dirty="0"/>
              <a:t>Use two #3 bars placed at 26.6 degrees (2-to-1 slope) across the joint at 6 feet from the ends of the plank (two sets per plank for a total of 6 sets). The angle (</a:t>
            </a:r>
            <a:r>
              <a:rPr lang="en-US" sz="2200" i="1" dirty="0"/>
              <a:t>α</a:t>
            </a:r>
            <a:r>
              <a:rPr lang="en-US" sz="2200" i="1" baseline="-25000" dirty="0"/>
              <a:t>f</a:t>
            </a:r>
            <a:r>
              <a:rPr lang="en-US" sz="2200" dirty="0"/>
              <a:t>) used above provides development of the #3 bars while limiting the grouting to the outside core of the plank.  The total shear reinforcement provided is 6(0.11 in.2) = 0.66 in.</a:t>
            </a:r>
            <a:r>
              <a:rPr lang="en-US" sz="2200" baseline="30000" dirty="0"/>
              <a:t>2</a:t>
            </a:r>
            <a:r>
              <a:rPr lang="en-US" sz="2200" dirty="0"/>
              <a:t>  Note that the spacing of these connectors will have to be adjusted at the stair location.</a:t>
            </a:r>
          </a:p>
          <a:p>
            <a:endParaRPr lang="en-US" sz="2200" dirty="0"/>
          </a:p>
          <a:p>
            <a:endParaRPr lang="en-US" sz="2200" dirty="0"/>
          </a:p>
          <a:p>
            <a:endParaRPr lang="en-US" sz="2200" dirty="0"/>
          </a:p>
        </p:txBody>
      </p:sp>
      <p:sp>
        <p:nvSpPr>
          <p:cNvPr id="2" name="Title 1"/>
          <p:cNvSpPr>
            <a:spLocks noGrp="1"/>
          </p:cNvSpPr>
          <p:nvPr>
            <p:ph type="title"/>
          </p:nvPr>
        </p:nvSpPr>
        <p:spPr>
          <a:xfrm>
            <a:off x="673100" y="269875"/>
            <a:ext cx="8293100" cy="1143000"/>
          </a:xfrm>
        </p:spPr>
        <p:txBody>
          <a:bodyPr/>
          <a:lstStyle/>
          <a:p>
            <a:r>
              <a:rPr lang="en-US" sz="3200" dirty="0"/>
              <a:t>Diaphragm Design and Details – Joint 2</a:t>
            </a:r>
          </a:p>
        </p:txBody>
      </p:sp>
    </p:spTree>
    <p:extLst>
      <p:ext uri="{BB962C8B-B14F-4D97-AF65-F5344CB8AC3E}">
        <p14:creationId xmlns:p14="http://schemas.microsoft.com/office/powerpoint/2010/main" val="34096872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Floor plan with highlighting for joint 2 is shown to identify joint. This joint is the joint between the outside diaphragm and the transverse wall between the outside and inside floor plates. &#10;" title="Diaphragm Design and Details – Joint 3"/>
          <p:cNvGrpSpPr/>
          <p:nvPr/>
        </p:nvGrpSpPr>
        <p:grpSpPr>
          <a:xfrm>
            <a:off x="944881" y="1609464"/>
            <a:ext cx="7157085" cy="4448436"/>
            <a:chOff x="944881" y="1609464"/>
            <a:chExt cx="7157085" cy="4448436"/>
          </a:xfrm>
        </p:grpSpPr>
        <p:pic>
          <p:nvPicPr>
            <p:cNvPr id="12" name="Picture 3" descr="E:\111Prabuddha\04-Diaphragm Force Comparison\Training Materials\Untitled-1.jpg "/>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p:cNvCxnSpPr/>
            <p:nvPr/>
          </p:nvCxnSpPr>
          <p:spPr bwMode="auto">
            <a:xfrm>
              <a:off x="4244181" y="21336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3" name="Group 32"/>
            <p:cNvGrpSpPr/>
            <p:nvPr/>
          </p:nvGrpSpPr>
          <p:grpSpPr>
            <a:xfrm>
              <a:off x="4263231" y="1609464"/>
              <a:ext cx="665479" cy="565458"/>
              <a:chOff x="391161" y="1897380"/>
              <a:chExt cx="665479" cy="565458"/>
            </a:xfrm>
          </p:grpSpPr>
          <p:sp>
            <p:nvSpPr>
              <p:cNvPr id="34" name="TextBox 33"/>
              <p:cNvSpPr txBox="1"/>
              <p:nvPr/>
            </p:nvSpPr>
            <p:spPr>
              <a:xfrm>
                <a:off x="546100" y="1897380"/>
                <a:ext cx="510540" cy="461665"/>
              </a:xfrm>
              <a:prstGeom prst="rect">
                <a:avLst/>
              </a:prstGeom>
              <a:noFill/>
            </p:spPr>
            <p:txBody>
              <a:bodyPr wrap="square" rtlCol="0">
                <a:spAutoFit/>
              </a:bodyPr>
              <a:lstStyle/>
              <a:p>
                <a:pPr algn="ctr"/>
                <a:r>
                  <a:rPr lang="en-US" dirty="0">
                    <a:solidFill>
                      <a:srgbClr val="FF0000"/>
                    </a:solidFill>
                  </a:rPr>
                  <a:t>3</a:t>
                </a:r>
              </a:p>
            </p:txBody>
          </p:sp>
          <p:grpSp>
            <p:nvGrpSpPr>
              <p:cNvPr id="35" name="Group 34"/>
              <p:cNvGrpSpPr/>
              <p:nvPr/>
            </p:nvGrpSpPr>
            <p:grpSpPr>
              <a:xfrm>
                <a:off x="391161" y="1931044"/>
                <a:ext cx="594676" cy="531794"/>
                <a:chOff x="391161" y="1931044"/>
                <a:chExt cx="594676" cy="531794"/>
              </a:xfrm>
            </p:grpSpPr>
            <p:sp>
              <p:nvSpPr>
                <p:cNvPr id="36" name="Oval 35"/>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37" name="Straight Arrow Connector 36"/>
                <p:cNvCxnSpPr>
                  <a:stCxn id="36"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sp>
        <p:nvSpPr>
          <p:cNvPr id="2" name="Title 1"/>
          <p:cNvSpPr>
            <a:spLocks noGrp="1"/>
          </p:cNvSpPr>
          <p:nvPr>
            <p:ph type="title"/>
          </p:nvPr>
        </p:nvSpPr>
        <p:spPr>
          <a:xfrm>
            <a:off x="673100" y="269875"/>
            <a:ext cx="8293100" cy="1143000"/>
          </a:xfrm>
        </p:spPr>
        <p:txBody>
          <a:bodyPr/>
          <a:lstStyle/>
          <a:p>
            <a:r>
              <a:rPr lang="en-US" sz="3200" dirty="0"/>
              <a:t>Diaphragm Design and Details – Joint 3</a:t>
            </a:r>
          </a:p>
        </p:txBody>
      </p:sp>
    </p:spTree>
    <p:extLst>
      <p:ext uri="{BB962C8B-B14F-4D97-AF65-F5344CB8AC3E}">
        <p14:creationId xmlns:p14="http://schemas.microsoft.com/office/powerpoint/2010/main" val="28848681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326741"/>
            <a:ext cx="8359813" cy="5006326"/>
          </a:xfrm>
        </p:spPr>
        <p:txBody>
          <a:bodyPr/>
          <a:lstStyle/>
          <a:p>
            <a:pPr lvl="0">
              <a:spcAft>
                <a:spcPts val="1200"/>
              </a:spcAft>
              <a:buClr>
                <a:srgbClr val="FF0000"/>
              </a:buClr>
            </a:pPr>
            <a:r>
              <a:rPr lang="en-US" sz="2200" dirty="0"/>
              <a:t>Compute the required amount of chord reinforcement at Joint 3 as:</a:t>
            </a:r>
          </a:p>
          <a:p>
            <a:pPr marL="0" lvl="0" indent="0">
              <a:spcAft>
                <a:spcPts val="1200"/>
              </a:spcAft>
              <a:buClr>
                <a:srgbClr val="FF0000"/>
              </a:buClr>
              <a:buNone/>
            </a:pPr>
            <a:r>
              <a:rPr lang="en-US" sz="2200" dirty="0"/>
              <a:t>	</a:t>
            </a:r>
            <a:r>
              <a:rPr lang="en-US" sz="2200" i="1" dirty="0"/>
              <a:t>A</a:t>
            </a:r>
            <a:r>
              <a:rPr lang="en-US" sz="2200" i="1" baseline="-25000" dirty="0"/>
              <a:t>s3</a:t>
            </a:r>
            <a:r>
              <a:rPr lang="en-US" sz="2200" dirty="0"/>
              <a:t> = </a:t>
            </a:r>
            <a:r>
              <a:rPr lang="en-US" sz="2200" i="1" dirty="0"/>
              <a:t>T</a:t>
            </a:r>
            <a:r>
              <a:rPr lang="en-US" sz="2200" i="1" baseline="-25000" dirty="0"/>
              <a:t>u3</a:t>
            </a:r>
            <a:r>
              <a:rPr lang="en-US" sz="2200" dirty="0"/>
              <a:t>/</a:t>
            </a:r>
            <a:r>
              <a:rPr lang="en-US" sz="2200" dirty="0">
                <a:latin typeface="Symbol" pitchFamily="18" charset="2"/>
              </a:rPr>
              <a:t></a:t>
            </a:r>
            <a:r>
              <a:rPr lang="en-US" sz="2200" i="1" dirty="0"/>
              <a:t>f</a:t>
            </a:r>
            <a:r>
              <a:rPr lang="en-US" sz="2200" i="1" baseline="-25000" dirty="0"/>
              <a:t>y</a:t>
            </a:r>
            <a:r>
              <a:rPr lang="en-US" sz="2200" dirty="0"/>
              <a:t> = (43.2 kips)/[0.9(60 ksi)] = 0.8 in.</a:t>
            </a:r>
            <a:r>
              <a:rPr lang="en-US" sz="2200" baseline="30000" dirty="0"/>
              <a:t>2</a:t>
            </a:r>
          </a:p>
          <a:p>
            <a:pPr marL="347663" lvl="0" indent="-347663">
              <a:spcAft>
                <a:spcPts val="1200"/>
              </a:spcAft>
              <a:buClr>
                <a:srgbClr val="FF0000"/>
              </a:buClr>
              <a:buNone/>
            </a:pPr>
            <a:r>
              <a:rPr lang="en-US" sz="2200" dirty="0"/>
              <a:t>	</a:t>
            </a:r>
            <a:br>
              <a:rPr lang="en-US" sz="2200" dirty="0"/>
            </a:br>
            <a:r>
              <a:rPr lang="en-US" sz="2200" dirty="0"/>
              <a:t>Use two #6 bars, A</a:t>
            </a:r>
            <a:r>
              <a:rPr lang="en-US" sz="2200" baseline="-25000" dirty="0"/>
              <a:t>s</a:t>
            </a:r>
            <a:r>
              <a:rPr lang="en-US" sz="2200" dirty="0"/>
              <a:t> = 2(0.44) = 0.88 in.</a:t>
            </a:r>
            <a:r>
              <a:rPr lang="en-US" sz="2200" baseline="30000" dirty="0"/>
              <a:t>2</a:t>
            </a:r>
            <a:r>
              <a:rPr lang="en-US" sz="2200" dirty="0"/>
              <a:t> along the exterior edges (top and bottom of the plan).  Require cover for chord bars and spacing between bars at splices and anchorage zones per ACI 318 Section 18.12.7.6 (optional).</a:t>
            </a:r>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3 </a:t>
            </a:r>
          </a:p>
        </p:txBody>
      </p:sp>
    </p:spTree>
    <p:extLst>
      <p:ext uri="{BB962C8B-B14F-4D97-AF65-F5344CB8AC3E}">
        <p14:creationId xmlns:p14="http://schemas.microsoft.com/office/powerpoint/2010/main" val="98106396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ross section of an 8” thick hollow core panel. The first three cores from the left edge are shown where the first core is filled with concrete to shape a chord joint. The joint is reinforced with two continuous No. 6 bars extending in the perpendicular to the plane direction. The bars have 3” cover on the left, 3” cover on the top, 3” cover on the bottom, and 3” spacing in the longitudinal direction. Spliced bars are shown with dash circles in contact with the main bars. 4” diameter spiral of ¼” wire with 2” pitch is enclosing the bars and may be required over the lap splice." title="Diaphragm Design and Details – Joint 3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267" y="1210733"/>
            <a:ext cx="7940524"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269875"/>
            <a:ext cx="8407400" cy="1143000"/>
          </a:xfrm>
        </p:spPr>
        <p:txBody>
          <a:bodyPr/>
          <a:lstStyle/>
          <a:p>
            <a:r>
              <a:rPr lang="en-US" sz="3200" dirty="0"/>
              <a:t>Diaphragm Design and Details – Joint 3 </a:t>
            </a:r>
          </a:p>
        </p:txBody>
      </p:sp>
    </p:spTree>
    <p:extLst>
      <p:ext uri="{BB962C8B-B14F-4D97-AF65-F5344CB8AC3E}">
        <p14:creationId xmlns:p14="http://schemas.microsoft.com/office/powerpoint/2010/main" val="38837611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326741"/>
            <a:ext cx="8359813" cy="5006326"/>
          </a:xfrm>
        </p:spPr>
        <p:txBody>
          <a:bodyPr/>
          <a:lstStyle/>
          <a:p>
            <a:pPr lvl="0">
              <a:spcAft>
                <a:spcPts val="1200"/>
              </a:spcAft>
              <a:buClr>
                <a:srgbClr val="FF0000"/>
              </a:buClr>
            </a:pPr>
            <a:r>
              <a:rPr lang="en-US" sz="2200" dirty="0"/>
              <a:t>Joint 3 must also be checked for the minimum ACI tie forces.  The chord reinforcement obviously exceeds the 16 kip perimeter force requirement. To satisfy the 1.5 kips per foot requirement, a 6 kip tie is needed at each joint between the planks, which is satisfied with a #3 bar in each joint (0.11 in.</a:t>
            </a:r>
            <a:r>
              <a:rPr lang="en-US" sz="2200" baseline="30000" dirty="0"/>
              <a:t>2</a:t>
            </a:r>
            <a:r>
              <a:rPr lang="en-US" sz="2200" dirty="0"/>
              <a:t> at 60 ksi = 6.6 kips). This bar is required at all bearing walls and is shown in subsequent details.</a:t>
            </a:r>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3 </a:t>
            </a:r>
          </a:p>
        </p:txBody>
      </p:sp>
    </p:spTree>
    <p:extLst>
      <p:ext uri="{BB962C8B-B14F-4D97-AF65-F5344CB8AC3E}">
        <p14:creationId xmlns:p14="http://schemas.microsoft.com/office/powerpoint/2010/main" val="29044931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Floor plan is shown with Joint 4 highlighted. This joint is between the outside diaphragm plank and the outside longitudinal wall, &#10;" title="Diaphragm Design and Details – Joint 4"/>
          <p:cNvGrpSpPr/>
          <p:nvPr/>
        </p:nvGrpSpPr>
        <p:grpSpPr>
          <a:xfrm>
            <a:off x="843279" y="1599304"/>
            <a:ext cx="7272335" cy="4431300"/>
            <a:chOff x="843279" y="1626600"/>
            <a:chExt cx="7272335" cy="4431300"/>
          </a:xfrm>
        </p:grpSpPr>
        <p:pic>
          <p:nvPicPr>
            <p:cNvPr id="6" name="Picture 3" descr="E:\111Prabuddha\04-Diaphragm Force Comparison\Training Materials\Untitled-1.jpg "/>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58529"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bwMode="auto">
            <a:xfrm>
              <a:off x="1492250" y="2266950"/>
              <a:ext cx="16764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8" name="Group 27"/>
            <p:cNvGrpSpPr/>
            <p:nvPr/>
          </p:nvGrpSpPr>
          <p:grpSpPr>
            <a:xfrm>
              <a:off x="843279" y="1626600"/>
              <a:ext cx="693421" cy="632460"/>
              <a:chOff x="533400" y="1897380"/>
              <a:chExt cx="693421" cy="632460"/>
            </a:xfrm>
          </p:grpSpPr>
          <p:sp>
            <p:nvSpPr>
              <p:cNvPr id="29" name="TextBox 28"/>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4</a:t>
                </a:r>
              </a:p>
            </p:txBody>
          </p:sp>
          <p:grpSp>
            <p:nvGrpSpPr>
              <p:cNvPr id="30" name="Group 29"/>
              <p:cNvGrpSpPr/>
              <p:nvPr/>
            </p:nvGrpSpPr>
            <p:grpSpPr>
              <a:xfrm>
                <a:off x="591502" y="1931044"/>
                <a:ext cx="635319" cy="598796"/>
                <a:chOff x="591502" y="1931044"/>
                <a:chExt cx="635319" cy="598796"/>
              </a:xfrm>
            </p:grpSpPr>
            <p:sp>
              <p:nvSpPr>
                <p:cNvPr id="31" name="Oval 30"/>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32" name="Straight Arrow Connector 31"/>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sp>
        <p:nvSpPr>
          <p:cNvPr id="2" name="Title 1"/>
          <p:cNvSpPr>
            <a:spLocks noGrp="1"/>
          </p:cNvSpPr>
          <p:nvPr>
            <p:ph type="title"/>
          </p:nvPr>
        </p:nvSpPr>
        <p:spPr>
          <a:xfrm>
            <a:off x="673100" y="269875"/>
            <a:ext cx="8293100" cy="1143000"/>
          </a:xfrm>
        </p:spPr>
        <p:txBody>
          <a:bodyPr/>
          <a:lstStyle/>
          <a:p>
            <a:r>
              <a:rPr lang="en-US" sz="3200" dirty="0"/>
              <a:t>Diaphragm Design and Details – Joint 4</a:t>
            </a:r>
          </a:p>
        </p:txBody>
      </p:sp>
    </p:spTree>
    <p:extLst>
      <p:ext uri="{BB962C8B-B14F-4D97-AF65-F5344CB8AC3E}">
        <p14:creationId xmlns:p14="http://schemas.microsoft.com/office/powerpoint/2010/main" val="408341257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326741"/>
            <a:ext cx="8359813" cy="5006326"/>
          </a:xfrm>
        </p:spPr>
        <p:txBody>
          <a:bodyPr/>
          <a:lstStyle/>
          <a:p>
            <a:pPr lvl="0">
              <a:spcAft>
                <a:spcPts val="1200"/>
              </a:spcAft>
              <a:buClr>
                <a:srgbClr val="FF0000"/>
              </a:buClr>
            </a:pPr>
            <a:r>
              <a:rPr lang="en-US" sz="2200" dirty="0"/>
              <a:t>The required shear friction reinforcement along the wall length is computed as:	</a:t>
            </a:r>
          </a:p>
          <a:p>
            <a:pPr marL="347663" lvl="0" indent="0">
              <a:spcAft>
                <a:spcPts val="1200"/>
              </a:spcAft>
              <a:buClr>
                <a:srgbClr val="FF0000"/>
              </a:buClr>
              <a:buNone/>
            </a:pPr>
            <a:r>
              <a:rPr lang="en-US" sz="2200" i="1" dirty="0"/>
              <a:t>A</a:t>
            </a:r>
            <a:r>
              <a:rPr lang="en-US" sz="2200" i="1" baseline="-25000" dirty="0"/>
              <a:t>vf4</a:t>
            </a:r>
            <a:r>
              <a:rPr lang="en-US" sz="2200" dirty="0"/>
              <a:t> = 1.4</a:t>
            </a:r>
            <a:r>
              <a:rPr lang="en-US" sz="2200" i="1" dirty="0"/>
              <a:t>V</a:t>
            </a:r>
            <a:r>
              <a:rPr lang="en-US" sz="2200" i="1" baseline="-25000" dirty="0"/>
              <a:t>u4</a:t>
            </a:r>
            <a:r>
              <a:rPr lang="en-US" sz="2200" dirty="0"/>
              <a:t>/</a:t>
            </a:r>
            <a:r>
              <a:rPr lang="en-US" sz="2200" dirty="0">
                <a:latin typeface="Symbol" pitchFamily="18" charset="2"/>
              </a:rPr>
              <a:t></a:t>
            </a:r>
            <a:r>
              <a:rPr lang="en-US" sz="2200" i="1" dirty="0"/>
              <a:t>μf</a:t>
            </a:r>
            <a:r>
              <a:rPr lang="en-US" sz="2200" i="1" baseline="-25000" dirty="0"/>
              <a:t>y</a:t>
            </a:r>
            <a:r>
              <a:rPr lang="en-US" sz="2200" dirty="0"/>
              <a:t> = (1.4×20.6 kips)/[(0.75)(1.0)(60 ksi)] = 0.64 in.</a:t>
            </a:r>
            <a:r>
              <a:rPr lang="en-US" sz="2200" baseline="30000" dirty="0"/>
              <a:t>2</a:t>
            </a:r>
            <a:endParaRPr lang="en-US" sz="2200" dirty="0"/>
          </a:p>
          <a:p>
            <a:pPr marL="347663" lvl="0" indent="0">
              <a:spcAft>
                <a:spcPts val="1200"/>
              </a:spcAft>
              <a:buClr>
                <a:srgbClr val="FF0000"/>
              </a:buClr>
              <a:buNone/>
            </a:pPr>
            <a:r>
              <a:rPr lang="en-US" sz="2200" dirty="0"/>
              <a:t>Based upon the ACI tie requirement, provide #3 bars at each plank-to-plank joint. For eight bars total, the area of reinforcement is 8(0.11) = 0.88 in.</a:t>
            </a:r>
            <a:r>
              <a:rPr lang="en-US" sz="2200" baseline="30000" dirty="0"/>
              <a:t>2</a:t>
            </a:r>
            <a:r>
              <a:rPr lang="en-US" sz="2200" dirty="0"/>
              <a:t>, which is more than sufficient even considering the marginal development length, which is less favorable at Joint 2.  The bars are extended 2 feet into the grout key, which is more than the development length and equal to half the width of the plank.</a:t>
            </a:r>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4 </a:t>
            </a:r>
          </a:p>
        </p:txBody>
      </p:sp>
    </p:spTree>
    <p:extLst>
      <p:ext uri="{BB962C8B-B14F-4D97-AF65-F5344CB8AC3E}">
        <p14:creationId xmlns:p14="http://schemas.microsoft.com/office/powerpoint/2010/main" val="218134542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326741"/>
            <a:ext cx="8359813" cy="5006326"/>
          </a:xfrm>
        </p:spPr>
        <p:txBody>
          <a:bodyPr/>
          <a:lstStyle/>
          <a:p>
            <a:pPr lvl="0">
              <a:spcAft>
                <a:spcPts val="2400"/>
              </a:spcAft>
              <a:buClr>
                <a:srgbClr val="FF0000"/>
              </a:buClr>
            </a:pPr>
            <a:r>
              <a:rPr lang="en-US" sz="2200" dirty="0"/>
              <a:t>The required collector reinforcement is computed as:</a:t>
            </a:r>
          </a:p>
          <a:p>
            <a:pPr marL="347663" indent="0">
              <a:spcAft>
                <a:spcPts val="2400"/>
              </a:spcAft>
              <a:buClr>
                <a:srgbClr val="FF0000"/>
              </a:buClr>
              <a:buNone/>
            </a:pPr>
            <a:r>
              <a:rPr lang="en-US" sz="2200" i="1" dirty="0"/>
              <a:t>A</a:t>
            </a:r>
            <a:r>
              <a:rPr lang="en-US" sz="2200" i="1" baseline="-25000" dirty="0"/>
              <a:t>s4</a:t>
            </a:r>
            <a:r>
              <a:rPr lang="en-US" sz="2200" dirty="0"/>
              <a:t> = 1.5</a:t>
            </a:r>
            <a:r>
              <a:rPr lang="en-US" sz="2200" i="1" dirty="0"/>
              <a:t>T</a:t>
            </a:r>
            <a:r>
              <a:rPr lang="en-US" sz="2200" i="1" baseline="-25000" dirty="0"/>
              <a:t>u</a:t>
            </a:r>
            <a:r>
              <a:rPr lang="en-US" sz="2200" baseline="-25000" dirty="0"/>
              <a:t>4</a:t>
            </a:r>
            <a:r>
              <a:rPr lang="en-US" sz="2200" dirty="0"/>
              <a:t>/</a:t>
            </a:r>
            <a:r>
              <a:rPr lang="en-US" sz="2200" dirty="0">
                <a:latin typeface="Symbol" pitchFamily="18" charset="2"/>
              </a:rPr>
              <a:t></a:t>
            </a:r>
            <a:r>
              <a:rPr lang="en-US" sz="2200" i="1" dirty="0"/>
              <a:t>f</a:t>
            </a:r>
            <a:r>
              <a:rPr lang="en-US" sz="2200" i="1" baseline="-25000" dirty="0"/>
              <a:t>y</a:t>
            </a:r>
            <a:r>
              <a:rPr lang="en-US" sz="2200" dirty="0"/>
              <a:t> = (34.2 kips)/[0.9(60 ksi)] = 0.63 in.</a:t>
            </a:r>
            <a:r>
              <a:rPr lang="en-US" sz="2200" baseline="30000" dirty="0"/>
              <a:t>2</a:t>
            </a:r>
          </a:p>
          <a:p>
            <a:pPr marL="347663" lvl="0" indent="0">
              <a:spcAft>
                <a:spcPts val="1200"/>
              </a:spcAft>
              <a:buClr>
                <a:srgbClr val="FF0000"/>
              </a:buClr>
              <a:buNone/>
            </a:pPr>
            <a:r>
              <a:rPr lang="en-US" sz="2200" dirty="0"/>
              <a:t>The two #6 bars, which are an extension of the transverse chord reinforcement, provide an area of reinforcement of 0.88 in.</a:t>
            </a:r>
            <a:r>
              <a:rPr lang="en-US" sz="2200" baseline="30000" dirty="0"/>
              <a:t>2</a:t>
            </a:r>
            <a:endParaRPr lang="en-US" sz="2200" dirty="0"/>
          </a:p>
          <a:p>
            <a:pPr marL="347663" lvl="0" indent="0">
              <a:spcAft>
                <a:spcPts val="1200"/>
              </a:spcAft>
              <a:buClr>
                <a:srgbClr val="FF0000"/>
              </a:buClr>
              <a:buNone/>
            </a:pPr>
            <a:r>
              <a:rPr lang="en-US" sz="2200" dirty="0"/>
              <a:t>The reinforcement required by the </a:t>
            </a:r>
            <a:r>
              <a:rPr lang="en-US" sz="2200" i="1" dirty="0"/>
              <a:t>Standard</a:t>
            </a:r>
            <a:r>
              <a:rPr lang="en-US" sz="2200" dirty="0"/>
              <a:t> for out-of-plane force (62 plf) is far less than the ACI 318 requirement.</a:t>
            </a:r>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4 </a:t>
            </a:r>
          </a:p>
        </p:txBody>
      </p:sp>
    </p:spTree>
    <p:extLst>
      <p:ext uri="{BB962C8B-B14F-4D97-AF65-F5344CB8AC3E}">
        <p14:creationId xmlns:p14="http://schemas.microsoft.com/office/powerpoint/2010/main" val="232011104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Placement of reinforcing at the end of plank and in the masonry walls for a “dry” system. The top flange in the end of the hollow core plank is broken way to permit access to the cores so that the cores at the end of the plank, the bearing space in the wall beyond the plank, and the bond beam below the bearing of the plank can be reinforced and grouted.   &#10;" title="Diaphragm Design and Details – Join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980" y="1279810"/>
            <a:ext cx="4566853" cy="5197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73100" y="269875"/>
            <a:ext cx="8293100" cy="1143000"/>
          </a:xfrm>
        </p:spPr>
        <p:txBody>
          <a:bodyPr/>
          <a:lstStyle/>
          <a:p>
            <a:r>
              <a:rPr lang="en-US" sz="3200" dirty="0"/>
              <a:t>Diaphragm Design and Details – Joint 4</a:t>
            </a:r>
          </a:p>
        </p:txBody>
      </p:sp>
    </p:spTree>
    <p:extLst>
      <p:ext uri="{BB962C8B-B14F-4D97-AF65-F5344CB8AC3E}">
        <p14:creationId xmlns:p14="http://schemas.microsoft.com/office/powerpoint/2010/main" val="27856748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Floor plan is shown with Joint 5 highlighted. This joint is between the outside diaphragm plank and the outside longitudinal wall. &#10;" title="Diaphragm Design and Details – Joint 5"/>
          <p:cNvGrpSpPr/>
          <p:nvPr/>
        </p:nvGrpSpPr>
        <p:grpSpPr>
          <a:xfrm>
            <a:off x="944881" y="2095500"/>
            <a:ext cx="7157085" cy="3962400"/>
            <a:chOff x="944881" y="2095500"/>
            <a:chExt cx="7157085" cy="3962400"/>
          </a:xfrm>
        </p:grpSpPr>
        <p:pic>
          <p:nvPicPr>
            <p:cNvPr id="12" name="Picture 3" descr="Floor plan is shown with Joint 5 highlighted. This joint is between the outside diaphragm plank and the outside longitudinal wall, "/>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Connector 16"/>
            <p:cNvCxnSpPr/>
            <p:nvPr/>
          </p:nvCxnSpPr>
          <p:spPr bwMode="auto">
            <a:xfrm>
              <a:off x="3015457" y="3295650"/>
              <a:ext cx="2159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 name="Group 42"/>
            <p:cNvGrpSpPr/>
            <p:nvPr/>
          </p:nvGrpSpPr>
          <p:grpSpPr>
            <a:xfrm>
              <a:off x="3161507" y="2522104"/>
              <a:ext cx="793283" cy="761323"/>
              <a:chOff x="3161507" y="2522104"/>
              <a:chExt cx="793283" cy="761323"/>
            </a:xfrm>
          </p:grpSpPr>
          <p:sp>
            <p:nvSpPr>
              <p:cNvPr id="44" name="Oval 43"/>
              <p:cNvSpPr/>
              <p:nvPr/>
            </p:nvSpPr>
            <p:spPr bwMode="auto">
              <a:xfrm>
                <a:off x="3560455" y="2553057"/>
                <a:ext cx="394335" cy="394335"/>
              </a:xfrm>
              <a:prstGeom prst="ellipse">
                <a:avLst/>
              </a:prstGeom>
              <a:solidFill>
                <a:schemeClr val="bg1"/>
              </a:solid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45" name="Straight Arrow Connector 44"/>
              <p:cNvCxnSpPr/>
              <p:nvPr/>
            </p:nvCxnSpPr>
            <p:spPr bwMode="auto">
              <a:xfrm flipH="1">
                <a:off x="3161507" y="2969419"/>
                <a:ext cx="22560" cy="3140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p:cNvCxnSpPr/>
              <p:nvPr/>
            </p:nvCxnSpPr>
            <p:spPr bwMode="auto">
              <a:xfrm flipV="1">
                <a:off x="3182469" y="2819400"/>
                <a:ext cx="385057" cy="150019"/>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Box 46"/>
              <p:cNvSpPr txBox="1"/>
              <p:nvPr/>
            </p:nvSpPr>
            <p:spPr>
              <a:xfrm>
                <a:off x="3615697" y="2522104"/>
                <a:ext cx="293373" cy="461665"/>
              </a:xfrm>
              <a:prstGeom prst="rect">
                <a:avLst/>
              </a:prstGeom>
              <a:noFill/>
            </p:spPr>
            <p:txBody>
              <a:bodyPr wrap="square" rtlCol="0">
                <a:spAutoFit/>
              </a:bodyPr>
              <a:lstStyle/>
              <a:p>
                <a:pPr algn="ctr"/>
                <a:r>
                  <a:rPr lang="en-US" dirty="0">
                    <a:solidFill>
                      <a:srgbClr val="FF0000"/>
                    </a:solidFill>
                  </a:rPr>
                  <a:t>5</a:t>
                </a:r>
              </a:p>
            </p:txBody>
          </p:sp>
        </p:grpSp>
      </p:grpSp>
      <p:sp>
        <p:nvSpPr>
          <p:cNvPr id="2" name="Title 1"/>
          <p:cNvSpPr>
            <a:spLocks noGrp="1"/>
          </p:cNvSpPr>
          <p:nvPr>
            <p:ph type="title"/>
          </p:nvPr>
        </p:nvSpPr>
        <p:spPr>
          <a:xfrm>
            <a:off x="673100" y="269875"/>
            <a:ext cx="8293100" cy="1143000"/>
          </a:xfrm>
        </p:spPr>
        <p:txBody>
          <a:bodyPr/>
          <a:lstStyle/>
          <a:p>
            <a:r>
              <a:rPr lang="en-US" sz="3200" dirty="0"/>
              <a:t>Diaphragm Design and Details – Joint 5</a:t>
            </a:r>
          </a:p>
        </p:txBody>
      </p:sp>
    </p:spTree>
    <p:extLst>
      <p:ext uri="{BB962C8B-B14F-4D97-AF65-F5344CB8AC3E}">
        <p14:creationId xmlns:p14="http://schemas.microsoft.com/office/powerpoint/2010/main" val="1230866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83143" y="5307845"/>
            <a:ext cx="7658100" cy="461665"/>
          </a:xfrm>
          <a:prstGeom prst="rect">
            <a:avLst/>
          </a:prstGeom>
          <a:noFill/>
        </p:spPr>
        <p:txBody>
          <a:bodyPr wrap="square" rtlCol="0">
            <a:spAutoFit/>
          </a:bodyPr>
          <a:lstStyle/>
          <a:p>
            <a:pPr algn="ctr"/>
            <a:r>
              <a:rPr lang="en-US" dirty="0"/>
              <a:t>Building Elevation</a:t>
            </a:r>
          </a:p>
        </p:txBody>
      </p:sp>
      <p:pic>
        <p:nvPicPr>
          <p:cNvPr id="18434" name="Picture 2" descr="A building elevation plan. The building is 45’-4” tall consisting of five stories, each 8’-8” high, and a 2’ high parapet.&#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63" y="1572768"/>
            <a:ext cx="9044935" cy="3575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11.1 Horizontal Diaphragms</a:t>
            </a:r>
          </a:p>
        </p:txBody>
      </p:sp>
    </p:spTree>
    <p:extLst>
      <p:ext uri="{BB962C8B-B14F-4D97-AF65-F5344CB8AC3E}">
        <p14:creationId xmlns:p14="http://schemas.microsoft.com/office/powerpoint/2010/main" val="3173038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326741"/>
            <a:ext cx="8359813" cy="5006326"/>
          </a:xfrm>
        </p:spPr>
        <p:txBody>
          <a:bodyPr/>
          <a:lstStyle/>
          <a:p>
            <a:pPr lvl="0">
              <a:spcAft>
                <a:spcPts val="2400"/>
              </a:spcAft>
              <a:buClr>
                <a:srgbClr val="FF0000"/>
              </a:buClr>
            </a:pPr>
            <a:r>
              <a:rPr lang="en-US" sz="2200" dirty="0"/>
              <a:t>The required shear friction reinforcement along the wall length is computed as:</a:t>
            </a:r>
          </a:p>
          <a:p>
            <a:pPr marL="347663" indent="0">
              <a:lnSpc>
                <a:spcPct val="130000"/>
              </a:lnSpc>
              <a:spcAft>
                <a:spcPts val="2400"/>
              </a:spcAft>
              <a:buClr>
                <a:srgbClr val="FF0000"/>
              </a:buClr>
              <a:buNone/>
            </a:pPr>
            <a:r>
              <a:rPr lang="en-US" sz="2200" i="1" dirty="0"/>
              <a:t>A</a:t>
            </a:r>
            <a:r>
              <a:rPr lang="en-US" sz="2200" i="1" baseline="-25000" dirty="0"/>
              <a:t>vf</a:t>
            </a:r>
            <a:r>
              <a:rPr lang="en-US" sz="2200" baseline="-25000" dirty="0"/>
              <a:t>5</a:t>
            </a:r>
            <a:r>
              <a:rPr lang="en-US" sz="2200" dirty="0"/>
              <a:t> = 1.4</a:t>
            </a:r>
            <a:r>
              <a:rPr lang="en-US" sz="2200" i="1" dirty="0"/>
              <a:t>V</a:t>
            </a:r>
            <a:r>
              <a:rPr lang="en-US" sz="2200" i="1" baseline="-25000" dirty="0"/>
              <a:t>u</a:t>
            </a:r>
            <a:r>
              <a:rPr lang="en-US" sz="2200" baseline="-25000" dirty="0"/>
              <a:t>5</a:t>
            </a:r>
            <a:r>
              <a:rPr lang="en-US" sz="2200" dirty="0"/>
              <a:t>/</a:t>
            </a:r>
            <a:r>
              <a:rPr lang="en-US" sz="2200" dirty="0">
                <a:latin typeface="Symbol" pitchFamily="18" charset="2"/>
              </a:rPr>
              <a:t></a:t>
            </a:r>
            <a:r>
              <a:rPr lang="el-GR" sz="2200" dirty="0"/>
              <a:t>μ</a:t>
            </a:r>
            <a:r>
              <a:rPr lang="en-US" sz="2200" i="1" dirty="0"/>
              <a:t>f</a:t>
            </a:r>
            <a:r>
              <a:rPr lang="en-US" sz="2200" i="1" baseline="-25000" dirty="0"/>
              <a:t>y</a:t>
            </a:r>
            <a:r>
              <a:rPr lang="en-US" sz="2200" dirty="0"/>
              <a:t> = (1.4×38.5 kips)/[(0.75)(1.0)(0.85)(60 ksi)] </a:t>
            </a:r>
            <a:br>
              <a:rPr lang="en-US" sz="2200" dirty="0"/>
            </a:br>
            <a:r>
              <a:rPr lang="en-US" sz="2200" dirty="0"/>
              <a:t>		         = 1.41 in.</a:t>
            </a:r>
            <a:r>
              <a:rPr lang="en-US" sz="2200" baseline="30000" dirty="0"/>
              <a:t>2</a:t>
            </a:r>
          </a:p>
          <a:p>
            <a:pPr marL="347663" indent="0">
              <a:spcAft>
                <a:spcPts val="2400"/>
              </a:spcAft>
              <a:buClr>
                <a:srgbClr val="FF0000"/>
              </a:buClr>
              <a:buNone/>
            </a:pPr>
            <a:r>
              <a:rPr lang="en-US" sz="2200" dirty="0"/>
              <a:t>Provide #4 bars at each plank-to-plank joint for a total of 8 bars.</a:t>
            </a:r>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5 </a:t>
            </a:r>
          </a:p>
        </p:txBody>
      </p:sp>
    </p:spTree>
    <p:extLst>
      <p:ext uri="{BB962C8B-B14F-4D97-AF65-F5344CB8AC3E}">
        <p14:creationId xmlns:p14="http://schemas.microsoft.com/office/powerpoint/2010/main" val="403727344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853" y="1326741"/>
            <a:ext cx="8359813" cy="5006326"/>
          </a:xfrm>
        </p:spPr>
        <p:txBody>
          <a:bodyPr/>
          <a:lstStyle/>
          <a:p>
            <a:pPr lvl="0">
              <a:spcAft>
                <a:spcPts val="2400"/>
              </a:spcAft>
              <a:buClr>
                <a:srgbClr val="FF0000"/>
              </a:buClr>
            </a:pPr>
            <a:r>
              <a:rPr lang="en-US" sz="2200" dirty="0"/>
              <a:t>The required collector reinforcement is computed as:</a:t>
            </a:r>
          </a:p>
          <a:p>
            <a:pPr marL="347663" indent="0">
              <a:spcAft>
                <a:spcPts val="2400"/>
              </a:spcAft>
              <a:buClr>
                <a:srgbClr val="FF0000"/>
              </a:buClr>
              <a:buNone/>
            </a:pPr>
            <a:r>
              <a:rPr lang="en-US" sz="2200" i="1" dirty="0"/>
              <a:t>A</a:t>
            </a:r>
            <a:r>
              <a:rPr lang="en-US" sz="2200" i="1" baseline="-25000" dirty="0"/>
              <a:t>s5</a:t>
            </a:r>
            <a:r>
              <a:rPr lang="en-US" sz="2200" dirty="0"/>
              <a:t> = 1.5</a:t>
            </a:r>
            <a:r>
              <a:rPr lang="en-US" sz="2200" i="1" dirty="0"/>
              <a:t>T</a:t>
            </a:r>
            <a:r>
              <a:rPr lang="en-US" sz="2200" i="1" baseline="-25000" dirty="0"/>
              <a:t>u</a:t>
            </a:r>
            <a:r>
              <a:rPr lang="en-US" sz="2200" baseline="-25000" dirty="0"/>
              <a:t>5</a:t>
            </a:r>
            <a:r>
              <a:rPr lang="en-US" sz="2200" dirty="0"/>
              <a:t>/</a:t>
            </a:r>
            <a:r>
              <a:rPr lang="en-US" sz="2200" dirty="0">
                <a:latin typeface="Symbol" pitchFamily="18" charset="2"/>
              </a:rPr>
              <a:t></a:t>
            </a:r>
            <a:r>
              <a:rPr lang="en-US" sz="2200" i="1" dirty="0"/>
              <a:t>f</a:t>
            </a:r>
            <a:r>
              <a:rPr lang="en-US" sz="2200" i="1" baseline="-25000" dirty="0"/>
              <a:t>y</a:t>
            </a:r>
            <a:r>
              <a:rPr lang="en-US" sz="2200" dirty="0"/>
              <a:t> = (34.2 kips)/[0.9(60 ksi)] = 0.63 in.</a:t>
            </a:r>
            <a:r>
              <a:rPr lang="en-US" sz="2200" baseline="30000" dirty="0"/>
              <a:t>2</a:t>
            </a:r>
          </a:p>
          <a:p>
            <a:pPr marL="347663" lvl="0" indent="0">
              <a:spcAft>
                <a:spcPts val="1200"/>
              </a:spcAft>
              <a:buClr>
                <a:srgbClr val="FF0000"/>
              </a:buClr>
              <a:buNone/>
            </a:pPr>
            <a:r>
              <a:rPr lang="en-US" sz="2200" dirty="0"/>
              <a:t>Two #7 bars specified for the design of Joint 1 above provide an area of reinforcement of 1.20 in.</a:t>
            </a:r>
            <a:r>
              <a:rPr lang="en-US" sz="2200" baseline="30000" dirty="0"/>
              <a:t>2</a:t>
            </a:r>
            <a:endParaRPr lang="en-US" sz="2200" dirty="0"/>
          </a:p>
        </p:txBody>
      </p:sp>
      <p:sp>
        <p:nvSpPr>
          <p:cNvPr id="2" name="Title 1"/>
          <p:cNvSpPr>
            <a:spLocks noGrp="1"/>
          </p:cNvSpPr>
          <p:nvPr>
            <p:ph type="title"/>
          </p:nvPr>
        </p:nvSpPr>
        <p:spPr>
          <a:xfrm>
            <a:off x="381000" y="269875"/>
            <a:ext cx="8407400" cy="1143000"/>
          </a:xfrm>
        </p:spPr>
        <p:txBody>
          <a:bodyPr/>
          <a:lstStyle/>
          <a:p>
            <a:r>
              <a:rPr lang="en-US" sz="3200" dirty="0"/>
              <a:t>Diaphragm Design and Details – Joint 5 </a:t>
            </a:r>
          </a:p>
        </p:txBody>
      </p:sp>
    </p:spTree>
    <p:extLst>
      <p:ext uri="{BB962C8B-B14F-4D97-AF65-F5344CB8AC3E}">
        <p14:creationId xmlns:p14="http://schemas.microsoft.com/office/powerpoint/2010/main" val="5304567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ross section of a panel-to-wall joint. Hollow core panels are extending in the longitudinal direction on both sides of the wall and meet at a 4” long joint. The joint is reinforced by:&#10;Two No. 7 continuous collector bars located in the joint adjacent to the wall’s vertical bar and extended in the perpendicular to the plane direction.&#10;One 4’-8” long longitudinal No. 4 bar located between the two collector bars and grouted into each key joint with equal extensions on both sides of the joint.&#10;Two No. 5 continuous bars located in the masonry bond beam at the top of the wall below the joint and extended in the perpendicular to the plane dir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740" y="1261529"/>
            <a:ext cx="5013853" cy="5104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73100" y="269875"/>
            <a:ext cx="8293100" cy="1143000"/>
          </a:xfrm>
        </p:spPr>
        <p:txBody>
          <a:bodyPr/>
          <a:lstStyle/>
          <a:p>
            <a:r>
              <a:rPr lang="en-US" sz="3200" dirty="0"/>
              <a:t>Diaphragm Design and Details – Joint 5</a:t>
            </a:r>
          </a:p>
        </p:txBody>
      </p:sp>
    </p:spTree>
    <p:extLst>
      <p:ext uri="{BB962C8B-B14F-4D97-AF65-F5344CB8AC3E}">
        <p14:creationId xmlns:p14="http://schemas.microsoft.com/office/powerpoint/2010/main" val="27127414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55601" y="2130425"/>
            <a:ext cx="8475132" cy="1470025"/>
          </a:xfrm>
        </p:spPr>
        <p:txBody>
          <a:bodyPr/>
          <a:lstStyle/>
          <a:p>
            <a:r>
              <a:rPr lang="en-US" dirty="0"/>
              <a:t>Topped Precast Concrete Diaphragm for Five-Story Masonry Building Assigned to SDC D</a:t>
            </a:r>
          </a:p>
        </p:txBody>
      </p:sp>
    </p:spTree>
    <p:extLst>
      <p:ext uri="{BB962C8B-B14F-4D97-AF65-F5344CB8AC3E}">
        <p14:creationId xmlns:p14="http://schemas.microsoft.com/office/powerpoint/2010/main" val="266497962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8" y="1604963"/>
            <a:ext cx="7772400" cy="4702704"/>
          </a:xfrm>
        </p:spPr>
        <p:txBody>
          <a:bodyPr/>
          <a:lstStyle/>
          <a:p>
            <a:pPr lvl="0">
              <a:buClr>
                <a:srgbClr val="FF0000"/>
              </a:buClr>
            </a:pPr>
            <a:r>
              <a:rPr lang="en-US" sz="2000" dirty="0"/>
              <a:t>This design shows the floor and roof diaphragms using topped precast units in the five-story masonry building when it is assigned to SDC D.  The topping thickness exceeds the minimum thickness of 2 inches as required for composite topping slabs by ACI 318 Section 18.12.6.  The topping is lightweight concrete (weight = 115 pcf) with a 28-day compressive strength (</a:t>
            </a:r>
            <a:r>
              <a:rPr lang="en-US" sz="2000" i="1" dirty="0"/>
              <a:t>f'</a:t>
            </a:r>
            <a:r>
              <a:rPr lang="en-US" sz="2000" i="1" baseline="-25000" dirty="0"/>
              <a:t>c</a:t>
            </a:r>
            <a:r>
              <a:rPr lang="en-US" sz="2000" dirty="0"/>
              <a:t>) of 4,000 psi and is to act compositely with the 8 inch-thick hollow-core precast, prestressed concrete plank.  </a:t>
            </a:r>
          </a:p>
          <a:p>
            <a:pPr lvl="0">
              <a:buClr>
                <a:srgbClr val="FF0000"/>
              </a:buClr>
            </a:pPr>
            <a:r>
              <a:rPr lang="en-US" sz="2000" dirty="0"/>
              <a:t>Topped diaphragms may be used in any Seismic Design Category. ACI 318 Section 18.12 provides design provisions for topped precast concrete diaphragms.  </a:t>
            </a:r>
            <a:r>
              <a:rPr lang="en-US" sz="2000" i="1" dirty="0"/>
              <a:t>Standard</a:t>
            </a:r>
            <a:r>
              <a:rPr lang="en-US" sz="2000" dirty="0"/>
              <a:t> Section 12.10.3 specifies the forces to be used in designing the precast concrete diaphragms in buildings assigned to SDC C or higher.</a:t>
            </a:r>
          </a:p>
        </p:txBody>
      </p:sp>
      <p:sp>
        <p:nvSpPr>
          <p:cNvPr id="2" name="Title 1"/>
          <p:cNvSpPr>
            <a:spLocks noGrp="1"/>
          </p:cNvSpPr>
          <p:nvPr>
            <p:ph type="title"/>
          </p:nvPr>
        </p:nvSpPr>
        <p:spPr>
          <a:xfrm>
            <a:off x="292100" y="269875"/>
            <a:ext cx="8585200" cy="1143000"/>
          </a:xfrm>
        </p:spPr>
        <p:txBody>
          <a:bodyPr/>
          <a:lstStyle/>
          <a:p>
            <a:r>
              <a:rPr lang="en-US" sz="2800" dirty="0"/>
              <a:t>Topped Precast Concrete Diaphragm for Five-Story Masonry Building Located in Los Angeles</a:t>
            </a:r>
          </a:p>
        </p:txBody>
      </p:sp>
    </p:spTree>
    <p:extLst>
      <p:ext uri="{BB962C8B-B14F-4D97-AF65-F5344CB8AC3E}">
        <p14:creationId xmlns:p14="http://schemas.microsoft.com/office/powerpoint/2010/main" val="176269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Topped Diaphragm Design Parameters and Values Table"/>
          <p:cNvPicPr>
            <a:picLocks noChangeAspect="1" noChangeArrowheads="1"/>
          </p:cNvPicPr>
          <p:nvPr/>
        </p:nvPicPr>
        <p:blipFill rotWithShape="1">
          <a:blip r:embed="rId3">
            <a:extLst>
              <a:ext uri="{28A0092B-C50C-407E-A947-70E740481C1C}">
                <a14:useLocalDpi xmlns:a14="http://schemas.microsoft.com/office/drawing/2010/main" val="0"/>
              </a:ext>
            </a:extLst>
          </a:blip>
          <a:srcRect t="9724"/>
          <a:stretch/>
        </p:blipFill>
        <p:spPr bwMode="auto">
          <a:xfrm>
            <a:off x="711200" y="1744133"/>
            <a:ext cx="7748705" cy="408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Topped Diaphragm Design Parameters</a:t>
            </a:r>
          </a:p>
        </p:txBody>
      </p:sp>
    </p:spTree>
    <p:extLst>
      <p:ext uri="{BB962C8B-B14F-4D97-AF65-F5344CB8AC3E}">
        <p14:creationId xmlns:p14="http://schemas.microsoft.com/office/powerpoint/2010/main" val="15418158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00" y="1419352"/>
            <a:ext cx="8483600" cy="4895723"/>
          </a:xfrm>
        </p:spPr>
        <p:txBody>
          <a:bodyPr/>
          <a:lstStyle/>
          <a:p>
            <a:pPr>
              <a:buClr>
                <a:srgbClr val="FF0000"/>
              </a:buClr>
            </a:pPr>
            <a:r>
              <a:rPr lang="en-US" sz="2000" dirty="0"/>
              <a:t>The weight tributary to the roof and floor diaphragms (</a:t>
            </a:r>
            <a:r>
              <a:rPr lang="en-US" sz="2000" i="1" dirty="0"/>
              <a:t>w</a:t>
            </a:r>
            <a:r>
              <a:rPr lang="en-US" sz="2000" i="1" baseline="-25000" dirty="0"/>
              <a:t>px</a:t>
            </a:r>
            <a:r>
              <a:rPr lang="en-US" sz="2000" dirty="0"/>
              <a:t>) is the total story weight (</a:t>
            </a:r>
            <a:r>
              <a:rPr lang="en-US" sz="2000" i="1" dirty="0"/>
              <a:t>w</a:t>
            </a:r>
            <a:r>
              <a:rPr lang="en-US" sz="2000" i="1" baseline="-25000" dirty="0"/>
              <a:t>i</a:t>
            </a:r>
            <a:r>
              <a:rPr lang="en-US" sz="2000" dirty="0"/>
              <a:t>) at Level </a:t>
            </a:r>
            <a:r>
              <a:rPr lang="en-US" sz="2000" i="1" dirty="0"/>
              <a:t>i</a:t>
            </a:r>
            <a:r>
              <a:rPr lang="en-US" sz="2000" dirty="0"/>
              <a:t> minus the weight of the walls parallel to the direction of loading. </a:t>
            </a:r>
          </a:p>
          <a:p>
            <a:pPr lvl="1">
              <a:buClr>
                <a:srgbClr val="FF0000"/>
              </a:buClr>
            </a:pPr>
            <a:r>
              <a:rPr lang="en-US" sz="2000" dirty="0"/>
              <a:t>Roof:</a:t>
            </a:r>
          </a:p>
          <a:p>
            <a:pPr lvl="2">
              <a:buClr>
                <a:srgbClr val="FF0000"/>
              </a:buClr>
            </a:pPr>
            <a:r>
              <a:rPr lang="en-US" sz="2000" dirty="0"/>
              <a:t>Total weight = 				        1166 kips</a:t>
            </a:r>
          </a:p>
          <a:p>
            <a:pPr lvl="2">
              <a:buClr>
                <a:srgbClr val="FF0000"/>
              </a:buClr>
            </a:pPr>
            <a:r>
              <a:rPr lang="en-US" sz="2000" dirty="0"/>
              <a:t>Walls parallel to force = (60 psf)(277 ft)(8.67 ft / 2) =   </a:t>
            </a:r>
            <a:r>
              <a:rPr lang="en-US" sz="2000" u="sng" dirty="0"/>
              <a:t>-72 kips</a:t>
            </a:r>
          </a:p>
          <a:p>
            <a:pPr lvl="2">
              <a:buClr>
                <a:srgbClr val="FF0000"/>
              </a:buClr>
            </a:pPr>
            <a:r>
              <a:rPr lang="en-US" sz="2000" i="1" dirty="0"/>
              <a:t>w</a:t>
            </a:r>
            <a:r>
              <a:rPr lang="en-US" sz="2000" i="1" baseline="-25000" dirty="0"/>
              <a:t>px</a:t>
            </a:r>
            <a:r>
              <a:rPr lang="en-US" sz="2000" dirty="0"/>
              <a:t>	=					        1094 kips</a:t>
            </a:r>
          </a:p>
          <a:p>
            <a:pPr lvl="1">
              <a:buClr>
                <a:srgbClr val="FF0000"/>
              </a:buClr>
            </a:pPr>
            <a:r>
              <a:rPr lang="en-US" sz="2000" dirty="0"/>
              <a:t>Floors:</a:t>
            </a:r>
          </a:p>
          <a:p>
            <a:pPr lvl="2">
              <a:buClr>
                <a:srgbClr val="FF0000"/>
              </a:buClr>
            </a:pPr>
            <a:r>
              <a:rPr lang="en-US" sz="2000" dirty="0"/>
              <a:t>Total weight	=				     1302 kips</a:t>
            </a:r>
          </a:p>
          <a:p>
            <a:pPr lvl="2">
              <a:buClr>
                <a:srgbClr val="FF0000"/>
              </a:buClr>
            </a:pPr>
            <a:r>
              <a:rPr lang="en-US" sz="2000" dirty="0"/>
              <a:t>Walls parallel to force = (60 psf)(277 ft)(8.67 ft) =   </a:t>
            </a:r>
            <a:r>
              <a:rPr lang="en-US" sz="2000" u="sng" dirty="0"/>
              <a:t>-144 kips</a:t>
            </a:r>
            <a:endParaRPr lang="en-US" sz="2000" dirty="0"/>
          </a:p>
          <a:p>
            <a:pPr lvl="2">
              <a:buClr>
                <a:srgbClr val="FF0000"/>
              </a:buClr>
            </a:pPr>
            <a:r>
              <a:rPr lang="en-US" sz="2000" i="1" dirty="0"/>
              <a:t>w</a:t>
            </a:r>
            <a:r>
              <a:rPr lang="en-US" sz="2000" i="1" baseline="-25000" dirty="0"/>
              <a:t>px</a:t>
            </a:r>
            <a:r>
              <a:rPr lang="en-US" sz="2000" dirty="0"/>
              <a:t>	=					     1158 kips</a:t>
            </a:r>
          </a:p>
          <a:p>
            <a:pPr marL="0" indent="0">
              <a:buClr>
                <a:srgbClr val="FF0000"/>
              </a:buClr>
              <a:buNone/>
            </a:pPr>
            <a:br>
              <a:rPr lang="en-US" sz="1400" dirty="0"/>
            </a:br>
            <a:endParaRPr lang="en-US" dirty="0"/>
          </a:p>
        </p:txBody>
      </p:sp>
      <p:sp>
        <p:nvSpPr>
          <p:cNvPr id="2" name="Title 1"/>
          <p:cNvSpPr>
            <a:spLocks noGrp="1"/>
          </p:cNvSpPr>
          <p:nvPr>
            <p:ph type="title"/>
          </p:nvPr>
        </p:nvSpPr>
        <p:spPr>
          <a:xfrm>
            <a:off x="673100" y="289413"/>
            <a:ext cx="7721600" cy="1025525"/>
          </a:xfrm>
        </p:spPr>
        <p:txBody>
          <a:bodyPr/>
          <a:lstStyle/>
          <a:p>
            <a:r>
              <a:rPr lang="en-US" dirty="0"/>
              <a:t>Diaphragm Design Forces</a:t>
            </a:r>
          </a:p>
        </p:txBody>
      </p:sp>
    </p:spTree>
    <p:extLst>
      <p:ext uri="{BB962C8B-B14F-4D97-AF65-F5344CB8AC3E}">
        <p14:creationId xmlns:p14="http://schemas.microsoft.com/office/powerpoint/2010/main" val="210316051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373154"/>
            <a:ext cx="8650224" cy="5093702"/>
          </a:xfrm>
          <a:prstGeom prst="rect">
            <a:avLst/>
          </a:prstGeom>
        </p:spPr>
        <p:txBody>
          <a:bodyPr wrap="square">
            <a:spAutoFit/>
          </a:bodyPr>
          <a:lstStyle/>
          <a:p>
            <a:r>
              <a:rPr lang="en-US" sz="2800" dirty="0"/>
              <a:t>Since the building is assigned to SDC D, the precast concrete diaphragm design forces are required to be</a:t>
            </a:r>
          </a:p>
          <a:p>
            <a:r>
              <a:rPr lang="en-US" sz="2800" dirty="0"/>
              <a:t>determined by the provisions of </a:t>
            </a:r>
            <a:r>
              <a:rPr lang="en-US" sz="2800" i="1" dirty="0"/>
              <a:t>Standard</a:t>
            </a:r>
            <a:r>
              <a:rPr lang="en-US" sz="2800" dirty="0"/>
              <a:t> Section 12.10.3:</a:t>
            </a:r>
          </a:p>
          <a:p>
            <a:endParaRPr lang="en-US" dirty="0"/>
          </a:p>
          <a:p>
            <a:pPr marL="347663">
              <a:spcAft>
                <a:spcPts val="1800"/>
              </a:spcAft>
            </a:pPr>
            <a:r>
              <a:rPr lang="en-US" b="1" dirty="0"/>
              <a:t>Step 1:</a:t>
            </a:r>
            <a:r>
              <a:rPr lang="en-US" dirty="0"/>
              <a:t> Determine </a:t>
            </a:r>
            <a:r>
              <a:rPr lang="en-US" i="1" dirty="0"/>
              <a:t>R</a:t>
            </a:r>
            <a:r>
              <a:rPr lang="en-US" i="1" baseline="-25000" dirty="0"/>
              <a:t>s</a:t>
            </a:r>
            <a:r>
              <a:rPr lang="en-US" dirty="0"/>
              <a:t>, Diaphragm Design Force Reduction Factor (</a:t>
            </a:r>
            <a:r>
              <a:rPr lang="en-US" i="1" dirty="0"/>
              <a:t>Standard</a:t>
            </a:r>
            <a:r>
              <a:rPr lang="en-US" dirty="0"/>
              <a:t> Table 12.10.3.5-1)</a:t>
            </a:r>
          </a:p>
          <a:p>
            <a:pPr marL="347663">
              <a:spcAft>
                <a:spcPts val="1800"/>
              </a:spcAft>
            </a:pPr>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pPr marL="347663">
              <a:spcAft>
                <a:spcPts val="1800"/>
              </a:spcAft>
            </a:pPr>
            <a:r>
              <a:rPr lang="en-US" b="1" dirty="0"/>
              <a:t>Step 3: </a:t>
            </a:r>
            <a:r>
              <a:rPr lang="en-US" dirty="0"/>
              <a:t>Determine </a:t>
            </a:r>
            <a:r>
              <a:rPr lang="en-US" i="1" dirty="0"/>
              <a:t>F</a:t>
            </a:r>
            <a:r>
              <a:rPr lang="en-US" i="1" baseline="-25000" dirty="0"/>
              <a:t>px</a:t>
            </a:r>
            <a:r>
              <a:rPr lang="en-US" dirty="0"/>
              <a:t>, Diaphragm Design Force at Level x</a:t>
            </a:r>
          </a:p>
          <a:p>
            <a:endParaRPr lang="en-US" dirty="0"/>
          </a:p>
        </p:txBody>
      </p:sp>
      <p:sp>
        <p:nvSpPr>
          <p:cNvPr id="2" name="Title 1"/>
          <p:cNvSpPr>
            <a:spLocks noGrp="1"/>
          </p:cNvSpPr>
          <p:nvPr>
            <p:ph type="title"/>
          </p:nvPr>
        </p:nvSpPr>
        <p:spPr/>
        <p:txBody>
          <a:bodyPr/>
          <a:lstStyle/>
          <a:p>
            <a:r>
              <a:rPr lang="en-US" dirty="0"/>
              <a:t>Diaphragm Design Forces </a:t>
            </a:r>
          </a:p>
        </p:txBody>
      </p:sp>
    </p:spTree>
    <p:extLst>
      <p:ext uri="{BB962C8B-B14F-4D97-AF65-F5344CB8AC3E}">
        <p14:creationId xmlns:p14="http://schemas.microsoft.com/office/powerpoint/2010/main" val="326582791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252937"/>
            <a:ext cx="8650224" cy="2616101"/>
          </a:xfrm>
          <a:prstGeom prst="rect">
            <a:avLst/>
          </a:prstGeom>
        </p:spPr>
        <p:txBody>
          <a:bodyPr wrap="square">
            <a:spAutoFit/>
          </a:bodyPr>
          <a:lstStyle/>
          <a:p>
            <a:r>
              <a:rPr lang="en-US" b="1" dirty="0"/>
              <a:t>Step 1:</a:t>
            </a:r>
            <a:r>
              <a:rPr lang="en-US" dirty="0"/>
              <a:t> Determine </a:t>
            </a:r>
            <a:r>
              <a:rPr lang="en-US" i="1" dirty="0"/>
              <a:t>R</a:t>
            </a:r>
            <a:r>
              <a:rPr lang="en-US" i="1" baseline="-25000" dirty="0"/>
              <a:t>s</a:t>
            </a:r>
            <a:r>
              <a:rPr lang="en-US" dirty="0"/>
              <a:t>, Diaphragm Design Force Reduction Factor (</a:t>
            </a:r>
            <a:r>
              <a:rPr lang="en-US" i="1" dirty="0"/>
              <a:t>Standard</a:t>
            </a:r>
            <a:r>
              <a:rPr lang="en-US" dirty="0"/>
              <a:t> Table 12.10.3.5-1)</a:t>
            </a:r>
          </a:p>
          <a:p>
            <a:endParaRPr lang="en-US" dirty="0"/>
          </a:p>
          <a:p>
            <a:pPr marL="342900" indent="-342900">
              <a:spcAft>
                <a:spcPts val="1200"/>
              </a:spcAft>
              <a:buClr>
                <a:srgbClr val="FF0000"/>
              </a:buClr>
              <a:buFont typeface="Arial" pitchFamily="34" charset="0"/>
              <a:buChar char="•"/>
            </a:pPr>
            <a:r>
              <a:rPr lang="en-US" dirty="0">
                <a:latin typeface="+mn-lt"/>
              </a:rPr>
              <a:t>For SDC D, the Reduced Design Option (RDO) </a:t>
            </a:r>
            <a:r>
              <a:rPr lang="en-US" dirty="0"/>
              <a:t>is chosen. </a:t>
            </a:r>
          </a:p>
          <a:p>
            <a:pPr marL="342900" indent="-342900">
              <a:spcAft>
                <a:spcPts val="1200"/>
              </a:spcAft>
              <a:buClr>
                <a:srgbClr val="FF0000"/>
              </a:buClr>
              <a:buFont typeface="Arial" pitchFamily="34" charset="0"/>
              <a:buChar char="•"/>
            </a:pPr>
            <a:r>
              <a:rPr lang="en-US" i="1" dirty="0"/>
              <a:t>R</a:t>
            </a:r>
            <a:r>
              <a:rPr lang="en-US" i="1" baseline="-25000" dirty="0"/>
              <a:t>s</a:t>
            </a:r>
            <a:r>
              <a:rPr lang="en-US" dirty="0"/>
              <a:t> = 1.4</a:t>
            </a:r>
          </a:p>
          <a:p>
            <a:pPr marL="342900" indent="-342900">
              <a:spcAft>
                <a:spcPts val="1200"/>
              </a:spcAft>
              <a:buClr>
                <a:srgbClr val="FF0000"/>
              </a:buClr>
              <a:buFont typeface="Arial" pitchFamily="34" charset="0"/>
              <a:buChar char="•"/>
            </a:pPr>
            <a:r>
              <a:rPr lang="en-US" dirty="0"/>
              <a:t>Shear over strength factor = 1.4</a:t>
            </a:r>
            <a:r>
              <a:rPr lang="en-US" i="1" dirty="0"/>
              <a:t>R</a:t>
            </a:r>
            <a:r>
              <a:rPr lang="en-US" i="1" baseline="-25000" dirty="0"/>
              <a:t>s</a:t>
            </a:r>
            <a:r>
              <a:rPr lang="en-US" dirty="0"/>
              <a:t> = 2.0.</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39429859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324535"/>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a:spcAft>
                <a:spcPts val="2400"/>
              </a:spcAft>
              <a:buClr>
                <a:srgbClr val="FF0000"/>
              </a:buClr>
            </a:pPr>
            <a:r>
              <a:rPr lang="en-US" dirty="0">
                <a:latin typeface="+mn-lt"/>
              </a:rPr>
              <a:t>To determine </a:t>
            </a:r>
            <a:r>
              <a:rPr lang="en-US" i="1" dirty="0">
                <a:latin typeface="+mn-lt"/>
              </a:rPr>
              <a:t>C</a:t>
            </a:r>
            <a:r>
              <a:rPr lang="en-US" i="1" baseline="-25000" dirty="0">
                <a:latin typeface="+mn-lt"/>
              </a:rPr>
              <a:t>px</a:t>
            </a:r>
            <a:r>
              <a:rPr lang="en-US" dirty="0">
                <a:latin typeface="+mn-lt"/>
              </a:rPr>
              <a:t>, three parameters - </a:t>
            </a:r>
            <a:r>
              <a:rPr lang="en-US" i="1" dirty="0">
                <a:latin typeface="+mn-lt"/>
              </a:rPr>
              <a:t>C</a:t>
            </a:r>
            <a:r>
              <a:rPr lang="en-US" i="1" baseline="-25000" dirty="0">
                <a:latin typeface="+mn-lt"/>
              </a:rPr>
              <a:t>p</a:t>
            </a:r>
            <a:r>
              <a:rPr lang="en-US" baseline="-25000" dirty="0">
                <a:latin typeface="+mn-lt"/>
              </a:rPr>
              <a:t>0</a:t>
            </a:r>
            <a:r>
              <a:rPr lang="en-US" dirty="0">
                <a:latin typeface="+mn-lt"/>
              </a:rPr>
              <a:t>, </a:t>
            </a:r>
            <a:r>
              <a:rPr lang="en-US" i="1" dirty="0">
                <a:latin typeface="+mn-lt"/>
              </a:rPr>
              <a:t>C</a:t>
            </a:r>
            <a:r>
              <a:rPr lang="en-US" i="1" baseline="-25000" dirty="0">
                <a:latin typeface="+mn-lt"/>
              </a:rPr>
              <a:t>pi</a:t>
            </a:r>
            <a:r>
              <a:rPr lang="en-US" dirty="0">
                <a:latin typeface="+mn-lt"/>
              </a:rPr>
              <a:t>, and </a:t>
            </a:r>
            <a:r>
              <a:rPr lang="en-US" i="1" dirty="0">
                <a:latin typeface="+mn-lt"/>
              </a:rPr>
              <a:t>C</a:t>
            </a:r>
            <a:r>
              <a:rPr lang="en-US" i="1" baseline="-25000" dirty="0">
                <a:latin typeface="+mn-lt"/>
              </a:rPr>
              <a:t>pn</a:t>
            </a:r>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a:t>
            </a:r>
            <a:r>
              <a:rPr lang="en-US" baseline="-25000" dirty="0"/>
              <a:t>0</a:t>
            </a:r>
            <a:r>
              <a:rPr lang="en-US" dirty="0"/>
              <a:t>:</a:t>
            </a:r>
            <a:endParaRPr lang="en-US" i="1" dirty="0"/>
          </a:p>
          <a:p>
            <a:pPr marL="400050">
              <a:spcAft>
                <a:spcPts val="2400"/>
              </a:spcAft>
              <a:buClr>
                <a:srgbClr val="FF0000"/>
              </a:buClr>
            </a:pPr>
            <a:r>
              <a:rPr lang="en-US" i="1" dirty="0"/>
              <a:t>C</a:t>
            </a:r>
            <a:r>
              <a:rPr lang="en-US" i="1" baseline="-25000" dirty="0"/>
              <a:t>p</a:t>
            </a:r>
            <a:r>
              <a:rPr lang="en-US" baseline="-25000" dirty="0"/>
              <a:t>0</a:t>
            </a:r>
            <a:r>
              <a:rPr lang="en-US" dirty="0"/>
              <a:t> = 0.4</a:t>
            </a:r>
            <a:r>
              <a:rPr lang="en-US" i="1" dirty="0"/>
              <a:t>S</a:t>
            </a:r>
            <a:r>
              <a:rPr lang="en-US" i="1" baseline="-25000" dirty="0"/>
              <a:t>DS</a:t>
            </a:r>
            <a:r>
              <a:rPr lang="en-US" i="1" dirty="0"/>
              <a:t>I</a:t>
            </a:r>
            <a:r>
              <a:rPr lang="en-US" i="1" baseline="-25000" dirty="0"/>
              <a:t>e</a:t>
            </a:r>
            <a:r>
              <a:rPr lang="en-US" dirty="0"/>
              <a:t> = 0.4×1.0×1.0 = 0.4</a:t>
            </a:r>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a:t>
            </a:r>
            <a:endParaRPr lang="en-US" i="1" dirty="0"/>
          </a:p>
          <a:p>
            <a:pPr marL="400050">
              <a:spcAft>
                <a:spcPts val="1200"/>
              </a:spcAft>
              <a:buClr>
                <a:srgbClr val="FF0000"/>
              </a:buClr>
            </a:pPr>
            <a:r>
              <a:rPr lang="en-US" i="1" dirty="0"/>
              <a:t>C</a:t>
            </a:r>
            <a:r>
              <a:rPr lang="en-US" i="1" baseline="-25000" dirty="0"/>
              <a:t>pi</a:t>
            </a:r>
            <a:r>
              <a:rPr lang="en-US" dirty="0"/>
              <a:t> is the greater of the values given by:</a:t>
            </a:r>
          </a:p>
          <a:p>
            <a:pPr marL="400050" lvl="1">
              <a:spcAft>
                <a:spcPts val="1200"/>
              </a:spcAft>
              <a:buClr>
                <a:srgbClr val="FF0000"/>
              </a:buClr>
            </a:pPr>
            <a:r>
              <a:rPr lang="en-US" i="1" dirty="0"/>
              <a:t>C</a:t>
            </a:r>
            <a:r>
              <a:rPr lang="en-US" i="1" baseline="-25000" dirty="0"/>
              <a:t>pi</a:t>
            </a:r>
            <a:r>
              <a:rPr lang="en-US" dirty="0"/>
              <a:t> = </a:t>
            </a:r>
            <a:r>
              <a:rPr lang="en-US" i="1" dirty="0"/>
              <a:t>C</a:t>
            </a:r>
            <a:r>
              <a:rPr lang="en-US" i="1" baseline="-25000" dirty="0"/>
              <a:t>p</a:t>
            </a:r>
            <a:r>
              <a:rPr lang="en-US" baseline="-25000" dirty="0"/>
              <a:t>0</a:t>
            </a:r>
            <a:r>
              <a:rPr lang="en-US" dirty="0"/>
              <a:t> = 0.4, and</a:t>
            </a:r>
          </a:p>
          <a:p>
            <a:pPr marL="400050" lvl="1">
              <a:spcAft>
                <a:spcPts val="1200"/>
              </a:spcAft>
              <a:buClr>
                <a:srgbClr val="FF0000"/>
              </a:buClr>
            </a:pPr>
            <a:r>
              <a:rPr lang="en-US" i="1" dirty="0"/>
              <a:t>C</a:t>
            </a:r>
            <a:r>
              <a:rPr lang="en-US" i="1" baseline="-25000" dirty="0"/>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2462995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0">
              <a:buClr>
                <a:srgbClr val="FF0000"/>
              </a:buClr>
            </a:pPr>
            <a:r>
              <a:rPr lang="en-US" sz="2000" dirty="0"/>
              <a:t>Structural diaphragms are horizontal or nearly horizontal elements, such as floors and roofs, that transfer seismic inertial forces to the vertical seismic force-resisting members.  </a:t>
            </a:r>
          </a:p>
          <a:p>
            <a:pPr lvl="0">
              <a:buClr>
                <a:srgbClr val="FF0000"/>
              </a:buClr>
            </a:pPr>
            <a:r>
              <a:rPr lang="en-US" sz="2000" dirty="0"/>
              <a:t>Precast concrete diaphragms may be constructed using topped or untopped precast elements depending on the Seismic Design Category.  </a:t>
            </a:r>
          </a:p>
          <a:p>
            <a:pPr lvl="0">
              <a:buClr>
                <a:srgbClr val="FF0000"/>
              </a:buClr>
            </a:pPr>
            <a:r>
              <a:rPr lang="en-US" sz="2000" dirty="0"/>
              <a:t>Reinforced concrete diaphragms constructed using untopped precast concrete elements are not addressed explicitly in the </a:t>
            </a:r>
            <a:r>
              <a:rPr lang="en-US" sz="2000" i="1" dirty="0"/>
              <a:t>Standard</a:t>
            </a:r>
            <a:r>
              <a:rPr lang="en-US" sz="2000" dirty="0"/>
              <a:t>, in the </a:t>
            </a:r>
            <a:r>
              <a:rPr lang="en-US" sz="2000" i="1" dirty="0"/>
              <a:t>Provisions</a:t>
            </a:r>
            <a:r>
              <a:rPr lang="en-US" sz="2000" dirty="0"/>
              <a:t>, or in ACI 318, but are not prohibited if they can be designed by </a:t>
            </a:r>
            <a:r>
              <a:rPr lang="en-US" sz="2000" i="1" dirty="0"/>
              <a:t>Standard </a:t>
            </a:r>
            <a:r>
              <a:rPr lang="en-US" sz="2000" dirty="0"/>
              <a:t>Sections 12.10.3 and 14.2.4, using high-deformability connector elements.   </a:t>
            </a:r>
          </a:p>
          <a:p>
            <a:pPr lvl="0">
              <a:buClr>
                <a:srgbClr val="FF0000"/>
              </a:buClr>
            </a:pPr>
            <a:r>
              <a:rPr lang="en-US" sz="2000" dirty="0"/>
              <a:t>Topped precast concrete diaphragms, which act compositely or noncompositely for gravity loads, are designed using the requirements of ACI 318 Section 18.12.</a:t>
            </a:r>
          </a:p>
          <a:p>
            <a:pPr>
              <a:buClr>
                <a:srgbClr val="FF0000"/>
              </a:buClr>
            </a:pPr>
            <a:endParaRPr lang="en-US" dirty="0"/>
          </a:p>
        </p:txBody>
      </p:sp>
      <p:sp>
        <p:nvSpPr>
          <p:cNvPr id="2" name="Title 1"/>
          <p:cNvSpPr>
            <a:spLocks noGrp="1"/>
          </p:cNvSpPr>
          <p:nvPr>
            <p:ph type="title"/>
          </p:nvPr>
        </p:nvSpPr>
        <p:spPr/>
        <p:txBody>
          <a:bodyPr/>
          <a:lstStyle/>
          <a:p>
            <a:r>
              <a:rPr lang="en-US" dirty="0"/>
              <a:t>Horizontal Diaphragms</a:t>
            </a:r>
          </a:p>
        </p:txBody>
      </p:sp>
    </p:spTree>
    <p:extLst>
      <p:ext uri="{BB962C8B-B14F-4D97-AF65-F5344CB8AC3E}">
        <p14:creationId xmlns:p14="http://schemas.microsoft.com/office/powerpoint/2010/main" val="149225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4493538"/>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pi </a:t>
            </a:r>
            <a:endParaRPr lang="en-US" i="1" dirty="0"/>
          </a:p>
          <a:p>
            <a:pPr marL="400050" lvl="1">
              <a:spcAft>
                <a:spcPts val="1200"/>
              </a:spcAft>
              <a:buClr>
                <a:srgbClr val="FF0000"/>
              </a:buClr>
            </a:pPr>
            <a:r>
              <a:rPr lang="en-US" dirty="0"/>
              <a:t>Γ</a:t>
            </a:r>
            <a:r>
              <a:rPr lang="en-US" i="1" baseline="-25000" dirty="0"/>
              <a:t>m</a:t>
            </a:r>
            <a:r>
              <a:rPr lang="en-US" baseline="-25000" dirty="0"/>
              <a:t>1</a:t>
            </a:r>
            <a:r>
              <a:rPr lang="en-US" dirty="0"/>
              <a:t> is the first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1</a:t>
            </a:r>
            <a:r>
              <a:rPr lang="en-US" dirty="0"/>
              <a:t> = 1 + 0.5z</a:t>
            </a:r>
            <a:r>
              <a:rPr lang="en-US" baseline="-25000" dirty="0"/>
              <a:t>s</a:t>
            </a:r>
            <a:r>
              <a:rPr lang="en-US" dirty="0"/>
              <a:t>(1 – 1/N) = 1 + 0.5x1.0 (1 – 1/5) = 1.4</a:t>
            </a:r>
          </a:p>
          <a:p>
            <a:pPr marL="400050" lvl="1">
              <a:spcAft>
                <a:spcPts val="1200"/>
              </a:spcAft>
              <a:buClr>
                <a:srgbClr val="FF0000"/>
              </a:buClr>
            </a:pPr>
            <a:r>
              <a:rPr lang="en-US" i="1" dirty="0"/>
              <a:t>C</a:t>
            </a:r>
            <a:r>
              <a:rPr lang="en-US" i="1" baseline="-25000" dirty="0"/>
              <a:t>pi</a:t>
            </a:r>
            <a:r>
              <a:rPr lang="en-US" dirty="0"/>
              <a:t> = 0.9Γ</a:t>
            </a:r>
            <a:r>
              <a:rPr lang="en-US" i="1" baseline="-25000" dirty="0"/>
              <a:t>m</a:t>
            </a:r>
            <a:r>
              <a:rPr lang="en-US" baseline="-25000" dirty="0"/>
              <a:t>1</a:t>
            </a:r>
            <a:r>
              <a:rPr lang="en-US" dirty="0"/>
              <a:t> </a:t>
            </a:r>
            <a:r>
              <a:rPr lang="en-US" i="1" dirty="0"/>
              <a:t>Ω</a:t>
            </a:r>
            <a:r>
              <a:rPr lang="en-US" baseline="-25000" dirty="0"/>
              <a:t>0</a:t>
            </a:r>
            <a:r>
              <a:rPr lang="en-US" dirty="0"/>
              <a:t> </a:t>
            </a:r>
            <a:r>
              <a:rPr lang="en-US" i="1" dirty="0"/>
              <a:t>C</a:t>
            </a:r>
            <a:r>
              <a:rPr lang="en-US" i="1" baseline="-25000" dirty="0"/>
              <a:t>s </a:t>
            </a:r>
            <a:r>
              <a:rPr lang="en-US" i="1" dirty="0"/>
              <a:t>= </a:t>
            </a:r>
            <a:r>
              <a:rPr lang="en-US" dirty="0"/>
              <a:t>0.9x1.4x2.5x0.2 = 0.63 &gt; 0.4</a:t>
            </a:r>
          </a:p>
          <a:p>
            <a:pPr marL="400050" lvl="1">
              <a:spcAft>
                <a:spcPts val="0"/>
              </a:spcAft>
              <a:buClr>
                <a:srgbClr val="FF0000"/>
              </a:buClr>
            </a:pPr>
            <a:endParaRPr lang="en-US" dirty="0"/>
          </a:p>
          <a:p>
            <a:pPr marL="400050" lvl="1">
              <a:spcAft>
                <a:spcPts val="1200"/>
              </a:spcAft>
              <a:buClr>
                <a:srgbClr val="FF0000"/>
              </a:buClr>
            </a:pPr>
            <a:r>
              <a:rPr lang="en-US" dirty="0"/>
              <a:t>Governing </a:t>
            </a:r>
            <a:r>
              <a:rPr lang="en-US" i="1" dirty="0"/>
              <a:t>C</a:t>
            </a:r>
            <a:r>
              <a:rPr lang="en-US" i="1" baseline="-25000" dirty="0"/>
              <a:t>pi</a:t>
            </a:r>
            <a:r>
              <a:rPr lang="en-US" dirty="0"/>
              <a:t> = 0.63</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83136308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descr="Equation 12.10-1 for the calculation of diaphragm design forces "/>
          <p:cNvGraphicFramePr>
            <a:graphicFrameLocks noChangeAspect="1"/>
          </p:cNvGraphicFramePr>
          <p:nvPr>
            <p:extLst>
              <p:ext uri="{D42A27DB-BD31-4B8C-83A1-F6EECF244321}">
                <p14:modId xmlns:p14="http://schemas.microsoft.com/office/powerpoint/2010/main" val="4143099382"/>
              </p:ext>
            </p:extLst>
          </p:nvPr>
        </p:nvGraphicFramePr>
        <p:xfrm>
          <a:off x="1663700" y="2638425"/>
          <a:ext cx="3327400" cy="618366"/>
        </p:xfrm>
        <a:graphic>
          <a:graphicData uri="http://schemas.openxmlformats.org/presentationml/2006/ole">
            <mc:AlternateContent xmlns:mc="http://schemas.openxmlformats.org/markup-compatibility/2006">
              <mc:Choice xmlns:v="urn:schemas-microsoft-com:vml" Requires="v">
                <p:oleObj spid="_x0000_s28924"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638425"/>
                        <a:ext cx="3327400" cy="618366"/>
                      </a:xfrm>
                      <a:prstGeom prst="rect">
                        <a:avLst/>
                      </a:prstGeom>
                    </p:spPr>
                  </p:pic>
                </p:oleObj>
              </mc:Fallback>
            </mc:AlternateContent>
          </a:graphicData>
        </a:graphic>
      </p:graphicFrame>
      <p:sp>
        <p:nvSpPr>
          <p:cNvPr id="8" name="Rectangle 7"/>
          <p:cNvSpPr/>
          <p:nvPr/>
        </p:nvSpPr>
        <p:spPr>
          <a:xfrm>
            <a:off x="338328" y="1007394"/>
            <a:ext cx="8650224" cy="3893374"/>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pn </a:t>
            </a:r>
            <a:endParaRPr lang="en-US" i="1" dirty="0"/>
          </a:p>
          <a:p>
            <a:pPr marL="400050" lvl="1">
              <a:spcAft>
                <a:spcPts val="1200"/>
              </a:spcAft>
              <a:buClr>
                <a:srgbClr val="FF0000"/>
              </a:buClr>
            </a:pPr>
            <a:r>
              <a:rPr lang="en-US" i="1" dirty="0"/>
              <a:t>C</a:t>
            </a:r>
            <a:r>
              <a:rPr lang="en-US" i="1" baseline="-25000" dirty="0"/>
              <a:t>pn</a:t>
            </a:r>
            <a:r>
              <a:rPr lang="en-US" dirty="0"/>
              <a:t> = </a:t>
            </a:r>
          </a:p>
          <a:p>
            <a:pPr marL="400050" lvl="1">
              <a:spcBef>
                <a:spcPts val="1200"/>
              </a:spcBef>
              <a:spcAft>
                <a:spcPts val="1200"/>
              </a:spcAft>
              <a:buClr>
                <a:srgbClr val="FF0000"/>
              </a:buClr>
            </a:pPr>
            <a:r>
              <a:rPr lang="en-US" dirty="0">
                <a:latin typeface="+mn-lt"/>
              </a:rPr>
              <a:t>where</a:t>
            </a:r>
          </a:p>
          <a:p>
            <a:pPr marL="400050" lvl="1">
              <a:spcAft>
                <a:spcPts val="1200"/>
              </a:spcAft>
              <a:buClr>
                <a:srgbClr val="FF0000"/>
              </a:buClr>
            </a:pPr>
            <a:r>
              <a:rPr lang="en-US" dirty="0"/>
              <a:t>Γ</a:t>
            </a:r>
            <a:r>
              <a:rPr lang="en-US" i="1" baseline="-25000" dirty="0"/>
              <a:t>m</a:t>
            </a:r>
            <a:r>
              <a:rPr lang="en-US" baseline="-25000" dirty="0"/>
              <a:t>2</a:t>
            </a:r>
            <a:r>
              <a:rPr lang="en-US" dirty="0"/>
              <a:t> is the higher mode contribution factor</a:t>
            </a:r>
            <a:endParaRPr lang="en-US" i="1" dirty="0"/>
          </a:p>
          <a:p>
            <a:pPr marL="400050" lvl="1">
              <a:spcAft>
                <a:spcPts val="3000"/>
              </a:spcAft>
              <a:buClr>
                <a:srgbClr val="FF0000"/>
              </a:buClr>
            </a:pPr>
            <a:r>
              <a:rPr lang="en-US" dirty="0"/>
              <a:t>Γ</a:t>
            </a:r>
            <a:r>
              <a:rPr lang="en-US" i="1" baseline="-25000" dirty="0"/>
              <a:t>m</a:t>
            </a:r>
            <a:r>
              <a:rPr lang="en-US" baseline="-25000" dirty="0"/>
              <a:t>2</a:t>
            </a:r>
            <a:r>
              <a:rPr lang="en-US" dirty="0"/>
              <a:t> = 0.9z</a:t>
            </a:r>
            <a:r>
              <a:rPr lang="en-US" baseline="-25000" dirty="0"/>
              <a:t>s</a:t>
            </a:r>
            <a:r>
              <a:rPr lang="en-US" dirty="0"/>
              <a:t>(1 – 1/N)</a:t>
            </a:r>
            <a:r>
              <a:rPr lang="en-US" baseline="30000" dirty="0"/>
              <a:t>2</a:t>
            </a:r>
            <a:r>
              <a:rPr lang="en-US" dirty="0"/>
              <a:t> = 0.9x1.0 (1 – 1/5)</a:t>
            </a:r>
            <a:r>
              <a:rPr lang="en-US" baseline="30000" dirty="0"/>
              <a:t>2</a:t>
            </a:r>
            <a:r>
              <a:rPr lang="en-US" dirty="0"/>
              <a:t> = 0.576</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284692618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38328" y="1007394"/>
            <a:ext cx="8650224" cy="5324535"/>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1800"/>
              </a:spcAft>
              <a:buClr>
                <a:srgbClr val="FF0000"/>
              </a:buClr>
              <a:buFont typeface="Arial" pitchFamily="34" charset="0"/>
              <a:buChar char="•"/>
            </a:pPr>
            <a:r>
              <a:rPr lang="en-US" dirty="0"/>
              <a:t>Determination of </a:t>
            </a:r>
            <a:r>
              <a:rPr lang="en-US" i="1" dirty="0"/>
              <a:t>C</a:t>
            </a:r>
            <a:r>
              <a:rPr lang="en-US" i="1" baseline="-25000" dirty="0"/>
              <a:t>pn </a:t>
            </a:r>
          </a:p>
          <a:p>
            <a:pPr marL="400050" lvl="1">
              <a:spcAft>
                <a:spcPts val="1200"/>
              </a:spcAft>
              <a:buClr>
                <a:srgbClr val="FF0000"/>
              </a:buClr>
            </a:pPr>
            <a:r>
              <a:rPr lang="en-US" i="1" dirty="0"/>
              <a:t>C</a:t>
            </a:r>
            <a:r>
              <a:rPr lang="en-US" i="1" baseline="-25000" dirty="0"/>
              <a:t>s2</a:t>
            </a:r>
            <a:r>
              <a:rPr lang="en-US" dirty="0"/>
              <a:t> is higher mode seismic response coefficient, and is the smallest of:</a:t>
            </a:r>
          </a:p>
          <a:p>
            <a:pPr marL="400050" lvl="1">
              <a:spcAft>
                <a:spcPts val="1200"/>
              </a:spcAft>
              <a:buClr>
                <a:srgbClr val="FF0000"/>
              </a:buClr>
            </a:pPr>
            <a:r>
              <a:rPr lang="en-US" sz="2300" i="1" dirty="0"/>
              <a:t>C</a:t>
            </a:r>
            <a:r>
              <a:rPr lang="en-US" sz="2300" i="1" baseline="-25000" dirty="0"/>
              <a:t>s2</a:t>
            </a:r>
            <a:r>
              <a:rPr lang="en-US" sz="2300" dirty="0"/>
              <a:t> = (0.15</a:t>
            </a:r>
            <a:r>
              <a:rPr lang="en-US" sz="2300" i="1" dirty="0"/>
              <a:t>N</a:t>
            </a:r>
            <a:r>
              <a:rPr lang="en-US" sz="2300" dirty="0"/>
              <a:t> + 0.25)</a:t>
            </a:r>
            <a:r>
              <a:rPr lang="en-US" sz="2300" i="1" dirty="0"/>
              <a:t>I</a:t>
            </a:r>
            <a:r>
              <a:rPr lang="en-US" sz="2300" i="1" baseline="-25000" dirty="0"/>
              <a:t>e</a:t>
            </a:r>
            <a:r>
              <a:rPr lang="en-US" sz="2300" i="1" dirty="0"/>
              <a:t>S</a:t>
            </a:r>
            <a:r>
              <a:rPr lang="en-US" sz="2300" i="1" baseline="-25000" dirty="0"/>
              <a:t>DS</a:t>
            </a:r>
            <a:r>
              <a:rPr lang="en-US" sz="2300" i="1" dirty="0"/>
              <a:t> = </a:t>
            </a:r>
            <a:r>
              <a:rPr lang="en-US" sz="2300" dirty="0"/>
              <a:t>(0.15x5 + 0.25)x1.0x1.0 = 1.0</a:t>
            </a:r>
          </a:p>
          <a:p>
            <a:pPr marL="400050" lvl="1">
              <a:spcAft>
                <a:spcPts val="1200"/>
              </a:spcAft>
              <a:buClr>
                <a:srgbClr val="FF0000"/>
              </a:buClr>
            </a:pPr>
            <a:r>
              <a:rPr lang="en-US" sz="2300" i="1" dirty="0"/>
              <a:t>C</a:t>
            </a:r>
            <a:r>
              <a:rPr lang="en-US" sz="2300" i="1" baseline="-25000" dirty="0"/>
              <a:t>s2</a:t>
            </a:r>
            <a:r>
              <a:rPr lang="en-US" sz="2300" dirty="0"/>
              <a:t> = </a:t>
            </a:r>
            <a:r>
              <a:rPr lang="en-US" sz="2300" i="1" dirty="0"/>
              <a:t>I</a:t>
            </a:r>
            <a:r>
              <a:rPr lang="en-US" sz="2300" i="1" baseline="-25000" dirty="0"/>
              <a:t>e</a:t>
            </a:r>
            <a:r>
              <a:rPr lang="en-US" sz="2300" i="1" dirty="0"/>
              <a:t>S</a:t>
            </a:r>
            <a:r>
              <a:rPr lang="en-US" sz="2300" i="1" baseline="-25000" dirty="0"/>
              <a:t>DS</a:t>
            </a:r>
            <a:r>
              <a:rPr lang="en-US" sz="2300" i="1" dirty="0"/>
              <a:t> = </a:t>
            </a:r>
            <a:r>
              <a:rPr lang="en-US" sz="2300" dirty="0"/>
              <a:t>1.0x1.0 = 1.0</a:t>
            </a:r>
          </a:p>
          <a:p>
            <a:pPr marL="400050" lvl="1">
              <a:spcAft>
                <a:spcPts val="1200"/>
              </a:spcAft>
              <a:buClr>
                <a:srgbClr val="FF0000"/>
              </a:buClr>
            </a:pPr>
            <a:r>
              <a:rPr lang="en-US" sz="2300" dirty="0"/>
              <a:t>and for N ≥ 2</a:t>
            </a:r>
          </a:p>
          <a:p>
            <a:pPr marL="400050" lvl="1">
              <a:spcAft>
                <a:spcPts val="1200"/>
              </a:spcAft>
              <a:buClr>
                <a:srgbClr val="FF0000"/>
              </a:buClr>
            </a:pPr>
            <a:r>
              <a:rPr lang="en-US" sz="2300" i="1" dirty="0"/>
              <a:t>C</a:t>
            </a:r>
            <a:r>
              <a:rPr lang="en-US" sz="2300" i="1" baseline="-25000" dirty="0"/>
              <a:t>s2</a:t>
            </a:r>
            <a:r>
              <a:rPr lang="en-US" sz="2300" dirty="0"/>
              <a:t> = </a:t>
            </a:r>
            <a:r>
              <a:rPr lang="en-US" sz="2300" i="1" dirty="0"/>
              <a:t>I</a:t>
            </a:r>
            <a:r>
              <a:rPr lang="en-US" sz="2300" i="1" baseline="-25000" dirty="0"/>
              <a:t>e</a:t>
            </a:r>
            <a:r>
              <a:rPr lang="en-US" sz="2300" i="1" dirty="0"/>
              <a:t>S</a:t>
            </a:r>
            <a:r>
              <a:rPr lang="en-US" sz="2300" i="1" baseline="-25000" dirty="0"/>
              <a:t>D</a:t>
            </a:r>
            <a:r>
              <a:rPr lang="en-US" sz="2300" baseline="-25000" dirty="0"/>
              <a:t>1</a:t>
            </a:r>
            <a:r>
              <a:rPr lang="en-US" sz="2300" i="1" dirty="0"/>
              <a:t> </a:t>
            </a:r>
            <a:r>
              <a:rPr lang="en-US" sz="2300" dirty="0"/>
              <a:t>/ [0.03(N-1)]</a:t>
            </a:r>
            <a:r>
              <a:rPr lang="en-US" sz="2300" i="1" dirty="0"/>
              <a:t> = </a:t>
            </a:r>
            <a:r>
              <a:rPr lang="en-US" sz="2300" dirty="0"/>
              <a:t>1.0x0.6 / [0.03(5-1)] = 5.0</a:t>
            </a:r>
          </a:p>
          <a:p>
            <a:pPr marL="400050" lvl="1">
              <a:spcBef>
                <a:spcPts val="1800"/>
              </a:spcBef>
              <a:spcAft>
                <a:spcPts val="600"/>
              </a:spcAft>
              <a:buClr>
                <a:srgbClr val="FF0000"/>
              </a:buClr>
            </a:pPr>
            <a:r>
              <a:rPr lang="en-US" dirty="0"/>
              <a:t>Governing </a:t>
            </a:r>
            <a:r>
              <a:rPr lang="en-US" i="1" dirty="0"/>
              <a:t>C</a:t>
            </a:r>
            <a:r>
              <a:rPr lang="en-US" i="1" baseline="-25000" dirty="0"/>
              <a:t>s2</a:t>
            </a:r>
            <a:r>
              <a:rPr lang="en-US" dirty="0"/>
              <a:t> = 1.0</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2504323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descr="Equation 12.10-1 for the calculation of diaphragm design forces "/>
          <p:cNvGraphicFramePr>
            <a:graphicFrameLocks noChangeAspect="1"/>
          </p:cNvGraphicFramePr>
          <p:nvPr>
            <p:extLst>
              <p:ext uri="{D42A27DB-BD31-4B8C-83A1-F6EECF244321}">
                <p14:modId xmlns:p14="http://schemas.microsoft.com/office/powerpoint/2010/main" val="734648828"/>
              </p:ext>
            </p:extLst>
          </p:nvPr>
        </p:nvGraphicFramePr>
        <p:xfrm>
          <a:off x="1663700" y="2790825"/>
          <a:ext cx="3327400" cy="618366"/>
        </p:xfrm>
        <a:graphic>
          <a:graphicData uri="http://schemas.openxmlformats.org/presentationml/2006/ole">
            <mc:AlternateContent xmlns:mc="http://schemas.openxmlformats.org/markup-compatibility/2006">
              <mc:Choice xmlns:v="urn:schemas-microsoft-com:vml" Requires="v">
                <p:oleObj spid="_x0000_s29948" name="Equation" r:id="rId4" imgW="1434960" imgH="266400" progId="Equation.3">
                  <p:embed/>
                </p:oleObj>
              </mc:Choice>
              <mc:Fallback>
                <p:oleObj name="Equation" r:id="rId4" imgW="1434960" imgH="266400" progId="Equation.3">
                  <p:embed/>
                  <p:pic>
                    <p:nvPicPr>
                      <p:cNvPr id="0" name=""/>
                      <p:cNvPicPr/>
                      <p:nvPr/>
                    </p:nvPicPr>
                    <p:blipFill>
                      <a:blip r:embed="rId5"/>
                      <a:stretch>
                        <a:fillRect/>
                      </a:stretch>
                    </p:blipFill>
                    <p:spPr>
                      <a:xfrm>
                        <a:off x="1663700" y="2790825"/>
                        <a:ext cx="3327400" cy="618366"/>
                      </a:xfrm>
                      <a:prstGeom prst="rect">
                        <a:avLst/>
                      </a:prstGeom>
                    </p:spPr>
                  </p:pic>
                </p:oleObj>
              </mc:Fallback>
            </mc:AlternateContent>
          </a:graphicData>
        </a:graphic>
      </p:graphicFrame>
      <p:sp>
        <p:nvSpPr>
          <p:cNvPr id="8" name="Rectangle 7"/>
          <p:cNvSpPr/>
          <p:nvPr/>
        </p:nvSpPr>
        <p:spPr>
          <a:xfrm>
            <a:off x="338328" y="1007394"/>
            <a:ext cx="8650224" cy="2323713"/>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pPr marL="342900" indent="-342900">
              <a:spcAft>
                <a:spcPts val="3000"/>
              </a:spcAft>
              <a:buClr>
                <a:srgbClr val="FF0000"/>
              </a:buClr>
              <a:buFont typeface="Arial" pitchFamily="34" charset="0"/>
              <a:buChar char="•"/>
            </a:pPr>
            <a:r>
              <a:rPr lang="en-US" dirty="0"/>
              <a:t>Determination of </a:t>
            </a:r>
            <a:r>
              <a:rPr lang="en-US" i="1" dirty="0"/>
              <a:t>C</a:t>
            </a:r>
            <a:r>
              <a:rPr lang="en-US" i="1" baseline="-25000" dirty="0"/>
              <a:t>pn </a:t>
            </a:r>
            <a:endParaRPr lang="en-US" i="1" dirty="0"/>
          </a:p>
          <a:p>
            <a:pPr marL="400050" lvl="1">
              <a:spcAft>
                <a:spcPts val="1200"/>
              </a:spcAft>
              <a:buClr>
                <a:srgbClr val="FF0000"/>
              </a:buClr>
            </a:pPr>
            <a:r>
              <a:rPr lang="en-US" i="1" dirty="0"/>
              <a:t>C</a:t>
            </a:r>
            <a:r>
              <a:rPr lang="en-US" i="1" baseline="-25000" dirty="0"/>
              <a:t>pn</a:t>
            </a:r>
            <a:r>
              <a:rPr lang="en-US" dirty="0"/>
              <a:t> =                                           = 0.907</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58445660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wo graphs both with hx /hn in the y-axis with ascending gradations from 0 to 1, and in the x-axis with gradations left to right of diaphragm design acceleration coefficient for level x, Cpx from 0 to Cpn. hx /hn is the ratio of the height from the base to level x, hx to the vertical distance from the base to the highest level of the seismic force-resisting system of the structure., hn.  On the left-hand side graph for building two stories or less in height, the design acceleration coefficient curve begins at Cp0,0 and rises linearly to Cpn,1. On the right-hand side graph for building three stories or more in height, the curve begins at Cp0,0 and rises linearly to Cpi,0.8, then rises in a straight line from Cpi,0.8 to Cpn,1. Cp0, Cpi, and Cpn are diaphragm design acceleration coefficient at the structure base, diaphragm design acceleration coefficient at 80 percent of the structural height above the base, hn, and diaphragm design acceleration coefficient at the structural height, hn, respectively." title="Diaphragm Design Forces"/>
          <p:cNvPicPr/>
          <p:nvPr/>
        </p:nvPicPr>
        <p:blipFill>
          <a:blip r:embed="rId3">
            <a:extLst>
              <a:ext uri="{28A0092B-C50C-407E-A947-70E740481C1C}">
                <a14:useLocalDpi xmlns:a14="http://schemas.microsoft.com/office/drawing/2010/main" val="0"/>
              </a:ext>
            </a:extLst>
          </a:blip>
          <a:srcRect/>
          <a:stretch>
            <a:fillRect/>
          </a:stretch>
        </p:blipFill>
        <p:spPr bwMode="auto">
          <a:xfrm>
            <a:off x="2361564" y="2946386"/>
            <a:ext cx="4603752" cy="3256548"/>
          </a:xfrm>
          <a:prstGeom prst="rect">
            <a:avLst/>
          </a:prstGeom>
          <a:noFill/>
          <a:ln>
            <a:noFill/>
          </a:ln>
        </p:spPr>
      </p:pic>
      <p:sp>
        <p:nvSpPr>
          <p:cNvPr id="8" name="Rectangle 7"/>
          <p:cNvSpPr/>
          <p:nvPr/>
        </p:nvSpPr>
        <p:spPr>
          <a:xfrm>
            <a:off x="338328" y="1007394"/>
            <a:ext cx="8650224" cy="1938992"/>
          </a:xfrm>
          <a:prstGeom prst="rect">
            <a:avLst/>
          </a:prstGeom>
        </p:spPr>
        <p:txBody>
          <a:bodyPr wrap="square">
            <a:spAutoFit/>
          </a:bodyPr>
          <a:lstStyle/>
          <a:p>
            <a:r>
              <a:rPr lang="en-US" b="1" dirty="0"/>
              <a:t>Step 2: </a:t>
            </a:r>
            <a:r>
              <a:rPr lang="en-US" dirty="0"/>
              <a:t>Determine </a:t>
            </a:r>
            <a:r>
              <a:rPr lang="en-US" i="1" dirty="0"/>
              <a:t>C</a:t>
            </a:r>
            <a:r>
              <a:rPr lang="en-US" i="1" baseline="-25000" dirty="0"/>
              <a:t>px</a:t>
            </a:r>
            <a:r>
              <a:rPr lang="en-US" dirty="0"/>
              <a:t>, Diaphragm Design Acceleration Coefficient at Level x (</a:t>
            </a:r>
            <a:r>
              <a:rPr lang="en-US" i="1" dirty="0"/>
              <a:t>Standard</a:t>
            </a:r>
            <a:r>
              <a:rPr lang="en-US" dirty="0"/>
              <a:t> Section 12.10.3.2)</a:t>
            </a:r>
          </a:p>
          <a:p>
            <a:endParaRPr lang="en-US" dirty="0"/>
          </a:p>
          <a:p>
            <a:r>
              <a:rPr lang="en-US" dirty="0"/>
              <a:t>Using </a:t>
            </a:r>
            <a:r>
              <a:rPr lang="en-US" i="1" dirty="0"/>
              <a:t>Standard</a:t>
            </a:r>
            <a:r>
              <a:rPr lang="en-US" dirty="0"/>
              <a:t> Figure 12.10.3-1, </a:t>
            </a:r>
            <a:r>
              <a:rPr lang="en-US" i="1" dirty="0"/>
              <a:t>C</a:t>
            </a:r>
            <a:r>
              <a:rPr lang="en-US" i="1" baseline="-25000" dirty="0"/>
              <a:t>px</a:t>
            </a:r>
            <a:r>
              <a:rPr lang="en-US" dirty="0"/>
              <a:t> is determined at various floor levels, as shown in Table 11.1-5</a:t>
            </a:r>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10026571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title="Table 11.1-5 Fpx Calulations for SDC C"/>
          <p:cNvGraphicFramePr>
            <a:graphicFrameLocks noGrp="1"/>
          </p:cNvGraphicFramePr>
          <p:nvPr>
            <p:extLst>
              <p:ext uri="{D42A27DB-BD31-4B8C-83A1-F6EECF244321}">
                <p14:modId xmlns:p14="http://schemas.microsoft.com/office/powerpoint/2010/main" val="1890855420"/>
              </p:ext>
            </p:extLst>
          </p:nvPr>
        </p:nvGraphicFramePr>
        <p:xfrm>
          <a:off x="1187447" y="2683005"/>
          <a:ext cx="6617233" cy="3612323"/>
        </p:xfrm>
        <a:graphic>
          <a:graphicData uri="http://schemas.openxmlformats.org/drawingml/2006/table">
            <a:tbl>
              <a:tblPr firstRow="1">
                <a:tableStyleId>{5C22544A-7EE6-4342-B048-85BDC9FD1C3A}</a:tableStyleId>
              </a:tblPr>
              <a:tblGrid>
                <a:gridCol w="968376">
                  <a:extLst>
                    <a:ext uri="{9D8B030D-6E8A-4147-A177-3AD203B41FA5}">
                      <a16:colId xmlns:a16="http://schemas.microsoft.com/office/drawing/2014/main" val="20000"/>
                    </a:ext>
                  </a:extLst>
                </a:gridCol>
                <a:gridCol w="968376">
                  <a:extLst>
                    <a:ext uri="{9D8B030D-6E8A-4147-A177-3AD203B41FA5}">
                      <a16:colId xmlns:a16="http://schemas.microsoft.com/office/drawing/2014/main" val="20001"/>
                    </a:ext>
                  </a:extLst>
                </a:gridCol>
                <a:gridCol w="1291167">
                  <a:extLst>
                    <a:ext uri="{9D8B030D-6E8A-4147-A177-3AD203B41FA5}">
                      <a16:colId xmlns:a16="http://schemas.microsoft.com/office/drawing/2014/main" val="20002"/>
                    </a:ext>
                  </a:extLst>
                </a:gridCol>
                <a:gridCol w="968376">
                  <a:extLst>
                    <a:ext uri="{9D8B030D-6E8A-4147-A177-3AD203B41FA5}">
                      <a16:colId xmlns:a16="http://schemas.microsoft.com/office/drawing/2014/main" val="20003"/>
                    </a:ext>
                  </a:extLst>
                </a:gridCol>
                <a:gridCol w="1129771">
                  <a:extLst>
                    <a:ext uri="{9D8B030D-6E8A-4147-A177-3AD203B41FA5}">
                      <a16:colId xmlns:a16="http://schemas.microsoft.com/office/drawing/2014/main" val="20004"/>
                    </a:ext>
                  </a:extLst>
                </a:gridCol>
                <a:gridCol w="1291167">
                  <a:extLst>
                    <a:ext uri="{9D8B030D-6E8A-4147-A177-3AD203B41FA5}">
                      <a16:colId xmlns:a16="http://schemas.microsoft.com/office/drawing/2014/main" val="20005"/>
                    </a:ext>
                  </a:extLst>
                </a:gridCol>
              </a:tblGrid>
              <a:tr h="493773">
                <a:tc gridSpan="6">
                  <a:txBody>
                    <a:bodyPr/>
                    <a:lstStyle/>
                    <a:p>
                      <a:pPr marL="0" marR="0">
                        <a:spcBef>
                          <a:spcPts val="1200"/>
                        </a:spcBef>
                        <a:spcAft>
                          <a:spcPts val="1200"/>
                        </a:spcAft>
                        <a:tabLst>
                          <a:tab pos="-685800" algn="l"/>
                          <a:tab pos="-457200" algn="l"/>
                          <a:tab pos="0" algn="l"/>
                          <a:tab pos="228600" algn="l"/>
                          <a:tab pos="457200" algn="l"/>
                          <a:tab pos="685800" algn="l"/>
                        </a:tabLst>
                      </a:pPr>
                      <a:r>
                        <a:rPr lang="en-US" sz="2000" dirty="0">
                          <a:solidFill>
                            <a:sysClr val="windowText" lastClr="000000"/>
                          </a:solidFill>
                          <a:effectLst/>
                        </a:rPr>
                        <a:t>Table 11.1-5  F</a:t>
                      </a:r>
                      <a:r>
                        <a:rPr lang="en-US" sz="2000" baseline="-25000" dirty="0">
                          <a:solidFill>
                            <a:sysClr val="windowText" lastClr="000000"/>
                          </a:solidFill>
                          <a:effectLst/>
                        </a:rPr>
                        <a:t>px</a:t>
                      </a:r>
                      <a:r>
                        <a:rPr lang="en-US" sz="2000" dirty="0">
                          <a:solidFill>
                            <a:sysClr val="windowText" lastClr="000000"/>
                          </a:solidFill>
                          <a:effectLst/>
                        </a:rPr>
                        <a:t> Calculations for SDC C</a:t>
                      </a:r>
                      <a:endParaRPr lang="en-US" sz="2000" dirty="0">
                        <a:solidFill>
                          <a:sysClr val="windowText" lastClr="000000"/>
                        </a:solidFill>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4789">
                <a:tc>
                  <a:txBody>
                    <a:bodyPr/>
                    <a:lstStyle/>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Level</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h</a:t>
                      </a:r>
                      <a:r>
                        <a:rPr lang="en-US" sz="2000" baseline="-25000" dirty="0">
                          <a:effectLst/>
                        </a:rPr>
                        <a:t>x</a:t>
                      </a:r>
                      <a:endParaRPr lang="en-US" sz="2000" dirty="0">
                        <a:effectLst/>
                      </a:endParaRPr>
                    </a:p>
                    <a:p>
                      <a:pPr marL="0" marR="0" algn="ctr">
                        <a:spcBef>
                          <a:spcPts val="0"/>
                        </a:spcBef>
                        <a:spcAft>
                          <a:spcPts val="260"/>
                        </a:spcAft>
                        <a:tabLst>
                          <a:tab pos="-685800" algn="l"/>
                          <a:tab pos="-457200" algn="l"/>
                          <a:tab pos="0" algn="l"/>
                          <a:tab pos="228600" algn="l"/>
                          <a:tab pos="457200" algn="l"/>
                        </a:tabLst>
                      </a:pPr>
                      <a:r>
                        <a:rPr lang="en-US" sz="2000" dirty="0">
                          <a:effectLst/>
                        </a:rPr>
                        <a:t>(ft)</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Lst>
                      </a:pPr>
                      <a:r>
                        <a:rPr lang="en-US" sz="2000" dirty="0">
                          <a:effectLst/>
                        </a:rPr>
                        <a:t>C</a:t>
                      </a:r>
                      <a:r>
                        <a:rPr lang="en-US" sz="2000" baseline="-25000" dirty="0">
                          <a:effectLst/>
                        </a:rPr>
                        <a:t>px</a:t>
                      </a:r>
                      <a:endParaRPr lang="en-US" sz="2000" dirty="0">
                        <a:effectLst/>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w</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tc>
                  <a:txBody>
                    <a:bodyPr/>
                    <a:lstStyle/>
                    <a:p>
                      <a:pPr marL="0" marR="0" algn="ctr">
                        <a:spcBef>
                          <a:spcPts val="0"/>
                        </a:spcBef>
                        <a:spcAft>
                          <a:spcPts val="0"/>
                        </a:spcAft>
                        <a:tabLst>
                          <a:tab pos="-685800" algn="l"/>
                          <a:tab pos="-457200" algn="l"/>
                          <a:tab pos="0" algn="l"/>
                          <a:tab pos="228600" algn="l"/>
                          <a:tab pos="457200" algn="l"/>
                          <a:tab pos="685800" algn="l"/>
                        </a:tabLst>
                      </a:pPr>
                      <a:r>
                        <a:rPr lang="en-US" sz="2000" dirty="0">
                          <a:effectLst/>
                        </a:rPr>
                        <a:t>F</a:t>
                      </a:r>
                      <a:r>
                        <a:rPr lang="en-US" sz="2000" baseline="-25000" dirty="0">
                          <a:effectLst/>
                        </a:rPr>
                        <a:t>px,min</a:t>
                      </a:r>
                      <a:endParaRPr lang="en-US" sz="2000" dirty="0">
                        <a:effectLst/>
                      </a:endParaRPr>
                    </a:p>
                    <a:p>
                      <a:pPr marL="0" marR="0" algn="ctr">
                        <a:spcBef>
                          <a:spcPts val="0"/>
                        </a:spcBef>
                        <a:spcAft>
                          <a:spcPts val="260"/>
                        </a:spcAft>
                        <a:tabLst>
                          <a:tab pos="-685800" algn="l"/>
                          <a:tab pos="-457200" algn="l"/>
                          <a:tab pos="0" algn="l"/>
                          <a:tab pos="228600" algn="l"/>
                          <a:tab pos="457200" algn="l"/>
                          <a:tab pos="685800" algn="l"/>
                        </a:tabLst>
                      </a:pPr>
                      <a:r>
                        <a:rPr lang="en-US" sz="2000" dirty="0">
                          <a:effectLst/>
                        </a:rPr>
                        <a:t>(kips)</a:t>
                      </a:r>
                      <a:endParaRPr lang="en-US" sz="2000" dirty="0">
                        <a:effectLst/>
                        <a:latin typeface="Arial"/>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1"/>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Roof</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43.34</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1094</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0.91</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708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218.80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2"/>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4</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34.67</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0.63</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521</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3"/>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3</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26.00</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0.57</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474</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4"/>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17.33</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0.51</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426</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5"/>
                  </a:ext>
                </a:extLst>
              </a:tr>
              <a:tr h="402393">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1</a:t>
                      </a:r>
                      <a:endParaRPr lang="en-US" sz="2000" dirty="0">
                        <a:effectLst/>
                        <a:latin typeface="+mn-lt"/>
                        <a:ea typeface="Calibri"/>
                      </a:endParaRP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8.67</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1158</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0.46</a:t>
                      </a:r>
                    </a:p>
                  </a:txBody>
                  <a:tcPr marL="36195" marR="36195" marT="0" marB="0" anchor="ctr">
                    <a:solidFill>
                      <a:schemeClr val="bg1">
                        <a:lumMod val="95000"/>
                      </a:schemeClr>
                    </a:solidFill>
                  </a:tcPr>
                </a:tc>
                <a:tc>
                  <a:txBody>
                    <a:bodyPr/>
                    <a:lstStyle/>
                    <a:p>
                      <a:pPr marL="0" marR="0" algn="ctr" defTabSz="914400" rtl="0" eaLnBrk="1" latinLnBrk="0" hangingPunct="1">
                        <a:spcBef>
                          <a:spcPts val="230"/>
                        </a:spcBef>
                        <a:spcAft>
                          <a:spcPts val="0"/>
                        </a:spcAft>
                        <a:tabLst>
                          <a:tab pos="-685800" algn="l"/>
                          <a:tab pos="-457200" algn="l"/>
                          <a:tab pos="0" algn="l"/>
                          <a:tab pos="228600" algn="l"/>
                          <a:tab pos="457200" algn="l"/>
                          <a:tab pos="685800" algn="l"/>
                        </a:tabLst>
                      </a:pPr>
                      <a:r>
                        <a:rPr lang="en-US" sz="2000" kern="1200" dirty="0">
                          <a:solidFill>
                            <a:schemeClr val="dk1"/>
                          </a:solidFill>
                          <a:effectLst/>
                          <a:latin typeface="+mn-lt"/>
                          <a:ea typeface="+mn-ea"/>
                          <a:cs typeface="+mn-cs"/>
                        </a:rPr>
                        <a:t>378</a:t>
                      </a:r>
                    </a:p>
                  </a:txBody>
                  <a:tcPr marL="36195" marR="36195" marT="0" marB="0" anchor="ctr">
                    <a:solidFill>
                      <a:schemeClr val="bg1">
                        <a:lumMod val="95000"/>
                      </a:schemeClr>
                    </a:solidFill>
                  </a:tcPr>
                </a:tc>
                <a:tc>
                  <a:txBody>
                    <a:bodyPr/>
                    <a:lstStyle/>
                    <a:p>
                      <a:pPr marL="0" marR="0" algn="ctr">
                        <a:spcBef>
                          <a:spcPts val="230"/>
                        </a:spcBef>
                        <a:spcAft>
                          <a:spcPts val="0"/>
                        </a:spcAft>
                        <a:tabLst>
                          <a:tab pos="-685800" algn="l"/>
                          <a:tab pos="-457200" algn="l"/>
                          <a:tab pos="0" algn="l"/>
                          <a:tab pos="228600" algn="l"/>
                          <a:tab pos="457200" algn="l"/>
                          <a:tab pos="685800" algn="l"/>
                        </a:tabLst>
                      </a:pPr>
                      <a:r>
                        <a:rPr lang="en-US" sz="2000" dirty="0">
                          <a:effectLst/>
                          <a:latin typeface="+mn-lt"/>
                        </a:rPr>
                        <a:t>231.60</a:t>
                      </a:r>
                      <a:endParaRPr lang="en-US" sz="2000" dirty="0">
                        <a:effectLst/>
                        <a:latin typeface="+mn-lt"/>
                        <a:ea typeface="Calibri"/>
                      </a:endParaRPr>
                    </a:p>
                  </a:txBody>
                  <a:tcPr marL="36195" marR="36195" marT="0" marB="0" anchor="ctr">
                    <a:solidFill>
                      <a:schemeClr val="bg1">
                        <a:lumMod val="95000"/>
                      </a:schemeClr>
                    </a:solidFill>
                  </a:tcPr>
                </a:tc>
                <a:extLst>
                  <a:ext uri="{0D108BD9-81ED-4DB2-BD59-A6C34878D82A}">
                    <a16:rowId xmlns:a16="http://schemas.microsoft.com/office/drawing/2014/main" val="10006"/>
                  </a:ext>
                </a:extLst>
              </a:tr>
              <a:tr h="301796">
                <a:tc gridSpan="6">
                  <a:txBody>
                    <a:bodyPr/>
                    <a:lstStyle/>
                    <a:p>
                      <a:pPr marL="0" marR="0">
                        <a:spcBef>
                          <a:spcPts val="230"/>
                        </a:spcBef>
                        <a:spcAft>
                          <a:spcPts val="260"/>
                        </a:spcAft>
                        <a:tabLst>
                          <a:tab pos="-685800" algn="l"/>
                          <a:tab pos="-457200" algn="l"/>
                          <a:tab pos="0" algn="l"/>
                          <a:tab pos="228600" algn="l"/>
                          <a:tab pos="457200" algn="l"/>
                          <a:tab pos="685800" algn="l"/>
                        </a:tabLst>
                      </a:pPr>
                      <a:r>
                        <a:rPr lang="en-US" sz="1400" dirty="0">
                          <a:effectLst/>
                        </a:rPr>
                        <a:t>1.0 kip = 4.45 kN</a:t>
                      </a:r>
                      <a:r>
                        <a:rPr lang="en-US" sz="900" dirty="0">
                          <a:effectLst/>
                        </a:rPr>
                        <a:t>.</a:t>
                      </a:r>
                      <a:endParaRPr lang="en-US" sz="1200" dirty="0">
                        <a:effectLst/>
                        <a:latin typeface="Arial"/>
                        <a:ea typeface="Calibri"/>
                      </a:endParaRPr>
                    </a:p>
                  </a:txBody>
                  <a:tcPr marL="36195" marR="36195" marT="0" marB="0" anchor="ctr">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graphicFrame>
        <p:nvGraphicFramePr>
          <p:cNvPr id="3" name="Object 2" descr="Equation 12.10-1 for the calculation of diaphragm design forces "/>
          <p:cNvGraphicFramePr>
            <a:graphicFrameLocks noChangeAspect="1"/>
          </p:cNvGraphicFramePr>
          <p:nvPr>
            <p:extLst>
              <p:ext uri="{D42A27DB-BD31-4B8C-83A1-F6EECF244321}">
                <p14:modId xmlns:p14="http://schemas.microsoft.com/office/powerpoint/2010/main" val="4120119109"/>
              </p:ext>
            </p:extLst>
          </p:nvPr>
        </p:nvGraphicFramePr>
        <p:xfrm>
          <a:off x="2781299" y="1677439"/>
          <a:ext cx="3780511" cy="912382"/>
        </p:xfrm>
        <a:graphic>
          <a:graphicData uri="http://schemas.openxmlformats.org/presentationml/2006/ole">
            <mc:AlternateContent xmlns:mc="http://schemas.openxmlformats.org/markup-compatibility/2006">
              <mc:Choice xmlns:v="urn:schemas-microsoft-com:vml" Requires="v">
                <p:oleObj spid="_x0000_s30973" name="Equation" r:id="rId4" imgW="1739880" imgH="419040" progId="Equation.3">
                  <p:embed/>
                </p:oleObj>
              </mc:Choice>
              <mc:Fallback>
                <p:oleObj name="Equation" r:id="rId4" imgW="1739880" imgH="419040" progId="Equation.3">
                  <p:embed/>
                  <p:pic>
                    <p:nvPicPr>
                      <p:cNvPr id="0" name=""/>
                      <p:cNvPicPr>
                        <a:picLocks noChangeAspect="1" noChangeArrowheads="1"/>
                      </p:cNvPicPr>
                      <p:nvPr/>
                    </p:nvPicPr>
                    <p:blipFill>
                      <a:blip r:embed="rId5"/>
                      <a:srcRect/>
                      <a:stretch>
                        <a:fillRect/>
                      </a:stretch>
                    </p:blipFill>
                    <p:spPr bwMode="auto">
                      <a:xfrm>
                        <a:off x="2781299" y="1677439"/>
                        <a:ext cx="3780511" cy="912382"/>
                      </a:xfrm>
                      <a:prstGeom prst="rect">
                        <a:avLst/>
                      </a:prstGeom>
                      <a:noFill/>
                      <a:ln>
                        <a:noFill/>
                      </a:ln>
                    </p:spPr>
                  </p:pic>
                </p:oleObj>
              </mc:Fallback>
            </mc:AlternateContent>
          </a:graphicData>
        </a:graphic>
      </p:graphicFrame>
      <p:sp>
        <p:nvSpPr>
          <p:cNvPr id="8" name="Rectangle 7"/>
          <p:cNvSpPr/>
          <p:nvPr/>
        </p:nvSpPr>
        <p:spPr>
          <a:xfrm>
            <a:off x="338328" y="1007394"/>
            <a:ext cx="8650224" cy="1200329"/>
          </a:xfrm>
          <a:prstGeom prst="rect">
            <a:avLst/>
          </a:prstGeom>
        </p:spPr>
        <p:txBody>
          <a:bodyPr wrap="square">
            <a:spAutoFit/>
          </a:bodyPr>
          <a:lstStyle/>
          <a:p>
            <a:r>
              <a:rPr lang="en-US" b="1" dirty="0"/>
              <a:t>Step 3: </a:t>
            </a:r>
            <a:r>
              <a:rPr lang="en-US" dirty="0"/>
              <a:t>Determine </a:t>
            </a:r>
            <a:r>
              <a:rPr lang="en-US" i="1" dirty="0"/>
              <a:t>F</a:t>
            </a:r>
            <a:r>
              <a:rPr lang="en-US" i="1" baseline="-25000" dirty="0"/>
              <a:t>px</a:t>
            </a:r>
            <a:r>
              <a:rPr lang="en-US" dirty="0"/>
              <a:t>, Diaphragm Design Force at Level x</a:t>
            </a:r>
          </a:p>
          <a:p>
            <a:endParaRPr lang="en-US" dirty="0"/>
          </a:p>
          <a:p>
            <a:endParaRPr lang="en-US" dirty="0"/>
          </a:p>
        </p:txBody>
      </p:sp>
      <p:sp>
        <p:nvSpPr>
          <p:cNvPr id="2" name="Title 1"/>
          <p:cNvSpPr>
            <a:spLocks noGrp="1"/>
          </p:cNvSpPr>
          <p:nvPr>
            <p:ph type="title"/>
          </p:nvPr>
        </p:nvSpPr>
        <p:spPr>
          <a:xfrm>
            <a:off x="673100" y="68707"/>
            <a:ext cx="7772400" cy="1001141"/>
          </a:xfrm>
        </p:spPr>
        <p:txBody>
          <a:bodyPr/>
          <a:lstStyle/>
          <a:p>
            <a:r>
              <a:rPr lang="en-US" dirty="0"/>
              <a:t>Diaphragm Design Forces </a:t>
            </a:r>
          </a:p>
        </p:txBody>
      </p:sp>
    </p:spTree>
    <p:extLst>
      <p:ext uri="{BB962C8B-B14F-4D97-AF65-F5344CB8AC3E}">
        <p14:creationId xmlns:p14="http://schemas.microsoft.com/office/powerpoint/2010/main" val="283198227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61988" y="1385888"/>
            <a:ext cx="7772400" cy="4729162"/>
          </a:xfrm>
        </p:spPr>
        <p:txBody>
          <a:bodyPr/>
          <a:lstStyle/>
          <a:p>
            <a:pPr>
              <a:spcAft>
                <a:spcPts val="1800"/>
              </a:spcAft>
              <a:buClr>
                <a:srgbClr val="FF0000"/>
              </a:buClr>
            </a:pPr>
            <a:r>
              <a:rPr lang="en-US" sz="2500" dirty="0"/>
              <a:t>The example will use the controlling diaphragm seismic design force of 708 kips.</a:t>
            </a:r>
          </a:p>
          <a:p>
            <a:pPr>
              <a:spcAft>
                <a:spcPts val="1800"/>
              </a:spcAft>
              <a:buClr>
                <a:srgbClr val="FF0000"/>
              </a:buClr>
            </a:pPr>
            <a:r>
              <a:rPr lang="en-US" sz="2500" dirty="0"/>
              <a:t>A common approach to diaphragm design is to consider the horizontal plane of the floor as a beam, and to calculate force and moment demands on joints based on their locations within that beam. </a:t>
            </a:r>
          </a:p>
          <a:p>
            <a:pPr>
              <a:buClr>
                <a:srgbClr val="FF0000"/>
              </a:buClr>
            </a:pPr>
            <a:r>
              <a:rPr lang="en-US" sz="2500" dirty="0"/>
              <a:t>Since the building is assigned to SDC D, collector elements will be designed for 1.5 times the diaphragm force per </a:t>
            </a:r>
            <a:r>
              <a:rPr lang="en-US" sz="2500" i="1" dirty="0"/>
              <a:t>Standard</a:t>
            </a:r>
            <a:r>
              <a:rPr lang="en-US" sz="2500" dirty="0"/>
              <a:t> Section 12.10.3.4.</a:t>
            </a:r>
          </a:p>
        </p:txBody>
      </p:sp>
      <p:sp>
        <p:nvSpPr>
          <p:cNvPr id="2" name="Title 1"/>
          <p:cNvSpPr>
            <a:spLocks noGrp="1"/>
          </p:cNvSpPr>
          <p:nvPr>
            <p:ph type="title"/>
          </p:nvPr>
        </p:nvSpPr>
        <p:spPr/>
        <p:txBody>
          <a:bodyPr/>
          <a:lstStyle/>
          <a:p>
            <a:r>
              <a:rPr lang="en-US" dirty="0"/>
              <a:t>Static Analysis of Diaphragms </a:t>
            </a:r>
          </a:p>
        </p:txBody>
      </p:sp>
    </p:spTree>
    <p:extLst>
      <p:ext uri="{BB962C8B-B14F-4D97-AF65-F5344CB8AC3E}">
        <p14:creationId xmlns:p14="http://schemas.microsoft.com/office/powerpoint/2010/main" val="20439070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rgbClr val="FF0000"/>
              </a:buClr>
            </a:pPr>
            <a:r>
              <a:rPr lang="en-US" dirty="0"/>
              <a:t>The force is approximately twice that used to design the untopped diaphragm for the design of the building in SDC C due to the higher seismic demand.</a:t>
            </a:r>
          </a:p>
          <a:p>
            <a:pPr>
              <a:buClr>
                <a:srgbClr val="FF0000"/>
              </a:buClr>
            </a:pPr>
            <a:r>
              <a:rPr lang="en-US" dirty="0"/>
              <a:t>Joint forces from SDC C example are multiplied by 2.0.</a:t>
            </a:r>
          </a:p>
          <a:p>
            <a:pPr>
              <a:buClr>
                <a:srgbClr val="FF0000"/>
              </a:buClr>
            </a:pPr>
            <a:endParaRPr lang="en-US" dirty="0"/>
          </a:p>
          <a:p>
            <a:pPr marL="0" indent="0">
              <a:buClr>
                <a:srgbClr val="FF0000"/>
              </a:buClr>
              <a:buNone/>
            </a:pPr>
            <a:r>
              <a:rPr lang="en-US" dirty="0"/>
              <a:t>	</a:t>
            </a:r>
          </a:p>
        </p:txBody>
      </p:sp>
      <p:sp>
        <p:nvSpPr>
          <p:cNvPr id="2" name="Title 1"/>
          <p:cNvSpPr>
            <a:spLocks noGrp="1"/>
          </p:cNvSpPr>
          <p:nvPr>
            <p:ph type="title"/>
          </p:nvPr>
        </p:nvSpPr>
        <p:spPr/>
        <p:txBody>
          <a:bodyPr/>
          <a:lstStyle/>
          <a:p>
            <a:r>
              <a:rPr lang="en-US" dirty="0"/>
              <a:t>Static Analysis of Diaphragms</a:t>
            </a:r>
          </a:p>
        </p:txBody>
      </p:sp>
    </p:spTree>
    <p:extLst>
      <p:ext uri="{BB962C8B-B14F-4D97-AF65-F5344CB8AC3E}">
        <p14:creationId xmlns:p14="http://schemas.microsoft.com/office/powerpoint/2010/main" val="265493573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The plan view of the floor is repeated with the dimensions removed and the critical regions for design identified with the numbered circles and arrows for reference to detailed sections."/>
          <p:cNvGrpSpPr/>
          <p:nvPr/>
        </p:nvGrpSpPr>
        <p:grpSpPr>
          <a:xfrm>
            <a:off x="843279" y="1526232"/>
            <a:ext cx="7258687" cy="4531668"/>
            <a:chOff x="843279" y="1526232"/>
            <a:chExt cx="7258687" cy="4531668"/>
          </a:xfrm>
        </p:grpSpPr>
        <p:pic>
          <p:nvPicPr>
            <p:cNvPr id="27651" name="Picture 3" title="Critical regions of the diaphragm to be considered in this design "/>
            <p:cNvPicPr>
              <a:picLocks noChangeAspect="1" noChangeArrowheads="1"/>
            </p:cNvPicPr>
            <p:nvPr/>
          </p:nvPicPr>
          <p:blipFill rotWithShape="1">
            <a:blip r:embed="rId3">
              <a:extLst>
                <a:ext uri="{28A0092B-C50C-407E-A947-70E740481C1C}">
                  <a14:useLocalDpi xmlns:a14="http://schemas.microsoft.com/office/drawing/2010/main" val="0"/>
                </a:ext>
              </a:extLst>
            </a:blip>
            <a:srcRect t="16440" b="2532"/>
            <a:stretch/>
          </p:blipFill>
          <p:spPr bwMode="auto">
            <a:xfrm>
              <a:off x="944881" y="2095500"/>
              <a:ext cx="7157085" cy="39624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bwMode="auto">
            <a:xfrm>
              <a:off x="1492250" y="2266950"/>
              <a:ext cx="16764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3092450" y="21209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3243262" y="2131219"/>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a:off x="4244181" y="2133600"/>
              <a:ext cx="0" cy="337820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3015457" y="3295650"/>
              <a:ext cx="215900" cy="0"/>
            </a:xfrm>
            <a:prstGeom prst="line">
              <a:avLst/>
            </a:prstGeom>
            <a:solidFill>
              <a:schemeClr val="accent1"/>
            </a:solidFill>
            <a:ln w="222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21"/>
            <p:cNvGrpSpPr/>
            <p:nvPr/>
          </p:nvGrpSpPr>
          <p:grpSpPr>
            <a:xfrm>
              <a:off x="2383789" y="1526232"/>
              <a:ext cx="693421" cy="632460"/>
              <a:chOff x="533400" y="1897380"/>
              <a:chExt cx="693421" cy="632460"/>
            </a:xfrm>
          </p:grpSpPr>
          <p:sp>
            <p:nvSpPr>
              <p:cNvPr id="16" name="TextBox 15"/>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1</a:t>
                </a:r>
              </a:p>
            </p:txBody>
          </p:sp>
          <p:grpSp>
            <p:nvGrpSpPr>
              <p:cNvPr id="21" name="Group 20"/>
              <p:cNvGrpSpPr/>
              <p:nvPr/>
            </p:nvGrpSpPr>
            <p:grpSpPr>
              <a:xfrm>
                <a:off x="591502" y="1931044"/>
                <a:ext cx="635319" cy="598796"/>
                <a:chOff x="591502" y="1931044"/>
                <a:chExt cx="635319" cy="598796"/>
              </a:xfrm>
            </p:grpSpPr>
            <p:sp>
              <p:nvSpPr>
                <p:cNvPr id="17" name="Oval 1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20" name="Straight Arrow Connector 19"/>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25" name="Group 24"/>
            <p:cNvGrpSpPr/>
            <p:nvPr/>
          </p:nvGrpSpPr>
          <p:grpSpPr>
            <a:xfrm>
              <a:off x="3255010" y="1586884"/>
              <a:ext cx="665479" cy="571808"/>
              <a:chOff x="391161" y="1891030"/>
              <a:chExt cx="665479" cy="571808"/>
            </a:xfrm>
          </p:grpSpPr>
          <p:sp>
            <p:nvSpPr>
              <p:cNvPr id="26" name="TextBox 25"/>
              <p:cNvSpPr txBox="1"/>
              <p:nvPr/>
            </p:nvSpPr>
            <p:spPr>
              <a:xfrm>
                <a:off x="546100" y="1891030"/>
                <a:ext cx="510540" cy="461665"/>
              </a:xfrm>
              <a:prstGeom prst="rect">
                <a:avLst/>
              </a:prstGeom>
              <a:noFill/>
            </p:spPr>
            <p:txBody>
              <a:bodyPr wrap="square" rtlCol="0">
                <a:spAutoFit/>
              </a:bodyPr>
              <a:lstStyle/>
              <a:p>
                <a:pPr algn="ctr"/>
                <a:r>
                  <a:rPr lang="en-US" dirty="0">
                    <a:solidFill>
                      <a:srgbClr val="FF0000"/>
                    </a:solidFill>
                  </a:rPr>
                  <a:t>2</a:t>
                </a:r>
              </a:p>
            </p:txBody>
          </p:sp>
          <p:grpSp>
            <p:nvGrpSpPr>
              <p:cNvPr id="27" name="Group 26"/>
              <p:cNvGrpSpPr/>
              <p:nvPr/>
            </p:nvGrpSpPr>
            <p:grpSpPr>
              <a:xfrm>
                <a:off x="391161" y="1931044"/>
                <a:ext cx="594676" cy="531794"/>
                <a:chOff x="391161" y="1931044"/>
                <a:chExt cx="594676" cy="531794"/>
              </a:xfrm>
            </p:grpSpPr>
            <p:sp>
              <p:nvSpPr>
                <p:cNvPr id="28" name="Oval 27"/>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29" name="Straight Arrow Connector 28"/>
                <p:cNvCxnSpPr>
                  <a:stCxn id="28"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4" name="Group 33"/>
            <p:cNvGrpSpPr/>
            <p:nvPr/>
          </p:nvGrpSpPr>
          <p:grpSpPr>
            <a:xfrm>
              <a:off x="4263231" y="1609464"/>
              <a:ext cx="665479" cy="565458"/>
              <a:chOff x="391161" y="1897380"/>
              <a:chExt cx="665479" cy="565458"/>
            </a:xfrm>
          </p:grpSpPr>
          <p:sp>
            <p:nvSpPr>
              <p:cNvPr id="35" name="TextBox 34"/>
              <p:cNvSpPr txBox="1"/>
              <p:nvPr/>
            </p:nvSpPr>
            <p:spPr>
              <a:xfrm>
                <a:off x="546100" y="1897380"/>
                <a:ext cx="510540" cy="461665"/>
              </a:xfrm>
              <a:prstGeom prst="rect">
                <a:avLst/>
              </a:prstGeom>
              <a:noFill/>
            </p:spPr>
            <p:txBody>
              <a:bodyPr wrap="square" rtlCol="0">
                <a:spAutoFit/>
              </a:bodyPr>
              <a:lstStyle/>
              <a:p>
                <a:pPr algn="ctr"/>
                <a:r>
                  <a:rPr lang="en-US" dirty="0">
                    <a:solidFill>
                      <a:srgbClr val="FF0000"/>
                    </a:solidFill>
                  </a:rPr>
                  <a:t>3</a:t>
                </a:r>
              </a:p>
            </p:txBody>
          </p:sp>
          <p:grpSp>
            <p:nvGrpSpPr>
              <p:cNvPr id="36" name="Group 35"/>
              <p:cNvGrpSpPr/>
              <p:nvPr/>
            </p:nvGrpSpPr>
            <p:grpSpPr>
              <a:xfrm>
                <a:off x="391161" y="1931044"/>
                <a:ext cx="594676" cy="531794"/>
                <a:chOff x="391161" y="1931044"/>
                <a:chExt cx="594676" cy="531794"/>
              </a:xfrm>
            </p:grpSpPr>
            <p:sp>
              <p:nvSpPr>
                <p:cNvPr id="37" name="Oval 36"/>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38" name="Straight Arrow Connector 37"/>
                <p:cNvCxnSpPr>
                  <a:stCxn id="37" idx="3"/>
                </p:cNvCxnSpPr>
                <p:nvPr/>
              </p:nvCxnSpPr>
              <p:spPr bwMode="auto">
                <a:xfrm flipH="1">
                  <a:off x="391161" y="2267630"/>
                  <a:ext cx="258090" cy="1952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39" name="Group 38"/>
            <p:cNvGrpSpPr/>
            <p:nvPr/>
          </p:nvGrpSpPr>
          <p:grpSpPr>
            <a:xfrm>
              <a:off x="843279" y="1626600"/>
              <a:ext cx="693421" cy="632460"/>
              <a:chOff x="533400" y="1897380"/>
              <a:chExt cx="693421" cy="632460"/>
            </a:xfrm>
          </p:grpSpPr>
          <p:sp>
            <p:nvSpPr>
              <p:cNvPr id="40" name="TextBox 39"/>
              <p:cNvSpPr txBox="1"/>
              <p:nvPr/>
            </p:nvSpPr>
            <p:spPr>
              <a:xfrm>
                <a:off x="533400" y="1897380"/>
                <a:ext cx="510540" cy="461665"/>
              </a:xfrm>
              <a:prstGeom prst="rect">
                <a:avLst/>
              </a:prstGeom>
              <a:noFill/>
            </p:spPr>
            <p:txBody>
              <a:bodyPr wrap="square" rtlCol="0">
                <a:spAutoFit/>
              </a:bodyPr>
              <a:lstStyle/>
              <a:p>
                <a:pPr algn="ctr"/>
                <a:r>
                  <a:rPr lang="en-US" dirty="0">
                    <a:solidFill>
                      <a:srgbClr val="FF0000"/>
                    </a:solidFill>
                  </a:rPr>
                  <a:t>4</a:t>
                </a:r>
              </a:p>
            </p:txBody>
          </p:sp>
          <p:grpSp>
            <p:nvGrpSpPr>
              <p:cNvPr id="41" name="Group 40"/>
              <p:cNvGrpSpPr/>
              <p:nvPr/>
            </p:nvGrpSpPr>
            <p:grpSpPr>
              <a:xfrm>
                <a:off x="591502" y="1931044"/>
                <a:ext cx="635319" cy="598796"/>
                <a:chOff x="591502" y="1931044"/>
                <a:chExt cx="635319" cy="598796"/>
              </a:xfrm>
            </p:grpSpPr>
            <p:sp>
              <p:nvSpPr>
                <p:cNvPr id="42" name="Oval 41"/>
                <p:cNvSpPr/>
                <p:nvPr/>
              </p:nvSpPr>
              <p:spPr bwMode="auto">
                <a:xfrm>
                  <a:off x="591502" y="1931044"/>
                  <a:ext cx="394335" cy="394335"/>
                </a:xfrm>
                <a:prstGeom prst="ellipse">
                  <a:avLst/>
                </a:prstGeom>
                <a:no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43" name="Straight Arrow Connector 42"/>
                <p:cNvCxnSpPr/>
                <p:nvPr/>
              </p:nvCxnSpPr>
              <p:spPr bwMode="auto">
                <a:xfrm>
                  <a:off x="944881" y="2247900"/>
                  <a:ext cx="281940" cy="281940"/>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7" name="Group 56"/>
            <p:cNvGrpSpPr/>
            <p:nvPr/>
          </p:nvGrpSpPr>
          <p:grpSpPr>
            <a:xfrm>
              <a:off x="3161507" y="2522104"/>
              <a:ext cx="793283" cy="761323"/>
              <a:chOff x="3161507" y="2522104"/>
              <a:chExt cx="793283" cy="761323"/>
            </a:xfrm>
          </p:grpSpPr>
          <p:sp>
            <p:nvSpPr>
              <p:cNvPr id="47" name="Oval 46"/>
              <p:cNvSpPr/>
              <p:nvPr/>
            </p:nvSpPr>
            <p:spPr bwMode="auto">
              <a:xfrm>
                <a:off x="3560455" y="2553057"/>
                <a:ext cx="394335" cy="394335"/>
              </a:xfrm>
              <a:prstGeom prst="ellipse">
                <a:avLst/>
              </a:prstGeom>
              <a:solidFill>
                <a:schemeClr val="bg1"/>
              </a:solidFill>
              <a:ln w="158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ndParaRPr>
              </a:p>
            </p:txBody>
          </p:sp>
          <p:cxnSp>
            <p:nvCxnSpPr>
              <p:cNvPr id="48" name="Straight Arrow Connector 47"/>
              <p:cNvCxnSpPr/>
              <p:nvPr/>
            </p:nvCxnSpPr>
            <p:spPr bwMode="auto">
              <a:xfrm flipH="1">
                <a:off x="3161507" y="2969419"/>
                <a:ext cx="22560" cy="314008"/>
              </a:xfrm>
              <a:prstGeom prst="straightConnector1">
                <a:avLst/>
              </a:prstGeom>
              <a:solidFill>
                <a:schemeClr val="accent1"/>
              </a:solidFill>
              <a:ln w="127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flipV="1">
                <a:off x="3182469" y="2819400"/>
                <a:ext cx="385057" cy="150019"/>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p:cNvSpPr txBox="1"/>
              <p:nvPr/>
            </p:nvSpPr>
            <p:spPr>
              <a:xfrm>
                <a:off x="3615697" y="2522104"/>
                <a:ext cx="293373" cy="461665"/>
              </a:xfrm>
              <a:prstGeom prst="rect">
                <a:avLst/>
              </a:prstGeom>
              <a:noFill/>
            </p:spPr>
            <p:txBody>
              <a:bodyPr wrap="square" rtlCol="0">
                <a:spAutoFit/>
              </a:bodyPr>
              <a:lstStyle/>
              <a:p>
                <a:pPr algn="ctr"/>
                <a:r>
                  <a:rPr lang="en-US" dirty="0">
                    <a:solidFill>
                      <a:srgbClr val="FF0000"/>
                    </a:solidFill>
                  </a:rPr>
                  <a:t>5</a:t>
                </a:r>
              </a:p>
            </p:txBody>
          </p:sp>
        </p:grpSp>
      </p:grpSp>
      <p:sp>
        <p:nvSpPr>
          <p:cNvPr id="2" name="Title 1"/>
          <p:cNvSpPr>
            <a:spLocks noGrp="1"/>
          </p:cNvSpPr>
          <p:nvPr>
            <p:ph type="title"/>
          </p:nvPr>
        </p:nvSpPr>
        <p:spPr/>
        <p:txBody>
          <a:bodyPr/>
          <a:lstStyle/>
          <a:p>
            <a:r>
              <a:rPr lang="en-US" dirty="0"/>
              <a:t>Critical regions of the diaphragm to be considered in this design </a:t>
            </a:r>
          </a:p>
        </p:txBody>
      </p:sp>
    </p:spTree>
    <p:extLst>
      <p:ext uri="{BB962C8B-B14F-4D97-AF65-F5344CB8AC3E}">
        <p14:creationId xmlns:p14="http://schemas.microsoft.com/office/powerpoint/2010/main" val="288354628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137" y="1404938"/>
            <a:ext cx="8634413" cy="4297362"/>
          </a:xfrm>
        </p:spPr>
        <p:txBody>
          <a:bodyPr/>
          <a:lstStyle/>
          <a:p>
            <a:pPr>
              <a:buClr>
                <a:srgbClr val="FF0000"/>
              </a:buClr>
            </a:pPr>
            <a:r>
              <a:rPr lang="en-US" sz="2400" dirty="0"/>
              <a:t>Joint 1 – Transverse forces:</a:t>
            </a:r>
          </a:p>
          <a:p>
            <a:pPr lvl="1">
              <a:buClr>
                <a:srgbClr val="FF0000"/>
              </a:buClr>
            </a:pPr>
            <a:r>
              <a:rPr lang="en-US" sz="2300" dirty="0"/>
              <a:t>Shear, </a:t>
            </a:r>
            <a:r>
              <a:rPr lang="en-US" sz="2300" i="1" dirty="0"/>
              <a:t>V</a:t>
            </a:r>
            <a:r>
              <a:rPr lang="en-US" sz="2300" i="1" baseline="-25000" dirty="0"/>
              <a:t>u1</a:t>
            </a:r>
            <a:r>
              <a:rPr lang="en-US" sz="2300" dirty="0"/>
              <a:t> = 94 kips x 2.0 = 188 kips</a:t>
            </a:r>
          </a:p>
          <a:p>
            <a:pPr lvl="1">
              <a:buClr>
                <a:srgbClr val="FF0000"/>
              </a:buClr>
            </a:pPr>
            <a:r>
              <a:rPr lang="en-US" sz="2300" dirty="0"/>
              <a:t>Moment, </a:t>
            </a:r>
            <a:r>
              <a:rPr lang="en-US" sz="2300" i="1" dirty="0"/>
              <a:t>M</a:t>
            </a:r>
            <a:r>
              <a:rPr lang="en-US" sz="2300" i="1" baseline="-25000" dirty="0"/>
              <a:t>u1</a:t>
            </a:r>
            <a:r>
              <a:rPr lang="en-US" sz="2300" dirty="0"/>
              <a:t> = 1692 ft-kips x 2.0 = 3384 ft-kips</a:t>
            </a:r>
          </a:p>
          <a:p>
            <a:pPr lvl="1">
              <a:buClr>
                <a:srgbClr val="FF0000"/>
              </a:buClr>
            </a:pPr>
            <a:r>
              <a:rPr lang="en-US" sz="2300" dirty="0"/>
              <a:t>Chord tension, </a:t>
            </a:r>
            <a:r>
              <a:rPr lang="en-US" sz="2300" i="1" dirty="0"/>
              <a:t>T</a:t>
            </a:r>
            <a:r>
              <a:rPr lang="en-US" sz="2300" i="1" baseline="-25000" dirty="0"/>
              <a:t>u1</a:t>
            </a:r>
            <a:r>
              <a:rPr lang="en-US" sz="2300" dirty="0"/>
              <a:t> = </a:t>
            </a:r>
            <a:r>
              <a:rPr lang="en-US" sz="2300" i="1" dirty="0"/>
              <a:t>M/d</a:t>
            </a:r>
            <a:r>
              <a:rPr lang="en-US" sz="2300" dirty="0"/>
              <a:t> = 3384 ft-kips / 71 ft = 47.7 kips</a:t>
            </a:r>
          </a:p>
          <a:p>
            <a:pPr marL="457200" lvl="1" indent="0">
              <a:buClr>
                <a:srgbClr val="FF0000"/>
              </a:buClr>
              <a:buNone/>
            </a:pPr>
            <a:endParaRPr lang="en-US" sz="2300" dirty="0"/>
          </a:p>
          <a:p>
            <a:pPr>
              <a:buClr>
                <a:srgbClr val="FF0000"/>
              </a:buClr>
            </a:pPr>
            <a:r>
              <a:rPr lang="en-US" sz="2400" dirty="0"/>
              <a:t>Joint 2 – Transverse forces:</a:t>
            </a:r>
          </a:p>
          <a:p>
            <a:pPr lvl="1">
              <a:buClr>
                <a:srgbClr val="FF0000"/>
              </a:buClr>
            </a:pPr>
            <a:r>
              <a:rPr lang="en-US" sz="2300" dirty="0"/>
              <a:t>Shear, </a:t>
            </a:r>
            <a:r>
              <a:rPr lang="en-US" sz="2300" i="1" dirty="0"/>
              <a:t>V</a:t>
            </a:r>
            <a:r>
              <a:rPr lang="en-US" sz="2300" i="1" baseline="-25000" dirty="0"/>
              <a:t>u2</a:t>
            </a:r>
            <a:r>
              <a:rPr lang="en-US" sz="2300" dirty="0"/>
              <a:t> = 104.4 kips x 2.0 = 208.8 kips</a:t>
            </a:r>
          </a:p>
          <a:p>
            <a:pPr lvl="1">
              <a:buClr>
                <a:srgbClr val="FF0000"/>
              </a:buClr>
            </a:pPr>
            <a:r>
              <a:rPr lang="en-US" sz="2300" dirty="0"/>
              <a:t>Moment, </a:t>
            </a:r>
            <a:r>
              <a:rPr lang="en-US" sz="2300" i="1" dirty="0"/>
              <a:t>M</a:t>
            </a:r>
            <a:r>
              <a:rPr lang="en-US" sz="2300" i="1" baseline="-25000" dirty="0"/>
              <a:t>u2</a:t>
            </a:r>
            <a:r>
              <a:rPr lang="en-US" sz="2300" dirty="0"/>
              <a:t> = 2088 ft-kips x 2.0 = 4176 ft-kips</a:t>
            </a:r>
          </a:p>
          <a:p>
            <a:pPr lvl="1">
              <a:buClr>
                <a:srgbClr val="FF0000"/>
              </a:buClr>
            </a:pPr>
            <a:r>
              <a:rPr lang="en-US" sz="2300" dirty="0"/>
              <a:t>Chord tension, </a:t>
            </a:r>
            <a:r>
              <a:rPr lang="en-US" sz="2300" i="1" dirty="0"/>
              <a:t>T</a:t>
            </a:r>
            <a:r>
              <a:rPr lang="en-US" sz="2300" i="1" baseline="-25000" dirty="0"/>
              <a:t>u2</a:t>
            </a:r>
            <a:r>
              <a:rPr lang="en-US" sz="2300" dirty="0"/>
              <a:t> = </a:t>
            </a:r>
            <a:r>
              <a:rPr lang="en-US" sz="2300" i="1" dirty="0"/>
              <a:t>M/d</a:t>
            </a:r>
            <a:r>
              <a:rPr lang="en-US" sz="2300" dirty="0"/>
              <a:t> = 4176 ft-kips / 71 ft = 58.8 kips</a:t>
            </a:r>
          </a:p>
          <a:p>
            <a:pPr>
              <a:buClr>
                <a:srgbClr val="FF0000"/>
              </a:buClr>
            </a:pPr>
            <a:endParaRPr lang="en-US" dirty="0"/>
          </a:p>
        </p:txBody>
      </p:sp>
      <p:sp>
        <p:nvSpPr>
          <p:cNvPr id="2" name="Title 1"/>
          <p:cNvSpPr>
            <a:spLocks noGrp="1"/>
          </p:cNvSpPr>
          <p:nvPr>
            <p:ph type="title"/>
          </p:nvPr>
        </p:nvSpPr>
        <p:spPr/>
        <p:txBody>
          <a:bodyPr/>
          <a:lstStyle/>
          <a:p>
            <a:r>
              <a:rPr lang="en-US" dirty="0"/>
              <a:t>Joint Forces</a:t>
            </a:r>
          </a:p>
        </p:txBody>
      </p:sp>
    </p:spTree>
    <p:extLst>
      <p:ext uri="{BB962C8B-B14F-4D97-AF65-F5344CB8AC3E}">
        <p14:creationId xmlns:p14="http://schemas.microsoft.com/office/powerpoint/2010/main" val="21982132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9546</TotalTime>
  <Words>17779</Words>
  <Application>Microsoft Office PowerPoint</Application>
  <PresentationFormat>On-screen Show (4:3)</PresentationFormat>
  <Paragraphs>1602</Paragraphs>
  <Slides>177</Slides>
  <Notes>166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177</vt:i4>
      </vt:variant>
    </vt:vector>
  </HeadingPairs>
  <TitlesOfParts>
    <vt:vector size="184" baseType="lpstr">
      <vt:lpstr>Arial</vt:lpstr>
      <vt:lpstr>Calibri</vt:lpstr>
      <vt:lpstr>Cambria</vt:lpstr>
      <vt:lpstr>Symbol</vt:lpstr>
      <vt:lpstr>Times New Roman</vt:lpstr>
      <vt:lpstr>Default Design</vt:lpstr>
      <vt:lpstr>Equation</vt:lpstr>
      <vt:lpstr>PowerPoint Presentation</vt:lpstr>
      <vt:lpstr>Precast Concrete Design</vt:lpstr>
      <vt:lpstr>Some Terms used in this Presentation</vt:lpstr>
      <vt:lpstr>Requirements for Precast Concrete Systems </vt:lpstr>
      <vt:lpstr>Requirements for Precast Concrete Systems</vt:lpstr>
      <vt:lpstr>Requirements for Precast Concrete Systems: Design Examples </vt:lpstr>
      <vt:lpstr>11.1 Horizontal Diaphragms</vt:lpstr>
      <vt:lpstr>11.1 Horizontal Diaphragms</vt:lpstr>
      <vt:lpstr>Horizontal Diaphragms</vt:lpstr>
      <vt:lpstr>General Design Requirement</vt:lpstr>
      <vt:lpstr>General Design Requirement</vt:lpstr>
      <vt:lpstr>General Design Requirement</vt:lpstr>
      <vt:lpstr>General Design Requirement</vt:lpstr>
      <vt:lpstr>Untopped Diaphragm Examples</vt:lpstr>
      <vt:lpstr>Untopped Diaphragm Design Parameters</vt:lpstr>
      <vt:lpstr>Design of Building Assigned to Seismic Design Category B</vt:lpstr>
      <vt:lpstr>Diaphragm Design Forces</vt:lpstr>
      <vt:lpstr>Diaphragm Design Forces</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Design of Building Assigned to Seismic Design Category C</vt:lpstr>
      <vt:lpstr>Diaphragm Design Forces</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Static Analysis of Diaphragms </vt:lpstr>
      <vt:lpstr>Static Analysis of Diaphragms</vt:lpstr>
      <vt:lpstr>Static Analysis of Diaphragms</vt:lpstr>
      <vt:lpstr>Static Analysis of Diaphragms</vt:lpstr>
      <vt:lpstr>Static Analysis of Diaphragms</vt:lpstr>
      <vt:lpstr>Static Analysis of Diaphragms</vt:lpstr>
      <vt:lpstr>Static Analysis of Diaphragms</vt:lpstr>
      <vt:lpstr>Critical regions of the diaphragm to be considered in this design </vt:lpstr>
      <vt:lpstr>Critical regions of the diaphragm to be considered in this design </vt:lpstr>
      <vt:lpstr>Joint Forces</vt:lpstr>
      <vt:lpstr>Joint Forces</vt:lpstr>
      <vt:lpstr>Joint Forces</vt:lpstr>
      <vt:lpstr>Joint Forces</vt:lpstr>
      <vt:lpstr>Joint Forces</vt:lpstr>
      <vt:lpstr>Joint Forces</vt:lpstr>
      <vt:lpstr>Joint Forces</vt:lpstr>
      <vt:lpstr>Diaphragm Design and Details</vt:lpstr>
      <vt:lpstr>Diaphragm Design and Details</vt:lpstr>
      <vt:lpstr>Diaphragm Design and Details – Joint 1 </vt:lpstr>
      <vt:lpstr>Diaphragm Design and Details – Joint 1 </vt:lpstr>
      <vt:lpstr>Diaphragm Design and Details – Joint 1 </vt:lpstr>
      <vt:lpstr>Diaphragm Design and Details – Joint 2</vt:lpstr>
      <vt:lpstr>Diaphragm Design and Details – Joint 2 </vt:lpstr>
      <vt:lpstr>Diaphragm Design and Details – Joint 2</vt:lpstr>
      <vt:lpstr>Diaphragm Design and Details – Joint 2</vt:lpstr>
      <vt:lpstr>Diaphragm Design and Details – Joint 3</vt:lpstr>
      <vt:lpstr>Diaphragm Design and Details – Joint 3 </vt:lpstr>
      <vt:lpstr>Diaphragm Design and Details – Joint 3 </vt:lpstr>
      <vt:lpstr>Diaphragm Design and Details – Joint 3 </vt:lpstr>
      <vt:lpstr>Diaphragm Design and Details – Joint 4</vt:lpstr>
      <vt:lpstr>Diaphragm Design and Details – Joint 4 </vt:lpstr>
      <vt:lpstr>Diaphragm Design and Details – Joint 4 </vt:lpstr>
      <vt:lpstr>Diaphragm Design and Details – Joint 4</vt:lpstr>
      <vt:lpstr>Diaphragm Design and Details – Joint 5</vt:lpstr>
      <vt:lpstr>Diaphragm Design and Details – Joint 5 </vt:lpstr>
      <vt:lpstr>Diaphragm Design and Details – Joint 5 </vt:lpstr>
      <vt:lpstr>Diaphragm Design and Details – Joint 5</vt:lpstr>
      <vt:lpstr>Topped Precast Concrete Diaphragm for Five-Story Masonry Building Assigned to SDC D</vt:lpstr>
      <vt:lpstr>Topped Precast Concrete Diaphragm for Five-Story Masonry Building Located in Los Angeles</vt:lpstr>
      <vt:lpstr>Topped Diaphragm Design Parameters</vt:lpstr>
      <vt:lpstr>Diaphragm Design Forces</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Diaphragm Design Forces </vt:lpstr>
      <vt:lpstr>Static Analysis of Diaphragms </vt:lpstr>
      <vt:lpstr>Static Analysis of Diaphragms</vt:lpstr>
      <vt:lpstr>Critical regions of the diaphragm to be considered in this design </vt:lpstr>
      <vt:lpstr>Joint Forces</vt:lpstr>
      <vt:lpstr>Joint Forces</vt:lpstr>
      <vt:lpstr>Joint Forces</vt:lpstr>
      <vt:lpstr>Joint Forces</vt:lpstr>
      <vt:lpstr>Joint Forces</vt:lpstr>
      <vt:lpstr>Joint Forces</vt:lpstr>
      <vt:lpstr>Joint Forces</vt:lpstr>
      <vt:lpstr>Diaphragm Design and Details</vt:lpstr>
      <vt:lpstr>Diaphragm Design and Details</vt:lpstr>
      <vt:lpstr>Topped Precast Concrete Diaphragm for Five-Story Masonry Building </vt:lpstr>
      <vt:lpstr>Minimum Reinforcement for  2.5-inch Topping</vt:lpstr>
      <vt:lpstr>Boundary Members</vt:lpstr>
      <vt:lpstr>Boundary Members</vt:lpstr>
      <vt:lpstr>Boundary Members</vt:lpstr>
      <vt:lpstr>Collectors – Joint 5</vt:lpstr>
      <vt:lpstr>Collectors – Joint 5</vt:lpstr>
      <vt:lpstr>Shear at Joints 1 and 2</vt:lpstr>
      <vt:lpstr>Shear at Joints 1 and 2</vt:lpstr>
      <vt:lpstr>Shear Resistance – Joint 1</vt:lpstr>
      <vt:lpstr>Shear Resistance – Joint 1</vt:lpstr>
      <vt:lpstr>Shear Resistance – Joint 2</vt:lpstr>
      <vt:lpstr>Shear Resistance – Interior Longitudinal Wall</vt:lpstr>
      <vt:lpstr>Shear Resistance – Interior Longitudinal Wall</vt:lpstr>
      <vt:lpstr>Shear Resistance – Exterior Longitudinal Wall (Joint 4)</vt:lpstr>
      <vt:lpstr>Out-of-Plane Forces – Exterior Longitudinal Wall (Joint 4)</vt:lpstr>
      <vt:lpstr>Joint 4 Reinforcement Detail</vt:lpstr>
      <vt:lpstr>Three-Story Office Building with Intermediate Precast Concrete Shear Walls</vt:lpstr>
      <vt:lpstr>Three-Story Office Building with Intermediate Precast Concrete Shear Walls </vt:lpstr>
      <vt:lpstr>Three-Story Office Building with Intermediate Precast Concrete Shear Walls </vt:lpstr>
      <vt:lpstr>Three-Story Office Building with Intermediate Precast Concrete Shear Walls </vt:lpstr>
      <vt:lpstr>Structural Design Considerations </vt:lpstr>
      <vt:lpstr>Load Combinations</vt:lpstr>
      <vt:lpstr>Seismic Weight</vt:lpstr>
      <vt:lpstr>Seismic Weight</vt:lpstr>
      <vt:lpstr>Base Shear</vt:lpstr>
      <vt:lpstr>Vertical Distribution of Seismic Base Shear</vt:lpstr>
      <vt:lpstr>Horizontal Distribution of  Seismic Force and Torsion</vt:lpstr>
      <vt:lpstr>Forces on the longitudinal walls </vt:lpstr>
      <vt:lpstr>Overturning Moment on Longitudinal Walls </vt:lpstr>
      <vt:lpstr>Overturning</vt:lpstr>
      <vt:lpstr>End Reinforcement</vt:lpstr>
      <vt:lpstr>End Reinforcement</vt:lpstr>
      <vt:lpstr>Shear Connections and Reinforcement </vt:lpstr>
      <vt:lpstr>Shear Connection Force </vt:lpstr>
      <vt:lpstr>Shear Connection Detail</vt:lpstr>
      <vt:lpstr>Shear Connection Design</vt:lpstr>
      <vt:lpstr>Shear Connection Design</vt:lpstr>
      <vt:lpstr>Shear Connection Design: Foundation Plate </vt:lpstr>
      <vt:lpstr>Shear Connection Summary</vt:lpstr>
      <vt:lpstr>One-Story Precast Shear Wall Building </vt:lpstr>
      <vt:lpstr>One-Story Precast Shear Wall Building </vt:lpstr>
      <vt:lpstr>One-Story Precast Shear Wall Building</vt:lpstr>
      <vt:lpstr>One-Story Precast Shear Wall Building</vt:lpstr>
      <vt:lpstr>One-Story Precast Shear Wall Building</vt:lpstr>
      <vt:lpstr>Intermediate Precast Concrete Wall Panels</vt:lpstr>
      <vt:lpstr>System Force Calculations</vt:lpstr>
      <vt:lpstr>Longitudinal Direction Design</vt:lpstr>
      <vt:lpstr>Tension and Shear Forces at  the Panel Base</vt:lpstr>
      <vt:lpstr>Longitudinal Direction</vt:lpstr>
      <vt:lpstr>Size the Yielding Angle</vt:lpstr>
      <vt:lpstr>Size the Yielding Angle</vt:lpstr>
      <vt:lpstr>Size the Yielding Angle</vt:lpstr>
      <vt:lpstr>Size the Yielding Angle</vt:lpstr>
      <vt:lpstr>Welds to Connection Angle </vt:lpstr>
      <vt:lpstr>Welds to Connection Angle </vt:lpstr>
      <vt:lpstr>Base Connection Detail</vt:lpstr>
      <vt:lpstr>Special Moment Frame Constructed Using Precast Concrete </vt:lpstr>
      <vt:lpstr>Special Moment Frame Constructed Using Precast Concrete </vt:lpstr>
      <vt:lpstr>Ductile Connectors </vt:lpstr>
      <vt:lpstr>Ductile Connectors </vt:lpstr>
      <vt:lpstr>Strong Connections </vt:lpstr>
      <vt:lpstr>Strong Connection Example </vt:lpstr>
      <vt:lpstr>Strong Connection Example </vt:lpstr>
      <vt:lpstr>Strong Connection Example </vt:lpstr>
      <vt:lpstr>Examples for Seismic Design of Precast Concrete</vt:lpstr>
      <vt:lpstr>Seismic Design of Precast Concrete</vt:lpstr>
      <vt:lpstr>Seismic Design of Precast Concrete</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706</cp:revision>
  <cp:lastPrinted>2013-05-03T15:01:28Z</cp:lastPrinted>
  <dcterms:created xsi:type="dcterms:W3CDTF">2012-12-11T01:08:14Z</dcterms:created>
  <dcterms:modified xsi:type="dcterms:W3CDTF">2016-09-19T18:16:11Z</dcterms:modified>
</cp:coreProperties>
</file>