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4"/>
  </p:notesMasterIdLst>
  <p:handoutMasterIdLst>
    <p:handoutMasterId r:id="rId5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9" r:id="rId23"/>
    <p:sldId id="278"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Lst>
  <p:sldSz cx="9144000" cy="6858000" type="screen4x3"/>
  <p:notesSz cx="7315200" cy="9601200"/>
  <p:custDataLst>
    <p:tags r:id="rId56"/>
  </p:custDataLst>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80"/>
    <a:srgbClr val="002F80"/>
    <a:srgbClr val="FF9900"/>
    <a:srgbClr val="00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325" autoAdjust="0"/>
    <p:restoredTop sz="68944" autoAdjust="0"/>
  </p:normalViewPr>
  <p:slideViewPr>
    <p:cSldViewPr snapToGrid="0">
      <p:cViewPr varScale="1">
        <p:scale>
          <a:sx n="48" d="100"/>
          <a:sy n="48" d="100"/>
        </p:scale>
        <p:origin x="67" y="307"/>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0"/>
    </p:cViewPr>
  </p:sorterViewPr>
  <p:notesViewPr>
    <p:cSldViewPr snapToGrid="0">
      <p:cViewPr>
        <p:scale>
          <a:sx n="100" d="100"/>
          <a:sy n="100" d="100"/>
        </p:scale>
        <p:origin x="-930"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7315200" cy="479425"/>
          </a:xfrm>
          <a:prstGeom prst="rect">
            <a:avLst/>
          </a:prstGeom>
        </p:spPr>
        <p:txBody>
          <a:bodyPr vert="horz" lIns="91440" tIns="45720" rIns="91440" bIns="45720" rtlCol="0"/>
          <a:lstStyle>
            <a:lvl1pPr algn="l">
              <a:defRPr sz="1200"/>
            </a:lvl1pPr>
          </a:lstStyle>
          <a:p>
            <a:pPr algn="ctr"/>
            <a:r>
              <a:rPr lang="en-US" dirty="0">
                <a:solidFill>
                  <a:srgbClr val="000090"/>
                </a:solidFill>
              </a:rPr>
              <a:t>Instructional Material Complementing FEMA P-751, Design Examples </a:t>
            </a:r>
          </a:p>
          <a:p>
            <a:pPr algn="ctr"/>
            <a:endParaRPr lang="en-US" dirty="0"/>
          </a:p>
        </p:txBody>
      </p:sp>
      <p:sp>
        <p:nvSpPr>
          <p:cNvPr id="3" name="Footer Placeholder 2"/>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r>
              <a:rPr lang="en-US" dirty="0"/>
              <a:t>9 – Composite Steel and Concrete</a:t>
            </a:r>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ADA3D9B6-D16B-402F-946A-2D56A8635B52}" type="slidenum">
              <a:rPr lang="en-US" smtClean="0"/>
              <a:t>‹#›</a:t>
            </a:fld>
            <a:endParaRPr lang="en-US"/>
          </a:p>
        </p:txBody>
      </p:sp>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258888" y="720725"/>
            <a:ext cx="4800600" cy="3598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8918" name="Rectangle 6"/>
          <p:cNvSpPr>
            <a:spLocks noGrp="1" noChangeArrowheads="1"/>
          </p:cNvSpPr>
          <p:nvPr>
            <p:ph type="ftr" sz="quarter" idx="4"/>
          </p:nvPr>
        </p:nvSpPr>
        <p:spPr bwMode="auto">
          <a:xfrm>
            <a:off x="0" y="9120188"/>
            <a:ext cx="3170238"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defTabSz="966788">
              <a:defRPr sz="1000"/>
            </a:lvl1pPr>
          </a:lstStyle>
          <a:p>
            <a:pPr>
              <a:defRPr/>
            </a:pPr>
            <a:endParaRPr lang="en-US" dirty="0"/>
          </a:p>
        </p:txBody>
      </p:sp>
      <p:sp>
        <p:nvSpPr>
          <p:cNvPr id="38919" name="Rectangle 7"/>
          <p:cNvSpPr>
            <a:spLocks noGrp="1" noChangeArrowheads="1"/>
          </p:cNvSpPr>
          <p:nvPr>
            <p:ph type="sldNum" sz="quarter" idx="5"/>
          </p:nvPr>
        </p:nvSpPr>
        <p:spPr bwMode="auto">
          <a:xfrm>
            <a:off x="4144963" y="9120188"/>
            <a:ext cx="3170237"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algn="r" defTabSz="966788">
              <a:defRPr sz="1000"/>
            </a:lvl1pPr>
          </a:lstStyle>
          <a:p>
            <a:pPr>
              <a:defRPr/>
            </a:pPr>
            <a:r>
              <a:rPr lang="en-US" dirty="0"/>
              <a:t>Composite Steel and Concrete -</a:t>
            </a:r>
            <a:fld id="{0BCA867C-EB47-4D0B-A24F-7993B2C5EA2C}" type="slidenum">
              <a:rPr lang="en-US" smtClean="0"/>
              <a:pPr>
                <a:defRPr/>
              </a:pPr>
              <a:t>‹#›</a:t>
            </a:fld>
            <a:endParaRPr lang="en-US" dirty="0"/>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Title slide, consisting</a:t>
            </a:r>
            <a:r>
              <a:rPr lang="en-US" baseline="0" dirty="0"/>
              <a:t> of an image of the cover of the data disk containing the 2015  NEHRP Recommended Seismic Provisions. The author for this section, titled “Composite Steel and Concrete” is Clinton O. Rex. </a:t>
            </a:r>
            <a:endParaRPr lang="en-US" dirty="0"/>
          </a:p>
          <a:p>
            <a:endParaRPr lang="en-US" b="1" i="1" u="sng" dirty="0"/>
          </a:p>
          <a:p>
            <a:endParaRPr lang="en-US" b="1" i="1" u="sng" dirty="0"/>
          </a:p>
          <a:p>
            <a:r>
              <a:rPr lang="en-US" b="1" i="1" u="sng" dirty="0"/>
              <a:t>This is an introductory slide</a:t>
            </a:r>
          </a:p>
          <a:p>
            <a:r>
              <a:rPr lang="en-US" dirty="0"/>
              <a:t>Explain that Chapter 12 is dealing with Composite Steel and Concrete seismic lateral force resisting systems; but, that the only system covered in the examples at this point is the C-PRMF system.  Other systems are viable and recognized by the Provisions and AISC Seismic; but, none have the maturity of the C-</a:t>
            </a:r>
            <a:r>
              <a:rPr lang="en-US" dirty="0" err="1"/>
              <a:t>PRMFsystem</a:t>
            </a:r>
            <a:r>
              <a:rPr lang="en-US" dirty="0"/>
              <a:t> as of yet. The 2012 AISC Seismic Manual has examples of other composite systems such as steel link beam coupled shear walls.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contains</a:t>
            </a:r>
            <a:r>
              <a:rPr lang="en-US" baseline="0" dirty="0"/>
              <a:t> text outlining additional provisions from AISC 341-05 on C-PRMF. </a:t>
            </a:r>
            <a:endParaRPr lang="en-US" b="1" i="1" u="sng" dirty="0"/>
          </a:p>
          <a:p>
            <a:endParaRPr lang="en-US" b="1" i="1" u="sng" dirty="0"/>
          </a:p>
          <a:p>
            <a:r>
              <a:rPr lang="en-US" b="1" i="1" u="sng" dirty="0"/>
              <a:t>Slide outlines provisions of AISC 341-05</a:t>
            </a:r>
          </a:p>
          <a:p>
            <a:pPr marL="171450" indent="-171450">
              <a:buFont typeface="Arial" pitchFamily="34" charset="0"/>
              <a:buChar char="•"/>
            </a:pPr>
            <a:r>
              <a:rPr lang="en-US" dirty="0"/>
              <a:t>Section G4.5a invokes some of the typical seismic requirements on steel columns</a:t>
            </a:r>
          </a:p>
          <a:p>
            <a:pPr marL="171450" indent="-171450">
              <a:buFont typeface="Arial" pitchFamily="34" charset="0"/>
              <a:buChar char="•"/>
            </a:pPr>
            <a:r>
              <a:rPr lang="en-US" dirty="0"/>
              <a:t>Section G4.5b outlines the rules for the beams</a:t>
            </a:r>
          </a:p>
          <a:p>
            <a:pPr marL="628650" lvl="1" indent="-171450">
              <a:buFont typeface="Arial" pitchFamily="34" charset="0"/>
              <a:buChar char="•"/>
            </a:pPr>
            <a:r>
              <a:rPr lang="en-US" dirty="0"/>
              <a:t>100% composite is required at this time because of the limited testing of beams with less than 100% </a:t>
            </a:r>
            <a:r>
              <a:rPr lang="en-US" dirty="0" err="1"/>
              <a:t>composiite</a:t>
            </a:r>
            <a:endParaRPr lang="en-US" dirty="0"/>
          </a:p>
          <a:p>
            <a:pPr marL="628650" lvl="1" indent="-171450">
              <a:buFont typeface="Arial" pitchFamily="34" charset="0"/>
              <a:buChar char="•"/>
            </a:pPr>
            <a:r>
              <a:rPr lang="en-US" dirty="0"/>
              <a:t>The effective moment of inertia accounts for the averaging of the negative and positive moments of inertia for a composite beam with reinforcing steel at the ends, this will be gone into more detail later in the presentation</a:t>
            </a:r>
          </a:p>
          <a:p>
            <a:pPr marL="171450" indent="-171450">
              <a:buFont typeface="Arial" pitchFamily="34" charset="0"/>
              <a:buChar char="•"/>
            </a:pPr>
            <a:r>
              <a:rPr lang="en-US" dirty="0"/>
              <a:t>Section G4.6 outlines the rules for the PRCC connections</a:t>
            </a:r>
          </a:p>
          <a:p>
            <a:pPr marL="628650" lvl="1" indent="-171450">
              <a:buFont typeface="Arial" pitchFamily="34" charset="0"/>
              <a:buChar char="•"/>
            </a:pPr>
            <a:r>
              <a:rPr lang="en-US" dirty="0"/>
              <a:t>Second order analysis required</a:t>
            </a:r>
          </a:p>
          <a:p>
            <a:pPr marL="628650" lvl="1" indent="-171450">
              <a:buFont typeface="Arial" pitchFamily="34" charset="0"/>
              <a:buChar char="•"/>
            </a:pPr>
            <a:r>
              <a:rPr lang="en-US" dirty="0"/>
              <a:t>The 50% requirement is an attempt to avoid having a building very weak connections that might be fully yielded (i.e. tangent stiffness of the connection near zero) under typical gravity loads</a:t>
            </a:r>
          </a:p>
          <a:p>
            <a:pPr marL="628650" lvl="1" indent="-171450">
              <a:buFont typeface="Arial" pitchFamily="34" charset="0"/>
              <a:buChar char="•"/>
            </a:pPr>
            <a:r>
              <a:rPr lang="en-US" dirty="0"/>
              <a:t>Because most of the story drift associated with a C-PRMF building is concentrated at the connections itself, the </a:t>
            </a:r>
            <a:r>
              <a:rPr lang="en-US" dirty="0" err="1"/>
              <a:t>interstory</a:t>
            </a:r>
            <a:r>
              <a:rPr lang="en-US" dirty="0"/>
              <a:t> drift angle requirement amounts to a connection rotational ductility requirement. The idea is to provide a connection detail that can sustain repeated cycles of up to 20 </a:t>
            </a:r>
            <a:r>
              <a:rPr lang="en-US" dirty="0" err="1"/>
              <a:t>mrad</a:t>
            </a:r>
            <a:r>
              <a:rPr lang="en-US" dirty="0"/>
              <a:t> without significant degradation of strength and stiffness. Tests of the connections outlined in this example have shown their ability to meet this requirement</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10</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picture shows </a:t>
            </a:r>
            <a:r>
              <a:rPr lang="en-US" baseline="0" dirty="0"/>
              <a:t>an image of C-PRMF.</a:t>
            </a:r>
            <a:endParaRPr lang="en-US" b="1" i="1" u="sng" dirty="0"/>
          </a:p>
          <a:p>
            <a:endParaRPr lang="en-US" b="1" i="1" u="sng" dirty="0"/>
          </a:p>
          <a:p>
            <a:r>
              <a:rPr lang="en-US" b="1" i="1" u="sng" dirty="0"/>
              <a:t>Slide gives additional resources used for the design of this system</a:t>
            </a:r>
          </a:p>
          <a:p>
            <a:pPr marL="171450" indent="-171450">
              <a:buFont typeface="Arial" pitchFamily="34" charset="0"/>
              <a:buChar char="•"/>
            </a:pPr>
            <a:r>
              <a:rPr lang="en-US" dirty="0"/>
              <a:t>As seen so far, there is really very little code guidance and very few rules found in the actual design codes for this seismic lateral force resisting system (in direct contrast to very specific rules for say a SMF)</a:t>
            </a:r>
          </a:p>
          <a:p>
            <a:pPr marL="171450" indent="-171450">
              <a:buFont typeface="Arial" pitchFamily="34" charset="0"/>
              <a:buChar char="•"/>
            </a:pPr>
            <a:r>
              <a:rPr lang="en-US" dirty="0"/>
              <a:t>To fill in the gap, the designer has to turn to the literature</a:t>
            </a:r>
          </a:p>
          <a:p>
            <a:pPr marL="171450" indent="-171450">
              <a:buFont typeface="Arial" pitchFamily="34" charset="0"/>
              <a:buChar char="•"/>
            </a:pPr>
            <a:r>
              <a:rPr lang="en-US" dirty="0"/>
              <a:t>The two primary pieces of literature that form the basis for the design of the C_PRMF system are above.  </a:t>
            </a:r>
          </a:p>
          <a:p>
            <a:pPr marL="171450" indent="-171450">
              <a:buFont typeface="Arial" pitchFamily="34" charset="0"/>
              <a:buChar char="•"/>
            </a:pPr>
            <a:r>
              <a:rPr lang="en-US" dirty="0"/>
              <a:t>Of these the 1998 Journal paper is the latest and forms the majority of the basis for design; however, the 1996 design guide still provides  information not in the ASCE journal paper which is still pertinent to the design of this type of frame</a:t>
            </a:r>
          </a:p>
          <a:p>
            <a:pPr marL="171450" indent="-171450">
              <a:buFont typeface="Arial" pitchFamily="34" charset="0"/>
              <a:buChar char="•"/>
            </a:pPr>
            <a:r>
              <a:rPr lang="en-US" dirty="0"/>
              <a:t>While both of these documents provide guidance for design of PRCC, the method presented in this design example deviates from that guidance based on more recent code requirements for stability and on years of experience in designing C-PRMF systems.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11</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image shows the building plan of the example building. </a:t>
            </a:r>
            <a:endParaRPr lang="en-US" b="1" i="1" u="sng" dirty="0"/>
          </a:p>
          <a:p>
            <a:endParaRPr lang="en-US" b="1" i="1" u="sng" dirty="0"/>
          </a:p>
          <a:p>
            <a:r>
              <a:rPr lang="en-US" b="1" i="1" u="sng" dirty="0"/>
              <a:t>Slide shows example building plan</a:t>
            </a:r>
          </a:p>
          <a:p>
            <a:pPr marL="171450" indent="-171450">
              <a:buFont typeface="Arial" pitchFamily="34" charset="0"/>
              <a:buChar char="•"/>
            </a:pPr>
            <a:r>
              <a:rPr lang="en-US" dirty="0"/>
              <a:t>The example building is a four-story steel framed medical office building located in Denver, Colorado.  </a:t>
            </a:r>
          </a:p>
          <a:p>
            <a:pPr marL="171450" indent="-171450">
              <a:buFont typeface="Arial" pitchFamily="34" charset="0"/>
              <a:buChar char="•"/>
            </a:pPr>
            <a:r>
              <a:rPr lang="en-US" dirty="0"/>
              <a:t>The building is free of plan and vertical irregularities.  </a:t>
            </a:r>
          </a:p>
          <a:p>
            <a:pPr marL="171450" indent="-171450">
              <a:buFont typeface="Arial" pitchFamily="34" charset="0"/>
              <a:buChar char="•"/>
            </a:pPr>
            <a:r>
              <a:rPr lang="en-US" dirty="0"/>
              <a:t>Floor and roof slabs are 4.5-inch normal-weight reinforced concrete on 0.6-inch form deck (total slab depth of 4.5 inches.).  </a:t>
            </a:r>
          </a:p>
          <a:p>
            <a:pPr marL="171450" indent="-171450">
              <a:buFont typeface="Arial" pitchFamily="34" charset="0"/>
              <a:buChar char="•"/>
            </a:pPr>
            <a:r>
              <a:rPr lang="en-US" dirty="0"/>
              <a:t>Typically slabs are supported by open web steel joists which are supported by composite steel girders.  </a:t>
            </a:r>
          </a:p>
          <a:p>
            <a:pPr marL="171450" indent="-171450">
              <a:buFont typeface="Arial" pitchFamily="34" charset="0"/>
              <a:buChar char="•"/>
            </a:pPr>
            <a:r>
              <a:rPr lang="en-US" dirty="0"/>
              <a:t>Composite steel beams replace the joists at the spandrel locations to help control cladding deflections and provide the C-PRMF frames for the N-S lateral direction</a:t>
            </a:r>
          </a:p>
          <a:p>
            <a:pPr marL="171450" indent="-171450">
              <a:buFont typeface="Arial" pitchFamily="34" charset="0"/>
              <a:buChar char="•"/>
            </a:pPr>
            <a:r>
              <a:rPr lang="en-US" dirty="0"/>
              <a:t>Note that every column is engaged in the lateral load resisting system in one direction or the other</a:t>
            </a:r>
          </a:p>
          <a:p>
            <a:pPr marL="171450" indent="-171450">
              <a:buFont typeface="Arial" pitchFamily="34" charset="0"/>
              <a:buChar char="•"/>
            </a:pPr>
            <a:r>
              <a:rPr lang="en-US" dirty="0"/>
              <a:t>The PRCC connections are illustrated by the dots at the face of the column beam interface in the figure</a:t>
            </a:r>
          </a:p>
          <a:p>
            <a:pPr marL="171450" indent="-171450">
              <a:buFont typeface="Arial" pitchFamily="34" charset="0"/>
              <a:buChar char="•"/>
            </a:pPr>
            <a:r>
              <a:rPr lang="en-US" dirty="0"/>
              <a:t>Stair/Elevator opening is ignored for computing seismic mass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12</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picture shows an image of an example</a:t>
            </a:r>
            <a:r>
              <a:rPr lang="en-US" baseline="0" dirty="0"/>
              <a:t> building north, east and west side elevations.</a:t>
            </a:r>
            <a:endParaRPr lang="en-US" b="1" i="1" u="sng" dirty="0"/>
          </a:p>
          <a:p>
            <a:endParaRPr lang="en-US" b="1" i="1" u="sng" dirty="0"/>
          </a:p>
          <a:p>
            <a:r>
              <a:rPr lang="en-US" b="1" i="1" u="sng" dirty="0"/>
              <a:t>Slide shows example building Elevations</a:t>
            </a:r>
          </a:p>
          <a:p>
            <a:pPr marL="171450" indent="-171450">
              <a:buFont typeface="Arial" pitchFamily="34" charset="0"/>
              <a:buChar char="•"/>
            </a:pPr>
            <a:r>
              <a:rPr lang="en-US" dirty="0"/>
              <a:t>The building is located in a relatively low seismic hazard region, but localized internal storage loading and Site Class E are used in this example to provide somewhat higher seismic design forces for purposes of illustration and to push the example building into Seismic De</a:t>
            </a:r>
          </a:p>
          <a:p>
            <a:pPr marL="171450" indent="-171450">
              <a:buFont typeface="Arial" pitchFamily="34" charset="0"/>
              <a:buChar char="•"/>
            </a:pPr>
            <a:r>
              <a:rPr lang="en-US" dirty="0"/>
              <a:t>The floor and roof slabs serve as horizontal diaphragms distributing the seismic forces and by inspection they are stiff enough to be considered as </a:t>
            </a:r>
            <a:r>
              <a:rPr lang="en-US" dirty="0" err="1"/>
              <a:t>rigidsign</a:t>
            </a:r>
            <a:r>
              <a:rPr lang="en-US" dirty="0"/>
              <a:t> Category C</a:t>
            </a:r>
          </a:p>
          <a:p>
            <a:pPr marL="171450" indent="-171450">
              <a:buFont typeface="Arial" pitchFamily="34" charset="0"/>
              <a:buChar char="•"/>
            </a:pPr>
            <a:r>
              <a:rPr lang="en-US" dirty="0"/>
              <a:t>The typical bay spacing is 25 feet.  </a:t>
            </a:r>
          </a:p>
          <a:p>
            <a:pPr marL="171450" indent="-171450">
              <a:buFont typeface="Arial" pitchFamily="34" charset="0"/>
              <a:buChar char="•"/>
            </a:pPr>
            <a:r>
              <a:rPr lang="en-US" dirty="0"/>
              <a:t>Architectural considerations allowed an extra column at the end bay of each side in the north-south direction, which is useful in what is the naturally weaker direction. </a:t>
            </a:r>
          </a:p>
          <a:p>
            <a:pPr marL="171450" indent="-171450">
              <a:buFont typeface="Arial" pitchFamily="34" charset="0"/>
              <a:buChar char="•"/>
            </a:pPr>
            <a:r>
              <a:rPr lang="en-US" dirty="0"/>
              <a:t>Note the pins of the east-west frames at the end columns (coming into the weak axis of the end column)</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13</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picture shows an image of an example</a:t>
            </a:r>
            <a:r>
              <a:rPr lang="en-US" baseline="0" dirty="0"/>
              <a:t> building 3-D SAP model.</a:t>
            </a:r>
            <a:endParaRPr lang="en-US" b="1" i="1" u="sng" dirty="0"/>
          </a:p>
          <a:p>
            <a:endParaRPr lang="en-US" b="1" i="1" u="sng" dirty="0"/>
          </a:p>
          <a:p>
            <a:r>
              <a:rPr lang="en-US" b="1" i="1" u="sng" dirty="0"/>
              <a:t>Slide shows example building 3-D SAP Model</a:t>
            </a:r>
          </a:p>
          <a:p>
            <a:r>
              <a:rPr lang="en-US" dirty="0"/>
              <a:t>The example building was modeled using the SAO 2000 analysis program v. 14.0 (Computers and Structures, Inc., Berkeley, CA)</a:t>
            </a:r>
          </a:p>
          <a:p>
            <a:r>
              <a:rPr lang="en-US" dirty="0"/>
              <a:t>Only the primary frame beams and columns were included in the model</a:t>
            </a:r>
          </a:p>
          <a:p>
            <a:r>
              <a:rPr lang="en-US" dirty="0"/>
              <a:t>Beams were connected to the columns via rotational spring elements</a:t>
            </a:r>
          </a:p>
          <a:p>
            <a:r>
              <a:rPr lang="en-US" dirty="0"/>
              <a:t>Column bases were considered “fixed” for analysis purposes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14</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picture shows a typical PRCC at a W 18x35</a:t>
            </a:r>
            <a:r>
              <a:rPr lang="en-US" baseline="0" dirty="0"/>
              <a:t> beam to column.</a:t>
            </a:r>
            <a:endParaRPr lang="en-US" b="1" i="1" u="sng" dirty="0"/>
          </a:p>
          <a:p>
            <a:endParaRPr lang="en-US" b="1" i="1" u="sng" dirty="0"/>
          </a:p>
          <a:p>
            <a:r>
              <a:rPr lang="en-US" b="1" i="1" u="sng" dirty="0"/>
              <a:t>Slide gives Details of a Typical PRCC at a W18x35 Beam to Column</a:t>
            </a:r>
          </a:p>
          <a:p>
            <a:pPr marL="171450" indent="-171450">
              <a:buFont typeface="Arial" pitchFamily="34" charset="0"/>
              <a:buChar char="•"/>
            </a:pPr>
            <a:r>
              <a:rPr lang="en-US" dirty="0"/>
              <a:t>This basic connection configuration is what has the most testing behind it in the literature and is what is directly addressed in terms of design guidance in the 1998 Journal paper and the AISC Design Guide 8</a:t>
            </a:r>
          </a:p>
          <a:p>
            <a:pPr marL="171450" indent="-171450">
              <a:buFont typeface="Arial" pitchFamily="34" charset="0"/>
              <a:buChar char="•"/>
            </a:pPr>
            <a:r>
              <a:rPr lang="en-US" dirty="0"/>
              <a:t>The primary components of the connection include a reinforced composite slab, a bolted-bolted double angle web connection, and a bolted seat angle connection</a:t>
            </a:r>
          </a:p>
          <a:p>
            <a:pPr marL="171450" indent="-171450">
              <a:buFont typeface="Arial" pitchFamily="34" charset="0"/>
              <a:buChar char="•"/>
            </a:pPr>
            <a:r>
              <a:rPr lang="en-US" dirty="0"/>
              <a:t>In real partially restrained building design, it is advantageous to select and design the complete PRCC simply based on beam depth and element capacities.  </a:t>
            </a:r>
          </a:p>
          <a:p>
            <a:pPr marL="171450" indent="-171450">
              <a:buFont typeface="Arial" pitchFamily="34" charset="0"/>
              <a:buChar char="•"/>
            </a:pPr>
            <a:r>
              <a:rPr lang="en-US" dirty="0"/>
              <a:t>Generally it is impractical to “tune” connections to beam plastic moment capacities and/or lateral load demands.  </a:t>
            </a:r>
          </a:p>
          <a:p>
            <a:pPr marL="171450" indent="-171450">
              <a:buFont typeface="Arial" pitchFamily="34" charset="0"/>
              <a:buChar char="•"/>
            </a:pPr>
            <a:r>
              <a:rPr lang="en-US" dirty="0"/>
              <a:t>This allows the designer to develop an in-house suite of PRCC details and associated behavior curves for each nominal beam depth ahead of time.  </a:t>
            </a:r>
          </a:p>
          <a:p>
            <a:pPr marL="171450" indent="-171450">
              <a:buFont typeface="Arial" pitchFamily="34" charset="0"/>
              <a:buChar char="•"/>
            </a:pPr>
            <a:r>
              <a:rPr lang="en-US" dirty="0"/>
              <a:t>Slight adjustments can be made later to account for real versus nominal beam depth</a:t>
            </a:r>
          </a:p>
          <a:p>
            <a:pPr marL="171450" indent="-171450">
              <a:buFont typeface="Arial" pitchFamily="34" charset="0"/>
              <a:buChar char="•"/>
            </a:pPr>
            <a:r>
              <a:rPr lang="en-US" dirty="0"/>
              <a:t>The designer generally starts by maxing out the connection design capacity based on the practical limits of the pieces involved. .  For instance, the largest angle leg commonly available is 8 inches, which can reasonably accommodate four 1-inch-diameter bolts.  As a result, the maximum shear that can be delivered from the beam flange to the seat angle is limited by shear in four A490-X bolts.  Bolt shear failure is generally considered to be non-ductile, so the rest of the connection design and detailing aims to maximize moment capacity of the connection while avoiding this limit state.</a:t>
            </a:r>
          </a:p>
          <a:p>
            <a:pPr marL="171450" indent="-171450">
              <a:buFont typeface="Arial" pitchFamily="34" charset="0"/>
              <a:buChar char="•"/>
            </a:pPr>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15</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picture</a:t>
            </a:r>
            <a:r>
              <a:rPr lang="en-US" baseline="0" dirty="0"/>
              <a:t> shows </a:t>
            </a:r>
            <a:r>
              <a:rPr lang="en-US" dirty="0"/>
              <a:t>an image of reinforcing</a:t>
            </a:r>
            <a:r>
              <a:rPr lang="en-US" baseline="0" dirty="0"/>
              <a:t> in a composite slab in plan. </a:t>
            </a:r>
            <a:endParaRPr lang="en-US" b="1" i="1" u="sng" dirty="0"/>
          </a:p>
          <a:p>
            <a:endParaRPr lang="en-US" b="1" i="1" u="sng" dirty="0"/>
          </a:p>
          <a:p>
            <a:r>
              <a:rPr lang="en-US" b="1" i="1" u="sng" dirty="0"/>
              <a:t>Slide gives Details of the Reinforced Composite Slab</a:t>
            </a:r>
          </a:p>
          <a:p>
            <a:pPr marL="171450" indent="-171450">
              <a:buFont typeface="Arial" pitchFamily="34" charset="0"/>
              <a:buChar char="•"/>
            </a:pPr>
            <a:r>
              <a:rPr lang="en-US" dirty="0"/>
              <a:t>Reinforcing plays a key role in the behavior of the connection</a:t>
            </a:r>
          </a:p>
          <a:p>
            <a:pPr marL="171450" indent="-171450">
              <a:buFont typeface="Arial" pitchFamily="34" charset="0"/>
              <a:buChar char="•"/>
            </a:pPr>
            <a:r>
              <a:rPr lang="en-US" dirty="0"/>
              <a:t>Longitudinal bars (bars in line with the frame direction) are used to develop one component of the connection moment couple</a:t>
            </a:r>
          </a:p>
          <a:p>
            <a:pPr marL="171450" indent="-171450">
              <a:buFont typeface="Arial" pitchFamily="34" charset="0"/>
              <a:buChar char="•"/>
            </a:pPr>
            <a:r>
              <a:rPr lang="en-US" dirty="0"/>
              <a:t>Transverse steel is required to help provide equilibrium in the load transfer path from the slab to the column as well as to prevent transverse splitting of the slab immediately over the frame beams</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16</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slab</a:t>
            </a:r>
            <a:r>
              <a:rPr lang="en-US" baseline="0" dirty="0"/>
              <a:t> contains two equations that are used to estimate the moment rotation behavior for the PRCC.</a:t>
            </a:r>
          </a:p>
          <a:p>
            <a:endParaRPr lang="en-US" b="1" i="1" u="sng" dirty="0"/>
          </a:p>
          <a:p>
            <a:r>
              <a:rPr lang="en-US" b="1" i="1" u="sng" dirty="0"/>
              <a:t>Slide gives the equations that are used to estimate the moment-rotation behavior for the  PRCC connections</a:t>
            </a:r>
          </a:p>
          <a:p>
            <a:pPr marL="171450" indent="-171450">
              <a:buFont typeface="Arial" pitchFamily="34" charset="0"/>
              <a:buChar char="•"/>
            </a:pPr>
            <a:r>
              <a:rPr lang="en-US" dirty="0"/>
              <a:t>The above equations are found in the ASCE Journal Paper</a:t>
            </a:r>
          </a:p>
          <a:p>
            <a:pPr marL="171450" indent="-171450">
              <a:buFont typeface="Arial" pitchFamily="34" charset="0"/>
              <a:buChar char="•"/>
            </a:pPr>
            <a:r>
              <a:rPr lang="en-US" dirty="0"/>
              <a:t>Two different curves are provided to characterize the negative and the positive moment-rotation behavior</a:t>
            </a:r>
          </a:p>
          <a:p>
            <a:pPr marL="171450" indent="-171450">
              <a:buFont typeface="Arial" pitchFamily="34" charset="0"/>
              <a:buChar char="•"/>
            </a:pPr>
            <a:r>
              <a:rPr lang="en-US" dirty="0"/>
              <a:t>The above parametric moment rotation curves do not represent the results of any single test</a:t>
            </a:r>
          </a:p>
          <a:p>
            <a:pPr marL="171450" indent="-171450">
              <a:buFont typeface="Arial" pitchFamily="34" charset="0"/>
              <a:buChar char="•"/>
            </a:pPr>
            <a:r>
              <a:rPr lang="en-US" dirty="0"/>
              <a:t>The above parametric equations were developed by fitting the curves to lots of test data (both real and numerical)</a:t>
            </a:r>
          </a:p>
          <a:p>
            <a:pPr marL="171450" indent="-171450">
              <a:buFont typeface="Arial" pitchFamily="34" charset="0"/>
              <a:buChar char="•"/>
            </a:pPr>
            <a:r>
              <a:rPr lang="en-US" dirty="0"/>
              <a:t>Real test curves have jumps in them that result from bolt slip; however, these curves have smeared out those deformations into a single smooth curve</a:t>
            </a:r>
          </a:p>
          <a:p>
            <a:pPr marL="171450" indent="-171450">
              <a:buFont typeface="Arial" pitchFamily="34" charset="0"/>
              <a:buChar char="•"/>
            </a:pPr>
            <a:r>
              <a:rPr lang="en-US" dirty="0"/>
              <a:t>The above curves are considered to represent the “Nominal” behavior of the connection</a:t>
            </a:r>
          </a:p>
          <a:p>
            <a:pPr marL="171450" indent="-171450">
              <a:buFont typeface="Arial" pitchFamily="34" charset="0"/>
              <a:buChar char="•"/>
            </a:pPr>
            <a:r>
              <a:rPr lang="en-US" dirty="0"/>
              <a:t>This behavior is what we will use for service level design checks</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17</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contains more equations indicating the modifications for the</a:t>
            </a:r>
            <a:r>
              <a:rPr lang="en-US" baseline="0" dirty="0"/>
              <a:t> moment ration curves if strength design is implemented.</a:t>
            </a:r>
            <a:endParaRPr lang="en-US" b="1" i="1" u="sng" dirty="0"/>
          </a:p>
          <a:p>
            <a:endParaRPr lang="en-US" b="1" i="1" u="sng" dirty="0"/>
          </a:p>
          <a:p>
            <a:r>
              <a:rPr lang="en-US" b="1" i="1" u="sng" dirty="0"/>
              <a:t>Slide indicates what modifications have to be made to these curves when using them for strength design</a:t>
            </a:r>
          </a:p>
          <a:p>
            <a:pPr marL="171450" indent="-171450">
              <a:buFont typeface="Arial" pitchFamily="34" charset="0"/>
              <a:buChar char="•"/>
            </a:pPr>
            <a:r>
              <a:rPr lang="en-US" dirty="0"/>
              <a:t>The nominal moment-rotation behavior has to be modified to account for the requirements of the direct analysis procedure that is used for the design of the frames</a:t>
            </a:r>
          </a:p>
          <a:p>
            <a:pPr marL="171450" indent="-171450">
              <a:buFont typeface="Arial" pitchFamily="34" charset="0"/>
              <a:buChar char="•"/>
            </a:pPr>
            <a:r>
              <a:rPr lang="en-US" dirty="0"/>
              <a:t>First a 20% stiffness reduction is required</a:t>
            </a:r>
          </a:p>
          <a:p>
            <a:pPr marL="171450" indent="-171450">
              <a:buFont typeface="Arial" pitchFamily="34" charset="0"/>
              <a:buChar char="•"/>
            </a:pPr>
            <a:r>
              <a:rPr lang="en-US" dirty="0"/>
              <a:t>In order to apply a stiffness reduction, one must know the predicted stiffness of the connection.  Because the connection behavior is non-linear from the start, the ASCE Journal paper recommends using the Secant stiffness at 2.5 </a:t>
            </a:r>
            <a:r>
              <a:rPr lang="en-US" dirty="0" err="1"/>
              <a:t>mrad</a:t>
            </a:r>
            <a:r>
              <a:rPr lang="en-US" dirty="0"/>
              <a:t> as the initial stiffness</a:t>
            </a:r>
          </a:p>
          <a:p>
            <a:pPr marL="171450" indent="-171450">
              <a:buFont typeface="Arial" pitchFamily="34" charset="0"/>
              <a:buChar char="•"/>
            </a:pPr>
            <a:r>
              <a:rPr lang="en-US" dirty="0"/>
              <a:t>Note that this will be different values for the positive and negative branches of the PR curves</a:t>
            </a:r>
          </a:p>
          <a:p>
            <a:pPr marL="171450" indent="-171450">
              <a:buFont typeface="Arial" pitchFamily="34" charset="0"/>
              <a:buChar char="•"/>
            </a:pPr>
            <a:r>
              <a:rPr lang="en-US" dirty="0"/>
              <a:t>The second modification required is to reduce the strength.  The ASCE Journal paper recommends using a strength reduction factor of 0.85 (i.e. a 15% reduction in strength) on the nominal behavior to account for variability in the connection strength</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18</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 graph</a:t>
            </a:r>
            <a:r>
              <a:rPr lang="en-US" baseline="0" dirty="0"/>
              <a:t> with two moment rotation curves of a PRCC, one being the nominal curve and the other is the modified curve. </a:t>
            </a:r>
            <a:endParaRPr lang="en-US" b="1" i="1" u="sng" dirty="0"/>
          </a:p>
          <a:p>
            <a:endParaRPr lang="en-US" b="1" i="1" u="sng" dirty="0"/>
          </a:p>
          <a:p>
            <a:r>
              <a:rPr lang="en-US" b="1" i="1" u="sng" dirty="0"/>
              <a:t>Slide shows the Resulting Moment Rotation Curves</a:t>
            </a:r>
          </a:p>
          <a:p>
            <a:pPr marL="171450" indent="-171450">
              <a:buFont typeface="Arial" pitchFamily="34" charset="0"/>
              <a:buChar char="•"/>
            </a:pPr>
            <a:r>
              <a:rPr lang="en-US" dirty="0"/>
              <a:t>The resulting moment rotation curves for the typical PRCC on a W18x35 is shown in this figure</a:t>
            </a:r>
          </a:p>
          <a:p>
            <a:pPr marL="171450" indent="-171450">
              <a:buFont typeface="Arial" pitchFamily="34" charset="0"/>
              <a:buChar char="•"/>
            </a:pPr>
            <a:r>
              <a:rPr lang="en-US" dirty="0"/>
              <a:t>The solid red line represents the nominal behavior</a:t>
            </a:r>
          </a:p>
          <a:p>
            <a:pPr marL="171450" indent="-171450">
              <a:buFont typeface="Arial" pitchFamily="34" charset="0"/>
              <a:buChar char="•"/>
            </a:pPr>
            <a:r>
              <a:rPr lang="en-US" dirty="0"/>
              <a:t>The dashed black line represents the modified behavior</a:t>
            </a:r>
          </a:p>
          <a:p>
            <a:pPr marL="171450" indent="-171450">
              <a:buFont typeface="Arial" pitchFamily="34" charset="0"/>
              <a:buChar char="•"/>
            </a:pPr>
            <a:r>
              <a:rPr lang="en-US" dirty="0"/>
              <a:t>Note the differences in positive and negative behavior (for example how much stiffer the connection is in negative bending (slab in tension) than in positive bending (angle in tension)</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19</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a:t>
            </a:r>
            <a:r>
              <a:rPr lang="en-US" baseline="0" dirty="0"/>
              <a:t> </a:t>
            </a:r>
            <a:r>
              <a:rPr lang="en-US" dirty="0"/>
              <a:t>consists of text outlining</a:t>
            </a:r>
            <a:r>
              <a:rPr lang="en-US" baseline="0" dirty="0"/>
              <a:t> the key topics in this presentation. Topics include background, an example building, composite PR connections, loads, an analysis of a PR building, code checks, and finally questions.</a:t>
            </a:r>
            <a:endParaRPr lang="en-US" b="1" i="1" u="sng" dirty="0"/>
          </a:p>
          <a:p>
            <a:endParaRPr lang="en-US" b="1" i="1" u="sng" dirty="0"/>
          </a:p>
          <a:p>
            <a:r>
              <a:rPr lang="en-US" b="1" i="1" u="sng" dirty="0"/>
              <a:t>This is a slide with the outline of the presentation</a:t>
            </a:r>
          </a:p>
          <a:p>
            <a:r>
              <a:rPr lang="en-US" dirty="0"/>
              <a:t>Going to convey the major design issues involved in the design of a C-PRMF system by introducing some background material and then walking through each of the major design considerations via an example building design.</a:t>
            </a:r>
          </a:p>
          <a:p>
            <a:pPr marL="171450" indent="-171450">
              <a:buFont typeface="Arial" pitchFamily="34" charset="0"/>
              <a:buChar char="•"/>
            </a:pPr>
            <a:r>
              <a:rPr lang="en-US" dirty="0"/>
              <a:t>First we will go through the literature that forms the basis for the design approach.</a:t>
            </a:r>
          </a:p>
          <a:p>
            <a:pPr marL="171450" indent="-171450">
              <a:buFont typeface="Arial" pitchFamily="34" charset="0"/>
              <a:buChar char="•"/>
            </a:pPr>
            <a:r>
              <a:rPr lang="en-US" dirty="0"/>
              <a:t>Second we will introduce you to the example building parameters.</a:t>
            </a:r>
          </a:p>
          <a:p>
            <a:pPr marL="171450" indent="-171450">
              <a:buFont typeface="Arial" pitchFamily="34" charset="0"/>
              <a:buChar char="•"/>
            </a:pPr>
            <a:r>
              <a:rPr lang="en-US" dirty="0"/>
              <a:t>Third we will focus on the Composite PR connection itself as it is the fundamental building block used to design this lateral system.</a:t>
            </a:r>
          </a:p>
          <a:p>
            <a:pPr marL="171450" indent="-171450">
              <a:buFont typeface="Arial" pitchFamily="34" charset="0"/>
              <a:buChar char="•"/>
            </a:pPr>
            <a:r>
              <a:rPr lang="en-US" dirty="0"/>
              <a:t>Fourth we will look into special considerations that one has to take care with regarding loads and their application.</a:t>
            </a:r>
          </a:p>
          <a:p>
            <a:pPr marL="171450" indent="-171450">
              <a:buFont typeface="Arial" pitchFamily="34" charset="0"/>
              <a:buChar char="•"/>
            </a:pPr>
            <a:r>
              <a:rPr lang="en-US" dirty="0"/>
              <a:t>Fifth we will focus on special aspects of analysis of a PR building</a:t>
            </a:r>
          </a:p>
          <a:p>
            <a:pPr marL="171450" indent="-171450">
              <a:buFont typeface="Arial" pitchFamily="34" charset="0"/>
              <a:buChar char="•"/>
            </a:pPr>
            <a:r>
              <a:rPr lang="en-US" dirty="0"/>
              <a:t>Sixth we will review a few of the basic code required design checks</a:t>
            </a:r>
          </a:p>
          <a:p>
            <a:pPr marL="171450" indent="-171450">
              <a:buFont typeface="Arial" pitchFamily="34" charset="0"/>
              <a:buChar char="•"/>
            </a:pPr>
            <a:r>
              <a:rPr lang="en-US" dirty="0"/>
              <a:t>Finally we will open it up for questions</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a table of key values taken from the moment rotation</a:t>
            </a:r>
            <a:r>
              <a:rPr lang="en-US" baseline="0" dirty="0"/>
              <a:t> curves for the two typical connection types used in the example building. </a:t>
            </a:r>
            <a:endParaRPr lang="en-US" b="1" i="1" u="sng" dirty="0"/>
          </a:p>
          <a:p>
            <a:endParaRPr lang="en-US" b="1" i="1" u="sng" dirty="0"/>
          </a:p>
          <a:p>
            <a:r>
              <a:rPr lang="en-US" b="1" i="1" u="sng" dirty="0"/>
              <a:t>Slide shows the key values taken from the moment rotation curves for the two typical connection types used in the example building</a:t>
            </a:r>
          </a:p>
          <a:p>
            <a:pPr marL="171450" indent="-171450">
              <a:buFont typeface="Arial" pitchFamily="34" charset="0"/>
              <a:buChar char="•"/>
            </a:pPr>
            <a:r>
              <a:rPr lang="en-US" dirty="0"/>
              <a:t>From the curves there are a few key quantities that we will need later on in the design example for doing our analysis and for checking some of the code required checks</a:t>
            </a:r>
          </a:p>
          <a:p>
            <a:pPr marL="171450" indent="-171450">
              <a:buFont typeface="Arial" pitchFamily="34" charset="0"/>
              <a:buChar char="•"/>
            </a:pPr>
            <a:r>
              <a:rPr lang="en-US" dirty="0"/>
              <a:t>Because the curves are non-linear, one has to pick a rational point along the curve to identify as the moment capacity</a:t>
            </a:r>
          </a:p>
          <a:p>
            <a:pPr marL="171450" indent="-171450">
              <a:buFont typeface="Arial" pitchFamily="34" charset="0"/>
              <a:buChar char="•"/>
            </a:pPr>
            <a:r>
              <a:rPr lang="en-US" dirty="0"/>
              <a:t>The 10 </a:t>
            </a:r>
            <a:r>
              <a:rPr lang="en-US" dirty="0" err="1"/>
              <a:t>mrad</a:t>
            </a:r>
            <a:r>
              <a:rPr lang="en-US" dirty="0"/>
              <a:t> and 20 </a:t>
            </a:r>
            <a:r>
              <a:rPr lang="en-US" dirty="0" err="1"/>
              <a:t>mrad</a:t>
            </a:r>
            <a:r>
              <a:rPr lang="en-US" dirty="0"/>
              <a:t> points used above are what is recommended in the ASCE Journal paper for positive and negative moment portions of the curve</a:t>
            </a:r>
          </a:p>
          <a:p>
            <a:pPr marL="171450" indent="-171450">
              <a:buFont typeface="Arial" pitchFamily="34" charset="0"/>
              <a:buChar char="•"/>
            </a:pPr>
            <a:r>
              <a:rPr lang="en-US" dirty="0"/>
              <a:t>Again note the significant difference in strength and stiffness depending on the bending direction of the connection</a:t>
            </a:r>
          </a:p>
          <a:p>
            <a:pPr marL="171450" indent="-171450">
              <a:buFont typeface="Arial" pitchFamily="34" charset="0"/>
              <a:buChar char="•"/>
            </a:pPr>
            <a:endParaRPr lang="en-US" dirty="0"/>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20</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figure</a:t>
            </a:r>
            <a:r>
              <a:rPr lang="en-US" baseline="0" dirty="0"/>
              <a:t> </a:t>
            </a:r>
            <a:r>
              <a:rPr lang="en-US" dirty="0"/>
              <a:t>contains an image of longitudinal</a:t>
            </a:r>
            <a:r>
              <a:rPr lang="en-US" baseline="0" dirty="0"/>
              <a:t> steel reinforcing of the composite slab, shown in plan. </a:t>
            </a:r>
            <a:endParaRPr lang="en-US" b="1" i="1" u="sng" dirty="0"/>
          </a:p>
          <a:p>
            <a:endParaRPr lang="en-US" b="1" i="1" u="sng" dirty="0"/>
          </a:p>
          <a:p>
            <a:endParaRPr lang="en-US" b="1" i="1" u="sng" dirty="0"/>
          </a:p>
          <a:p>
            <a:r>
              <a:rPr lang="en-US" b="1" i="1" u="sng" dirty="0"/>
              <a:t>Slide shows the composite slab reinforcing used in the example building</a:t>
            </a:r>
          </a:p>
          <a:p>
            <a:pPr marL="171450" indent="-171450">
              <a:buFont typeface="Arial" pitchFamily="34" charset="0"/>
              <a:buChar char="•"/>
            </a:pPr>
            <a:r>
              <a:rPr lang="en-US" dirty="0"/>
              <a:t>The typical reinforcing details for the example building are shown in the above figure</a:t>
            </a:r>
          </a:p>
          <a:p>
            <a:pPr marL="171450" indent="-171450">
              <a:buFont typeface="Arial" pitchFamily="34" charset="0"/>
              <a:buChar char="•"/>
            </a:pPr>
            <a:r>
              <a:rPr lang="en-US" dirty="0"/>
              <a:t>Key is using several small diameter well distributed reinforcing bars rather than a few large diameter bars</a:t>
            </a:r>
          </a:p>
          <a:p>
            <a:pPr marL="171450" indent="-171450">
              <a:buFont typeface="Arial" pitchFamily="34" charset="0"/>
              <a:buChar char="•"/>
            </a:pPr>
            <a:r>
              <a:rPr lang="en-US" dirty="0"/>
              <a:t>The primary negative moment resistance derives from tensile yielding of slab reinforcing steel.  </a:t>
            </a:r>
          </a:p>
          <a:p>
            <a:pPr marL="171450" indent="-171450">
              <a:buFont typeface="Arial" pitchFamily="34" charset="0"/>
              <a:buChar char="•"/>
            </a:pPr>
            <a:r>
              <a:rPr lang="en-US" dirty="0"/>
              <a:t>Since ductile response of the connection requires that the reinforcing steel yield and elongate prior to failure of other connection components, providing too much reinforcing is not a good thing.  </a:t>
            </a:r>
          </a:p>
          <a:p>
            <a:pPr marL="171450" indent="-171450">
              <a:buFont typeface="Arial" pitchFamily="34" charset="0"/>
              <a:buChar char="•"/>
            </a:pPr>
            <a:r>
              <a:rPr lang="en-US" dirty="0"/>
              <a:t>The following recommendations are from the ASCE Journal Paper</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21</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text outlining the rules for longitudinal reinforcing steel. </a:t>
            </a:r>
            <a:endParaRPr lang="en-US" b="1" i="1" u="sng" dirty="0"/>
          </a:p>
          <a:p>
            <a:endParaRPr lang="en-US" b="1" i="1" u="sng" dirty="0"/>
          </a:p>
          <a:p>
            <a:r>
              <a:rPr lang="en-US" b="1" i="1" u="sng" dirty="0"/>
              <a:t>Slide outlines the Rules for Longitudinal Reinforcing Steel</a:t>
            </a:r>
          </a:p>
          <a:p>
            <a:pPr marL="171450" indent="-171450">
              <a:buFont typeface="Arial" pitchFamily="34" charset="0"/>
              <a:buChar char="•"/>
            </a:pPr>
            <a:r>
              <a:rPr lang="en-US" dirty="0"/>
              <a:t>Go through each of the above rules</a:t>
            </a:r>
          </a:p>
          <a:p>
            <a:pPr marL="171450" indent="-171450">
              <a:buFont typeface="Arial" pitchFamily="34" charset="0"/>
              <a:buChar char="•"/>
            </a:pPr>
            <a:r>
              <a:rPr lang="en-US" dirty="0"/>
              <a:t>Note that in this example building you are using 8 # 5 bars (4 of which are continuous)</a:t>
            </a:r>
          </a:p>
          <a:p>
            <a:pPr marL="171450" indent="-171450">
              <a:buFont typeface="Arial" pitchFamily="34" charset="0"/>
              <a:buChar char="•"/>
            </a:pPr>
            <a:r>
              <a:rPr lang="en-US" dirty="0"/>
              <a:t>Distributing over 36” each side of the column (10” column x 7 = 70”, 70”/2 = 35”, say 36”)</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22</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An image of longitudinal</a:t>
            </a:r>
            <a:r>
              <a:rPr lang="en-US" baseline="0" dirty="0"/>
              <a:t> steel reinforcing of the composite slab, shown in plan view. </a:t>
            </a:r>
            <a:endParaRPr lang="en-US" b="1" i="1" u="sng" dirty="0"/>
          </a:p>
          <a:p>
            <a:endParaRPr lang="en-US" b="1" i="1" u="sng" dirty="0"/>
          </a:p>
          <a:p>
            <a:r>
              <a:rPr lang="en-US" b="1" i="1" u="sng" dirty="0"/>
              <a:t>Slide shows the composite slab reinforcing used in the example building</a:t>
            </a:r>
          </a:p>
          <a:p>
            <a:pPr marL="171450" indent="-171450">
              <a:buFont typeface="Arial" pitchFamily="34" charset="0"/>
              <a:buChar char="•"/>
            </a:pPr>
            <a:r>
              <a:rPr lang="en-US" dirty="0"/>
              <a:t>The typical reinforcing details for the example building are shown in the above figure</a:t>
            </a:r>
          </a:p>
          <a:p>
            <a:pPr marL="171450" indent="-171450">
              <a:buFont typeface="Arial" pitchFamily="34" charset="0"/>
              <a:buChar char="•"/>
            </a:pPr>
            <a:r>
              <a:rPr lang="en-US" dirty="0"/>
              <a:t>Key is using several small diameter well distributed reinforcing bars rather than a few large diameter bars</a:t>
            </a:r>
          </a:p>
          <a:p>
            <a:pPr marL="171450" indent="-171450">
              <a:buFont typeface="Arial" pitchFamily="34" charset="0"/>
              <a:buChar char="•"/>
            </a:pPr>
            <a:r>
              <a:rPr lang="en-US" dirty="0"/>
              <a:t>The purpose of the transverse reinforcing steel is to help promote the force transfer from the tension reinforcing to the column and to prevent potential shear splitting of the slab over the beams, thus allowing the beam studs to transfer the reinforcing tension force into the beam. </a:t>
            </a:r>
          </a:p>
          <a:p>
            <a:pPr marL="171450" indent="-171450">
              <a:buFont typeface="Arial" pitchFamily="34" charset="0"/>
              <a:buChar char="•"/>
            </a:pPr>
            <a:r>
              <a:rPr lang="en-US" dirty="0"/>
              <a:t>The following recommendations are from the ASCE Journal Paper</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23</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An image of a column and surrounding slab reinforcing that</a:t>
            </a:r>
            <a:r>
              <a:rPr lang="en-US" baseline="0" dirty="0"/>
              <a:t> illustrates force transfer into the column. </a:t>
            </a:r>
          </a:p>
          <a:p>
            <a:endParaRPr lang="en-US" b="1" i="1" u="sng" dirty="0"/>
          </a:p>
          <a:p>
            <a:r>
              <a:rPr lang="en-US" b="1" i="1" u="sng" dirty="0"/>
              <a:t>Slide outlines the Rules for Longitudinal Reinforcing Steel</a:t>
            </a:r>
          </a:p>
          <a:p>
            <a:pPr marL="171450" indent="-171450">
              <a:buFont typeface="Arial" pitchFamily="34" charset="0"/>
              <a:buChar char="•"/>
            </a:pPr>
            <a:r>
              <a:rPr lang="en-US" dirty="0"/>
              <a:t>Size transvers reinforcing based on the above strut-tie model of the force transfer, or in the worst case, the transverse reinforcing can simply equal the longitudinal reinforcing</a:t>
            </a:r>
          </a:p>
          <a:p>
            <a:pPr marL="171450" indent="-171450">
              <a:buFont typeface="Arial" pitchFamily="34" charset="0"/>
              <a:buChar char="•"/>
            </a:pPr>
            <a:r>
              <a:rPr lang="en-US" dirty="0"/>
              <a:t>Go through other rules presented here</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24</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a:t>
            </a:r>
            <a:r>
              <a:rPr lang="en-US" baseline="0" dirty="0"/>
              <a:t> has two images: one is the same as last slide,</a:t>
            </a:r>
            <a:r>
              <a:rPr lang="en-US" dirty="0"/>
              <a:t> showing a column and surrounding slab reinforcing that</a:t>
            </a:r>
            <a:r>
              <a:rPr lang="en-US" baseline="0" dirty="0"/>
              <a:t> illustrates force transfer into the column and the other is a section of a beam/slab and column bolted connection. </a:t>
            </a:r>
          </a:p>
          <a:p>
            <a:endParaRPr lang="en-US" b="1" i="1" u="sng" dirty="0"/>
          </a:p>
          <a:p>
            <a:r>
              <a:rPr lang="en-US" b="1" i="1" u="sng" dirty="0"/>
              <a:t>Slide outlines the rules for checking concrete bearing stresses and illustrates the mechanism at work via two figures</a:t>
            </a:r>
          </a:p>
          <a:p>
            <a:pPr marL="171450" indent="-171450">
              <a:buFont typeface="Arial" pitchFamily="34" charset="0"/>
              <a:buChar char="•"/>
            </a:pPr>
            <a:r>
              <a:rPr lang="en-US" dirty="0"/>
              <a:t>The primary means of turning the moment from the beam ends into the column is through slab concrete bearing on the encased flanges and through the seat angle bearing or pulling at the bottom of the beam.</a:t>
            </a:r>
          </a:p>
          <a:p>
            <a:pPr marL="171450" indent="-171450">
              <a:buFont typeface="Arial" pitchFamily="34" charset="0"/>
              <a:buChar char="•"/>
            </a:pPr>
            <a:r>
              <a:rPr lang="en-US" dirty="0"/>
              <a:t>The maximum moment that can be delivered from the system to the column is simply the sum of the plastic moment capacities of the connections on each side of the column.  </a:t>
            </a:r>
          </a:p>
          <a:p>
            <a:pPr marL="171450" indent="-171450">
              <a:buFont typeface="Arial" pitchFamily="34" charset="0"/>
              <a:buChar char="•"/>
            </a:pPr>
            <a:r>
              <a:rPr lang="en-US" dirty="0"/>
              <a:t>For the W21x44 of our example this summation of moment capacities is  367 + 240 = 607 k-</a:t>
            </a:r>
            <a:r>
              <a:rPr lang="en-US" dirty="0" err="1"/>
              <a:t>ft</a:t>
            </a:r>
            <a:endParaRPr lang="en-US" dirty="0"/>
          </a:p>
          <a:p>
            <a:pPr marL="171450" indent="-171450">
              <a:buFont typeface="Arial" pitchFamily="34" charset="0"/>
              <a:buChar char="•"/>
            </a:pPr>
            <a:r>
              <a:rPr lang="en-US" dirty="0"/>
              <a:t>Depth between compression centroid at slab and bottom of beam is approximately 20.7” (depth of W21x44) + 4.5”/2 = 22.95”</a:t>
            </a:r>
          </a:p>
          <a:p>
            <a:pPr marL="171450" indent="-171450">
              <a:buFont typeface="Arial" pitchFamily="34" charset="0"/>
              <a:buChar char="•"/>
            </a:pPr>
            <a:r>
              <a:rPr lang="en-US" dirty="0"/>
              <a:t>Thus concrete bearing force at flange is approximately 607k-ft/22.95” = 317 kips</a:t>
            </a:r>
          </a:p>
          <a:p>
            <a:pPr marL="171450" indent="-171450">
              <a:buFont typeface="Arial" pitchFamily="34" charset="0"/>
              <a:buChar char="•"/>
            </a:pPr>
            <a:r>
              <a:rPr lang="en-US" dirty="0"/>
              <a:t>A W10x88 column has a 10.3‑inch-wide flange.  Assuming uniform bearing of the concrete on each flange, the bearing stress would be 317 kips / 2 flanges / 4.5‑inch-thick slab / 10.3‑inch-wide flange = 3.42 </a:t>
            </a:r>
            <a:r>
              <a:rPr lang="en-US" dirty="0" err="1"/>
              <a:t>ksi</a:t>
            </a:r>
            <a:r>
              <a:rPr lang="en-US" dirty="0"/>
              <a:t>, which is less than the recommended limit of .  </a:t>
            </a:r>
          </a:p>
          <a:p>
            <a:pPr marL="171450" indent="-171450">
              <a:buFont typeface="Arial" pitchFamily="34" charset="0"/>
              <a:buChar char="•"/>
            </a:pPr>
            <a:r>
              <a:rPr lang="en-US" dirty="0"/>
              <a:t>It is also necessary to check this force against the flange local bending and web local yielding limit states given in Chapter J of AISC 360. </a:t>
            </a:r>
          </a:p>
          <a:p>
            <a:pPr marL="171450" indent="-171450">
              <a:buFont typeface="Arial" pitchFamily="34" charset="0"/>
              <a:buChar char="•"/>
            </a:pPr>
            <a:r>
              <a:rPr lang="en-US" dirty="0"/>
              <a:t> It is important to have concrete filling the gap between column flanges; otherwise, the force must be transferred by a single column flange.</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25</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text outlining the checks of connection moment capacity ratios. </a:t>
            </a:r>
            <a:endParaRPr lang="en-US" b="1" i="1" u="sng" dirty="0"/>
          </a:p>
          <a:p>
            <a:endParaRPr lang="en-US" b="1" i="1" u="sng" dirty="0"/>
          </a:p>
          <a:p>
            <a:r>
              <a:rPr lang="en-US" b="1" i="1" u="sng" dirty="0"/>
              <a:t>Slide outlines the checking of connection moment capacity ratios</a:t>
            </a:r>
          </a:p>
          <a:p>
            <a:pPr marL="171450" indent="-171450">
              <a:buFont typeface="Arial" pitchFamily="34" charset="0"/>
              <a:buChar char="•"/>
            </a:pPr>
            <a:r>
              <a:rPr lang="en-US" dirty="0"/>
              <a:t>AISC 341 requires 50% min</a:t>
            </a:r>
          </a:p>
          <a:p>
            <a:pPr marL="171450" indent="-171450">
              <a:buFont typeface="Arial" pitchFamily="34" charset="0"/>
              <a:buChar char="•"/>
            </a:pPr>
            <a:r>
              <a:rPr lang="en-US" dirty="0"/>
              <a:t>However, ASCE Journal paper recommends targeting 75% with 50% as a lower bound and 100% as an upper bound</a:t>
            </a:r>
          </a:p>
          <a:p>
            <a:pPr marL="171450" indent="-171450">
              <a:buFont typeface="Arial" pitchFamily="34" charset="0"/>
              <a:buChar char="•"/>
            </a:pPr>
            <a:r>
              <a:rPr lang="en-US" dirty="0"/>
              <a:t>The two values for negative and positive connection capacity (@ 20 </a:t>
            </a:r>
            <a:r>
              <a:rPr lang="en-US" dirty="0" err="1"/>
              <a:t>mrad</a:t>
            </a:r>
            <a:r>
              <a:rPr lang="en-US" dirty="0"/>
              <a:t> and 10 </a:t>
            </a:r>
            <a:r>
              <a:rPr lang="en-US" dirty="0" err="1"/>
              <a:t>mrad</a:t>
            </a:r>
            <a:r>
              <a:rPr lang="en-US" dirty="0"/>
              <a:t> respectively) divided by the bare beam </a:t>
            </a:r>
            <a:r>
              <a:rPr lang="en-US" dirty="0" err="1"/>
              <a:t>Mp</a:t>
            </a:r>
            <a:r>
              <a:rPr lang="en-US" dirty="0"/>
              <a:t> are presented above</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26</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An image on the right depicting a connection highlighting the seat angle. </a:t>
            </a:r>
            <a:endParaRPr lang="en-US" b="1" i="1" u="sng" dirty="0"/>
          </a:p>
          <a:p>
            <a:endParaRPr lang="en-US" b="1" i="1" u="sng" dirty="0"/>
          </a:p>
          <a:p>
            <a:r>
              <a:rPr lang="en-US" b="1" i="1" u="sng" dirty="0"/>
              <a:t>Slide outlines the guidelines for proportioning the bottom seat angle</a:t>
            </a:r>
          </a:p>
          <a:p>
            <a:pPr marL="171450" indent="-171450">
              <a:buFont typeface="Arial" pitchFamily="34" charset="0"/>
              <a:buChar char="•"/>
            </a:pPr>
            <a:r>
              <a:rPr lang="en-US" dirty="0"/>
              <a:t>Most of the angle proportioning is dictated by geometric issues of fitting bolts</a:t>
            </a:r>
          </a:p>
          <a:p>
            <a:pPr marL="171450" indent="-171450">
              <a:buFont typeface="Arial" pitchFamily="34" charset="0"/>
              <a:buChar char="•"/>
            </a:pPr>
            <a:r>
              <a:rPr lang="en-US" dirty="0"/>
              <a:t>There is an As min required per the AISC Design Guide</a:t>
            </a:r>
          </a:p>
          <a:p>
            <a:pPr marL="171450" indent="-171450">
              <a:buFont typeface="Arial" pitchFamily="34" charset="0"/>
              <a:buChar char="•"/>
            </a:pPr>
            <a:r>
              <a:rPr lang="en-US" dirty="0"/>
              <a:t>You want as long an outstanding leg as possible to allow as many bolts in this leg as possible in order to get the most moment capacity out of the connection. This is typically the limiting factor for the moment capacity of the connection.</a:t>
            </a:r>
          </a:p>
          <a:p>
            <a:pPr marL="171450" indent="-171450">
              <a:buFont typeface="Arial" pitchFamily="34" charset="0"/>
              <a:buChar char="•"/>
            </a:pPr>
            <a:r>
              <a:rPr lang="en-US" dirty="0"/>
              <a:t>The vertical leg bolt location and thickness should allow a ductile hinge mechanism to form without brittle shearing of the angle or tension failure of the bolt.  When the connection is in positive bending, this is the source of the ductility.</a:t>
            </a:r>
          </a:p>
          <a:p>
            <a:pPr marL="171450" indent="-171450">
              <a:buFont typeface="Arial" pitchFamily="34" charset="0"/>
              <a:buChar char="•"/>
            </a:pPr>
            <a:r>
              <a:rPr lang="en-US" dirty="0"/>
              <a:t>By detailing to the above suggested limits, one can ensure a ductile failure mode and also eliminate significant interaction between bending and shear failures of the angle</a:t>
            </a:r>
          </a:p>
          <a:p>
            <a:pPr marL="171450" indent="-171450">
              <a:buFont typeface="Arial" pitchFamily="34" charset="0"/>
              <a:buChar char="•"/>
            </a:pPr>
            <a:r>
              <a:rPr lang="en-US" dirty="0"/>
              <a:t>This last rule is a guideline developed by the author and not found in any of the research literature</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27</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An image showing three bolts in an angle. </a:t>
            </a:r>
            <a:endParaRPr lang="en-US" b="1" i="1" u="sng" dirty="0"/>
          </a:p>
          <a:p>
            <a:endParaRPr lang="en-US" b="1" i="1" u="sng" dirty="0"/>
          </a:p>
          <a:p>
            <a:r>
              <a:rPr lang="en-US" b="1" i="1" u="sng" dirty="0"/>
              <a:t>Slide outlines the basic checks one has to make for the bolts in the bottom seat angle</a:t>
            </a:r>
          </a:p>
          <a:p>
            <a:pPr marL="171450" indent="-171450">
              <a:buFont typeface="Arial" pitchFamily="34" charset="0"/>
              <a:buChar char="•"/>
            </a:pPr>
            <a:r>
              <a:rPr lang="en-US" dirty="0"/>
              <a:t>Vertical Leg Bolts</a:t>
            </a:r>
          </a:p>
          <a:p>
            <a:pPr marL="628650" lvl="1" indent="-171450">
              <a:buFont typeface="Arial" pitchFamily="34" charset="0"/>
              <a:buChar char="•"/>
            </a:pPr>
            <a:r>
              <a:rPr lang="en-US" dirty="0"/>
              <a:t>The bolts in the vertical leg need to be able to develop the tension that can be delivered by the angle as it develops its hinge in the portion of the leg above the bolt.</a:t>
            </a:r>
          </a:p>
          <a:p>
            <a:pPr marL="628650" lvl="1" indent="-171450">
              <a:buFont typeface="Arial" pitchFamily="34" charset="0"/>
              <a:buChar char="•"/>
            </a:pPr>
            <a:r>
              <a:rPr lang="en-US" dirty="0"/>
              <a:t>The example problem in the paper goes into detail on how one would determine the hinging capacity of the angle and the associated additional prying forces in the bolt.</a:t>
            </a:r>
          </a:p>
          <a:p>
            <a:pPr marL="628650" lvl="1" indent="-171450">
              <a:buFont typeface="Arial" pitchFamily="34" charset="0"/>
              <a:buChar char="•"/>
            </a:pPr>
            <a:r>
              <a:rPr lang="en-US" dirty="0"/>
              <a:t>In order to ensure the bolts are capable of handling potential </a:t>
            </a:r>
            <a:r>
              <a:rPr lang="en-US" dirty="0" err="1"/>
              <a:t>overstrength</a:t>
            </a:r>
            <a:r>
              <a:rPr lang="en-US" dirty="0"/>
              <a:t> of the angle, an </a:t>
            </a:r>
            <a:r>
              <a:rPr lang="en-US" dirty="0" err="1"/>
              <a:t>Ry</a:t>
            </a:r>
            <a:r>
              <a:rPr lang="en-US" dirty="0"/>
              <a:t> factor is applied</a:t>
            </a:r>
          </a:p>
          <a:p>
            <a:pPr marL="171450" indent="-171450">
              <a:buFont typeface="Arial" pitchFamily="34" charset="0"/>
              <a:buChar char="•"/>
            </a:pPr>
            <a:r>
              <a:rPr lang="en-US" dirty="0"/>
              <a:t>Horizontal Leg Bolts</a:t>
            </a:r>
          </a:p>
          <a:p>
            <a:pPr marL="628650" lvl="1" indent="-171450">
              <a:buFont typeface="Arial" pitchFamily="34" charset="0"/>
              <a:buChar char="•"/>
            </a:pPr>
            <a:r>
              <a:rPr lang="en-US" dirty="0"/>
              <a:t>4 – 1” bolts is about as many as one can fit given standard angle sizes</a:t>
            </a:r>
          </a:p>
          <a:p>
            <a:pPr marL="628650" lvl="1" indent="-171450">
              <a:buFont typeface="Arial" pitchFamily="34" charset="0"/>
              <a:buChar char="•"/>
            </a:pPr>
            <a:r>
              <a:rPr lang="en-US" dirty="0"/>
              <a:t>The source of shear comes from tension yielding of the reinforcing steel and hinging of the web angles being pulled in tension away from the column face (similar to the hinge mechanism of the seat angle)</a:t>
            </a:r>
          </a:p>
          <a:p>
            <a:pPr marL="628650" lvl="1" indent="-171450">
              <a:buFont typeface="Arial" pitchFamily="34" charset="0"/>
              <a:buChar char="•"/>
            </a:pPr>
            <a:r>
              <a:rPr lang="en-US" dirty="0" err="1"/>
              <a:t>Ry</a:t>
            </a:r>
            <a:r>
              <a:rPr lang="en-US" dirty="0"/>
              <a:t> factors are applied to ensure </a:t>
            </a:r>
            <a:r>
              <a:rPr lang="en-US" dirty="0" err="1"/>
              <a:t>overstength</a:t>
            </a:r>
            <a:r>
              <a:rPr lang="en-US" dirty="0"/>
              <a:t> issues are covered, the </a:t>
            </a:r>
            <a:r>
              <a:rPr lang="en-US" dirty="0" err="1"/>
              <a:t>Ry</a:t>
            </a:r>
            <a:r>
              <a:rPr lang="en-US" dirty="0"/>
              <a:t> for rebar comes from the ASCE Journal paper</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28</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Image of connections. </a:t>
            </a:r>
            <a:endParaRPr lang="en-US" b="1" i="1" u="sng" dirty="0"/>
          </a:p>
          <a:p>
            <a:endParaRPr lang="en-US" b="1" i="1" u="sng" dirty="0"/>
          </a:p>
          <a:p>
            <a:r>
              <a:rPr lang="en-US" b="1" i="1" u="sng" dirty="0"/>
              <a:t>Slide outlines the guidelines for proportioning and detailing the double web angle shear connection</a:t>
            </a:r>
          </a:p>
          <a:p>
            <a:pPr marL="171450" indent="-171450">
              <a:buFont typeface="Arial" pitchFamily="34" charset="0"/>
              <a:buChar char="•"/>
            </a:pPr>
            <a:r>
              <a:rPr lang="en-US" dirty="0"/>
              <a:t>Primary purpose is to carry beam shear; however, they do participate in the connection moment rotation behavior as well so they still should be sized by the EOR and not delegated</a:t>
            </a:r>
          </a:p>
          <a:p>
            <a:pPr marL="171450" indent="-171450">
              <a:buFont typeface="Arial" pitchFamily="34" charset="0"/>
              <a:buChar char="•"/>
            </a:pPr>
            <a:r>
              <a:rPr lang="en-US" dirty="0"/>
              <a:t>The shear to be considered would be the full gravity plus seismic. The seismic shear is determined assuming full hinges at both ends of the beam</a:t>
            </a:r>
          </a:p>
          <a:p>
            <a:pPr marL="171450" indent="-171450">
              <a:buFont typeface="Arial" pitchFamily="34" charset="0"/>
              <a:buChar char="•"/>
            </a:pPr>
            <a:r>
              <a:rPr lang="en-US" dirty="0"/>
              <a:t>The gage for the bolts to the column should be detailed to allow ductile tension hinging of the web angles as discussed when we talked about the seat angle connection, again this guideline presented is not a rule; but, merely a guideline that will ensure ductile failure</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29</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an image of a composite partially restrained moment frame, or C-PRMF frame</a:t>
            </a:r>
            <a:r>
              <a:rPr lang="en-US" baseline="0" dirty="0"/>
              <a:t>. </a:t>
            </a:r>
            <a:endParaRPr lang="en-US" dirty="0"/>
          </a:p>
          <a:p>
            <a:endParaRPr lang="en-US" b="1" i="1" u="sng" dirty="0"/>
          </a:p>
          <a:p>
            <a:r>
              <a:rPr lang="en-US" b="1" i="1" u="sng" dirty="0"/>
              <a:t>This slide illustrates the basic structural components of a C-PRMF system</a:t>
            </a:r>
          </a:p>
          <a:p>
            <a:pPr marL="171450" indent="-171450">
              <a:buFont typeface="Arial" pitchFamily="34" charset="0"/>
              <a:buChar char="•"/>
            </a:pPr>
            <a:r>
              <a:rPr lang="en-US" dirty="0"/>
              <a:t>To date, most C-PRMF systems have been comprised of standard W-shape columns, W-shape composite beams, and the PRCC itself.</a:t>
            </a:r>
          </a:p>
          <a:p>
            <a:pPr marL="171450" indent="-171450">
              <a:buFont typeface="Arial" pitchFamily="34" charset="0"/>
              <a:buChar char="•"/>
            </a:pPr>
            <a:r>
              <a:rPr lang="en-US" dirty="0"/>
              <a:t>The frames are typically strong axis only frames (no bi-axial columns)</a:t>
            </a:r>
          </a:p>
          <a:p>
            <a:pPr marL="171450" indent="-171450">
              <a:buFont typeface="Arial" pitchFamily="34" charset="0"/>
              <a:buChar char="•"/>
            </a:pPr>
            <a:r>
              <a:rPr lang="en-US" dirty="0"/>
              <a:t>Testing has been done on bi-axial PRCC connections; however, to date, they are not widely used</a:t>
            </a:r>
          </a:p>
          <a:p>
            <a:pPr marL="171450" indent="-171450">
              <a:buFont typeface="Arial" pitchFamily="34" charset="0"/>
              <a:buChar char="•"/>
            </a:pPr>
            <a:r>
              <a:rPr lang="en-US" dirty="0"/>
              <a:t>HSS columns could be used and may be advantageous for the biaxial condition; however, the author is not aware of PRCC tests with HSS columns at this time</a:t>
            </a:r>
          </a:p>
          <a:p>
            <a:pPr marL="171450" indent="-171450">
              <a:buFont typeface="Arial" pitchFamily="34" charset="0"/>
              <a:buChar char="•"/>
            </a:pPr>
            <a:r>
              <a:rPr lang="en-US" dirty="0"/>
              <a:t>The typical PRCC connection has the component shown in the figure; however, there are other versions of this type of connection that have been tested.</a:t>
            </a:r>
          </a:p>
          <a:p>
            <a:pPr marL="171450" indent="-171450">
              <a:buFont typeface="Arial" pitchFamily="34" charset="0"/>
              <a:buChar char="•"/>
            </a:pPr>
            <a:r>
              <a:rPr lang="en-US" dirty="0"/>
              <a:t>Despite the testing of other versions, only the above version has been fully developed in the literature to a point that truly allows for the connection’s design</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a table</a:t>
            </a:r>
            <a:r>
              <a:rPr lang="en-US" baseline="0" dirty="0"/>
              <a:t> summarizing the gravity type loads applied to the example building. </a:t>
            </a:r>
            <a:endParaRPr lang="en-US" b="1" i="1" u="sng" dirty="0"/>
          </a:p>
          <a:p>
            <a:endParaRPr lang="en-US" b="1" i="1" u="sng" dirty="0"/>
          </a:p>
          <a:p>
            <a:r>
              <a:rPr lang="en-US" b="1" i="1" u="sng" dirty="0"/>
              <a:t>Slide summarizes all the gravity type loads applied to the example building</a:t>
            </a:r>
          </a:p>
          <a:p>
            <a:pPr marL="171450" indent="-171450">
              <a:buFont typeface="Arial" pitchFamily="34" charset="0"/>
              <a:buChar char="•"/>
            </a:pPr>
            <a:r>
              <a:rPr lang="en-US" dirty="0"/>
              <a:t>The design gravity loads and the associated seismic weights for the example building are summarized above.  </a:t>
            </a:r>
          </a:p>
          <a:p>
            <a:pPr marL="171450" indent="-171450">
              <a:buFont typeface="Arial" pitchFamily="34" charset="0"/>
              <a:buChar char="•"/>
            </a:pPr>
            <a:r>
              <a:rPr lang="en-US" dirty="0"/>
              <a:t>The seismic weight of the storage live load is taken as 50 percent of the design gravity load (a minimum of 25 percent is required by Standard Section 12.7.2).  </a:t>
            </a:r>
          </a:p>
          <a:p>
            <a:pPr marL="171450" indent="-171450">
              <a:buFont typeface="Arial" pitchFamily="34" charset="0"/>
              <a:buChar char="•"/>
            </a:pPr>
            <a:r>
              <a:rPr lang="en-US" dirty="0"/>
              <a:t>To simplify this design example, the roof design is assumed to be the same as the floor design and floor loads are used rather than considering special roof and snow loads</a:t>
            </a:r>
          </a:p>
          <a:p>
            <a:pPr marL="171450" indent="-171450">
              <a:buFont typeface="Arial" pitchFamily="34" charset="0"/>
              <a:buChar char="•"/>
            </a:pPr>
            <a:r>
              <a:rPr lang="en-US" dirty="0"/>
              <a:t>The reason for categorizing dead loads as non-composite and composite is explained later.</a:t>
            </a:r>
          </a:p>
          <a:p>
            <a:pPr marL="171450" indent="-171450">
              <a:buFont typeface="Arial" pitchFamily="34" charset="0"/>
              <a:buChar char="•"/>
            </a:pPr>
            <a:r>
              <a:rPr lang="en-US" dirty="0"/>
              <a:t>Live loads are applied to beams in the analytical model, with corresponding live load reductions appropriate for beam design.  </a:t>
            </a:r>
          </a:p>
          <a:p>
            <a:pPr marL="171450" indent="-171450">
              <a:buFont typeface="Arial" pitchFamily="34" charset="0"/>
              <a:buChar char="•"/>
            </a:pPr>
            <a:r>
              <a:rPr lang="en-US" dirty="0"/>
              <a:t>Column live loads are adjusted to account for different live load reduction factors, including the 20 percent reduction on storage loads for columns supporting two or more floors per </a:t>
            </a:r>
            <a:r>
              <a:rPr lang="en-US" i="1" dirty="0"/>
              <a:t>Standard</a:t>
            </a:r>
            <a:r>
              <a:rPr lang="en-US" dirty="0"/>
              <a:t> Section 4.8.2.</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30</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an image of the ASCE 7 provisions table (Table</a:t>
            </a:r>
            <a:r>
              <a:rPr lang="en-US" baseline="0" dirty="0"/>
              <a:t> 12.2-1) highlighting the basis for the C-PRMF.</a:t>
            </a:r>
            <a:endParaRPr lang="en-US" b="1" i="1" u="sng" dirty="0"/>
          </a:p>
          <a:p>
            <a:endParaRPr lang="en-US" b="1" i="1" u="sng" dirty="0"/>
          </a:p>
          <a:p>
            <a:r>
              <a:rPr lang="en-US" b="1" i="1" u="sng" dirty="0"/>
              <a:t>Slide shows the ASCE 7 table and the associated seismic design values associated with a C-PRMF system</a:t>
            </a:r>
          </a:p>
          <a:p>
            <a:pPr marL="171450" indent="-171450">
              <a:buFont typeface="Arial" pitchFamily="34" charset="0"/>
              <a:buChar char="•"/>
            </a:pPr>
            <a:r>
              <a:rPr lang="en-US" dirty="0"/>
              <a:t>For Seismic Design Category C, the height limit is 160 feet, so the selected system is permitted for this 52-foot-tall example building.  </a:t>
            </a:r>
          </a:p>
          <a:p>
            <a:pPr marL="171450" indent="-171450">
              <a:buFont typeface="Arial" pitchFamily="34" charset="0"/>
              <a:buChar char="•"/>
            </a:pPr>
            <a:r>
              <a:rPr lang="en-US" dirty="0"/>
              <a:t>The building is regular in both plan and elevation; consequently, the Equivalent Lateral Force Procedure of Section 12.8 is permitted in accordance with Standard Table 12.6 1.  </a:t>
            </a:r>
          </a:p>
          <a:p>
            <a:pPr marL="171450" indent="-171450">
              <a:buFont typeface="Arial" pitchFamily="34" charset="0"/>
              <a:buChar char="•"/>
            </a:pPr>
            <a:r>
              <a:rPr lang="en-US" dirty="0"/>
              <a:t>Other applicable parameters regarding site are given in the example problem</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31</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a:t>
            </a:r>
            <a:r>
              <a:rPr lang="en-US" baseline="0" dirty="0"/>
              <a:t> table 12.8-2 from ASCE 7 which shows how to approximate period of the structure. </a:t>
            </a:r>
            <a:endParaRPr lang="en-US" b="1" i="1" u="sng" dirty="0"/>
          </a:p>
          <a:p>
            <a:endParaRPr lang="en-US" b="1" i="1" u="sng" dirty="0"/>
          </a:p>
          <a:p>
            <a:r>
              <a:rPr lang="en-US" b="1" i="1" u="sng" dirty="0"/>
              <a:t>Slide illustrates the table from ASCE 7 where you choose the approximate period coefficients</a:t>
            </a:r>
          </a:p>
          <a:p>
            <a:pPr marL="171450" indent="-171450">
              <a:buFont typeface="Arial" pitchFamily="34" charset="0"/>
              <a:buChar char="•"/>
            </a:pPr>
            <a:r>
              <a:rPr lang="en-US" dirty="0"/>
              <a:t>The approximate period is determined to be 0.66 seconds using Equation 12.8-7 and the steel moment-resisting frame parameters of Table 12.8-2. </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32</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a:t>
            </a:r>
            <a:r>
              <a:rPr lang="en-US" baseline="0" dirty="0"/>
              <a:t> slide contains Table 12.8-1 from ASCE 7 which illustrates the upper bound coefficient for period determination.</a:t>
            </a:r>
            <a:endParaRPr lang="en-US" b="1" i="1" u="sng" dirty="0"/>
          </a:p>
          <a:p>
            <a:endParaRPr lang="en-US" b="1" i="1" u="sng" dirty="0"/>
          </a:p>
          <a:p>
            <a:r>
              <a:rPr lang="en-US" b="1" i="1" u="sng" dirty="0"/>
              <a:t>Slide illustrates the table from ASCE 7 where you choose the upper bound coefficient for the period determination</a:t>
            </a:r>
          </a:p>
          <a:p>
            <a:pPr marL="171450" indent="-171450">
              <a:buFont typeface="Arial" pitchFamily="34" charset="0"/>
              <a:buChar char="•"/>
            </a:pPr>
            <a:r>
              <a:rPr lang="en-US" dirty="0"/>
              <a:t>The coefficient for upper limit on calculated period, </a:t>
            </a:r>
            <a:r>
              <a:rPr lang="en-US" i="1" dirty="0"/>
              <a:t>C</a:t>
            </a:r>
            <a:r>
              <a:rPr lang="en-US" i="1" baseline="-25000" dirty="0"/>
              <a:t>u</a:t>
            </a:r>
            <a:r>
              <a:rPr lang="en-US" i="1" dirty="0"/>
              <a:t>,</a:t>
            </a:r>
            <a:r>
              <a:rPr lang="en-US" dirty="0"/>
              <a:t> from Table 12.8-1 is 1.62 (interpolated between values in table), resulting in </a:t>
            </a:r>
            <a:r>
              <a:rPr lang="en-US" i="1" dirty="0" err="1"/>
              <a:t>T</a:t>
            </a:r>
            <a:r>
              <a:rPr lang="en-US" i="1" baseline="-25000" dirty="0" err="1"/>
              <a:t>max</a:t>
            </a:r>
            <a:r>
              <a:rPr lang="en-US" dirty="0"/>
              <a:t> of 1.07 seconds for purposes of determining strength-level seismic forces.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33</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text on</a:t>
            </a:r>
            <a:r>
              <a:rPr lang="en-US" baseline="0" dirty="0"/>
              <a:t> the process of finalizing the period determination used for calculating seismic forces.</a:t>
            </a:r>
            <a:endParaRPr lang="en-US" b="1" i="1" u="sng" dirty="0"/>
          </a:p>
          <a:p>
            <a:endParaRPr lang="en-US" b="1" i="1" u="sng" dirty="0"/>
          </a:p>
          <a:p>
            <a:r>
              <a:rPr lang="en-US" b="1" i="1" u="sng" dirty="0"/>
              <a:t>Slide outlines the basic thoughts on how one goes about finalizing the period determination that will be used for determining seismic forces</a:t>
            </a:r>
          </a:p>
          <a:p>
            <a:pPr marL="171450" indent="-171450">
              <a:buFont typeface="Arial" pitchFamily="34" charset="0"/>
              <a:buChar char="•"/>
            </a:pPr>
            <a:r>
              <a:rPr lang="en-US" dirty="0"/>
              <a:t>A specific value for PRCC stiffness must be selected in order to conduct a dynamic analysis to determine the building period.  Can’t do a dynamic analysis to determine a single period when using a non-linear connection curve.</a:t>
            </a:r>
          </a:p>
          <a:p>
            <a:pPr marL="171450" indent="-171450">
              <a:buFont typeface="Arial" pitchFamily="34" charset="0"/>
              <a:buChar char="•"/>
            </a:pPr>
            <a:r>
              <a:rPr lang="en-US" dirty="0"/>
              <a:t>It is recommended that the designer use </a:t>
            </a:r>
            <a:r>
              <a:rPr lang="en-US" i="1" dirty="0" err="1"/>
              <a:t>K</a:t>
            </a:r>
            <a:r>
              <a:rPr lang="en-US" i="1" baseline="-25000" dirty="0" err="1"/>
              <a:t>ci</a:t>
            </a:r>
            <a:r>
              <a:rPr lang="en-US" dirty="0"/>
              <a:t> of the negative moment-rotation behavior given in Section 9.2.2 above for this analysis.  </a:t>
            </a:r>
          </a:p>
          <a:p>
            <a:pPr marL="171450" indent="-171450">
              <a:buFont typeface="Arial" pitchFamily="34" charset="0"/>
              <a:buChar char="•"/>
            </a:pPr>
            <a:r>
              <a:rPr lang="en-US" dirty="0"/>
              <a:t>This should result in the shortest possible analytical building period and thus the largest seismic design forces.  </a:t>
            </a:r>
          </a:p>
          <a:p>
            <a:pPr marL="171450" indent="-171450">
              <a:buFont typeface="Arial" pitchFamily="34" charset="0"/>
              <a:buChar char="•"/>
            </a:pPr>
            <a:r>
              <a:rPr lang="en-US" dirty="0"/>
              <a:t>For the example building, the computed periods of vibration in the first modes are 2.13 and 1.95 seconds in the north-south and east-west directions, respectively.  These values exceed </a:t>
            </a:r>
            <a:r>
              <a:rPr lang="en-US" i="1" dirty="0" err="1"/>
              <a:t>T</a:t>
            </a:r>
            <a:r>
              <a:rPr lang="en-US" i="1" baseline="-25000" dirty="0" err="1"/>
              <a:t>max</a:t>
            </a:r>
            <a:r>
              <a:rPr lang="en-US" i="1" dirty="0"/>
              <a:t>,</a:t>
            </a:r>
            <a:r>
              <a:rPr lang="en-US" dirty="0"/>
              <a:t> (given above) so strength-level seismic forces must be computed using </a:t>
            </a:r>
            <a:r>
              <a:rPr lang="en-US" i="1" dirty="0" err="1"/>
              <a:t>T</a:t>
            </a:r>
            <a:r>
              <a:rPr lang="en-US" i="1" baseline="-25000" dirty="0" err="1"/>
              <a:t>max</a:t>
            </a:r>
            <a:r>
              <a:rPr lang="en-US" dirty="0"/>
              <a:t> (given above) for the period.</a:t>
            </a:r>
          </a:p>
          <a:p>
            <a:pPr marL="171450" indent="-171450">
              <a:buFont typeface="Arial" pitchFamily="34" charset="0"/>
              <a:buChar char="•"/>
            </a:pPr>
            <a:r>
              <a:rPr lang="en-US" dirty="0"/>
              <a:t>The final calculation of building base shear and the vertical distribution of forces is exactly like any other building and is detailed in the example</a:t>
            </a:r>
          </a:p>
          <a:p>
            <a:pPr marL="171450" indent="-171450">
              <a:buFont typeface="Arial" pitchFamily="34" charset="0"/>
              <a:buChar char="•"/>
            </a:pPr>
            <a:r>
              <a:rPr lang="en-US" dirty="0"/>
              <a:t>Note that if seismic drift was becoming a problem you could use the calculated period to determine a set of seismic forces for drift checking</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34</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contains</a:t>
            </a:r>
            <a:r>
              <a:rPr lang="en-US" baseline="0" dirty="0"/>
              <a:t> text outlining the rules for determining notional loads for the example building. </a:t>
            </a:r>
            <a:endParaRPr lang="en-US" b="1" i="1" u="sng" dirty="0"/>
          </a:p>
          <a:p>
            <a:endParaRPr lang="en-US" b="1" i="1" u="sng" dirty="0"/>
          </a:p>
          <a:p>
            <a:r>
              <a:rPr lang="en-US" b="1" i="1" u="sng" dirty="0"/>
              <a:t>Slide outlines rules for determining notional loads for the example building</a:t>
            </a:r>
          </a:p>
          <a:p>
            <a:pPr marL="171450" indent="-171450">
              <a:buFont typeface="Arial" pitchFamily="34" charset="0"/>
              <a:buChar char="•"/>
            </a:pPr>
            <a:r>
              <a:rPr lang="en-US" dirty="0"/>
              <a:t>Note that wind loads were considered; but, were substantially less than the seismic loads so they are not discussed here and there is nothing unique about calculating them associated with the C-PRMF system</a:t>
            </a:r>
          </a:p>
          <a:p>
            <a:pPr marL="171450" indent="-171450">
              <a:buFont typeface="Arial" pitchFamily="34" charset="0"/>
              <a:buChar char="•"/>
            </a:pPr>
            <a:r>
              <a:rPr lang="en-US" dirty="0"/>
              <a:t>AISC 360 now requires that notional loads be included in the building analysis.  </a:t>
            </a:r>
          </a:p>
          <a:p>
            <a:pPr marL="171450" indent="-171450">
              <a:buFont typeface="Arial" pitchFamily="34" charset="0"/>
              <a:buChar char="•"/>
            </a:pPr>
            <a:r>
              <a:rPr lang="en-US" dirty="0"/>
              <a:t>This example building qualifies for application of notional loads to gravity-only load combinations.  This is typically the case.</a:t>
            </a:r>
          </a:p>
          <a:p>
            <a:pPr marL="171450" indent="-171450">
              <a:buFont typeface="Arial" pitchFamily="34" charset="0"/>
              <a:buChar char="•"/>
            </a:pPr>
            <a:r>
              <a:rPr lang="en-US" dirty="0"/>
              <a:t>Notional loads are taken as 0.2% of gravity loads</a:t>
            </a:r>
          </a:p>
          <a:p>
            <a:pPr marL="171450" indent="-171450">
              <a:buFont typeface="Arial" pitchFamily="34" charset="0"/>
              <a:buChar char="•"/>
            </a:pPr>
            <a:r>
              <a:rPr lang="en-US" dirty="0"/>
              <a:t>The notional loads are applied in the same manner as the seismic and wind loads in each orthogonal direction of the building and they are factored by the same load factors that are applied to their corresponding source (such as 1.2 or 1.4 for dead loads). </a:t>
            </a:r>
          </a:p>
          <a:p>
            <a:pPr marL="171450" indent="-171450">
              <a:buFont typeface="Arial" pitchFamily="34" charset="0"/>
              <a:buChar char="•"/>
            </a:pPr>
            <a:r>
              <a:rPr lang="en-US" dirty="0"/>
              <a:t>It is important to note that, in general, notional loads should be determined, at a minimum, on a column-by-column basis rather than for an entire floor as done above.  This will allow the design to capture the effect of gravity loads that are not symmetric about the center of the building.  </a:t>
            </a:r>
          </a:p>
          <a:p>
            <a:pPr marL="171450" indent="-171450">
              <a:buFont typeface="Arial" pitchFamily="34" charset="0"/>
              <a:buChar char="•"/>
            </a:pPr>
            <a:r>
              <a:rPr lang="en-US" dirty="0"/>
              <a:t>The example building happens to have gravity loads that are concentric with the center of the building, so it does not matter in this case.</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35</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contains text of the different load combinations that control the design of the example building. </a:t>
            </a:r>
            <a:endParaRPr lang="en-US" b="1" i="1" u="sng" dirty="0"/>
          </a:p>
          <a:p>
            <a:endParaRPr lang="en-US" b="1" i="1" u="sng" dirty="0"/>
          </a:p>
          <a:p>
            <a:r>
              <a:rPr lang="en-US" b="1" i="1" u="sng" dirty="0"/>
              <a:t>Slide outlines the load combinations that control the design of the example building</a:t>
            </a:r>
          </a:p>
          <a:p>
            <a:pPr marL="171450" indent="-171450">
              <a:buFont typeface="Arial" pitchFamily="34" charset="0"/>
              <a:buChar char="•"/>
            </a:pPr>
            <a:r>
              <a:rPr lang="en-US" dirty="0"/>
              <a:t>The above load combinations are the primary combinations controlling the design of this example building</a:t>
            </a:r>
          </a:p>
          <a:p>
            <a:pPr marL="171450" indent="-171450">
              <a:buFont typeface="Arial" pitchFamily="34" charset="0"/>
              <a:buChar char="•"/>
            </a:pPr>
            <a:r>
              <a:rPr lang="en-US" dirty="0"/>
              <a:t>The loads have to be broken out into pre-composite and post composite loads for proper application of the loads to the building due to the 2-stage behavior of the connection that is discussed later.  In addition, the seismic coefficients are expanded to give the expanded combinations above.</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36</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contains text that</a:t>
            </a:r>
            <a:r>
              <a:rPr lang="en-US" baseline="0" dirty="0"/>
              <a:t> </a:t>
            </a:r>
            <a:r>
              <a:rPr lang="en-US" b="0" i="0" u="none" dirty="0"/>
              <a:t>illustrates how the basic load combinations have to be expanded to include two stages of analysis and breaking about pre-composite and post-composite loads</a:t>
            </a:r>
          </a:p>
          <a:p>
            <a:endParaRPr lang="en-US" b="1" i="1" u="sng" dirty="0"/>
          </a:p>
          <a:p>
            <a:r>
              <a:rPr lang="en-US" b="1" i="1" u="sng" dirty="0"/>
              <a:t>Slide illustrates how the basic load combinations have to be expanded to include two stages of analysis and breaking about pre-composite and post-composite loads</a:t>
            </a:r>
          </a:p>
          <a:p>
            <a:pPr marL="171450" indent="-171450">
              <a:buFont typeface="Arial" pitchFamily="34" charset="0"/>
              <a:buChar char="•"/>
            </a:pPr>
            <a:r>
              <a:rPr lang="en-US" dirty="0"/>
              <a:t>Because the PRCC has two distinct stages of moment-rotation behavior, the analysis and application of load has to be consistent with that. </a:t>
            </a:r>
          </a:p>
          <a:p>
            <a:pPr marL="171450" indent="-171450">
              <a:buFont typeface="Arial" pitchFamily="34" charset="0"/>
              <a:buChar char="•"/>
            </a:pPr>
            <a:r>
              <a:rPr lang="en-US" dirty="0"/>
              <a:t>This requires not only separating pre and post composite loads; but, also dead loads on columns from dead loads on beams.</a:t>
            </a:r>
          </a:p>
          <a:p>
            <a:pPr marL="171450" indent="-171450">
              <a:buFont typeface="Arial" pitchFamily="34" charset="0"/>
              <a:buChar char="•"/>
            </a:pPr>
            <a:r>
              <a:rPr lang="en-US" dirty="0"/>
              <a:t>Further explanation of why these are broken out is still coming up.</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37</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508 note: Slide contains text highlighting</a:t>
            </a:r>
            <a:r>
              <a:rPr lang="en-US" baseline="0" dirty="0"/>
              <a:t> additional load combinations to be used for service level design checks. </a:t>
            </a:r>
            <a:endParaRPr lang="en-US" b="1" i="1" u="sng" dirty="0"/>
          </a:p>
          <a:p>
            <a:endParaRPr lang="en-US" b="1" i="1" u="sng" dirty="0"/>
          </a:p>
          <a:p>
            <a:r>
              <a:rPr lang="en-US" b="1" i="1" u="sng" dirty="0"/>
              <a:t>Slide outlines loads combinations to be used for service level design checks</a:t>
            </a:r>
          </a:p>
          <a:p>
            <a:pPr marL="171450" indent="-171450">
              <a:buFont typeface="Arial" pitchFamily="34" charset="0"/>
              <a:buChar char="•"/>
            </a:pPr>
            <a:r>
              <a:rPr lang="en-US" dirty="0"/>
              <a:t>All drift checks are done from the results of a non-linear analysis</a:t>
            </a:r>
          </a:p>
          <a:p>
            <a:pPr marL="171450" indent="-171450">
              <a:buFont typeface="Arial" pitchFamily="34" charset="0"/>
              <a:buChar char="•"/>
            </a:pPr>
            <a:r>
              <a:rPr lang="en-US" dirty="0"/>
              <a:t>Linear superposition of non-linear results won’t cut it</a:t>
            </a:r>
          </a:p>
          <a:p>
            <a:pPr marL="171450" indent="-171450">
              <a:buFont typeface="Arial" pitchFamily="34" charset="0"/>
              <a:buChar char="•"/>
            </a:pPr>
            <a:r>
              <a:rPr lang="en-US" dirty="0"/>
              <a:t>Drift from wind or seismic alone won’t cut it because the gravity loads soften the connections</a:t>
            </a:r>
          </a:p>
          <a:p>
            <a:pPr marL="171450" indent="-171450">
              <a:buFont typeface="Arial" pitchFamily="34" charset="0"/>
              <a:buChar char="•"/>
            </a:pPr>
            <a:r>
              <a:rPr lang="en-US" dirty="0"/>
              <a:t>Consequently, the above complete load combinations have to be run in order to get a wind or seismic drift</a:t>
            </a:r>
          </a:p>
          <a:p>
            <a:pPr marL="171450" indent="-171450">
              <a:buFont typeface="Arial" pitchFamily="34" charset="0"/>
              <a:buChar char="•"/>
            </a:pPr>
            <a:r>
              <a:rPr lang="en-US" dirty="0"/>
              <a:t>The last note here is just to indicate that the above load combinations (and on previous slides) would have to have all the normal east-west, north-south directions and torsions applied.</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38</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contains text outlining a procedure that can be used for the initial proportioning of frame members. </a:t>
            </a:r>
            <a:endParaRPr lang="en-US" b="1" i="1" u="sng" dirty="0"/>
          </a:p>
          <a:p>
            <a:endParaRPr lang="en-US" b="1" i="1" u="sng" dirty="0"/>
          </a:p>
          <a:p>
            <a:r>
              <a:rPr lang="en-US" b="1" i="1" u="sng" dirty="0"/>
              <a:t>Slide outlines a procedure that can be used for the initial proportioning of frame members</a:t>
            </a:r>
          </a:p>
          <a:p>
            <a:pPr marL="171450" indent="-171450">
              <a:buFont typeface="Arial" pitchFamily="34" charset="0"/>
              <a:buChar char="•"/>
            </a:pPr>
            <a:r>
              <a:rPr lang="en-US" dirty="0"/>
              <a:t>The goal of an efficient partially restrained building design is to have a sufficient number of beams, columns and connections participating in the lateral system so that the forces developed in any of these elements from lateral loads is relatively small compared to the gravity design.</a:t>
            </a:r>
          </a:p>
          <a:p>
            <a:pPr marL="171450" indent="-171450">
              <a:buFont typeface="Arial" pitchFamily="34" charset="0"/>
              <a:buChar char="•"/>
            </a:pPr>
            <a:r>
              <a:rPr lang="en-US" dirty="0"/>
              <a:t>Design for gravity as if the connections are pinned; add the connections and check to see if any beams or columns must be upsized to handle the lateral loads. The goal is that you won’t have to.</a:t>
            </a:r>
          </a:p>
          <a:p>
            <a:pPr marL="171450" indent="-171450">
              <a:buFont typeface="Arial" pitchFamily="34" charset="0"/>
              <a:buChar char="•"/>
            </a:pPr>
            <a:r>
              <a:rPr lang="en-US" dirty="0"/>
              <a:t>The steps above are intended to get the designer close to their final result before stepping into the full blown non-linear analysis that is required for the final design confirmation of the building</a:t>
            </a:r>
          </a:p>
          <a:p>
            <a:pPr marL="171450" indent="-171450">
              <a:buFont typeface="Arial" pitchFamily="34" charset="0"/>
              <a:buChar char="•"/>
            </a:pPr>
            <a:r>
              <a:rPr lang="en-US" dirty="0"/>
              <a:t>Go through above steps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39</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indent="0">
              <a:buFont typeface="Arial" pitchFamily="34" charset="0"/>
              <a:buNone/>
            </a:pPr>
            <a:r>
              <a:rPr lang="en-US" dirty="0"/>
              <a:t>The figure on the left illustrates the true connection moment-rotation behavior (connection moment vs. relative rotation of the beam end relative to the column face), it also illustrates several connection stiffness values that could be used depending on where the connection is along its true behavior curve. The figure on the right illustrates the idea that if connections are stiff and strong enough to fall into the FR zone then the little bit of relative rotation that does occur has little affect on the analysis.  At the other end, when a connection rotates very freely then the little bit of moment developed has little affect on the analysis.  Between these two idealized zones of behavior lies the PR behavior zone.  In this zone the relative rotation and the connection moments cannot be ignored.</a:t>
            </a:r>
          </a:p>
          <a:p>
            <a:endParaRPr lang="en-US" b="1" i="1" u="sng" dirty="0"/>
          </a:p>
          <a:p>
            <a:r>
              <a:rPr lang="en-US" b="1" i="1" u="sng" dirty="0"/>
              <a:t>This slide illustrates the Primary Differences Between C-PRMF and Typical Moment Frame</a:t>
            </a:r>
          </a:p>
          <a:p>
            <a:pPr marL="171450" indent="-171450">
              <a:buFont typeface="Arial" pitchFamily="34" charset="0"/>
              <a:buChar char="•"/>
            </a:pPr>
            <a:r>
              <a:rPr lang="en-US" dirty="0"/>
              <a:t>The connection is not as strong as the beam it is attaching to the column (what is known as partial strength).</a:t>
            </a:r>
          </a:p>
          <a:p>
            <a:pPr marL="171450" indent="-171450">
              <a:buFont typeface="Arial" pitchFamily="34" charset="0"/>
              <a:buChar char="•"/>
            </a:pPr>
            <a:r>
              <a:rPr lang="en-US" dirty="0"/>
              <a:t>Consequently the hinging occurs in the connection and not in the beam</a:t>
            </a:r>
          </a:p>
          <a:p>
            <a:pPr marL="171450" indent="-171450">
              <a:buFont typeface="Arial" pitchFamily="34" charset="0"/>
              <a:buChar char="•"/>
            </a:pPr>
            <a:r>
              <a:rPr lang="en-US" dirty="0"/>
              <a:t>PR (partially restrained) connections are not as stiff as FR (Fully restrained) connections, they allow relative rotation between the beam end and the column axis</a:t>
            </a:r>
          </a:p>
          <a:p>
            <a:pPr marL="171450" indent="-171450">
              <a:buFont typeface="Arial" pitchFamily="34" charset="0"/>
              <a:buChar char="•"/>
            </a:pPr>
            <a:r>
              <a:rPr lang="en-US" dirty="0"/>
              <a:t>The connection stiffness no longer allows us to conduct our analysis with the idealized assumptions of fully rigid or fully pinned (simple).</a:t>
            </a:r>
          </a:p>
          <a:p>
            <a:pPr marL="171450" indent="-171450">
              <a:buFont typeface="Arial" pitchFamily="34" charset="0"/>
              <a:buChar char="•"/>
            </a:pPr>
            <a:r>
              <a:rPr lang="en-US" dirty="0"/>
              <a:t>A reasonable approximation of the connection stiffness has to be considered in the frame analysis</a:t>
            </a:r>
          </a:p>
          <a:p>
            <a:pPr marL="171450" indent="-171450">
              <a:buFont typeface="Arial" pitchFamily="34" charset="0"/>
              <a:buChar char="•"/>
            </a:pPr>
            <a:r>
              <a:rPr lang="en-US" dirty="0"/>
              <a:t>The figure on the left illustrates the true connection moment-rotation behavior (connection moment vs. relative rotation of the beam end relative to the column face), it also illustrates several connection stiffness values that could be used depending on where the connection is along its true behavior curve</a:t>
            </a:r>
          </a:p>
          <a:p>
            <a:pPr marL="171450" indent="-171450">
              <a:buFont typeface="Arial" pitchFamily="34" charset="0"/>
              <a:buChar char="•"/>
            </a:pPr>
            <a:r>
              <a:rPr lang="en-US" dirty="0"/>
              <a:t>The figure on the right illustrates the idea that if connections are stiff and strong enough to fall into the FR zone then the little bit of relative rotation that does occur has little affect on the analysis.  At the other end, when a connection rotates very freely then the little bit of moment developed has little affect on the analysis.  Between these two idealized zones of behavior lies the PR behavior zone.  In this zone the relative rotation and the connection moments cannot be ignored.</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contains text explaining</a:t>
            </a:r>
            <a:r>
              <a:rPr lang="en-US" baseline="0" dirty="0"/>
              <a:t> why loads must be applied in two stages due to two stage behavior in the PRCC connections. </a:t>
            </a:r>
            <a:endParaRPr lang="en-US" b="1" i="1" u="sng" dirty="0"/>
          </a:p>
          <a:p>
            <a:endParaRPr lang="en-US" b="1" i="1" u="sng" dirty="0"/>
          </a:p>
          <a:p>
            <a:r>
              <a:rPr lang="en-US" b="1" i="1" u="sng" dirty="0"/>
              <a:t>Slide outlines how the loads have to be applied in two stages because of the two stage behavior that exists with the PRCC connections</a:t>
            </a:r>
          </a:p>
          <a:p>
            <a:pPr marL="171450" indent="-171450">
              <a:buFont typeface="Arial" pitchFamily="34" charset="0"/>
              <a:buChar char="•"/>
            </a:pPr>
            <a:r>
              <a:rPr lang="en-US" dirty="0"/>
              <a:t>The true behavior of a PRCC consists of two stages. </a:t>
            </a:r>
          </a:p>
          <a:p>
            <a:pPr marL="171450" indent="-171450">
              <a:buFont typeface="Arial" pitchFamily="34" charset="0"/>
              <a:buChar char="•"/>
            </a:pPr>
            <a:r>
              <a:rPr lang="en-US" dirty="0"/>
              <a:t>The first stage is the bare steel connection (double web angles and seat angle)</a:t>
            </a:r>
          </a:p>
          <a:p>
            <a:pPr marL="171450" indent="-171450">
              <a:buFont typeface="Arial" pitchFamily="34" charset="0"/>
              <a:buChar char="•"/>
            </a:pPr>
            <a:r>
              <a:rPr lang="en-US" dirty="0"/>
              <a:t>The second stage is the full composite connection</a:t>
            </a:r>
          </a:p>
          <a:p>
            <a:pPr marL="171450" indent="-171450">
              <a:buFont typeface="Arial" pitchFamily="34" charset="0"/>
              <a:buChar char="•"/>
            </a:pPr>
            <a:r>
              <a:rPr lang="en-US" dirty="0"/>
              <a:t>We typically assume the first stage behaves as a pinned connection and the second stage behaves as our prediction curves have suggested</a:t>
            </a:r>
          </a:p>
          <a:p>
            <a:pPr marL="171450" indent="-171450">
              <a:buFont typeface="Arial" pitchFamily="34" charset="0"/>
              <a:buChar char="•"/>
            </a:pPr>
            <a:r>
              <a:rPr lang="en-US" dirty="0"/>
              <a:t>So we do a Stage 1 analysis of just pre-composite gravity loads on beams only in order to get the proper moment distribution of these loads in these beams assuming pin ended connections.</a:t>
            </a:r>
          </a:p>
          <a:p>
            <a:pPr marL="171450" indent="-171450">
              <a:buFont typeface="Arial" pitchFamily="34" charset="0"/>
              <a:buChar char="•"/>
            </a:pPr>
            <a:r>
              <a:rPr lang="en-US" dirty="0"/>
              <a:t>We then do a Stage 2 analysis which only has the post-composite loads on the beams and all loads on the columns in order to capture the post-composite moment distribution and frame analysis.</a:t>
            </a:r>
          </a:p>
          <a:p>
            <a:pPr marL="171450" indent="-171450">
              <a:buFont typeface="Arial" pitchFamily="34" charset="0"/>
              <a:buChar char="•"/>
            </a:pPr>
            <a:r>
              <a:rPr lang="en-US" dirty="0"/>
              <a:t>The reason for getting all the loads on the columns in the Stage 2 analysis is to ensure the second order effects from these loads are captured; however, we don’t put these loads on the beams in this stage because they occurred before the concrete hardened</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40</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contains illustrations depicting the two stage process of applying loads. </a:t>
            </a:r>
            <a:endParaRPr lang="en-US" b="1" i="1" u="sng" dirty="0"/>
          </a:p>
          <a:p>
            <a:endParaRPr lang="en-US" b="1" i="1" u="sng" dirty="0"/>
          </a:p>
          <a:p>
            <a:r>
              <a:rPr lang="en-US" b="1" i="1" u="sng" dirty="0"/>
              <a:t>Slide presents an illustration to help clarify how the loads are applied to the building frame in the second stage for  load combination 5</a:t>
            </a:r>
          </a:p>
          <a:p>
            <a:pPr marL="171450" indent="-171450">
              <a:buFont typeface="Arial" pitchFamily="34" charset="0"/>
              <a:buChar char="•"/>
            </a:pPr>
            <a:r>
              <a:rPr lang="en-US" dirty="0"/>
              <a:t>This slides shows how the different load types are applied for the Stage 2 version of Load Combination 5</a:t>
            </a:r>
          </a:p>
          <a:p>
            <a:pPr marL="171450" indent="-171450">
              <a:buFont typeface="Arial" pitchFamily="34" charset="0"/>
              <a:buChar char="•"/>
            </a:pPr>
            <a:r>
              <a:rPr lang="en-US" dirty="0"/>
              <a:t>Note how the pre-composite loads that would normally be applied to the beams are directly applied to the columns instead. This way the columns have the correct total loading while the beams only have the post-composite loading</a:t>
            </a:r>
          </a:p>
          <a:p>
            <a:pPr marL="171450" indent="-171450">
              <a:buFont typeface="Arial" pitchFamily="34" charset="0"/>
              <a:buChar char="•"/>
            </a:pPr>
            <a:r>
              <a:rPr lang="en-US" dirty="0"/>
              <a:t>This is why the beams have to be designed for the linear combination of Stage 1 and Stage 2 results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41</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contains illustrations depicting the two stage process of applying loads. </a:t>
            </a:r>
            <a:endParaRPr lang="en-US" b="1" i="1" u="sng" dirty="0"/>
          </a:p>
          <a:p>
            <a:endParaRPr lang="en-US" b="1" i="1" u="sng" dirty="0"/>
          </a:p>
          <a:p>
            <a:r>
              <a:rPr lang="en-US" b="1" i="1" u="sng" dirty="0"/>
              <a:t>Slide presents an illustration to help clarify how the loads are applied to the building frame in the second stage for  load combination 7</a:t>
            </a:r>
          </a:p>
          <a:p>
            <a:pPr marL="171450" indent="-171450">
              <a:buFont typeface="Arial" pitchFamily="34" charset="0"/>
              <a:buChar char="•"/>
            </a:pPr>
            <a:r>
              <a:rPr lang="en-US" dirty="0"/>
              <a:t>This slides shows how the different load types are applied for the Stage 2 version of Load Combination 7</a:t>
            </a:r>
          </a:p>
          <a:p>
            <a:pPr marL="171450" indent="-171450">
              <a:buFont typeface="Arial" pitchFamily="34" charset="0"/>
              <a:buChar char="•"/>
            </a:pPr>
            <a:r>
              <a:rPr lang="en-US" dirty="0"/>
              <a:t>Here you should note that there is actually a negative dead load applied to the beams to account for the vertical component of the seismic force that comes about during a seismic event which is considered to occur in the post-composite stage of the structure life</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42</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contains text discussing</a:t>
            </a:r>
            <a:r>
              <a:rPr lang="en-US" baseline="0" dirty="0"/>
              <a:t> </a:t>
            </a:r>
            <a:r>
              <a:rPr lang="en-US" b="0" i="0" u="none" dirty="0"/>
              <a:t>the effective moment of inertia to be used for beam and columns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i="0" u="none" dirty="0"/>
          </a:p>
          <a:p>
            <a:endParaRPr lang="en-US" b="1" i="1" u="sng" dirty="0"/>
          </a:p>
          <a:p>
            <a:r>
              <a:rPr lang="en-US" b="1" i="1" u="sng" dirty="0"/>
              <a:t>This slide discusses the effective moment of inertia to be used for beam and columns</a:t>
            </a:r>
          </a:p>
          <a:p>
            <a:pPr marL="171450" indent="-171450">
              <a:buFont typeface="Arial" pitchFamily="34" charset="0"/>
              <a:buChar char="•"/>
            </a:pPr>
            <a:r>
              <a:rPr lang="en-US" dirty="0"/>
              <a:t>The beam moment of inertia is a weighted average of the inertia in the positive bending zone and the inertia in the negative bending zones.  This equation comes from the ASCE Journal Paper</a:t>
            </a:r>
          </a:p>
          <a:p>
            <a:pPr marL="171450" indent="-171450">
              <a:buFont typeface="Arial" pitchFamily="34" charset="0"/>
              <a:buChar char="•"/>
            </a:pPr>
            <a:r>
              <a:rPr lang="en-US" dirty="0"/>
              <a:t>The lower bound moment of inertia for the positive zone is reported in the steel manual</a:t>
            </a:r>
          </a:p>
          <a:p>
            <a:pPr marL="171450" indent="-171450">
              <a:buFont typeface="Arial" pitchFamily="34" charset="0"/>
              <a:buChar char="•"/>
            </a:pPr>
            <a:r>
              <a:rPr lang="en-US" dirty="0"/>
              <a:t>The lower bound moment of inertia for the negative zone is typically taken as the bare steel beam moment of inertia; but, it can be taken as the composite moment of inertia including the area of reinforcing steel</a:t>
            </a:r>
          </a:p>
          <a:p>
            <a:pPr marL="171450" indent="-171450">
              <a:buFont typeface="Arial" pitchFamily="34" charset="0"/>
              <a:buChar char="•"/>
            </a:pPr>
            <a:r>
              <a:rPr lang="en-US" dirty="0"/>
              <a:t>The 20% reduction in the moment of inertia is required for the strength design per the direct analysis rules</a:t>
            </a:r>
          </a:p>
          <a:p>
            <a:pPr marL="171450" indent="-171450">
              <a:buFont typeface="Arial" pitchFamily="34" charset="0"/>
              <a:buChar char="•"/>
            </a:pPr>
            <a:r>
              <a:rPr lang="en-US" dirty="0"/>
              <a:t>The column is simply the bare column for drift checks and has the same 20% reduction for the strength design per the direct analysis rules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43</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contains</a:t>
            </a:r>
            <a:r>
              <a:rPr lang="en-US" baseline="0" dirty="0"/>
              <a:t> text discussing </a:t>
            </a:r>
            <a:r>
              <a:rPr lang="en-US" b="0" i="0" u="none" dirty="0"/>
              <a:t>the 4 different ways that the PR spring at the beam to column connection is modeled during the analysis</a:t>
            </a:r>
          </a:p>
          <a:p>
            <a:endParaRPr lang="en-US" b="1" i="1" u="sng" dirty="0"/>
          </a:p>
          <a:p>
            <a:r>
              <a:rPr lang="en-US" b="1" i="1" u="sng" dirty="0"/>
              <a:t>This slide discusses the 4 different ways that the PR spring at the beam to column connection is modeled during the analysis</a:t>
            </a:r>
          </a:p>
          <a:p>
            <a:pPr marL="171450" indent="-171450">
              <a:buFont typeface="Arial" pitchFamily="34" charset="0"/>
              <a:buChar char="•"/>
            </a:pPr>
            <a:r>
              <a:rPr lang="en-US" dirty="0"/>
              <a:t>First we assign a linear spring so we can conduct a dynamic analysis</a:t>
            </a:r>
          </a:p>
          <a:p>
            <a:pPr marL="171450" indent="-171450">
              <a:buFont typeface="Arial" pitchFamily="34" charset="0"/>
              <a:buChar char="•"/>
            </a:pPr>
            <a:r>
              <a:rPr lang="en-US" dirty="0"/>
              <a:t>We assign the nominal nonlinear connection curve for service level type checks</a:t>
            </a:r>
          </a:p>
          <a:p>
            <a:pPr marL="171450" indent="-171450">
              <a:buFont typeface="Arial" pitchFamily="34" charset="0"/>
              <a:buChar char="•"/>
            </a:pPr>
            <a:r>
              <a:rPr lang="en-US" dirty="0"/>
              <a:t>We assign a pin behavior for the Stage 1 strength analysis</a:t>
            </a:r>
          </a:p>
          <a:p>
            <a:pPr marL="171450" indent="-171450">
              <a:buFont typeface="Arial" pitchFamily="34" charset="0"/>
              <a:buChar char="•"/>
            </a:pPr>
            <a:r>
              <a:rPr lang="en-US" dirty="0"/>
              <a:t>We assign the modified nonlinear connection curve for the Stage 2 strength analysis</a:t>
            </a:r>
          </a:p>
          <a:p>
            <a:pPr marL="171450" indent="-171450">
              <a:buFont typeface="Arial" pitchFamily="34" charset="0"/>
              <a:buChar char="•"/>
            </a:pPr>
            <a:r>
              <a:rPr lang="en-US" dirty="0"/>
              <a:t>All of these analysis are done using a path independent approach.  This simply means that the sequence and timing of load application does not change the answer.  A path dependent approach takes into account the sequence and magnitude level that the loads are applied.</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44</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a:t>
            </a:r>
            <a:r>
              <a:rPr lang="en-US" i="0" dirty="0"/>
              <a:t>a graph illustrating the difference between path independence</a:t>
            </a:r>
            <a:r>
              <a:rPr lang="en-US" i="0" baseline="0" dirty="0"/>
              <a:t> and path dependence.</a:t>
            </a:r>
            <a:endParaRPr lang="en-US" b="1" i="0" u="sng" dirty="0"/>
          </a:p>
          <a:p>
            <a:endParaRPr lang="en-US" b="1" i="1" u="sng" dirty="0"/>
          </a:p>
          <a:p>
            <a:r>
              <a:rPr lang="en-US" b="1" i="1" u="sng" dirty="0"/>
              <a:t>This slide further illustrates the difference between path independent and path dependent</a:t>
            </a:r>
          </a:p>
          <a:p>
            <a:pPr marL="171450" indent="-171450">
              <a:buFont typeface="Arial" pitchFamily="34" charset="0"/>
              <a:buChar char="•"/>
            </a:pPr>
            <a:r>
              <a:rPr lang="en-US" dirty="0"/>
              <a:t>A path independent analysis forces equilibrium to occur with the connection in a moment-rotation state along the dotted curve</a:t>
            </a:r>
          </a:p>
          <a:p>
            <a:pPr marL="171450" indent="-171450">
              <a:buFont typeface="Arial" pitchFamily="34" charset="0"/>
              <a:buChar char="•"/>
            </a:pPr>
            <a:r>
              <a:rPr lang="en-US" dirty="0"/>
              <a:t>Reality is that when a connection starts to unload, it does not travel along the curve; but, instead it takes an almost linear unloading path (as shown where the connections go from Step 4 to Step 6 in the slide above)</a:t>
            </a:r>
          </a:p>
          <a:p>
            <a:pPr marL="171450" indent="-171450">
              <a:buFont typeface="Arial" pitchFamily="34" charset="0"/>
              <a:buChar char="•"/>
            </a:pPr>
            <a:r>
              <a:rPr lang="en-US" dirty="0"/>
              <a:t>.This path-dependent analysis is more accurate and allows consideration of connection shakedown to be captured in the model; however, it is also much more complicated when compared to the path-independent analysis.  </a:t>
            </a:r>
          </a:p>
          <a:p>
            <a:pPr marL="171450" indent="-171450">
              <a:buFont typeface="Arial" pitchFamily="34" charset="0"/>
              <a:buChar char="•"/>
            </a:pPr>
            <a:r>
              <a:rPr lang="en-US" dirty="0"/>
              <a:t>Since the simpler, path-independent connection modeling approach does not capture connection shakedown behavior, the author does not recommend reducing beam sizes from the pure simple pinned gravity design discussed previously</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45</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text outlining</a:t>
            </a:r>
            <a:r>
              <a:rPr lang="en-US" baseline="0" dirty="0"/>
              <a:t> the approach to checking common service load code checks, and two equations for calculating the </a:t>
            </a:r>
            <a:r>
              <a:rPr lang="en-US" baseline="0" dirty="0" err="1"/>
              <a:t>roataion</a:t>
            </a:r>
            <a:r>
              <a:rPr lang="en-US" baseline="0" dirty="0"/>
              <a:t>. </a:t>
            </a:r>
            <a:endParaRPr lang="en-US" b="1" i="1" u="sng" dirty="0"/>
          </a:p>
          <a:p>
            <a:endParaRPr lang="en-US" b="1" i="1" u="sng" dirty="0"/>
          </a:p>
          <a:p>
            <a:r>
              <a:rPr lang="en-US" b="1" i="1" u="sng" dirty="0"/>
              <a:t>This slide outlines the approach to checking common service level code checks</a:t>
            </a:r>
          </a:p>
          <a:p>
            <a:pPr marL="171450" indent="-171450">
              <a:buFont typeface="Arial" pitchFamily="34" charset="0"/>
              <a:buChar char="•"/>
            </a:pPr>
            <a:r>
              <a:rPr lang="en-US" dirty="0"/>
              <a:t>When checking drift, irregularity, and p-delta effects, we typically use the nominal moments of inertia and connection curve.</a:t>
            </a:r>
          </a:p>
          <a:p>
            <a:pPr marL="171450" indent="-171450">
              <a:buFont typeface="Arial" pitchFamily="34" charset="0"/>
              <a:buChar char="•"/>
            </a:pPr>
            <a:r>
              <a:rPr lang="en-US" dirty="0"/>
              <a:t>These require a non-linear analysis with the load combinations that were presented previously.</a:t>
            </a:r>
          </a:p>
          <a:p>
            <a:pPr marL="171450" indent="-171450">
              <a:buFont typeface="Arial" pitchFamily="34" charset="0"/>
              <a:buChar char="•"/>
            </a:pPr>
            <a:r>
              <a:rPr lang="en-US" dirty="0"/>
              <a:t>Discuss other limits outlined above</a:t>
            </a:r>
          </a:p>
          <a:p>
            <a:pPr marL="171450" indent="-171450">
              <a:buFont typeface="Arial" pitchFamily="34" charset="0"/>
              <a:buChar char="•"/>
            </a:pPr>
            <a:r>
              <a:rPr lang="en-US" dirty="0"/>
              <a:t>The specific values and checks for the example building are provided in the example problem and are not reiterated here</a:t>
            </a:r>
          </a:p>
          <a:p>
            <a:pPr marL="171450" indent="-171450">
              <a:buFont typeface="Arial" pitchFamily="34" charset="0"/>
              <a:buChar char="•"/>
            </a:pPr>
            <a:r>
              <a:rPr lang="en-US" b="1" i="1" dirty="0"/>
              <a:t>Note: The example problem is not correct in its discussion</a:t>
            </a:r>
            <a:r>
              <a:rPr lang="en-US" b="1" i="1" baseline="0" dirty="0"/>
              <a:t> of checking this value, it was based on an earlier draft of the Standard before the final was voted on. The final version kept this part of the standard un-changed.</a:t>
            </a:r>
            <a:endParaRPr lang="en-US" b="1" i="1" dirty="0"/>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46</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a:t>
            </a:r>
            <a:r>
              <a:rPr lang="en-US" baseline="0" dirty="0"/>
              <a:t> slide contains text outlining the requirement for beam design and distribution of shear studs. </a:t>
            </a:r>
            <a:endParaRPr lang="en-US" b="1" i="1" u="sng" dirty="0"/>
          </a:p>
          <a:p>
            <a:endParaRPr lang="en-US" b="1" i="1" u="sng" dirty="0"/>
          </a:p>
          <a:p>
            <a:r>
              <a:rPr lang="en-US" b="1" i="1" u="sng" dirty="0"/>
              <a:t>This slide outlines the requirements for beam design and distribution of shear studs</a:t>
            </a:r>
          </a:p>
          <a:p>
            <a:pPr marL="171450" indent="-171450">
              <a:buFont typeface="Arial" pitchFamily="34" charset="0"/>
              <a:buChar char="•"/>
            </a:pPr>
            <a:r>
              <a:rPr lang="en-US" dirty="0"/>
              <a:t>100% composite required because of the testing done on these connections to date</a:t>
            </a:r>
          </a:p>
          <a:p>
            <a:pPr marL="171450" indent="-171450">
              <a:buFont typeface="Arial" pitchFamily="34" charset="0"/>
              <a:buChar char="•"/>
            </a:pPr>
            <a:r>
              <a:rPr lang="en-US" dirty="0"/>
              <a:t>Studs between column and inflection point need to be sufficient to off load the tension in the reinforcing steel</a:t>
            </a:r>
          </a:p>
          <a:p>
            <a:pPr marL="171450" indent="-171450">
              <a:buFont typeface="Arial" pitchFamily="34" charset="0"/>
              <a:buChar char="•"/>
            </a:pPr>
            <a:r>
              <a:rPr lang="en-US" dirty="0"/>
              <a:t>Compact requirements are not currently addressed in the AISC 341; however, the AISC 341-10 does address this issue and will require seismic compactness. The example problem presumes that only typical compact requirements will be needed since it was done before the AISC 341-10 was finalized.</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47</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An image</a:t>
            </a:r>
            <a:r>
              <a:rPr lang="en-US" baseline="0" dirty="0"/>
              <a:t> of a loading and bending moment diagram </a:t>
            </a:r>
            <a:r>
              <a:rPr lang="en-US" u="none" baseline="0" dirty="0"/>
              <a:t>that</a:t>
            </a:r>
            <a:r>
              <a:rPr lang="en-US" b="1" i="1" u="none" baseline="0" dirty="0"/>
              <a:t> </a:t>
            </a:r>
            <a:r>
              <a:rPr lang="en-US" b="0" i="0" u="none" dirty="0"/>
              <a:t>illustrates the issues associated with the potential of lateral torsional buckling of beams that are part of the frame</a:t>
            </a:r>
          </a:p>
          <a:p>
            <a:endParaRPr lang="en-US" b="1" i="1" u="sng" dirty="0"/>
          </a:p>
          <a:p>
            <a:endParaRPr lang="en-US" b="1" i="1" u="sng" dirty="0"/>
          </a:p>
          <a:p>
            <a:r>
              <a:rPr lang="en-US" b="1" i="1" u="sng" dirty="0"/>
              <a:t>This slide illustrates the issues associated with the potential of lateral torsional buckling of beams that are part of the frame</a:t>
            </a:r>
          </a:p>
          <a:p>
            <a:pPr marL="171450" indent="-171450">
              <a:buFont typeface="Arial" pitchFamily="34" charset="0"/>
              <a:buChar char="•"/>
            </a:pPr>
            <a:r>
              <a:rPr lang="en-US" dirty="0"/>
              <a:t>Have to consider potential un-braced lengths of beams and potential lateral torsional buckling that can occur because of the bottom flange going into compression</a:t>
            </a:r>
          </a:p>
          <a:p>
            <a:pPr marL="171450" indent="-171450">
              <a:buFont typeface="Arial" pitchFamily="34" charset="0"/>
              <a:buChar char="•"/>
            </a:pPr>
            <a:r>
              <a:rPr lang="en-US" dirty="0"/>
              <a:t>Inflection point is not a brace point, so unless braces come into side of beam have to consider entire length un-braced</a:t>
            </a:r>
          </a:p>
          <a:p>
            <a:pPr marL="171450" indent="-171450">
              <a:buFont typeface="Arial" pitchFamily="34" charset="0"/>
              <a:buChar char="•"/>
            </a:pPr>
            <a:r>
              <a:rPr lang="en-US" dirty="0"/>
              <a:t>Recommend using alternative </a:t>
            </a:r>
            <a:r>
              <a:rPr lang="en-US" dirty="0" err="1"/>
              <a:t>Cb</a:t>
            </a:r>
            <a:r>
              <a:rPr lang="en-US" dirty="0"/>
              <a:t> equations in order to avoid adding bracing or bumping beam size to meet the LTB requirements</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48</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a:t>
            </a:r>
            <a:r>
              <a:rPr lang="en-US" baseline="0" dirty="0"/>
              <a:t> text outlining the current rules in AISC and guidance for checking the columns in the C-PRMF, and an equation used in the column check procedure. </a:t>
            </a:r>
            <a:endParaRPr lang="en-US" b="1" i="1" u="sng" dirty="0"/>
          </a:p>
          <a:p>
            <a:endParaRPr lang="en-US" b="1" i="1" u="sng" dirty="0"/>
          </a:p>
          <a:p>
            <a:r>
              <a:rPr lang="en-US" b="1" i="1" u="sng" dirty="0"/>
              <a:t>This slide outlines the current rules and guidance for checking the columns in the C-PRMF</a:t>
            </a:r>
          </a:p>
          <a:p>
            <a:pPr marL="171450" indent="-171450">
              <a:buFont typeface="Arial" pitchFamily="34" charset="0"/>
              <a:buChar char="•"/>
            </a:pPr>
            <a:r>
              <a:rPr lang="en-US" dirty="0"/>
              <a:t>Part 1 of the AISC 341 has some material and over strength check requirements for columns </a:t>
            </a:r>
          </a:p>
          <a:p>
            <a:pPr marL="171450" indent="-171450">
              <a:buFont typeface="Arial" pitchFamily="34" charset="0"/>
              <a:buChar char="•"/>
            </a:pPr>
            <a:r>
              <a:rPr lang="en-US" dirty="0"/>
              <a:t>The only columns in the example building that would be affected by the over strength check are the interior columns where the axial load from seismic is minor compared to the gravity load and would consequently make no difference in the design checks</a:t>
            </a:r>
          </a:p>
          <a:p>
            <a:pPr marL="171450" indent="-171450">
              <a:buFont typeface="Arial" pitchFamily="34" charset="0"/>
              <a:buChar char="•"/>
            </a:pPr>
            <a:r>
              <a:rPr lang="en-US" dirty="0"/>
              <a:t>Since we used a direct analysis we get to use K=1</a:t>
            </a:r>
          </a:p>
          <a:p>
            <a:pPr marL="171450" indent="-171450">
              <a:buFont typeface="Arial" pitchFamily="34" charset="0"/>
              <a:buChar char="•"/>
            </a:pPr>
            <a:r>
              <a:rPr lang="en-US" dirty="0"/>
              <a:t>Again the compact requirements are not addressed in AISC 341-05; however, they will be addressed in AISC 341-10 and they will require Seismic Compact</a:t>
            </a:r>
          </a:p>
          <a:p>
            <a:pPr marL="171450" indent="-171450">
              <a:buFont typeface="Arial" pitchFamily="34" charset="0"/>
              <a:buChar char="•"/>
            </a:pPr>
            <a:r>
              <a:rPr lang="en-US" dirty="0"/>
              <a:t>Can check compact limits by hand or by using tables found in the seismic design manual</a:t>
            </a:r>
          </a:p>
          <a:p>
            <a:pPr marL="171450" indent="-171450">
              <a:buFont typeface="Arial" pitchFamily="34" charset="0"/>
              <a:buChar char="•"/>
            </a:pPr>
            <a:r>
              <a:rPr lang="en-US" dirty="0"/>
              <a:t>Strong column weak beam concept now takes the form of strong column weak connection concept</a:t>
            </a:r>
          </a:p>
          <a:p>
            <a:pPr marL="171450" indent="-171450">
              <a:buFont typeface="Arial" pitchFamily="34" charset="0"/>
              <a:buChar char="•"/>
            </a:pPr>
            <a:r>
              <a:rPr lang="en-US" dirty="0"/>
              <a:t>This is not addressed in AISC 341-05 but is addressed in the ASCE Journal paper and is addressed in the commentary of the AISC 341-10</a:t>
            </a:r>
          </a:p>
          <a:p>
            <a:pPr marL="171450" indent="-171450">
              <a:buFont typeface="Arial" pitchFamily="34" charset="0"/>
              <a:buChar char="•"/>
            </a:pPr>
            <a:r>
              <a:rPr lang="en-US" dirty="0"/>
              <a:t>Numerical checks for one sample column of the example building are provided in the example</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49</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consists</a:t>
            </a:r>
            <a:r>
              <a:rPr lang="en-US" baseline="0" dirty="0"/>
              <a:t> entirely of text further developing the difference between a C-PRMF and typical moment frame.</a:t>
            </a:r>
            <a:endParaRPr lang="en-US" b="1" i="1" u="sng" dirty="0"/>
          </a:p>
          <a:p>
            <a:endParaRPr lang="en-US" b="1" i="1" u="sng" dirty="0"/>
          </a:p>
          <a:p>
            <a:r>
              <a:rPr lang="en-US" b="1" i="1" u="sng" dirty="0"/>
              <a:t>This slide continues with the Primary Differences Between C-PRMF and Typical Moment Frame</a:t>
            </a:r>
          </a:p>
          <a:p>
            <a:pPr marL="171450" indent="-171450">
              <a:buFont typeface="Arial" pitchFamily="34" charset="0"/>
              <a:buChar char="•"/>
            </a:pPr>
            <a:r>
              <a:rPr lang="en-US" dirty="0"/>
              <a:t>Because the connections become the hinges in the system it is important that the connections be detailed in such a way to remain ductile through the expected rotations cycles the connection will see</a:t>
            </a:r>
          </a:p>
          <a:p>
            <a:pPr marL="171450" indent="-171450">
              <a:buFont typeface="Arial" pitchFamily="34" charset="0"/>
              <a:buChar char="•"/>
            </a:pPr>
            <a:r>
              <a:rPr lang="en-US" dirty="0"/>
              <a:t>Little to any yielding will be seen in the actual beams and columns since the connections are not capable of developing the yielding capacity of these elements</a:t>
            </a:r>
          </a:p>
          <a:p>
            <a:pPr marL="171450" indent="-171450">
              <a:buFont typeface="Arial" pitchFamily="34" charset="0"/>
              <a:buChar char="•"/>
            </a:pPr>
            <a:r>
              <a:rPr lang="en-US" dirty="0"/>
              <a:t>Because of the additional flexibility in the system that results from the weaker and less stiff PRCC connections it does become necessary to engage more columns and beams in the overall lateral load resisting system</a:t>
            </a:r>
          </a:p>
          <a:p>
            <a:pPr marL="171450" indent="-171450">
              <a:buFont typeface="Arial" pitchFamily="34" charset="0"/>
              <a:buChar char="•"/>
            </a:pPr>
            <a:r>
              <a:rPr lang="en-US" dirty="0"/>
              <a:t>More lower strength frames results in a highly redundant lateral load resisting system</a:t>
            </a:r>
          </a:p>
          <a:p>
            <a:pPr marL="171450" indent="-171450">
              <a:buFont typeface="Arial" pitchFamily="34" charset="0"/>
              <a:buChar char="•"/>
            </a:pPr>
            <a:r>
              <a:rPr lang="en-US" dirty="0"/>
              <a:t>Most traditional moment frame connections involve significant shop or field welding; as compared to the PRCC connections which involve no welding only bolting and the placing of reinforcing steel.  This allows quick fabrication and erection</a:t>
            </a:r>
          </a:p>
          <a:p>
            <a:pPr marL="171450" indent="-171450">
              <a:buFont typeface="Arial" pitchFamily="34" charset="0"/>
              <a:buChar char="•"/>
            </a:pPr>
            <a:r>
              <a:rPr lang="en-US" dirty="0"/>
              <a:t>Unlike most simple connections and even some lateral connections (such as braced frame connections) the EOR cannot delegate the design of the PRCC connection since the details of the connection directly influence the lateral load resisting system response</a:t>
            </a:r>
          </a:p>
          <a:p>
            <a:pPr marL="171450" indent="-171450">
              <a:buFont typeface="Arial" pitchFamily="34" charset="0"/>
              <a:buChar char="•"/>
            </a:pPr>
            <a:r>
              <a:rPr lang="en-US" dirty="0"/>
              <a:t>The PRCC uses reinforcing steel and concrete in the slab as a major component of the connection.  Consequently, until the slab has cured the connections are relatively weak and the building may require temporary guying</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5</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text and a table outlining the requirements for final checking of the PRCC in the building. </a:t>
            </a:r>
            <a:endParaRPr lang="en-US" b="1" i="1" u="sng" dirty="0"/>
          </a:p>
          <a:p>
            <a:endParaRPr lang="en-US" b="1" i="1" u="sng" dirty="0"/>
          </a:p>
          <a:p>
            <a:r>
              <a:rPr lang="en-US" b="1" i="1" u="sng" dirty="0"/>
              <a:t>This slide outlines requirements for final checking of the PRCCs in the building</a:t>
            </a:r>
          </a:p>
          <a:p>
            <a:pPr marL="171450" indent="-171450">
              <a:buFont typeface="Arial" pitchFamily="34" charset="0"/>
              <a:buChar char="•"/>
            </a:pPr>
            <a:r>
              <a:rPr lang="en-US" dirty="0"/>
              <a:t>There is really little to do with the connection design at this stage because the full nonlinear connection behavior is being used in the analysis.  This means that the connection moments will never exceed the connection capacity during the analysis.  This is in contrast to any analysis method that models the connections with linear behavior.  When the connections are modeled with linear behavior, it is up to the designer to confirm that the final connection results are consistent with the expected connection behavior.  This might be very easy for building designs where connection moments are small; however, when the connections are being pushed close to their capacity, that sort of independent connection check by the designer can be problematic.</a:t>
            </a:r>
          </a:p>
          <a:p>
            <a:pPr marL="171450" indent="-171450">
              <a:buFont typeface="Arial" pitchFamily="34" charset="0"/>
              <a:buChar char="•"/>
            </a:pPr>
            <a:r>
              <a:rPr lang="en-US" dirty="0"/>
              <a:t>Although not entirely necessary, it is useful to check where the connections are along the expected behavior curves for any given analysis so one can see just how hard the connections are being pushed.  The connection moment demand versus design capacities (including phi) are presented in Table above.  The demand values are from different load combinations.  A quick check of this table indicates that this building design is not being pushed particularly hard and that there is likely significant reserve capacity in the lateral system.</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50</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is a</a:t>
            </a:r>
            <a:r>
              <a:rPr lang="en-US" baseline="0" dirty="0"/>
              <a:t> placeholder used to open up the floor for questions. </a:t>
            </a:r>
            <a:endParaRPr lang="en-US" b="1" i="1" u="sng" dirty="0"/>
          </a:p>
          <a:p>
            <a:endParaRPr lang="en-US" b="1" i="1" u="sng" dirty="0"/>
          </a:p>
          <a:p>
            <a:r>
              <a:rPr lang="en-US" b="1" i="1" u="sng" dirty="0"/>
              <a:t>This slide is a placeholder for an opening the floor up to questions</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51</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an image of the ASCE 7 provisions table (Table</a:t>
            </a:r>
            <a:r>
              <a:rPr lang="en-US" baseline="0" dirty="0"/>
              <a:t> 12.2-1) highlighting the basis for the C-PRMF.</a:t>
            </a:r>
            <a:endParaRPr lang="en-US" b="1" i="1" u="sng" dirty="0"/>
          </a:p>
          <a:p>
            <a:endParaRPr lang="en-US" b="1" i="1" u="sng" dirty="0"/>
          </a:p>
          <a:p>
            <a:r>
              <a:rPr lang="en-US" b="1" i="1" u="sng" dirty="0"/>
              <a:t>This slide illustrates the ASCE 7 provisions table as the basis for the system</a:t>
            </a:r>
          </a:p>
          <a:p>
            <a:pPr marL="171450" indent="-171450">
              <a:buFont typeface="Arial" pitchFamily="34" charset="0"/>
              <a:buChar char="•"/>
            </a:pPr>
            <a:r>
              <a:rPr lang="en-US" dirty="0"/>
              <a:t>The C-PRMF system is recognized in Section 12.2 of the </a:t>
            </a:r>
            <a:r>
              <a:rPr lang="en-US" i="1" dirty="0"/>
              <a:t>Provisions</a:t>
            </a:r>
            <a:r>
              <a:rPr lang="en-US" dirty="0"/>
              <a:t> as a pre-qualified seismic lateral load resisting system.</a:t>
            </a:r>
          </a:p>
          <a:p>
            <a:pPr marL="171450" indent="-171450">
              <a:buFont typeface="Arial" pitchFamily="34" charset="0"/>
              <a:buChar char="•"/>
            </a:pPr>
            <a:r>
              <a:rPr lang="en-US" dirty="0"/>
              <a:t>It is only allowed in seismic design categories (SDC A to D)</a:t>
            </a:r>
          </a:p>
          <a:p>
            <a:pPr marL="171450" indent="-171450">
              <a:buFont typeface="Arial" pitchFamily="34" charset="0"/>
              <a:buChar char="•"/>
            </a:pPr>
            <a:r>
              <a:rPr lang="en-US" dirty="0"/>
              <a:t>Note the height restrictions, these reflect limits of what has been theoretically studied for this type of system as well as some practical limits when one considers the increased connection demands for taller structures</a:t>
            </a:r>
          </a:p>
          <a:p>
            <a:pPr marL="171450" indent="-171450">
              <a:buFont typeface="Arial" pitchFamily="34" charset="0"/>
              <a:buChar char="•"/>
            </a:pPr>
            <a:r>
              <a:rPr lang="en-US" dirty="0"/>
              <a:t>Note that the system is assigned an R=6 which is between that for intermediate and special steel moment frames, so it is expected to see a good bit of deformation during a seismic event</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6</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a:t>
            </a:r>
            <a:r>
              <a:rPr lang="en-US" baseline="0" dirty="0"/>
              <a:t> text explaining further ASCE 7 provisions and other reference documents. </a:t>
            </a:r>
            <a:endParaRPr lang="en-US" b="1" i="1" u="sng" dirty="0"/>
          </a:p>
          <a:p>
            <a:endParaRPr lang="en-US" b="1" i="1" u="sng" dirty="0"/>
          </a:p>
          <a:p>
            <a:r>
              <a:rPr lang="en-US" b="1" i="1" u="sng" dirty="0"/>
              <a:t>This slide outlines some of the ASCE 7 provisions</a:t>
            </a:r>
          </a:p>
          <a:p>
            <a:r>
              <a:rPr lang="en-US" dirty="0"/>
              <a:t>ASCE 7 really does not address the design of this system other than to say that one must design it in accordance with these reference standards</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7</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 text discussing</a:t>
            </a:r>
            <a:r>
              <a:rPr lang="en-US" baseline="0" dirty="0"/>
              <a:t> the R factor for a C-PRMF</a:t>
            </a:r>
            <a:endParaRPr lang="en-US" b="1" i="1" u="sng" dirty="0"/>
          </a:p>
          <a:p>
            <a:endParaRPr lang="en-US" b="1" i="1" u="sng" dirty="0"/>
          </a:p>
          <a:p>
            <a:r>
              <a:rPr lang="en-US" b="1" i="1" u="sng" dirty="0"/>
              <a:t>This slide outlines some of the ASCE 7 provisions</a:t>
            </a:r>
          </a:p>
          <a:p>
            <a:r>
              <a:rPr lang="en-US" dirty="0"/>
              <a:t>Under previous versions of ASCE 7, designers were designing the C-PRMF system with an R=3 and not requiring all the rules of AISC 341 (Seismic Provisions) be enforced.  </a:t>
            </a:r>
          </a:p>
          <a:p>
            <a:r>
              <a:rPr lang="en-US" dirty="0"/>
              <a:t>Under the new ASCE 7 provisions, that is no longer allowed.  This issue has also been directly addressed in AISC 360-16.  It specifically states that all composite lateral systems have to be designed in accordance with AISC 341.</a:t>
            </a:r>
          </a:p>
          <a:p>
            <a:endParaRPr lang="en-US" dirty="0"/>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8</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contains</a:t>
            </a:r>
            <a:r>
              <a:rPr lang="en-US" baseline="0" dirty="0"/>
              <a:t> text outlining the AISC 341-05 provisions on C-PRMF. </a:t>
            </a:r>
            <a:endParaRPr lang="en-US" b="1" i="1" u="sng" dirty="0"/>
          </a:p>
          <a:p>
            <a:endParaRPr lang="en-US" b="1" i="1" u="sng" dirty="0"/>
          </a:p>
          <a:p>
            <a:r>
              <a:rPr lang="en-US" b="1" i="1" u="sng" dirty="0"/>
              <a:t>Slide outlines provisions of AISC 341-05</a:t>
            </a:r>
          </a:p>
          <a:p>
            <a:pPr marL="171450" indent="-171450">
              <a:buFont typeface="Arial" pitchFamily="34" charset="0"/>
              <a:buChar char="•"/>
            </a:pPr>
            <a:r>
              <a:rPr lang="en-US" dirty="0"/>
              <a:t>At the time the 2009 NEHRP Provisions were being developed and published the AISC 341 in effect was the 2005 version.  Consequently the AISC 341 rules described here are from the 2005 version rather than the 2010 version.</a:t>
            </a:r>
          </a:p>
          <a:p>
            <a:pPr marL="171450" indent="-171450">
              <a:buFont typeface="Arial" pitchFamily="34" charset="0"/>
              <a:buChar char="•"/>
            </a:pPr>
            <a:r>
              <a:rPr lang="en-US" dirty="0"/>
              <a:t>First, the rules for this system are found in Part II of the AISC Provisions.  This section was dedicated to composite systems.</a:t>
            </a:r>
          </a:p>
          <a:p>
            <a:pPr marL="171450" indent="-171450">
              <a:buFont typeface="Arial" pitchFamily="34" charset="0"/>
              <a:buChar char="•"/>
            </a:pPr>
            <a:r>
              <a:rPr lang="en-US" dirty="0"/>
              <a:t>The primary issue to focus on from Section 8.1 is the fact that the connection flexibility cannot be ignored, the designer has to account for this flexibility in the frame design.</a:t>
            </a:r>
          </a:p>
        </p:txBody>
      </p:sp>
      <p:sp>
        <p:nvSpPr>
          <p:cNvPr id="6" name="Slide Number Placeholder 5"/>
          <p:cNvSpPr>
            <a:spLocks noGrp="1"/>
          </p:cNvSpPr>
          <p:nvPr>
            <p:ph type="sldNum" sz="quarter" idx="10"/>
          </p:nvPr>
        </p:nvSpPr>
        <p:spPr/>
        <p:txBody>
          <a:bodyPr/>
          <a:lstStyle/>
          <a:p>
            <a:pPr>
              <a:defRPr/>
            </a:pPr>
            <a:r>
              <a:rPr lang="en-US"/>
              <a:t>Composite Steel and Concrete -</a:t>
            </a:r>
            <a:fld id="{0BCA867C-EB47-4D0B-A24F-7993B2C5EA2C}" type="slidenum">
              <a:rPr lang="en-US" smtClean="0"/>
              <a:pPr>
                <a:defRPr/>
              </a:pPr>
              <a:t>9</a:t>
            </a:fld>
            <a:endParaRPr lang="en-US" dirty="0"/>
          </a:p>
        </p:txBody>
      </p:sp>
    </p:spTree>
    <p:extLst>
      <p:ext uri="{BB962C8B-B14F-4D97-AF65-F5344CB8AC3E}">
        <p14:creationId xmlns:p14="http://schemas.microsoft.com/office/powerpoint/2010/main" val="1812090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a:xfrm>
            <a:off x="7176674" y="6551612"/>
            <a:ext cx="1967326" cy="306388"/>
          </a:xfrm>
          <a:ln/>
        </p:spPr>
        <p:txBody>
          <a:bodyPr/>
          <a:lstStyle>
            <a:lvl1pPr>
              <a:defRPr/>
            </a:lvl1pPr>
          </a:lstStyle>
          <a:p>
            <a:pPr>
              <a:defRPr/>
            </a:pPr>
            <a:r>
              <a:rPr lang="en-US" dirty="0"/>
              <a:t>Composite Structures - </a:t>
            </a:r>
            <a:fld id="{D017DC44-3C1B-4418-9E73-92DE8427F6AF}" type="slidenum">
              <a:rPr lang="en-US" smtClean="0"/>
              <a:pPr>
                <a:defRPr/>
              </a:pPr>
              <a:t>‹#›</a:t>
            </a:fld>
            <a:endParaRPr lang="en-US" dirty="0"/>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Composite Structures  </a:t>
            </a:r>
            <a:fld id="{0B04D8AF-53D5-4662-9AFD-0CFEE3F5D7CE}" type="slidenum">
              <a:rPr lang="en-US" smtClean="0"/>
              <a:pPr>
                <a:defRPr/>
              </a:pPr>
              <a:t>‹#›</a:t>
            </a:fld>
            <a:endParaRPr lang="en-US" dirty="0"/>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Composite Structures  </a:t>
            </a:r>
            <a:fld id="{AC598C92-A203-4395-8CE2-E753FBDE32EA}" type="slidenum">
              <a:rPr lang="en-US" smtClean="0"/>
              <a:pPr>
                <a:defRPr/>
              </a:pPr>
              <a:t>‹#›</a:t>
            </a:fld>
            <a:endParaRPr lang="en-US" dirty="0"/>
          </a:p>
        </p:txBody>
      </p:sp>
    </p:spTree>
    <p:extLst>
      <p:ext uri="{BB962C8B-B14F-4D97-AF65-F5344CB8AC3E}">
        <p14:creationId xmlns:p14="http://schemas.microsoft.com/office/powerpoint/2010/main" val="113100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Composite Structures- </a:t>
            </a:r>
            <a:fld id="{C89CB261-678F-46C7-9B50-9F41C27EFD57}" type="slidenum">
              <a:rPr lang="en-US" smtClean="0"/>
              <a:pPr>
                <a:defRPr/>
              </a:pPr>
              <a:t>‹#›</a:t>
            </a:fld>
            <a:endParaRPr lang="en-US" dirty="0"/>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Composite Structure- </a:t>
            </a:r>
            <a:fld id="{A20DD257-29F7-41BA-A87D-83ACC16BE156}" type="slidenum">
              <a:rPr lang="en-US" smtClean="0"/>
              <a:pPr>
                <a:defRPr/>
              </a:pPr>
              <a:t>‹#›</a:t>
            </a:fld>
            <a:endParaRPr lang="en-US" dirty="0"/>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22E29492-E087-4344-883A-625E40CB6043}" type="slidenum">
              <a:rPr lang="en-US" smtClean="0"/>
              <a:pPr>
                <a:defRPr/>
              </a:pPr>
              <a:t>‹#›</a:t>
            </a:fld>
            <a:endParaRPr lang="en-US" dirty="0"/>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8" name="Rectangle 11"/>
          <p:cNvSpPr>
            <a:spLocks noGrp="1" noChangeArrowheads="1"/>
          </p:cNvSpPr>
          <p:nvPr>
            <p:ph type="sldNum" sz="quarter" idx="11"/>
          </p:nvPr>
        </p:nvSpPr>
        <p:spPr>
          <a:xfrm>
            <a:off x="6875318" y="6394450"/>
            <a:ext cx="2060863" cy="306388"/>
          </a:xfrm>
          <a:ln/>
        </p:spPr>
        <p:txBody>
          <a:bodyPr/>
          <a:lstStyle>
            <a:lvl1pPr>
              <a:defRPr/>
            </a:lvl1pPr>
          </a:lstStyle>
          <a:p>
            <a:pPr>
              <a:defRPr/>
            </a:pPr>
            <a:r>
              <a:rPr lang="en-US" dirty="0"/>
              <a:t>Composite Structures </a:t>
            </a:r>
            <a:fld id="{285B11D6-6CD4-476D-92C4-1FA733CC95D8}" type="slidenum">
              <a:rPr lang="en-US" smtClean="0"/>
              <a:pPr>
                <a:defRPr/>
              </a:pPr>
              <a:t>‹#›</a:t>
            </a:fld>
            <a:endParaRPr lang="en-US" dirty="0"/>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4" name="Rectangle 11"/>
          <p:cNvSpPr>
            <a:spLocks noGrp="1" noChangeArrowheads="1"/>
          </p:cNvSpPr>
          <p:nvPr>
            <p:ph type="sldNum" sz="quarter" idx="11"/>
          </p:nvPr>
        </p:nvSpPr>
        <p:spPr>
          <a:ln/>
        </p:spPr>
        <p:txBody>
          <a:bodyPr/>
          <a:lstStyle>
            <a:lvl1pPr>
              <a:defRPr/>
            </a:lvl1pPr>
          </a:lstStyle>
          <a:p>
            <a:pPr>
              <a:defRPr/>
            </a:pPr>
            <a:r>
              <a:rPr lang="en-US" dirty="0"/>
              <a:t>Composite Structures </a:t>
            </a:r>
            <a:fld id="{830B2432-B220-4C0C-A307-6CCBC43194D3}" type="slidenum">
              <a:rPr lang="en-US" smtClean="0"/>
              <a:pPr>
                <a:defRPr/>
              </a:pPr>
              <a:t>‹#›</a:t>
            </a:fld>
            <a:endParaRPr lang="en-US" dirty="0"/>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3" name="Rectangle 11"/>
          <p:cNvSpPr>
            <a:spLocks noGrp="1" noChangeArrowheads="1"/>
          </p:cNvSpPr>
          <p:nvPr>
            <p:ph type="sldNum" sz="quarter" idx="11"/>
          </p:nvPr>
        </p:nvSpPr>
        <p:spPr>
          <a:ln/>
        </p:spPr>
        <p:txBody>
          <a:bodyPr/>
          <a:lstStyle>
            <a:lvl1pPr>
              <a:defRPr/>
            </a:lvl1pPr>
          </a:lstStyle>
          <a:p>
            <a:pPr>
              <a:defRPr/>
            </a:pPr>
            <a:r>
              <a:rPr lang="en-US" dirty="0"/>
              <a:t>Composite Structures </a:t>
            </a:r>
            <a:fld id="{1FE23C39-18BA-4A43-A615-422B76851C41}" type="slidenum">
              <a:rPr lang="en-US" smtClean="0"/>
              <a:pPr>
                <a:defRPr/>
              </a:pPr>
              <a:t>‹#›</a:t>
            </a:fld>
            <a:endParaRPr lang="en-US" dirty="0"/>
          </a:p>
        </p:txBody>
      </p:sp>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Composite Structures </a:t>
            </a:r>
            <a:fld id="{39C1307E-44AD-4ECD-871E-06F9AF298B2A}" type="slidenum">
              <a:rPr lang="en-US" smtClean="0"/>
              <a:pPr>
                <a:defRPr/>
              </a:pPr>
              <a:t>‹#›</a:t>
            </a:fld>
            <a:endParaRPr lang="en-US" dirty="0"/>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a:t>Instructional Material Complementing FEMA P-1051, Design Examples</a:t>
            </a:r>
            <a:endParaRPr lang="en-US" i="1"/>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Composite Structures </a:t>
            </a:r>
            <a:fld id="{0CEC7BED-AB2B-43D3-B84A-88C407C05D8A}" type="slidenum">
              <a:rPr lang="en-US" smtClean="0"/>
              <a:pPr>
                <a:defRPr/>
              </a:pPr>
              <a:t>‹#›</a:t>
            </a:fld>
            <a:endParaRPr lang="en-US" dirty="0"/>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4" name="Rectangle 10"/>
          <p:cNvSpPr>
            <a:spLocks noGrp="1" noChangeArrowheads="1"/>
          </p:cNvSpPr>
          <p:nvPr>
            <p:ph type="ftr" sz="quarter" idx="3"/>
          </p:nvPr>
        </p:nvSpPr>
        <p:spPr bwMode="auto">
          <a:xfrm>
            <a:off x="2093731" y="6538912"/>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spcBef>
                <a:spcPct val="50000"/>
              </a:spcBef>
              <a:defRPr sz="1000" b="1">
                <a:solidFill>
                  <a:srgbClr val="002F80"/>
                </a:solidFill>
              </a:defRPr>
            </a:lvl1pPr>
          </a:lstStyle>
          <a:p>
            <a:pPr>
              <a:defRPr/>
            </a:pPr>
            <a:r>
              <a:rPr lang="en-US"/>
              <a:t>Instructional Material Complementing FEMA P-1051, Design Examples</a:t>
            </a:r>
            <a:endParaRPr lang="en-US" i="1" dirty="0"/>
          </a:p>
        </p:txBody>
      </p:sp>
      <p:sp>
        <p:nvSpPr>
          <p:cNvPr id="1035" name="Rectangle 11"/>
          <p:cNvSpPr>
            <a:spLocks noGrp="1" noChangeArrowheads="1"/>
          </p:cNvSpPr>
          <p:nvPr>
            <p:ph type="sldNum" sz="quarter" idx="4"/>
          </p:nvPr>
        </p:nvSpPr>
        <p:spPr bwMode="auto">
          <a:xfrm>
            <a:off x="7170000" y="6551612"/>
            <a:ext cx="1818391"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Composite Structures- </a:t>
            </a:r>
            <a:fld id="{64B3D661-5C76-438E-A311-D2B5954B06D7}" type="slidenum">
              <a:rPr lang="en-US" smtClean="0"/>
              <a:pPr>
                <a:defRPr/>
              </a:pPr>
              <a:t>‹#›</a:t>
            </a:fld>
            <a:endParaRPr lang="en-US" dirty="0"/>
          </a:p>
        </p:txBody>
      </p:sp>
      <p:pic>
        <p:nvPicPr>
          <p:cNvPr id="7"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42875" y="6442075"/>
            <a:ext cx="91757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146175" y="6453188"/>
            <a:ext cx="6334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dt="0"/>
  <p:txStyles>
    <p:titleStyle>
      <a:lvl1pPr algn="ctr" rtl="0" eaLnBrk="0" fontAlgn="base" hangingPunct="0">
        <a:spcBef>
          <a:spcPct val="0"/>
        </a:spcBef>
        <a:spcAft>
          <a:spcPct val="0"/>
        </a:spcAft>
        <a:defRPr sz="3600" b="1" i="0" u="none">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b="0" i="0" u="none">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4.wmf"/></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9.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8.w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21.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20.wmf"/><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3.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37.wmf"/><Relationship Id="rId4" Type="http://schemas.openxmlformats.org/officeDocument/2006/relationships/oleObject" Target="../embeddings/oleObject5.bin"/></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a:t>
            </a:fld>
            <a:endParaRPr lang="en-US" dirty="0"/>
          </a:p>
        </p:txBody>
      </p:sp>
      <p:sp>
        <p:nvSpPr>
          <p:cNvPr id="12" name="TextBox 11">
            <a:hlinkClick r:id="rId3" action="ppaction://hlinksldjump"/>
          </p:cNvPr>
          <p:cNvSpPr txBox="1"/>
          <p:nvPr/>
        </p:nvSpPr>
        <p:spPr>
          <a:xfrm>
            <a:off x="7624393" y="6113337"/>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8" name="Picture 7" descr="2015 NEHRP REcommended Seismic Provisio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532" y="1110829"/>
            <a:ext cx="3452322" cy="44576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8" descr="Composite Steel and Concrete&#10;&#10;Clinton O. Rex, P.E., Ph.D"/>
          <p:cNvPicPr>
            <a:picLocks noChangeAspect="1"/>
          </p:cNvPicPr>
          <p:nvPr/>
        </p:nvPicPr>
        <p:blipFill rotWithShape="1">
          <a:blip r:embed="rId5" cstate="print">
            <a:extLst>
              <a:ext uri="{28A0092B-C50C-407E-A947-70E740481C1C}">
                <a14:useLocalDpi xmlns:a14="http://schemas.microsoft.com/office/drawing/2010/main" val="0"/>
              </a:ext>
            </a:extLst>
          </a:blip>
          <a:srcRect t="34982"/>
          <a:stretch/>
        </p:blipFill>
        <p:spPr>
          <a:xfrm>
            <a:off x="2669391" y="2939969"/>
            <a:ext cx="5969000" cy="1362445"/>
          </a:xfrm>
          <a:prstGeom prst="rect">
            <a:avLst/>
          </a:prstGeom>
        </p:spPr>
      </p:pic>
      <p:pic>
        <p:nvPicPr>
          <p:cNvPr id="13" name="Picture 2" title="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43066" y="2235119"/>
            <a:ext cx="6953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z="3200" dirty="0">
                <a:solidFill>
                  <a:srgbClr val="FFFFFF"/>
                </a:solidFill>
              </a:rPr>
              <a:t>Composite</a:t>
            </a:r>
            <a:r>
              <a:rPr lang="en-US" sz="3200" dirty="0"/>
              <a:t> </a:t>
            </a:r>
            <a:r>
              <a:rPr lang="en-US" sz="3200" dirty="0">
                <a:solidFill>
                  <a:srgbClr val="FFFFFF"/>
                </a:solidFill>
              </a:rPr>
              <a:t>Steel/Concrete</a:t>
            </a:r>
          </a:p>
        </p:txBody>
      </p:sp>
    </p:spTree>
    <p:extLst>
      <p:ext uri="{BB962C8B-B14F-4D97-AF65-F5344CB8AC3E}">
        <p14:creationId xmlns:p14="http://schemas.microsoft.com/office/powerpoint/2010/main" val="3398179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10</a:t>
            </a:fld>
            <a:endParaRPr lang="en-US" dirty="0"/>
          </a:p>
        </p:txBody>
      </p:sp>
      <p:sp>
        <p:nvSpPr>
          <p:cNvPr id="3" name="Subtitle 2"/>
          <p:cNvSpPr>
            <a:spLocks noGrp="1"/>
          </p:cNvSpPr>
          <p:nvPr>
            <p:ph type="subTitle" idx="1"/>
          </p:nvPr>
        </p:nvSpPr>
        <p:spPr>
          <a:xfrm>
            <a:off x="1" y="582899"/>
            <a:ext cx="9143999" cy="536896"/>
          </a:xfrm>
        </p:spPr>
        <p:txBody>
          <a:bodyPr/>
          <a:lstStyle/>
          <a:p>
            <a:r>
              <a:rPr lang="en-US" sz="2400" b="1" i="1" dirty="0"/>
              <a:t>AISC 341-16 Provisions</a:t>
            </a:r>
          </a:p>
          <a:p>
            <a:endParaRPr lang="en-US" sz="100" b="1" i="1" dirty="0"/>
          </a:p>
          <a:p>
            <a:pPr algn="l"/>
            <a:r>
              <a:rPr lang="en-US" sz="2000" dirty="0"/>
              <a:t>Section G4</a:t>
            </a:r>
          </a:p>
          <a:p>
            <a:pPr algn="l"/>
            <a:r>
              <a:rPr lang="en-US" sz="1800" dirty="0"/>
              <a:t>G4.5a. Columns</a:t>
            </a:r>
          </a:p>
          <a:p>
            <a:pPr lvl="1" algn="l"/>
            <a:r>
              <a:rPr lang="en-US" sz="1800" dirty="0"/>
              <a:t>Steel  columns  shall  satisfy  the  requirements  of  Sections  D1.1  for  </a:t>
            </a:r>
          </a:p>
          <a:p>
            <a:pPr lvl="1" algn="l"/>
            <a:r>
              <a:rPr lang="en-US" sz="1800" dirty="0"/>
              <a:t>moderately ductile members.</a:t>
            </a:r>
          </a:p>
          <a:p>
            <a:pPr algn="l"/>
            <a:r>
              <a:rPr lang="en-US" sz="1800" dirty="0"/>
              <a:t>G4.5b. Beams</a:t>
            </a:r>
          </a:p>
          <a:p>
            <a:pPr lvl="1" algn="l"/>
            <a:r>
              <a:rPr lang="en-US" sz="1800" dirty="0"/>
              <a:t>Composite beams shall be </a:t>
            </a:r>
            <a:r>
              <a:rPr lang="en-US" sz="1800" dirty="0" err="1"/>
              <a:t>unencased</a:t>
            </a:r>
            <a:r>
              <a:rPr lang="en-US" sz="1800" dirty="0"/>
              <a:t>, fully composite and shall meet the requirements of Section D1.1. A  solid slab shall be provided for a distance of 12 in. (300 mm) from the face of the column in the direction of moment transfer. .</a:t>
            </a:r>
          </a:p>
          <a:p>
            <a:pPr algn="l"/>
            <a:r>
              <a:rPr lang="en-US" sz="1800" dirty="0"/>
              <a:t>G4.6. Connections</a:t>
            </a:r>
          </a:p>
          <a:p>
            <a:pPr lvl="1" algn="l"/>
            <a:r>
              <a:rPr lang="en-US" sz="1800" dirty="0"/>
              <a:t>The required strength of the beam-to-column PR moment connections shall be  determined considering the effects of connection flexibility and second-order  moments. </a:t>
            </a:r>
            <a:r>
              <a:rPr lang="en-US" sz="1800" u="heavy" dirty="0">
                <a:uFill>
                  <a:solidFill>
                    <a:srgbClr val="FF0000"/>
                  </a:solidFill>
                </a:uFill>
              </a:rPr>
              <a:t>In addition, composite connections shall have a nominal strength that  is at least equal to 50 percent of </a:t>
            </a:r>
            <a:r>
              <a:rPr lang="en-US" sz="1800" u="heavy" dirty="0" err="1">
                <a:uFill>
                  <a:solidFill>
                    <a:srgbClr val="FF0000"/>
                  </a:solidFill>
                </a:uFill>
              </a:rPr>
              <a:t>M</a:t>
            </a:r>
            <a:r>
              <a:rPr lang="en-US" sz="1800" u="heavy" baseline="-25000" dirty="0" err="1">
                <a:uFill>
                  <a:solidFill>
                    <a:srgbClr val="FF0000"/>
                  </a:solidFill>
                </a:uFill>
              </a:rPr>
              <a:t>p</a:t>
            </a:r>
            <a:r>
              <a:rPr lang="en-US" sz="1800" u="heavy" dirty="0">
                <a:uFill>
                  <a:solidFill>
                    <a:srgbClr val="FF0000"/>
                  </a:solidFill>
                </a:uFill>
              </a:rPr>
              <a:t>, where </a:t>
            </a:r>
            <a:r>
              <a:rPr lang="en-US" sz="1800" u="heavy" dirty="0" err="1">
                <a:uFill>
                  <a:solidFill>
                    <a:srgbClr val="FF0000"/>
                  </a:solidFill>
                </a:uFill>
              </a:rPr>
              <a:t>M</a:t>
            </a:r>
            <a:r>
              <a:rPr lang="en-US" sz="1800" u="heavy" baseline="-25000" dirty="0" err="1">
                <a:uFill>
                  <a:solidFill>
                    <a:srgbClr val="FF0000"/>
                  </a:solidFill>
                </a:uFill>
              </a:rPr>
              <a:t>p</a:t>
            </a:r>
            <a:r>
              <a:rPr lang="en-US" sz="1800" u="heavy" dirty="0">
                <a:uFill>
                  <a:solidFill>
                    <a:srgbClr val="FF0000"/>
                  </a:solidFill>
                </a:uFill>
              </a:rPr>
              <a:t> is the nominal plastic flexural strength of the connected structural steel beam ignoring composite action</a:t>
            </a:r>
            <a:r>
              <a:rPr lang="en-US" sz="1800" dirty="0"/>
              <a:t>. Connections shall meet the requirements of Chapter I and shall have a </a:t>
            </a:r>
            <a:r>
              <a:rPr lang="en-US" sz="1800" u="heavy" dirty="0">
                <a:uFill>
                  <a:solidFill>
                    <a:srgbClr val="FF0000"/>
                  </a:solidFill>
                </a:uFill>
              </a:rPr>
              <a:t>total interstory drift angle of 0.02 radians </a:t>
            </a:r>
            <a:r>
              <a:rPr lang="en-US" sz="1800" dirty="0"/>
              <a:t>that is substantiated by cyclic testing as described in  Section G4.6d.</a:t>
            </a:r>
            <a:endParaRPr lang="en-US" sz="1800" u="heavy" dirty="0">
              <a:uFill>
                <a:solidFill>
                  <a:srgbClr val="FF0000"/>
                </a:solidFill>
              </a:uFill>
            </a:endParaRP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Background &amp; Overview</a:t>
            </a:r>
          </a:p>
        </p:txBody>
      </p:sp>
    </p:spTree>
    <p:extLst>
      <p:ext uri="{BB962C8B-B14F-4D97-AF65-F5344CB8AC3E}">
        <p14:creationId xmlns:p14="http://schemas.microsoft.com/office/powerpoint/2010/main" val="596935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11</a:t>
            </a:fld>
            <a:endParaRPr lang="en-US" dirty="0"/>
          </a:p>
        </p:txBody>
      </p:sp>
      <p:pic>
        <p:nvPicPr>
          <p:cNvPr id="7" name="Picture 2" descr="C-PR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6538" y="1270932"/>
            <a:ext cx="3683379" cy="478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8" name="Picture 3" descr="Design Guide for Partially Restrained Composite Connections&#10;&#10;By the ASCE Task Committee on Design Crieteria for Composite Structuers in Steel and Concre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30" y="4221268"/>
            <a:ext cx="50117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1" y="582899"/>
            <a:ext cx="9143999" cy="536896"/>
          </a:xfrm>
        </p:spPr>
        <p:txBody>
          <a:bodyPr/>
          <a:lstStyle/>
          <a:p>
            <a:r>
              <a:rPr lang="en-US" sz="2400" b="1" i="1" dirty="0"/>
              <a:t>Other Design Guidance</a:t>
            </a:r>
          </a:p>
          <a:p>
            <a:endParaRPr lang="en-US" sz="2400" b="1" i="1" dirty="0"/>
          </a:p>
          <a:p>
            <a:pPr marL="342900" indent="-342900" algn="l">
              <a:buClr>
                <a:srgbClr val="FF0000"/>
              </a:buClr>
              <a:buFont typeface="Arial" pitchFamily="34" charset="0"/>
              <a:buChar char="•"/>
            </a:pPr>
            <a:r>
              <a:rPr lang="en-US" sz="2400" dirty="0"/>
              <a:t>AISC Design Guide 8 – 1996</a:t>
            </a:r>
          </a:p>
          <a:p>
            <a:pPr marL="342900" indent="-342900" algn="l">
              <a:buClr>
                <a:srgbClr val="FF0000"/>
              </a:buClr>
              <a:buFont typeface="Arial" pitchFamily="34" charset="0"/>
              <a:buChar char="•"/>
            </a:pPr>
            <a:r>
              <a:rPr lang="en-US" sz="2400" dirty="0"/>
              <a:t>ASCE Design Guide for Partially </a:t>
            </a:r>
          </a:p>
          <a:p>
            <a:pPr algn="l">
              <a:buClr>
                <a:srgbClr val="FF0000"/>
              </a:buClr>
            </a:pPr>
            <a:r>
              <a:rPr lang="en-US" sz="2400" dirty="0"/>
              <a:t>	Restrained Composite </a:t>
            </a:r>
          </a:p>
          <a:p>
            <a:pPr algn="l">
              <a:buClr>
                <a:srgbClr val="FF0000"/>
              </a:buClr>
            </a:pPr>
            <a:r>
              <a:rPr lang="en-US" sz="2400" dirty="0"/>
              <a:t>	Connections – 1998 (Journal </a:t>
            </a:r>
          </a:p>
          <a:p>
            <a:pPr algn="l">
              <a:buClr>
                <a:srgbClr val="FF0000"/>
              </a:buClr>
            </a:pPr>
            <a:r>
              <a:rPr lang="en-US" sz="2400" dirty="0"/>
              <a:t>	of Structural Engineering)</a:t>
            </a:r>
            <a:endParaRPr lang="en-US" sz="2400" b="1" i="1" dirty="0"/>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Background &amp; Overview</a:t>
            </a:r>
          </a:p>
        </p:txBody>
      </p:sp>
    </p:spTree>
    <p:extLst>
      <p:ext uri="{BB962C8B-B14F-4D97-AF65-F5344CB8AC3E}">
        <p14:creationId xmlns:p14="http://schemas.microsoft.com/office/powerpoint/2010/main" val="3023443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7" name="Slide Number Placeholder 6"/>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12</a:t>
            </a:fld>
            <a:endParaRPr lang="en-US" dirty="0"/>
          </a:p>
        </p:txBody>
      </p:sp>
      <p:pic>
        <p:nvPicPr>
          <p:cNvPr id="5" name="Picture 4" descr="- The example building is a four-story steel framed medical office building located in Denver, Colorado.  &#10;- The building is free of plan and vertical irregularities.  &#10;- Floor and roof slabs are 4.5-inch normal-weight reinforced concrete on 0.6-inch form deck (total slab depth of 4.5 inches.).  &#10;- Typically slabs are supported by open web steel joists which are supported by composite steel girders.  &#10;- Composite steel beams replace the joists at the spandrel locations to help control cladding deflections and provide the C-PRMF frames for the N-S lateral direction&#10;- Note that every column is engaged in the lateral load resisting system in one direction or the other&#10;- The PRCC connections are illustrated by the dots at the face of the column beam interface in the figure&#10;- Stair/Elevator opening is ignored for computing seismic mas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9053" y="728370"/>
            <a:ext cx="5277852" cy="5464930"/>
          </a:xfrm>
          <a:prstGeom prst="rect">
            <a:avLst/>
          </a:prstGeom>
        </p:spPr>
      </p:pic>
      <p:sp>
        <p:nvSpPr>
          <p:cNvPr id="3" name="Subtitle 2"/>
          <p:cNvSpPr>
            <a:spLocks noGrp="1"/>
          </p:cNvSpPr>
          <p:nvPr>
            <p:ph type="subTitle" idx="1"/>
          </p:nvPr>
        </p:nvSpPr>
        <p:spPr>
          <a:xfrm>
            <a:off x="535451" y="2973005"/>
            <a:ext cx="2291459" cy="536896"/>
          </a:xfrm>
        </p:spPr>
        <p:txBody>
          <a:bodyPr/>
          <a:lstStyle/>
          <a:p>
            <a:pPr algn="l"/>
            <a:r>
              <a:rPr lang="en-US" sz="2400" b="1" i="1" dirty="0"/>
              <a:t>Building Plan</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Example Building</a:t>
            </a:r>
          </a:p>
        </p:txBody>
      </p:sp>
    </p:spTree>
    <p:extLst>
      <p:ext uri="{BB962C8B-B14F-4D97-AF65-F5344CB8AC3E}">
        <p14:creationId xmlns:p14="http://schemas.microsoft.com/office/powerpoint/2010/main" val="2635110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13</a:t>
            </a:fld>
            <a:endParaRPr lang="en-US" dirty="0"/>
          </a:p>
        </p:txBody>
      </p:sp>
      <p:pic>
        <p:nvPicPr>
          <p:cNvPr id="6" name="Picture 5" descr="- The building is located in a relatively low seismic hazard region, but localized internal storage loading and Site Class E are used in this example to provide somewhat higher seismic design forces for purposes of illustration and to push the example building into Seismic De&#10;- The floor and roof slabs serve as horizontal diaphragms distributing the seismic forces and by inspection they are stiff enough to be considered as rigidsign Category C&#10;- The typical bay spacing is 25 feet.  &#10;- Architectural considerations allowed an extra column at the end bay of each side in the north-south direction, which is useful in what is the naturally weaker direction. &#10;- Note the pins of the east-west frames at the end columns (coming into the weak axis of the end column)" title="Typical North Elevation"/>
          <p:cNvPicPr/>
          <p:nvPr/>
        </p:nvPicPr>
        <p:blipFill>
          <a:blip r:embed="rId3" cstate="print"/>
          <a:stretch>
            <a:fillRect/>
          </a:stretch>
        </p:blipFill>
        <p:spPr>
          <a:xfrm>
            <a:off x="2363282" y="3950008"/>
            <a:ext cx="4911725" cy="2655570"/>
          </a:xfrm>
          <a:prstGeom prst="rect">
            <a:avLst/>
          </a:prstGeom>
        </p:spPr>
      </p:pic>
      <p:pic>
        <p:nvPicPr>
          <p:cNvPr id="5" name="Picture 4" descr="- The building is located in a relatively low seismic hazard region, but localized internal storage loading and Site Class E are used in this example to provide somewhat higher seismic design forces for purposes of illustration and to push the example building into Seismic De&#10;- The floor and roof slabs serve as horizontal diaphragms distributing the seismic forces and by inspection they are stiff enough to be considered as rigidsign Category C&#10;- The typical bay spacing is 25 feet.  &#10;- Architectural considerations allowed an extra column at the end bay of each side in the north-south direction, which is useful in what is the naturally weaker direction. &#10;- Note the pins of the east-west frames at the end columns (coming into the weak axis of the end column)&#10;" title="East and West Side Elevation"/>
          <p:cNvPicPr/>
          <p:nvPr/>
        </p:nvPicPr>
        <p:blipFill>
          <a:blip r:embed="rId4" cstate="print"/>
          <a:stretch>
            <a:fillRect/>
          </a:stretch>
        </p:blipFill>
        <p:spPr>
          <a:xfrm>
            <a:off x="1766706" y="989497"/>
            <a:ext cx="5943600" cy="2926080"/>
          </a:xfrm>
          <a:prstGeom prst="rect">
            <a:avLst/>
          </a:prstGeom>
        </p:spPr>
      </p:pic>
      <p:sp>
        <p:nvSpPr>
          <p:cNvPr id="3" name="Subtitle 2"/>
          <p:cNvSpPr>
            <a:spLocks noGrp="1"/>
          </p:cNvSpPr>
          <p:nvPr>
            <p:ph type="subTitle" idx="1"/>
          </p:nvPr>
        </p:nvSpPr>
        <p:spPr>
          <a:xfrm>
            <a:off x="1" y="542583"/>
            <a:ext cx="9143999" cy="536896"/>
          </a:xfrm>
        </p:spPr>
        <p:txBody>
          <a:bodyPr/>
          <a:lstStyle/>
          <a:p>
            <a:r>
              <a:rPr lang="en-US" sz="2400" b="1" i="1" dirty="0"/>
              <a:t>Building Elevations</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Example Building</a:t>
            </a:r>
          </a:p>
        </p:txBody>
      </p:sp>
    </p:spTree>
    <p:extLst>
      <p:ext uri="{BB962C8B-B14F-4D97-AF65-F5344CB8AC3E}">
        <p14:creationId xmlns:p14="http://schemas.microsoft.com/office/powerpoint/2010/main" val="1393824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14</a:t>
            </a:fld>
            <a:endParaRPr lang="en-US" dirty="0"/>
          </a:p>
        </p:txBody>
      </p:sp>
      <p:pic>
        <p:nvPicPr>
          <p:cNvPr id="7" name="Picture 2" descr="Building was modeled using the SAO 2000 analysis program v. 14.0 (Computers and Structures, Inc., Berkeley, CA)&#10;-Only the primary frame beams and columns were included in the model&#10;-Beams were connected to the columns via rotational spring elements&#10;-Column bases were considered “fixed” for analysis purposes" title="example building 3-D SAP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8668" y="1032088"/>
            <a:ext cx="67818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1" y="582899"/>
            <a:ext cx="9143999" cy="536896"/>
          </a:xfrm>
        </p:spPr>
        <p:txBody>
          <a:bodyPr/>
          <a:lstStyle/>
          <a:p>
            <a:r>
              <a:rPr lang="en-US" sz="2400" b="1" i="1" dirty="0"/>
              <a:t>Building 3-D SAP 2000 Model</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Example Building</a:t>
            </a:r>
          </a:p>
        </p:txBody>
      </p:sp>
    </p:spTree>
    <p:extLst>
      <p:ext uri="{BB962C8B-B14F-4D97-AF65-F5344CB8AC3E}">
        <p14:creationId xmlns:p14="http://schemas.microsoft.com/office/powerpoint/2010/main" val="694509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15</a:t>
            </a:fld>
            <a:endParaRPr lang="en-US" dirty="0"/>
          </a:p>
        </p:txBody>
      </p:sp>
      <p:pic>
        <p:nvPicPr>
          <p:cNvPr id="5" name="Picture 4" descr="- This basic connection configuration is what has the most testing behind it in the literature and is what is directly addressed in terms of design guidance in the 1998 Journal paper and the AISC Design Guide 8&#10;- The primary components of the connection include a reinforced composite slab, a bolted-bolted double angle web connection, and a bolted seat angle connection&#10;- In real partially restrained building design, it is advantageous to select and design the complete PRCC simply based on beam depth and element capacities.  &#10;- Generally it is impractical to “tune” connections to beam plastic moment capacities and/or lateral load demands.  &#10;- This allows the designer to develop an in-house suite of PRCC details and associated behavior curves for each nominal beam depth ahead of time.  &#10;- Slight adjustments can be made later to account for real versus nominal beam depth&#10;- The designer generally starts by maxing out the connection design capacity based on the practical limits of the pieces involved. .  For instance, the largest angle leg commonly available is 8 inches, which can reasonably accommodate four 1-inch-diameter bolts.  As a result, the maximum shear that can be delivered from the beam flange to the seat angle is limited by shear in four A490-X bolts.  Bolt shear failure is generally considered to be non-ductile, so the rest of the connection design and detailing aims to maximize moment capacity of the connection while avoiding this limit state." title="Typical PRCC at a W 18x35 beam to column"/>
          <p:cNvPicPr/>
          <p:nvPr/>
        </p:nvPicPr>
        <p:blipFill>
          <a:blip r:embed="rId3" cstate="print"/>
          <a:stretch>
            <a:fillRect/>
          </a:stretch>
        </p:blipFill>
        <p:spPr>
          <a:xfrm>
            <a:off x="0" y="899061"/>
            <a:ext cx="9144000" cy="5686531"/>
          </a:xfrm>
          <a:prstGeom prst="rect">
            <a:avLst/>
          </a:prstGeom>
        </p:spPr>
      </p:pic>
      <p:sp>
        <p:nvSpPr>
          <p:cNvPr id="3" name="Subtitle 2"/>
          <p:cNvSpPr>
            <a:spLocks noGrp="1"/>
          </p:cNvSpPr>
          <p:nvPr>
            <p:ph type="subTitle" idx="1"/>
          </p:nvPr>
        </p:nvSpPr>
        <p:spPr>
          <a:xfrm>
            <a:off x="0" y="542582"/>
            <a:ext cx="9070082" cy="536896"/>
          </a:xfrm>
        </p:spPr>
        <p:txBody>
          <a:bodyPr/>
          <a:lstStyle/>
          <a:p>
            <a:r>
              <a:rPr lang="en-US" sz="2400" b="1" i="1" dirty="0"/>
              <a:t>Typical W18x35 PRCC</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39833293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a:t>
            </a:r>
            <a:fld id="{D017DC44-3C1B-4418-9E73-92DE8427F6AF}" type="slidenum">
              <a:rPr lang="en-US" smtClean="0"/>
              <a:pPr>
                <a:defRPr/>
              </a:pPr>
              <a:t>16</a:t>
            </a:fld>
            <a:endParaRPr lang="en-US" dirty="0"/>
          </a:p>
        </p:txBody>
      </p:sp>
      <p:pic>
        <p:nvPicPr>
          <p:cNvPr id="6" name="Picture 5" descr="- Details of the Reinforced Composite Slab&#10;- Reinforcing plays a key role in the behavior of the connection&#10;- Longitudinal bars (bars in line with the frame direction) are used to develop one component of the connection moment couple&#10;- Transverse steel is required to help provide equilibrium in the load transfer path from the slab to the column as well as to prevent transverse splitting of the slab immediately over the frame beams"/>
          <p:cNvPicPr/>
          <p:nvPr/>
        </p:nvPicPr>
        <p:blipFill>
          <a:blip r:embed="rId3" cstate="print"/>
          <a:stretch>
            <a:fillRect/>
          </a:stretch>
        </p:blipFill>
        <p:spPr>
          <a:xfrm>
            <a:off x="0" y="841287"/>
            <a:ext cx="9112543" cy="5882490"/>
          </a:xfrm>
          <a:prstGeom prst="rect">
            <a:avLst/>
          </a:prstGeom>
        </p:spPr>
      </p:pic>
      <p:sp>
        <p:nvSpPr>
          <p:cNvPr id="3" name="Subtitle 2"/>
          <p:cNvSpPr>
            <a:spLocks noGrp="1"/>
          </p:cNvSpPr>
          <p:nvPr>
            <p:ph type="subTitle" idx="1"/>
          </p:nvPr>
        </p:nvSpPr>
        <p:spPr>
          <a:xfrm>
            <a:off x="1" y="582899"/>
            <a:ext cx="9143999" cy="536896"/>
          </a:xfrm>
        </p:spPr>
        <p:txBody>
          <a:bodyPr/>
          <a:lstStyle/>
          <a:p>
            <a:r>
              <a:rPr lang="en-US" sz="2400" b="1" i="1" dirty="0"/>
              <a:t>Typical W18x35 PRCC</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1910719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17</a:t>
            </a:fld>
            <a:endParaRPr lang="en-US" dirty="0"/>
          </a:p>
        </p:txBody>
      </p:sp>
      <p:graphicFrame>
        <p:nvGraphicFramePr>
          <p:cNvPr id="7" name="Object 6" title="equation that is used to estimate the moment-rotation behavior for the  PRCC connections -- Positive"/>
          <p:cNvGraphicFramePr>
            <a:graphicFrameLocks noChangeAspect="1"/>
          </p:cNvGraphicFramePr>
          <p:nvPr>
            <p:extLst>
              <p:ext uri="{D42A27DB-BD31-4B8C-83A1-F6EECF244321}">
                <p14:modId xmlns:p14="http://schemas.microsoft.com/office/powerpoint/2010/main" val="3980650884"/>
              </p:ext>
            </p:extLst>
          </p:nvPr>
        </p:nvGraphicFramePr>
        <p:xfrm>
          <a:off x="2174430" y="5462241"/>
          <a:ext cx="4719638" cy="762000"/>
        </p:xfrm>
        <a:graphic>
          <a:graphicData uri="http://schemas.openxmlformats.org/presentationml/2006/ole">
            <mc:AlternateContent xmlns:mc="http://schemas.openxmlformats.org/markup-compatibility/2006">
              <mc:Choice xmlns:v="urn:schemas-microsoft-com:vml" Requires="v">
                <p:oleObj spid="_x0000_s2300" r:id="rId4" imgW="1828800" imgH="292100" progId="Equation.DSMT4">
                  <p:embed/>
                </p:oleObj>
              </mc:Choice>
              <mc:Fallback>
                <p:oleObj r:id="rId4" imgW="1828800" imgH="2921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4430" y="5462241"/>
                        <a:ext cx="471963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title="equation that is used to estimate the moment-rotation behavior for the  PRCC connections -- Negative"/>
          <p:cNvGraphicFramePr>
            <a:graphicFrameLocks noChangeAspect="1"/>
          </p:cNvGraphicFramePr>
          <p:nvPr>
            <p:extLst>
              <p:ext uri="{D42A27DB-BD31-4B8C-83A1-F6EECF244321}">
                <p14:modId xmlns:p14="http://schemas.microsoft.com/office/powerpoint/2010/main" val="1354603001"/>
              </p:ext>
            </p:extLst>
          </p:nvPr>
        </p:nvGraphicFramePr>
        <p:xfrm>
          <a:off x="2255520" y="3740031"/>
          <a:ext cx="3733800" cy="766763"/>
        </p:xfrm>
        <a:graphic>
          <a:graphicData uri="http://schemas.openxmlformats.org/presentationml/2006/ole">
            <mc:AlternateContent xmlns:mc="http://schemas.openxmlformats.org/markup-compatibility/2006">
              <mc:Choice xmlns:v="urn:schemas-microsoft-com:vml" Requires="v">
                <p:oleObj spid="_x0000_s2301" r:id="rId6" imgW="1435100" imgH="292100" progId="Equation.DSMT4">
                  <p:embed/>
                </p:oleObj>
              </mc:Choice>
              <mc:Fallback>
                <p:oleObj r:id="rId6" imgW="1435100" imgH="2921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55520" y="3740031"/>
                        <a:ext cx="373380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3"/>
          <p:cNvSpPr txBox="1"/>
          <p:nvPr/>
        </p:nvSpPr>
        <p:spPr>
          <a:xfrm>
            <a:off x="0" y="2784585"/>
            <a:ext cx="9068499" cy="2677656"/>
          </a:xfrm>
          <a:prstGeom prst="rect">
            <a:avLst/>
          </a:prstGeom>
          <a:noFill/>
        </p:spPr>
        <p:txBody>
          <a:bodyPr wrap="square" rtlCol="0">
            <a:spAutoFit/>
          </a:bodyPr>
          <a:lstStyle/>
          <a:p>
            <a:pPr lvl="2"/>
            <a:r>
              <a:rPr lang="en-US" dirty="0">
                <a:latin typeface="+mn-lt"/>
              </a:rPr>
              <a:t>(ASCE TC, Eq. 4) Negative moment-rotation behavior (slab in tension):</a:t>
            </a:r>
          </a:p>
          <a:p>
            <a:endParaRPr lang="en-US" dirty="0">
              <a:latin typeface="+mn-lt"/>
            </a:endParaRPr>
          </a:p>
          <a:p>
            <a:endParaRPr lang="en-US" dirty="0">
              <a:latin typeface="+mn-lt"/>
            </a:endParaRPr>
          </a:p>
          <a:p>
            <a:endParaRPr lang="en-US" dirty="0">
              <a:latin typeface="+mn-lt"/>
            </a:endParaRPr>
          </a:p>
          <a:p>
            <a:pPr lvl="2"/>
            <a:r>
              <a:rPr lang="en-US" dirty="0">
                <a:latin typeface="+mn-lt"/>
              </a:rPr>
              <a:t>(ASCE TC, Eq. 3) Positive moment-rotation behavior (slab in compression):</a:t>
            </a:r>
          </a:p>
        </p:txBody>
      </p:sp>
      <p:sp>
        <p:nvSpPr>
          <p:cNvPr id="3" name="Subtitle 2"/>
          <p:cNvSpPr>
            <a:spLocks noGrp="1"/>
          </p:cNvSpPr>
          <p:nvPr>
            <p:ph type="subTitle" idx="1"/>
          </p:nvPr>
        </p:nvSpPr>
        <p:spPr>
          <a:xfrm>
            <a:off x="1" y="582899"/>
            <a:ext cx="9143999" cy="536896"/>
          </a:xfrm>
        </p:spPr>
        <p:txBody>
          <a:bodyPr/>
          <a:lstStyle/>
          <a:p>
            <a:r>
              <a:rPr lang="en-US" sz="2400" b="1" i="1" dirty="0"/>
              <a:t>Connection Moment-Rotation Curves</a:t>
            </a:r>
          </a:p>
          <a:p>
            <a:endParaRPr lang="en-US" sz="1800" b="1" i="1" dirty="0"/>
          </a:p>
          <a:p>
            <a:pPr algn="l"/>
            <a:r>
              <a:rPr lang="en-US" dirty="0"/>
              <a:t>Two Curves Required:</a:t>
            </a:r>
          </a:p>
          <a:p>
            <a:pPr lvl="1" algn="l"/>
            <a:r>
              <a:rPr lang="en-US" b="1" i="1" dirty="0"/>
              <a:t>Service</a:t>
            </a:r>
            <a:r>
              <a:rPr lang="en-US" dirty="0"/>
              <a:t> Analysis Curves From ASCE TC Paper</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1041287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1" name="Slide Number Placeholder 10"/>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18</a:t>
            </a:fld>
            <a:endParaRPr lang="en-US" dirty="0"/>
          </a:p>
        </p:txBody>
      </p:sp>
      <p:sp>
        <p:nvSpPr>
          <p:cNvPr id="9" name="Text Box 2"/>
          <p:cNvSpPr txBox="1">
            <a:spLocks noChangeArrowheads="1"/>
          </p:cNvSpPr>
          <p:nvPr/>
        </p:nvSpPr>
        <p:spPr bwMode="auto">
          <a:xfrm>
            <a:off x="1828800" y="5961644"/>
            <a:ext cx="365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accent2"/>
                </a:solidFill>
                <a:latin typeface="Verdana" pitchFamily="34" charset="0"/>
              </a:defRPr>
            </a:lvl1pPr>
            <a:lvl2pPr marL="742950" indent="-285750" eaLnBrk="0" hangingPunct="0">
              <a:defRPr sz="2800" b="1">
                <a:solidFill>
                  <a:schemeClr val="accent2"/>
                </a:solidFill>
                <a:latin typeface="Verdana" pitchFamily="34" charset="0"/>
              </a:defRPr>
            </a:lvl2pPr>
            <a:lvl3pPr marL="1143000" indent="-228600" eaLnBrk="0" hangingPunct="0">
              <a:defRPr sz="2800" b="1">
                <a:solidFill>
                  <a:schemeClr val="accent2"/>
                </a:solidFill>
                <a:latin typeface="Verdana" pitchFamily="34" charset="0"/>
              </a:defRPr>
            </a:lvl3pPr>
            <a:lvl4pPr marL="1600200" indent="-228600" eaLnBrk="0" hangingPunct="0">
              <a:defRPr sz="2800" b="1">
                <a:solidFill>
                  <a:schemeClr val="accent2"/>
                </a:solidFill>
                <a:latin typeface="Verdana" pitchFamily="34" charset="0"/>
              </a:defRPr>
            </a:lvl4pPr>
            <a:lvl5pPr marL="2057400" indent="-228600" eaLnBrk="0" hangingPunct="0">
              <a:defRPr sz="2800" b="1">
                <a:solidFill>
                  <a:schemeClr val="accent2"/>
                </a:solidFill>
                <a:latin typeface="Verdana" pitchFamily="34" charset="0"/>
              </a:defRPr>
            </a:lvl5pPr>
            <a:lvl6pPr marL="2514600" indent="-228600" eaLnBrk="0" fontAlgn="base" hangingPunct="0">
              <a:spcBef>
                <a:spcPct val="50000"/>
              </a:spcBef>
              <a:spcAft>
                <a:spcPct val="0"/>
              </a:spcAft>
              <a:buChar char="•"/>
              <a:defRPr sz="2800" b="1">
                <a:solidFill>
                  <a:schemeClr val="accent2"/>
                </a:solidFill>
                <a:latin typeface="Verdana" pitchFamily="34" charset="0"/>
              </a:defRPr>
            </a:lvl6pPr>
            <a:lvl7pPr marL="2971800" indent="-228600" eaLnBrk="0" fontAlgn="base" hangingPunct="0">
              <a:spcBef>
                <a:spcPct val="50000"/>
              </a:spcBef>
              <a:spcAft>
                <a:spcPct val="0"/>
              </a:spcAft>
              <a:buChar char="•"/>
              <a:defRPr sz="2800" b="1">
                <a:solidFill>
                  <a:schemeClr val="accent2"/>
                </a:solidFill>
                <a:latin typeface="Verdana" pitchFamily="34" charset="0"/>
              </a:defRPr>
            </a:lvl7pPr>
            <a:lvl8pPr marL="3429000" indent="-228600" eaLnBrk="0" fontAlgn="base" hangingPunct="0">
              <a:spcBef>
                <a:spcPct val="50000"/>
              </a:spcBef>
              <a:spcAft>
                <a:spcPct val="0"/>
              </a:spcAft>
              <a:buChar char="•"/>
              <a:defRPr sz="2800" b="1">
                <a:solidFill>
                  <a:schemeClr val="accent2"/>
                </a:solidFill>
                <a:latin typeface="Verdana" pitchFamily="34" charset="0"/>
              </a:defRPr>
            </a:lvl8pPr>
            <a:lvl9pPr marL="3886200" indent="-228600" eaLnBrk="0" fontAlgn="base" hangingPunct="0">
              <a:spcBef>
                <a:spcPct val="50000"/>
              </a:spcBef>
              <a:spcAft>
                <a:spcPct val="0"/>
              </a:spcAft>
              <a:buChar char="•"/>
              <a:defRPr sz="2800" b="1">
                <a:solidFill>
                  <a:schemeClr val="accent2"/>
                </a:solidFill>
                <a:latin typeface="Verdana" pitchFamily="34" charset="0"/>
              </a:defRPr>
            </a:lvl9pPr>
          </a:lstStyle>
          <a:p>
            <a:pPr eaLnBrk="1" hangingPunct="1">
              <a:buFontTx/>
              <a:buNone/>
            </a:pPr>
            <a:r>
              <a:rPr lang="en-US" sz="2400" b="0" i="1" dirty="0" err="1">
                <a:solidFill>
                  <a:schemeClr val="tx1"/>
                </a:solidFill>
              </a:rPr>
              <a:t>M</a:t>
            </a:r>
            <a:r>
              <a:rPr lang="en-US" sz="2400" b="0" i="1" baseline="-25000" dirty="0" err="1">
                <a:solidFill>
                  <a:schemeClr val="tx1"/>
                </a:solidFill>
              </a:rPr>
              <a:t>cDAM</a:t>
            </a:r>
            <a:r>
              <a:rPr lang="en-US" sz="2400" b="0" dirty="0">
                <a:solidFill>
                  <a:schemeClr val="tx1"/>
                </a:solidFill>
              </a:rPr>
              <a:t> = 0.85 </a:t>
            </a:r>
            <a:r>
              <a:rPr lang="en-US" sz="2400" b="0" i="1" dirty="0" err="1">
                <a:solidFill>
                  <a:schemeClr val="tx1"/>
                </a:solidFill>
              </a:rPr>
              <a:t>M</a:t>
            </a:r>
            <a:r>
              <a:rPr lang="en-US" sz="2400" b="0" i="1" baseline="-25000" dirty="0" err="1">
                <a:solidFill>
                  <a:schemeClr val="tx1"/>
                </a:solidFill>
              </a:rPr>
              <a:t>c</a:t>
            </a:r>
            <a:endParaRPr lang="en-US" sz="2400" b="0" dirty="0">
              <a:solidFill>
                <a:schemeClr val="tx1"/>
              </a:solidFill>
            </a:endParaRPr>
          </a:p>
        </p:txBody>
      </p:sp>
      <p:graphicFrame>
        <p:nvGraphicFramePr>
          <p:cNvPr id="10" name="Object 6" descr="Elastic Stiffness Reduction"/>
          <p:cNvGraphicFramePr>
            <a:graphicFrameLocks noChangeAspect="1"/>
          </p:cNvGraphicFramePr>
          <p:nvPr>
            <p:extLst>
              <p:ext uri="{D42A27DB-BD31-4B8C-83A1-F6EECF244321}">
                <p14:modId xmlns:p14="http://schemas.microsoft.com/office/powerpoint/2010/main" val="337821927"/>
              </p:ext>
            </p:extLst>
          </p:nvPr>
        </p:nvGraphicFramePr>
        <p:xfrm>
          <a:off x="1828800" y="4485305"/>
          <a:ext cx="2784475" cy="1066800"/>
        </p:xfrm>
        <a:graphic>
          <a:graphicData uri="http://schemas.openxmlformats.org/presentationml/2006/ole">
            <mc:AlternateContent xmlns:mc="http://schemas.openxmlformats.org/markup-compatibility/2006">
              <mc:Choice xmlns:v="urn:schemas-microsoft-com:vml" Requires="v">
                <p:oleObj spid="_x0000_s3322" r:id="rId4" imgW="1016000" imgH="393700" progId="Equation.DSMT4">
                  <p:embed/>
                </p:oleObj>
              </mc:Choice>
              <mc:Fallback>
                <p:oleObj r:id="rId4" imgW="1016000" imgH="3937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4485305"/>
                        <a:ext cx="2784475"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4" descr="Elastic Stiffness Reduction&#10;"/>
          <p:cNvGraphicFramePr>
            <a:graphicFrameLocks noChangeAspect="1"/>
          </p:cNvGraphicFramePr>
          <p:nvPr>
            <p:extLst>
              <p:ext uri="{D42A27DB-BD31-4B8C-83A1-F6EECF244321}">
                <p14:modId xmlns:p14="http://schemas.microsoft.com/office/powerpoint/2010/main" val="1975196282"/>
              </p:ext>
            </p:extLst>
          </p:nvPr>
        </p:nvGraphicFramePr>
        <p:xfrm>
          <a:off x="1828800" y="3266105"/>
          <a:ext cx="3200400" cy="1146175"/>
        </p:xfrm>
        <a:graphic>
          <a:graphicData uri="http://schemas.openxmlformats.org/presentationml/2006/ole">
            <mc:AlternateContent xmlns:mc="http://schemas.openxmlformats.org/markup-compatibility/2006">
              <mc:Choice xmlns:v="urn:schemas-microsoft-com:vml" Requires="v">
                <p:oleObj spid="_x0000_s3323" r:id="rId6" imgW="1143000" imgH="406400" progId="Equation.DSMT4">
                  <p:embed/>
                </p:oleObj>
              </mc:Choice>
              <mc:Fallback>
                <p:oleObj r:id="rId6" imgW="1143000" imgH="4064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8800" y="3266105"/>
                        <a:ext cx="3200400" cy="1146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75501" y="2961811"/>
            <a:ext cx="9068499" cy="3046988"/>
          </a:xfrm>
          <a:prstGeom prst="rect">
            <a:avLst/>
          </a:prstGeom>
          <a:noFill/>
        </p:spPr>
        <p:txBody>
          <a:bodyPr wrap="square" rtlCol="0">
            <a:spAutoFit/>
          </a:bodyPr>
          <a:lstStyle/>
          <a:p>
            <a:pPr lvl="2"/>
            <a:r>
              <a:rPr lang="en-US" dirty="0">
                <a:latin typeface="+mn-lt"/>
              </a:rPr>
              <a:t>Elastic Stiffness Reduction:</a:t>
            </a:r>
          </a:p>
          <a:p>
            <a:endParaRPr lang="en-US" dirty="0">
              <a:latin typeface="+mn-lt"/>
            </a:endParaRPr>
          </a:p>
          <a:p>
            <a:endParaRPr lang="en-US" dirty="0">
              <a:latin typeface="+mn-lt"/>
            </a:endParaRPr>
          </a:p>
          <a:p>
            <a:endParaRPr lang="en-US" dirty="0">
              <a:latin typeface="+mn-lt"/>
            </a:endParaRPr>
          </a:p>
          <a:p>
            <a:endParaRPr lang="en-US" dirty="0">
              <a:latin typeface="+mn-lt"/>
            </a:endParaRPr>
          </a:p>
          <a:p>
            <a:endParaRPr lang="en-US" dirty="0">
              <a:latin typeface="+mn-lt"/>
            </a:endParaRPr>
          </a:p>
          <a:p>
            <a:endParaRPr lang="en-US" dirty="0">
              <a:latin typeface="+mn-lt"/>
            </a:endParaRPr>
          </a:p>
          <a:p>
            <a:pPr lvl="2"/>
            <a:r>
              <a:rPr lang="en-US" dirty="0">
                <a:latin typeface="+mn-lt"/>
              </a:rPr>
              <a:t>Strength Reduction:</a:t>
            </a:r>
          </a:p>
        </p:txBody>
      </p:sp>
      <p:sp>
        <p:nvSpPr>
          <p:cNvPr id="3" name="Subtitle 2"/>
          <p:cNvSpPr>
            <a:spLocks noGrp="1"/>
          </p:cNvSpPr>
          <p:nvPr>
            <p:ph type="subTitle" idx="1"/>
          </p:nvPr>
        </p:nvSpPr>
        <p:spPr>
          <a:xfrm>
            <a:off x="1" y="582899"/>
            <a:ext cx="9143999" cy="536896"/>
          </a:xfrm>
        </p:spPr>
        <p:txBody>
          <a:bodyPr/>
          <a:lstStyle/>
          <a:p>
            <a:r>
              <a:rPr lang="en-US" sz="2400" b="1" i="1" dirty="0"/>
              <a:t>Connection Moment-Rotation Curves</a:t>
            </a:r>
          </a:p>
          <a:p>
            <a:pPr algn="l"/>
            <a:endParaRPr lang="en-US" sz="100" b="1" i="1" dirty="0"/>
          </a:p>
          <a:p>
            <a:pPr algn="l"/>
            <a:r>
              <a:rPr lang="en-US" dirty="0"/>
              <a:t>Two Curves Required:</a:t>
            </a:r>
          </a:p>
          <a:p>
            <a:pPr lvl="1" algn="l"/>
            <a:r>
              <a:rPr lang="en-US" b="1" i="1" dirty="0"/>
              <a:t>Strength</a:t>
            </a:r>
            <a:r>
              <a:rPr lang="en-US" dirty="0"/>
              <a:t> Analysis Curves Based on Modifications of the Service Analysis Curves to Account for Direct Analysis Approach to Design</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1661908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19</a:t>
            </a:fld>
            <a:endParaRPr lang="en-US" dirty="0"/>
          </a:p>
        </p:txBody>
      </p:sp>
      <p:pic>
        <p:nvPicPr>
          <p:cNvPr id="11" name="Picture 10" descr="Two moment rotation curves of a PRCC, one being the nominal curve and the other is the modified curve. "/>
          <p:cNvPicPr/>
          <p:nvPr/>
        </p:nvPicPr>
        <p:blipFill>
          <a:blip r:embed="rId3" cstate="print"/>
          <a:srcRect/>
          <a:stretch>
            <a:fillRect/>
          </a:stretch>
        </p:blipFill>
        <p:spPr bwMode="auto">
          <a:xfrm>
            <a:off x="1477288" y="1681480"/>
            <a:ext cx="6189424" cy="4851783"/>
          </a:xfrm>
          <a:prstGeom prst="rect">
            <a:avLst/>
          </a:prstGeom>
          <a:noFill/>
          <a:ln w="9525">
            <a:noFill/>
            <a:miter lim="800000"/>
            <a:headEnd/>
            <a:tailEnd/>
          </a:ln>
        </p:spPr>
      </p:pic>
      <p:sp>
        <p:nvSpPr>
          <p:cNvPr id="3" name="Subtitle 2"/>
          <p:cNvSpPr>
            <a:spLocks noGrp="1"/>
          </p:cNvSpPr>
          <p:nvPr>
            <p:ph type="subTitle" idx="1"/>
          </p:nvPr>
        </p:nvSpPr>
        <p:spPr>
          <a:xfrm>
            <a:off x="1" y="582899"/>
            <a:ext cx="9143999" cy="536896"/>
          </a:xfrm>
        </p:spPr>
        <p:txBody>
          <a:bodyPr/>
          <a:lstStyle/>
          <a:p>
            <a:r>
              <a:rPr lang="en-US" sz="2400" b="1" i="1" dirty="0"/>
              <a:t>Connection Moment-Rotation Curves</a:t>
            </a:r>
          </a:p>
          <a:p>
            <a:endParaRPr lang="en-US" sz="1050" b="1" i="1" dirty="0"/>
          </a:p>
          <a:p>
            <a:r>
              <a:rPr lang="en-US" sz="2400" dirty="0"/>
              <a:t>W18x35 PRCC Moment Rotation Curves</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1599339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r>
              <a:rPr lang="en-US"/>
              <a:t>Instructional Material Complementing FEMA P-1051, Design Examples</a:t>
            </a:r>
          </a:p>
        </p:txBody>
      </p:sp>
      <p:sp>
        <p:nvSpPr>
          <p:cNvPr id="8" name="Slide Number Placeholder 7"/>
          <p:cNvSpPr>
            <a:spLocks noGrp="1"/>
          </p:cNvSpPr>
          <p:nvPr>
            <p:ph type="sldNum" sz="quarter" idx="11"/>
          </p:nvPr>
        </p:nvSpPr>
        <p:spPr/>
        <p:txBody>
          <a:bodyPr/>
          <a:lstStyle/>
          <a:p>
            <a:r>
              <a:rPr lang="en-US"/>
              <a:t>Composite Steel R/C - </a:t>
            </a:r>
            <a:fld id="{D017DC44-3C1B-4418-9E73-92DE8427F6AF}" type="slidenum">
              <a:rPr lang="en-US" smtClean="0"/>
              <a:pPr/>
              <a:t>2</a:t>
            </a:fld>
            <a:endParaRPr lang="en-US" dirty="0"/>
          </a:p>
        </p:txBody>
      </p:sp>
      <p:sp>
        <p:nvSpPr>
          <p:cNvPr id="3" name="Subtitle 2"/>
          <p:cNvSpPr>
            <a:spLocks noGrp="1"/>
          </p:cNvSpPr>
          <p:nvPr>
            <p:ph idx="1"/>
          </p:nvPr>
        </p:nvSpPr>
        <p:spPr/>
        <p:txBody>
          <a:bodyPr/>
          <a:lstStyle/>
          <a:p>
            <a:pPr marL="0" indent="0" algn="ctr">
              <a:buNone/>
            </a:pPr>
            <a:r>
              <a:rPr lang="en-US" b="1" dirty="0"/>
              <a:t>Outline For The Presentation</a:t>
            </a:r>
            <a:endParaRPr lang="en-US" dirty="0"/>
          </a:p>
          <a:p>
            <a:r>
              <a:rPr lang="en-US" dirty="0"/>
              <a:t>Background and Overview</a:t>
            </a:r>
          </a:p>
          <a:p>
            <a:r>
              <a:rPr lang="en-US" dirty="0"/>
              <a:t>Example Building</a:t>
            </a:r>
          </a:p>
          <a:p>
            <a:r>
              <a:rPr lang="en-US" dirty="0"/>
              <a:t>PR Composite Connection Design</a:t>
            </a:r>
          </a:p>
          <a:p>
            <a:r>
              <a:rPr lang="en-US" dirty="0"/>
              <a:t>Loads and Load Combinations</a:t>
            </a:r>
          </a:p>
          <a:p>
            <a:r>
              <a:rPr lang="en-US" dirty="0"/>
              <a:t>Analysis</a:t>
            </a:r>
          </a:p>
          <a:p>
            <a:r>
              <a:rPr lang="en-US" dirty="0"/>
              <a:t>ASCE 7-10 and AISC Design Checks</a:t>
            </a:r>
          </a:p>
          <a:p>
            <a:r>
              <a:rPr lang="en-US" dirty="0"/>
              <a:t>Questions</a:t>
            </a:r>
          </a:p>
          <a:p>
            <a:endParaRPr lang="en-US" dirty="0"/>
          </a:p>
        </p:txBody>
      </p:sp>
      <p:sp>
        <p:nvSpPr>
          <p:cNvPr id="2" name="Title 1"/>
          <p:cNvSpPr>
            <a:spLocks noGrp="1"/>
          </p:cNvSpPr>
          <p:nvPr>
            <p:ph type="title"/>
          </p:nvPr>
        </p:nvSpPr>
        <p:spPr/>
        <p:txBody>
          <a:bodyPr/>
          <a:lstStyle/>
          <a:p>
            <a:r>
              <a:rPr lang="en-US"/>
              <a:t>Introduction</a:t>
            </a:r>
            <a:endParaRPr lang="en-US" dirty="0"/>
          </a:p>
        </p:txBody>
      </p:sp>
    </p:spTree>
    <p:extLst>
      <p:ext uri="{BB962C8B-B14F-4D97-AF65-F5344CB8AC3E}">
        <p14:creationId xmlns:p14="http://schemas.microsoft.com/office/powerpoint/2010/main" val="23801246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20</a:t>
            </a:fld>
            <a:endParaRPr lang="en-US" dirty="0"/>
          </a:p>
        </p:txBody>
      </p:sp>
      <p:graphicFrame>
        <p:nvGraphicFramePr>
          <p:cNvPr id="7" name="Table 6" title="Table 9.2-1 Key Connection Values From Moment-Rotation Curves"/>
          <p:cNvGraphicFramePr>
            <a:graphicFrameLocks noGrp="1"/>
          </p:cNvGraphicFramePr>
          <p:nvPr>
            <p:extLst>
              <p:ext uri="{D42A27DB-BD31-4B8C-83A1-F6EECF244321}">
                <p14:modId xmlns:p14="http://schemas.microsoft.com/office/powerpoint/2010/main" val="455622088"/>
              </p:ext>
            </p:extLst>
          </p:nvPr>
        </p:nvGraphicFramePr>
        <p:xfrm>
          <a:off x="576233" y="1837037"/>
          <a:ext cx="7812758" cy="4362426"/>
        </p:xfrm>
        <a:graphic>
          <a:graphicData uri="http://schemas.openxmlformats.org/drawingml/2006/table">
            <a:tbl>
              <a:tblPr firstRow="1" firstCol="1" bandRow="1"/>
              <a:tblGrid>
                <a:gridCol w="3129492">
                  <a:extLst>
                    <a:ext uri="{9D8B030D-6E8A-4147-A177-3AD203B41FA5}">
                      <a16:colId xmlns:a16="http://schemas.microsoft.com/office/drawing/2014/main" val="20000"/>
                    </a:ext>
                  </a:extLst>
                </a:gridCol>
                <a:gridCol w="2341633">
                  <a:extLst>
                    <a:ext uri="{9D8B030D-6E8A-4147-A177-3AD203B41FA5}">
                      <a16:colId xmlns:a16="http://schemas.microsoft.com/office/drawing/2014/main" val="20001"/>
                    </a:ext>
                  </a:extLst>
                </a:gridCol>
                <a:gridCol w="2341633">
                  <a:extLst>
                    <a:ext uri="{9D8B030D-6E8A-4147-A177-3AD203B41FA5}">
                      <a16:colId xmlns:a16="http://schemas.microsoft.com/office/drawing/2014/main" val="20002"/>
                    </a:ext>
                  </a:extLst>
                </a:gridCol>
              </a:tblGrid>
              <a:tr h="550546">
                <a:tc gridSpan="3">
                  <a:txBody>
                    <a:bodyPr/>
                    <a:lstStyle/>
                    <a:p>
                      <a:pPr marL="0" marR="0">
                        <a:spcBef>
                          <a:spcPts val="0"/>
                        </a:spcBef>
                        <a:spcAft>
                          <a:spcPts val="0"/>
                        </a:spcAft>
                      </a:pPr>
                      <a:r>
                        <a:rPr lang="en-US" sz="1800" b="1" dirty="0">
                          <a:effectLst/>
                          <a:latin typeface="Times New Roman"/>
                          <a:ea typeface="Calibri"/>
                        </a:rPr>
                        <a:t>Table 9.2-1</a:t>
                      </a:r>
                      <a:r>
                        <a:rPr lang="en-US" sz="1800" dirty="0">
                          <a:effectLst/>
                          <a:latin typeface="Times New Roman"/>
                          <a:ea typeface="Calibri"/>
                        </a:rPr>
                        <a:t>  Key Connection Values From Moment-Rotation Curves</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0546">
                <a:tc>
                  <a:txBody>
                    <a:bodyPr/>
                    <a:lstStyle/>
                    <a:p>
                      <a:endParaRPr lang="en-US" sz="1800">
                        <a:effectLst/>
                        <a:latin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dirty="0">
                          <a:solidFill>
                            <a:srgbClr val="000000"/>
                          </a:solidFill>
                          <a:effectLst/>
                          <a:latin typeface="Times New Roman"/>
                          <a:ea typeface="Calibri"/>
                        </a:rPr>
                        <a:t>W18x35 PRCC</a:t>
                      </a:r>
                      <a:endParaRPr lang="en-US" sz="1800" dirty="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a:ea typeface="Calibri"/>
                        </a:rPr>
                        <a:t>W21x44 PRCC</a:t>
                      </a:r>
                      <a:endParaRPr lang="en-US" sz="18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07846">
                <a:tc>
                  <a:txBody>
                    <a:bodyPr/>
                    <a:lstStyle/>
                    <a:p>
                      <a:pPr marL="0" marR="0" algn="ctr">
                        <a:spcBef>
                          <a:spcPts val="0"/>
                        </a:spcBef>
                        <a:spcAft>
                          <a:spcPts val="0"/>
                        </a:spcAft>
                      </a:pPr>
                      <a:r>
                        <a:rPr lang="en-US" sz="1800" i="1">
                          <a:effectLst/>
                          <a:latin typeface="Times New Roman"/>
                          <a:ea typeface="Calibri"/>
                        </a:rPr>
                        <a:t>K</a:t>
                      </a:r>
                      <a:r>
                        <a:rPr lang="en-US" sz="1800" i="1" baseline="-25000">
                          <a:effectLst/>
                          <a:latin typeface="Times New Roman"/>
                          <a:ea typeface="Calibri"/>
                        </a:rPr>
                        <a:t>ci</a:t>
                      </a:r>
                      <a:r>
                        <a:rPr lang="en-US" sz="1800" i="1" baseline="30000">
                          <a:effectLst/>
                          <a:latin typeface="Times New Roman"/>
                          <a:ea typeface="Calibri"/>
                        </a:rPr>
                        <a:t>-</a:t>
                      </a:r>
                      <a:r>
                        <a:rPr lang="en-US" sz="1800">
                          <a:effectLst/>
                          <a:latin typeface="Times New Roman"/>
                          <a:ea typeface="Calibri"/>
                        </a:rPr>
                        <a:t> (kip-in/rad) (nominal)</a:t>
                      </a: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dirty="0">
                          <a:solidFill>
                            <a:srgbClr val="000000"/>
                          </a:solidFill>
                          <a:effectLst/>
                          <a:latin typeface="Times New Roman"/>
                          <a:ea typeface="Calibri"/>
                        </a:rPr>
                        <a:t>704,497</a:t>
                      </a:r>
                      <a:endParaRPr lang="en-US" sz="1800" dirty="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a:ea typeface="Calibri"/>
                        </a:rPr>
                        <a:t>1,115,253</a:t>
                      </a:r>
                      <a:endParaRPr lang="en-US" sz="18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707846">
                <a:tc>
                  <a:txBody>
                    <a:bodyPr/>
                    <a:lstStyle/>
                    <a:p>
                      <a:pPr marL="0" marR="0" algn="ctr">
                        <a:spcBef>
                          <a:spcPts val="0"/>
                        </a:spcBef>
                        <a:spcAft>
                          <a:spcPts val="0"/>
                        </a:spcAft>
                      </a:pPr>
                      <a:r>
                        <a:rPr lang="en-US" sz="1800" i="1">
                          <a:solidFill>
                            <a:srgbClr val="000000"/>
                          </a:solidFill>
                          <a:effectLst/>
                          <a:latin typeface="Times New Roman"/>
                          <a:ea typeface="Calibri"/>
                        </a:rPr>
                        <a:t>K</a:t>
                      </a:r>
                      <a:r>
                        <a:rPr lang="en-US" sz="1800" i="1" baseline="-25000">
                          <a:solidFill>
                            <a:srgbClr val="000000"/>
                          </a:solidFill>
                          <a:effectLst/>
                          <a:latin typeface="Times New Roman"/>
                          <a:ea typeface="Calibri"/>
                        </a:rPr>
                        <a:t>ci</a:t>
                      </a:r>
                      <a:r>
                        <a:rPr lang="en-US" sz="1800" i="1" baseline="30000">
                          <a:solidFill>
                            <a:srgbClr val="000000"/>
                          </a:solidFill>
                          <a:effectLst/>
                          <a:latin typeface="Times New Roman"/>
                          <a:ea typeface="Calibri"/>
                        </a:rPr>
                        <a:t>+</a:t>
                      </a:r>
                      <a:r>
                        <a:rPr lang="en-US" sz="1800">
                          <a:solidFill>
                            <a:srgbClr val="000000"/>
                          </a:solidFill>
                          <a:effectLst/>
                          <a:latin typeface="Times New Roman"/>
                          <a:ea typeface="Calibri"/>
                        </a:rPr>
                        <a:t> (kip-in/rad) (nominal)</a:t>
                      </a:r>
                      <a:endParaRPr lang="en-US" sz="1800">
                        <a:effectLst/>
                        <a:latin typeface="Times New Roman"/>
                        <a:ea typeface="Calibri"/>
                      </a:endParaRP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dirty="0">
                          <a:solidFill>
                            <a:srgbClr val="000000"/>
                          </a:solidFill>
                          <a:effectLst/>
                          <a:latin typeface="Times New Roman"/>
                          <a:ea typeface="Calibri"/>
                        </a:rPr>
                        <a:t>338,910</a:t>
                      </a:r>
                      <a:endParaRPr lang="en-US" sz="1800" dirty="0">
                        <a:effectLst/>
                        <a:latin typeface="Times New Roman"/>
                        <a:ea typeface="Calibri"/>
                      </a:endParaRP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dirty="0">
                          <a:solidFill>
                            <a:srgbClr val="000000"/>
                          </a:solidFill>
                          <a:effectLst/>
                          <a:latin typeface="Times New Roman"/>
                          <a:ea typeface="Calibri"/>
                        </a:rPr>
                        <a:t>554,498</a:t>
                      </a:r>
                      <a:endParaRPr lang="en-US" sz="1800" dirty="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03"/>
                  </a:ext>
                </a:extLst>
              </a:tr>
              <a:tr h="922821">
                <a:tc>
                  <a:txBody>
                    <a:bodyPr/>
                    <a:lstStyle/>
                    <a:p>
                      <a:pPr marL="0" marR="0" algn="ctr">
                        <a:spcBef>
                          <a:spcPts val="0"/>
                        </a:spcBef>
                        <a:spcAft>
                          <a:spcPts val="0"/>
                        </a:spcAft>
                      </a:pPr>
                      <a:r>
                        <a:rPr lang="en-US" sz="1800" i="1">
                          <a:solidFill>
                            <a:srgbClr val="000000"/>
                          </a:solidFill>
                          <a:effectLst/>
                          <a:latin typeface="Times New Roman"/>
                          <a:ea typeface="Calibri"/>
                        </a:rPr>
                        <a:t>M</a:t>
                      </a:r>
                      <a:r>
                        <a:rPr lang="en-US" sz="1800" i="1" baseline="-25000">
                          <a:solidFill>
                            <a:srgbClr val="000000"/>
                          </a:solidFill>
                          <a:effectLst/>
                          <a:latin typeface="Times New Roman"/>
                          <a:ea typeface="Calibri"/>
                        </a:rPr>
                        <a:t>c</a:t>
                      </a:r>
                      <a:r>
                        <a:rPr lang="en-US" sz="1800" i="1" baseline="30000">
                          <a:solidFill>
                            <a:srgbClr val="000000"/>
                          </a:solidFill>
                          <a:effectLst/>
                          <a:latin typeface="Times New Roman"/>
                          <a:ea typeface="Calibri"/>
                        </a:rPr>
                        <a:t>-</a:t>
                      </a:r>
                      <a:r>
                        <a:rPr lang="en-US" sz="1800">
                          <a:solidFill>
                            <a:srgbClr val="000000"/>
                          </a:solidFill>
                          <a:effectLst/>
                          <a:latin typeface="Times New Roman"/>
                          <a:ea typeface="Calibri"/>
                        </a:rPr>
                        <a:t> @ 20 mrad (kip-ft) (nominal/modified)</a:t>
                      </a:r>
                      <a:endParaRPr lang="en-US" sz="1800">
                        <a:effectLst/>
                        <a:latin typeface="Times New Roman"/>
                        <a:ea typeface="Calibri"/>
                      </a:endParaRP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a:ea typeface="Calibri"/>
                        </a:rPr>
                        <a:t>232/206</a:t>
                      </a:r>
                      <a:endParaRPr lang="en-US" sz="1800">
                        <a:effectLst/>
                        <a:latin typeface="Times New Roman"/>
                        <a:ea typeface="Calibri"/>
                      </a:endParaRP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dirty="0">
                          <a:solidFill>
                            <a:srgbClr val="000000"/>
                          </a:solidFill>
                          <a:effectLst/>
                          <a:latin typeface="Times New Roman"/>
                          <a:ea typeface="Calibri"/>
                        </a:rPr>
                        <a:t>367/326</a:t>
                      </a:r>
                      <a:endParaRPr lang="en-US" sz="1800" dirty="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922821">
                <a:tc>
                  <a:txBody>
                    <a:bodyPr/>
                    <a:lstStyle/>
                    <a:p>
                      <a:pPr marL="0" marR="0" algn="ctr">
                        <a:spcBef>
                          <a:spcPts val="0"/>
                        </a:spcBef>
                        <a:spcAft>
                          <a:spcPts val="0"/>
                        </a:spcAft>
                      </a:pPr>
                      <a:r>
                        <a:rPr lang="en-US" sz="1800" i="1" dirty="0" err="1">
                          <a:solidFill>
                            <a:srgbClr val="000000"/>
                          </a:solidFill>
                          <a:effectLst/>
                          <a:latin typeface="Times New Roman"/>
                          <a:ea typeface="Calibri"/>
                        </a:rPr>
                        <a:t>M</a:t>
                      </a:r>
                      <a:r>
                        <a:rPr lang="en-US" sz="1800" i="1" baseline="-25000" dirty="0" err="1">
                          <a:solidFill>
                            <a:srgbClr val="000000"/>
                          </a:solidFill>
                          <a:effectLst/>
                          <a:latin typeface="Times New Roman"/>
                          <a:ea typeface="Calibri"/>
                        </a:rPr>
                        <a:t>c</a:t>
                      </a:r>
                      <a:r>
                        <a:rPr lang="en-US" sz="1800" i="1" baseline="30000" dirty="0">
                          <a:solidFill>
                            <a:srgbClr val="000000"/>
                          </a:solidFill>
                          <a:effectLst/>
                          <a:latin typeface="Times New Roman"/>
                          <a:ea typeface="Calibri"/>
                        </a:rPr>
                        <a:t>+</a:t>
                      </a:r>
                      <a:r>
                        <a:rPr lang="en-US" sz="1800" dirty="0">
                          <a:solidFill>
                            <a:srgbClr val="000000"/>
                          </a:solidFill>
                          <a:effectLst/>
                          <a:latin typeface="Times New Roman"/>
                          <a:ea typeface="Calibri"/>
                        </a:rPr>
                        <a:t> @ 10 </a:t>
                      </a:r>
                      <a:r>
                        <a:rPr lang="en-US" sz="1800" dirty="0" err="1">
                          <a:solidFill>
                            <a:srgbClr val="000000"/>
                          </a:solidFill>
                          <a:effectLst/>
                          <a:latin typeface="Times New Roman"/>
                          <a:ea typeface="Calibri"/>
                        </a:rPr>
                        <a:t>mrad</a:t>
                      </a:r>
                      <a:r>
                        <a:rPr lang="en-US" sz="1800" dirty="0">
                          <a:solidFill>
                            <a:srgbClr val="000000"/>
                          </a:solidFill>
                          <a:effectLst/>
                          <a:latin typeface="Times New Roman"/>
                          <a:ea typeface="Calibri"/>
                        </a:rPr>
                        <a:t> (kip-</a:t>
                      </a:r>
                      <a:r>
                        <a:rPr lang="en-US" sz="1800" dirty="0" err="1">
                          <a:solidFill>
                            <a:srgbClr val="000000"/>
                          </a:solidFill>
                          <a:effectLst/>
                          <a:latin typeface="Times New Roman"/>
                          <a:ea typeface="Calibri"/>
                        </a:rPr>
                        <a:t>ft</a:t>
                      </a:r>
                      <a:r>
                        <a:rPr lang="en-US" sz="1800" dirty="0">
                          <a:solidFill>
                            <a:srgbClr val="000000"/>
                          </a:solidFill>
                          <a:effectLst/>
                          <a:latin typeface="Times New Roman"/>
                          <a:ea typeface="Calibri"/>
                        </a:rPr>
                        <a:t>) (nominal/modified)</a:t>
                      </a:r>
                      <a:endParaRPr lang="en-US" sz="1800" dirty="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Times New Roman"/>
                          <a:ea typeface="Calibri"/>
                        </a:rPr>
                        <a:t>151/127</a:t>
                      </a:r>
                      <a:endParaRPr lang="en-US" sz="1800" dirty="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Times New Roman"/>
                          <a:ea typeface="Calibri"/>
                        </a:rPr>
                        <a:t>240/202</a:t>
                      </a:r>
                      <a:endParaRPr lang="en-US" sz="1800" dirty="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3" name="Subtitle 2"/>
          <p:cNvSpPr>
            <a:spLocks noGrp="1"/>
          </p:cNvSpPr>
          <p:nvPr>
            <p:ph type="subTitle" idx="1"/>
          </p:nvPr>
        </p:nvSpPr>
        <p:spPr>
          <a:xfrm>
            <a:off x="1" y="582899"/>
            <a:ext cx="9143999" cy="536896"/>
          </a:xfrm>
        </p:spPr>
        <p:txBody>
          <a:bodyPr/>
          <a:lstStyle/>
          <a:p>
            <a:r>
              <a:rPr lang="en-US" sz="2400" b="1" i="1" dirty="0"/>
              <a:t>Connection Moment-Rotation Curves</a:t>
            </a:r>
          </a:p>
          <a:p>
            <a:endParaRPr lang="en-US" sz="1400" b="1" i="1" dirty="0"/>
          </a:p>
          <a:p>
            <a:r>
              <a:rPr lang="en-US" sz="2400" dirty="0"/>
              <a:t>W18x35 PRCC Key Connection Curve Values</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2568728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21</a:t>
            </a:fld>
            <a:endParaRPr lang="en-US" dirty="0"/>
          </a:p>
        </p:txBody>
      </p:sp>
      <p:pic>
        <p:nvPicPr>
          <p:cNvPr id="6" name="Picture 5" descr="Longitudinal steel reinforcing of the composite slab, shown in plan. "/>
          <p:cNvPicPr/>
          <p:nvPr/>
        </p:nvPicPr>
        <p:blipFill>
          <a:blip r:embed="rId3" cstate="print"/>
          <a:stretch>
            <a:fillRect/>
          </a:stretch>
        </p:blipFill>
        <p:spPr>
          <a:xfrm>
            <a:off x="515746" y="1110063"/>
            <a:ext cx="8446818" cy="5454802"/>
          </a:xfrm>
          <a:prstGeom prst="rect">
            <a:avLst/>
          </a:prstGeom>
        </p:spPr>
      </p:pic>
      <p:sp>
        <p:nvSpPr>
          <p:cNvPr id="3" name="Subtitle 2"/>
          <p:cNvSpPr>
            <a:spLocks noGrp="1"/>
          </p:cNvSpPr>
          <p:nvPr>
            <p:ph type="subTitle" idx="1"/>
          </p:nvPr>
        </p:nvSpPr>
        <p:spPr>
          <a:xfrm>
            <a:off x="1" y="582899"/>
            <a:ext cx="9143999" cy="536896"/>
          </a:xfrm>
        </p:spPr>
        <p:txBody>
          <a:bodyPr/>
          <a:lstStyle/>
          <a:p>
            <a:r>
              <a:rPr lang="en-US" sz="2400" b="1" i="1" dirty="0"/>
              <a:t>Longitudinal Reinforcing Steel</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3115917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r>
              <a:rPr lang="en-US"/>
              <a:t>Instructional Material Complementing FEMA P-1051, Design Examples</a:t>
            </a:r>
          </a:p>
        </p:txBody>
      </p:sp>
      <p:sp>
        <p:nvSpPr>
          <p:cNvPr id="8" name="Slide Number Placeholder 7"/>
          <p:cNvSpPr>
            <a:spLocks noGrp="1"/>
          </p:cNvSpPr>
          <p:nvPr>
            <p:ph type="sldNum" sz="quarter" idx="11"/>
          </p:nvPr>
        </p:nvSpPr>
        <p:spPr/>
        <p:txBody>
          <a:bodyPr/>
          <a:lstStyle/>
          <a:p>
            <a:r>
              <a:rPr lang="en-US"/>
              <a:t>Composite Steel R/C - </a:t>
            </a:r>
            <a:fld id="{D017DC44-3C1B-4418-9E73-92DE8427F6AF}" type="slidenum">
              <a:rPr lang="en-US" smtClean="0"/>
              <a:pPr/>
              <a:t>22</a:t>
            </a:fld>
            <a:endParaRPr lang="en-US" dirty="0"/>
          </a:p>
        </p:txBody>
      </p:sp>
      <p:sp>
        <p:nvSpPr>
          <p:cNvPr id="3" name="Subtitle 2"/>
          <p:cNvSpPr>
            <a:spLocks noGrp="1"/>
          </p:cNvSpPr>
          <p:nvPr>
            <p:ph idx="1"/>
          </p:nvPr>
        </p:nvSpPr>
        <p:spPr>
          <a:xfrm>
            <a:off x="385011" y="1604962"/>
            <a:ext cx="8454189" cy="4731669"/>
          </a:xfrm>
        </p:spPr>
        <p:txBody>
          <a:bodyPr/>
          <a:lstStyle/>
          <a:p>
            <a:pPr marL="0" indent="0" algn="ctr">
              <a:buNone/>
            </a:pPr>
            <a:r>
              <a:rPr lang="en-US" sz="2000" b="1" dirty="0"/>
              <a:t>Longitudinal Reinforcing Steel</a:t>
            </a:r>
          </a:p>
          <a:p>
            <a:endParaRPr lang="en-US" sz="1600" dirty="0"/>
          </a:p>
          <a:p>
            <a:r>
              <a:rPr lang="en-US" sz="1700" dirty="0"/>
              <a:t>Minimum 6 Bars Distributed Evenly Over An Effective Width of 7 Column Flanges</a:t>
            </a:r>
          </a:p>
          <a:p>
            <a:r>
              <a:rPr lang="en-US" sz="1700" dirty="0"/>
              <a:t>Choose Sufficient Reinforcing To Reach Desired Strength Goals</a:t>
            </a:r>
          </a:p>
          <a:p>
            <a:r>
              <a:rPr lang="en-US" sz="1700" dirty="0"/>
              <a:t>Limit Reinforcing To Ensure Ductile Failure of Reinforcing Before Other Possible Non-Ductile Connection Failures</a:t>
            </a:r>
          </a:p>
          <a:p>
            <a:r>
              <a:rPr lang="en-US" sz="1700" dirty="0"/>
              <a:t>Use #6 or Smaller Bar Size</a:t>
            </a:r>
          </a:p>
          <a:p>
            <a:r>
              <a:rPr lang="en-US" sz="1700" dirty="0"/>
              <a:t>Distribute As Close to Equal on Each Side of Column Center Line As Possible</a:t>
            </a:r>
          </a:p>
          <a:p>
            <a:pPr lvl="1"/>
            <a:r>
              <a:rPr lang="en-US" sz="1700" dirty="0"/>
              <a:t>Minimum Of 33% of Reinforcing On One Side Of Column</a:t>
            </a:r>
          </a:p>
          <a:p>
            <a:pPr lvl="1"/>
            <a:r>
              <a:rPr lang="en-US" sz="1700" dirty="0"/>
              <a:t>Minimum Of 3 Bars On One Side Of Column</a:t>
            </a:r>
          </a:p>
          <a:p>
            <a:r>
              <a:rPr lang="en-US" sz="1700" dirty="0"/>
              <a:t>All Bars Should Extend ¼ Of The Beam Span Or 24 Bar Diameters Past the Inflection Point</a:t>
            </a:r>
          </a:p>
          <a:p>
            <a:r>
              <a:rPr lang="en-US" sz="1700" dirty="0"/>
              <a:t>For Seismic Design – Detail 50% of Bars As Continuous</a:t>
            </a:r>
          </a:p>
          <a:p>
            <a:r>
              <a:rPr lang="en-US" sz="1700" dirty="0"/>
              <a:t>Continuous bars should be spliced with Class B lap per ACI 318</a:t>
            </a:r>
          </a:p>
          <a:p>
            <a:r>
              <a:rPr lang="en-US" sz="1700" dirty="0"/>
              <a:t>Minimum cover per ACI 318</a:t>
            </a:r>
          </a:p>
        </p:txBody>
      </p:sp>
      <p:sp>
        <p:nvSpPr>
          <p:cNvPr id="2" name="Title 1"/>
          <p:cNvSpPr>
            <a:spLocks noGrp="1"/>
          </p:cNvSpPr>
          <p:nvPr>
            <p:ph type="title"/>
          </p:nvPr>
        </p:nvSpPr>
        <p:spPr/>
        <p:txBody>
          <a:bodyPr/>
          <a:lstStyle/>
          <a:p>
            <a:r>
              <a:rPr lang="en-US"/>
              <a:t>PR Composite Connection Design</a:t>
            </a:r>
            <a:endParaRPr lang="en-US" dirty="0"/>
          </a:p>
        </p:txBody>
      </p:sp>
    </p:spTree>
    <p:extLst>
      <p:ext uri="{BB962C8B-B14F-4D97-AF65-F5344CB8AC3E}">
        <p14:creationId xmlns:p14="http://schemas.microsoft.com/office/powerpoint/2010/main" val="19683301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a:xfrm>
            <a:off x="1954404" y="6442410"/>
            <a:ext cx="4557712" cy="319088"/>
          </a:xfrm>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23</a:t>
            </a:fld>
            <a:endParaRPr lang="en-US" dirty="0"/>
          </a:p>
        </p:txBody>
      </p:sp>
      <p:pic>
        <p:nvPicPr>
          <p:cNvPr id="6" name="Picture 5" descr="Longitudinal steel reinforcing of the composite slab, shown in plan view. &#10;"/>
          <p:cNvPicPr/>
          <p:nvPr/>
        </p:nvPicPr>
        <p:blipFill>
          <a:blip r:embed="rId3" cstate="print"/>
          <a:stretch>
            <a:fillRect/>
          </a:stretch>
        </p:blipFill>
        <p:spPr>
          <a:xfrm>
            <a:off x="0" y="848006"/>
            <a:ext cx="9112543" cy="5882490"/>
          </a:xfrm>
          <a:prstGeom prst="rect">
            <a:avLst/>
          </a:prstGeom>
        </p:spPr>
      </p:pic>
      <p:sp>
        <p:nvSpPr>
          <p:cNvPr id="3" name="Subtitle 2"/>
          <p:cNvSpPr>
            <a:spLocks noGrp="1"/>
          </p:cNvSpPr>
          <p:nvPr>
            <p:ph type="subTitle" idx="1"/>
          </p:nvPr>
        </p:nvSpPr>
        <p:spPr>
          <a:xfrm>
            <a:off x="1" y="582899"/>
            <a:ext cx="9143999" cy="536896"/>
          </a:xfrm>
        </p:spPr>
        <p:txBody>
          <a:bodyPr/>
          <a:lstStyle/>
          <a:p>
            <a:r>
              <a:rPr lang="en-US" sz="2400" b="1" i="1" dirty="0"/>
              <a:t>Transverse Reinforcing Steel</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3776367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24</a:t>
            </a:fld>
            <a:endParaRPr lang="en-US" dirty="0"/>
          </a:p>
        </p:txBody>
      </p:sp>
      <p:pic>
        <p:nvPicPr>
          <p:cNvPr id="6" name="Picture 5" descr="Column and surrounding slab reinforcing that illustrates force transfer into the column. "/>
          <p:cNvPicPr/>
          <p:nvPr/>
        </p:nvPicPr>
        <p:blipFill>
          <a:blip r:embed="rId3" cstate="print"/>
          <a:stretch>
            <a:fillRect/>
          </a:stretch>
        </p:blipFill>
        <p:spPr>
          <a:xfrm>
            <a:off x="4519062" y="3171164"/>
            <a:ext cx="4391423" cy="3218998"/>
          </a:xfrm>
          <a:prstGeom prst="rect">
            <a:avLst/>
          </a:prstGeom>
        </p:spPr>
      </p:pic>
      <p:sp>
        <p:nvSpPr>
          <p:cNvPr id="3" name="Subtitle 2"/>
          <p:cNvSpPr>
            <a:spLocks noGrp="1"/>
          </p:cNvSpPr>
          <p:nvPr>
            <p:ph type="subTitle" idx="1"/>
          </p:nvPr>
        </p:nvSpPr>
        <p:spPr>
          <a:xfrm>
            <a:off x="365760" y="582899"/>
            <a:ext cx="8778240" cy="536896"/>
          </a:xfrm>
        </p:spPr>
        <p:txBody>
          <a:bodyPr/>
          <a:lstStyle/>
          <a:p>
            <a:pPr algn="l"/>
            <a:r>
              <a:rPr lang="en-US" sz="2400" b="1" i="1" dirty="0"/>
              <a:t>Transverse Reinforcing Steel</a:t>
            </a:r>
            <a:endParaRPr lang="en-US" sz="2000" b="1" i="1" dirty="0"/>
          </a:p>
          <a:p>
            <a:pPr algn="l"/>
            <a:endParaRPr lang="en-US" sz="2000" b="1" i="1" dirty="0"/>
          </a:p>
          <a:p>
            <a:pPr marL="342900" indent="-342900" algn="l">
              <a:buClr>
                <a:srgbClr val="FF0000"/>
              </a:buClr>
              <a:buFont typeface="Arial" pitchFamily="34" charset="0"/>
              <a:buChar char="•"/>
            </a:pPr>
            <a:r>
              <a:rPr lang="en-US" sz="2000" dirty="0"/>
              <a:t>Provided To Promote The Force Transfer From Longitudinal Steel To Column And To Beam Flange</a:t>
            </a:r>
          </a:p>
          <a:p>
            <a:pPr marL="342900" indent="-342900" algn="l">
              <a:buClr>
                <a:srgbClr val="FF0000"/>
              </a:buClr>
              <a:buFont typeface="Arial" pitchFamily="34" charset="0"/>
              <a:buChar char="•"/>
            </a:pPr>
            <a:r>
              <a:rPr lang="en-US" sz="2000" dirty="0"/>
              <a:t>Allows Development Of Strut And Tie Fields For Force Transfer To Column – Basis For Selection Of Reinforcing</a:t>
            </a:r>
          </a:p>
          <a:p>
            <a:pPr marL="342900" indent="-342900" algn="l">
              <a:buClr>
                <a:srgbClr val="FF0000"/>
              </a:buClr>
              <a:buFont typeface="Arial" pitchFamily="34" charset="0"/>
              <a:buChar char="•"/>
            </a:pPr>
            <a:r>
              <a:rPr lang="en-US" sz="2000" dirty="0"/>
              <a:t>Prevents Longitudinal Splitting Over Beam To Allow Force Transfer To Studs Then To Beam Flange – Reason To Keep Transverse Steel Below Top Of Shear Studs</a:t>
            </a:r>
          </a:p>
          <a:p>
            <a:pPr marL="342900" indent="-342900" algn="l">
              <a:buClr>
                <a:srgbClr val="FF0000"/>
              </a:buClr>
              <a:buFont typeface="Arial" pitchFamily="34" charset="0"/>
              <a:buChar char="•"/>
            </a:pPr>
            <a:r>
              <a:rPr lang="en-US" sz="2000" dirty="0"/>
              <a:t>Use #6 Or Smaller Bars</a:t>
            </a:r>
          </a:p>
          <a:p>
            <a:pPr marL="342900" indent="-342900" algn="l">
              <a:buClr>
                <a:srgbClr val="FF0000"/>
              </a:buClr>
              <a:buFont typeface="Arial" pitchFamily="34" charset="0"/>
              <a:buChar char="•"/>
            </a:pPr>
            <a:r>
              <a:rPr lang="en-US" sz="2000" dirty="0"/>
              <a:t>Typically Same Number As </a:t>
            </a:r>
          </a:p>
          <a:p>
            <a:pPr algn="l">
              <a:buClr>
                <a:srgbClr val="FF0000"/>
              </a:buClr>
            </a:pPr>
            <a:r>
              <a:rPr lang="en-US" sz="2000" dirty="0"/>
              <a:t>	Longitudinal Steel</a:t>
            </a:r>
          </a:p>
          <a:p>
            <a:pPr marL="342900" indent="-342900" algn="l">
              <a:buClr>
                <a:srgbClr val="FF0000"/>
              </a:buClr>
              <a:buFont typeface="Arial" pitchFamily="34" charset="0"/>
              <a:buChar char="•"/>
            </a:pPr>
            <a:r>
              <a:rPr lang="en-US" sz="2000" dirty="0"/>
              <a:t>Extend 12 bar diameters or 12” </a:t>
            </a:r>
          </a:p>
          <a:p>
            <a:pPr algn="l">
              <a:buClr>
                <a:srgbClr val="FF0000"/>
              </a:buClr>
            </a:pPr>
            <a:r>
              <a:rPr lang="en-US" sz="2000" dirty="0"/>
              <a:t>	Past Outside Longitudinal Bars</a:t>
            </a:r>
            <a:endParaRPr lang="en-US" sz="2000" b="1" i="1" dirty="0"/>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27227257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25</a:t>
            </a:fld>
            <a:endParaRPr lang="en-US" dirty="0"/>
          </a:p>
        </p:txBody>
      </p:sp>
      <p:pic>
        <p:nvPicPr>
          <p:cNvPr id="33794" name="Picture 2" descr="force transfer into the column and the other is a section of a beam/slab and column bolted conn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0225" y="3160679"/>
            <a:ext cx="3115460" cy="347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column and surrounding slab reinforcing "/>
          <p:cNvPicPr/>
          <p:nvPr/>
        </p:nvPicPr>
        <p:blipFill>
          <a:blip r:embed="rId4" cstate="print"/>
          <a:stretch>
            <a:fillRect/>
          </a:stretch>
        </p:blipFill>
        <p:spPr>
          <a:xfrm>
            <a:off x="3292618" y="3976081"/>
            <a:ext cx="3533162" cy="2626582"/>
          </a:xfrm>
          <a:prstGeom prst="rect">
            <a:avLst/>
          </a:prstGeom>
        </p:spPr>
      </p:pic>
      <p:sp>
        <p:nvSpPr>
          <p:cNvPr id="3" name="Subtitle 2"/>
          <p:cNvSpPr>
            <a:spLocks noGrp="1"/>
          </p:cNvSpPr>
          <p:nvPr>
            <p:ph type="subTitle" idx="1"/>
          </p:nvPr>
        </p:nvSpPr>
        <p:spPr>
          <a:xfrm>
            <a:off x="243840" y="582899"/>
            <a:ext cx="8412480" cy="536896"/>
          </a:xfrm>
        </p:spPr>
        <p:txBody>
          <a:bodyPr/>
          <a:lstStyle/>
          <a:p>
            <a:r>
              <a:rPr lang="en-US" sz="2400" b="1" i="1" dirty="0"/>
              <a:t>Concrete to Column Force Transfer</a:t>
            </a:r>
          </a:p>
          <a:p>
            <a:pPr algn="l"/>
            <a:endParaRPr lang="en-US" sz="800" b="1" i="1" dirty="0"/>
          </a:p>
          <a:p>
            <a:pPr marL="342900" indent="-342900" algn="l">
              <a:buClr>
                <a:srgbClr val="FF0000"/>
              </a:buClr>
              <a:buFont typeface="Arial" pitchFamily="34" charset="0"/>
              <a:buChar char="•"/>
            </a:pPr>
            <a:r>
              <a:rPr lang="en-US" sz="2000" dirty="0"/>
              <a:t>Transfer Slab Compression Force From One Side Of Connection Combined With Slab Tension Force From Other Side Of Connection Through Bearing Of Concrete On Column Flanges</a:t>
            </a:r>
          </a:p>
          <a:p>
            <a:pPr marL="800100" lvl="1" indent="-342900" algn="l">
              <a:buClr>
                <a:srgbClr val="FF0000"/>
              </a:buClr>
              <a:buFont typeface="Arial" pitchFamily="34" charset="0"/>
              <a:buChar char="•"/>
            </a:pPr>
            <a:r>
              <a:rPr lang="en-US" sz="2000" dirty="0"/>
              <a:t>Typically Taken As The Combination Of </a:t>
            </a:r>
            <a:r>
              <a:rPr lang="en-US" sz="2000" dirty="0" err="1"/>
              <a:t>M</a:t>
            </a:r>
            <a:r>
              <a:rPr lang="en-US" sz="2000" baseline="-25000" dirty="0" err="1"/>
              <a:t>c</a:t>
            </a:r>
            <a:r>
              <a:rPr lang="en-US" sz="2000" baseline="30000" dirty="0"/>
              <a:t>-</a:t>
            </a:r>
            <a:r>
              <a:rPr lang="en-US" sz="2000" dirty="0"/>
              <a:t> And </a:t>
            </a:r>
            <a:r>
              <a:rPr lang="en-US" sz="2000" dirty="0" err="1"/>
              <a:t>M</a:t>
            </a:r>
            <a:r>
              <a:rPr lang="en-US" sz="2000" baseline="-25000" dirty="0" err="1"/>
              <a:t>c</a:t>
            </a:r>
            <a:r>
              <a:rPr lang="en-US" sz="2000" baseline="30000" dirty="0"/>
              <a:t>+</a:t>
            </a:r>
            <a:r>
              <a:rPr lang="en-US" sz="2000" dirty="0"/>
              <a:t> Of The Connection</a:t>
            </a:r>
          </a:p>
          <a:p>
            <a:pPr marL="342900" indent="-342900" algn="l">
              <a:buClr>
                <a:srgbClr val="FF0000"/>
              </a:buClr>
              <a:buFont typeface="Arial" pitchFamily="34" charset="0"/>
              <a:buChar char="•"/>
            </a:pPr>
            <a:r>
              <a:rPr lang="en-US" sz="2000" dirty="0"/>
              <a:t>Limit Bearing Stress to 1.8 </a:t>
            </a:r>
            <a:r>
              <a:rPr lang="en-US" sz="2000" dirty="0" err="1"/>
              <a:t>f’</a:t>
            </a:r>
            <a:r>
              <a:rPr lang="en-US" sz="2000" baseline="-25000" dirty="0" err="1"/>
              <a:t>c</a:t>
            </a:r>
            <a:endParaRPr lang="en-US" sz="2000" baseline="-25000" dirty="0"/>
          </a:p>
          <a:p>
            <a:pPr marL="342900" indent="-342900" algn="l">
              <a:buClr>
                <a:srgbClr val="FF0000"/>
              </a:buClr>
              <a:buFont typeface="Arial" pitchFamily="34" charset="0"/>
              <a:buChar char="•"/>
            </a:pPr>
            <a:r>
              <a:rPr lang="en-US" sz="2000" dirty="0"/>
              <a:t>Check Flange Local Bending</a:t>
            </a:r>
          </a:p>
          <a:p>
            <a:pPr marL="342900" indent="-342900" algn="l">
              <a:buClr>
                <a:srgbClr val="FF0000"/>
              </a:buClr>
              <a:buFont typeface="Arial" pitchFamily="34" charset="0"/>
              <a:buChar char="•"/>
            </a:pPr>
            <a:r>
              <a:rPr lang="en-US" sz="2000" dirty="0"/>
              <a:t>Check Web Local Yielding</a:t>
            </a:r>
          </a:p>
          <a:p>
            <a:pPr marL="342900" indent="-342900" algn="l">
              <a:buClr>
                <a:srgbClr val="FF0000"/>
              </a:buClr>
              <a:buFont typeface="Arial" pitchFamily="34" charset="0"/>
              <a:buChar char="•"/>
            </a:pPr>
            <a:r>
              <a:rPr lang="en-US" sz="2000" dirty="0"/>
              <a:t>Concrete Between Flanges</a:t>
            </a:r>
          </a:p>
          <a:p>
            <a:pPr marL="342900" indent="-342900" algn="l">
              <a:buClr>
                <a:srgbClr val="FF0000"/>
              </a:buClr>
              <a:buFont typeface="Arial" pitchFamily="34" charset="0"/>
              <a:buChar char="•"/>
            </a:pPr>
            <a:r>
              <a:rPr lang="en-US" sz="2000" dirty="0"/>
              <a:t>Provide Sufficient Studs</a:t>
            </a:r>
          </a:p>
          <a:p>
            <a:pPr algn="l">
              <a:buClr>
                <a:srgbClr val="FF0000"/>
              </a:buClr>
            </a:pPr>
            <a:r>
              <a:rPr lang="en-US" sz="2000" dirty="0"/>
              <a:t>     To Develop Slab Forces </a:t>
            </a:r>
          </a:p>
          <a:p>
            <a:pPr algn="l">
              <a:buClr>
                <a:srgbClr val="FF0000"/>
              </a:buClr>
            </a:pPr>
            <a:r>
              <a:rPr lang="en-US" sz="2000" dirty="0"/>
              <a:t>     Within Inflection Points </a:t>
            </a:r>
          </a:p>
          <a:p>
            <a:pPr algn="l">
              <a:buClr>
                <a:srgbClr val="FF0000"/>
              </a:buClr>
            </a:pPr>
            <a:r>
              <a:rPr lang="en-US" sz="2000" dirty="0"/>
              <a:t>     Each Side Of Column</a:t>
            </a:r>
            <a:endParaRPr lang="en-US" sz="2400" b="1" i="1" dirty="0"/>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8956234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26</a:t>
            </a:fld>
            <a:endParaRPr lang="en-US" dirty="0"/>
          </a:p>
        </p:txBody>
      </p:sp>
      <p:sp>
        <p:nvSpPr>
          <p:cNvPr id="3" name="Subtitle 2"/>
          <p:cNvSpPr>
            <a:spLocks noGrp="1"/>
          </p:cNvSpPr>
          <p:nvPr>
            <p:ph type="subTitle" idx="1"/>
          </p:nvPr>
        </p:nvSpPr>
        <p:spPr>
          <a:xfrm>
            <a:off x="182880" y="582898"/>
            <a:ext cx="8778240" cy="5956013"/>
          </a:xfrm>
        </p:spPr>
        <p:txBody>
          <a:bodyPr/>
          <a:lstStyle/>
          <a:p>
            <a:r>
              <a:rPr lang="en-US" sz="2400" b="1" i="1" dirty="0"/>
              <a:t>Connection Moment Capacity Limits</a:t>
            </a:r>
          </a:p>
          <a:p>
            <a:endParaRPr lang="en-US" sz="2400" b="1" i="1" dirty="0"/>
          </a:p>
          <a:p>
            <a:pPr marL="342900" indent="-342900" algn="l">
              <a:buClr>
                <a:srgbClr val="FF0000"/>
              </a:buClr>
              <a:buFont typeface="Arial" pitchFamily="34" charset="0"/>
              <a:buChar char="•"/>
            </a:pPr>
            <a:r>
              <a:rPr lang="en-US" sz="2000" dirty="0"/>
              <a:t>AISC 341 Section G4 Requires A Minimum Nominal Connection Capacity Of 50% Of Nominal Bare Steel Beam, </a:t>
            </a:r>
            <a:r>
              <a:rPr lang="en-US" sz="2000" dirty="0" err="1"/>
              <a:t>M</a:t>
            </a:r>
            <a:r>
              <a:rPr lang="en-US" sz="2000" baseline="-25000" dirty="0" err="1"/>
              <a:t>p</a:t>
            </a:r>
            <a:endParaRPr lang="en-US" sz="2000" baseline="-25000" dirty="0"/>
          </a:p>
          <a:p>
            <a:pPr marL="342900" indent="-342900" algn="l">
              <a:buClr>
                <a:srgbClr val="FF0000"/>
              </a:buClr>
              <a:buFont typeface="Arial" pitchFamily="34" charset="0"/>
              <a:buChar char="•"/>
            </a:pPr>
            <a:r>
              <a:rPr lang="en-US" sz="2000" dirty="0"/>
              <a:t>ASCE TC Recommends 75% As The Target With 50% Lower Limit And 100% Upper Limits</a:t>
            </a:r>
          </a:p>
          <a:p>
            <a:pPr marL="342900" indent="-342900" algn="l">
              <a:buClr>
                <a:srgbClr val="FF0000"/>
              </a:buClr>
              <a:buFont typeface="Arial" pitchFamily="34" charset="0"/>
              <a:buChar char="•"/>
            </a:pPr>
            <a:r>
              <a:rPr lang="en-US" sz="2000" dirty="0"/>
              <a:t>Determine Nominal Connection Strengths At Target Rotations:</a:t>
            </a:r>
          </a:p>
          <a:p>
            <a:pPr marL="800100" lvl="1" indent="-342900" algn="l">
              <a:buClr>
                <a:srgbClr val="FF0000"/>
              </a:buClr>
              <a:buFont typeface="Arial" pitchFamily="34" charset="0"/>
              <a:buChar char="•"/>
            </a:pPr>
            <a:r>
              <a:rPr lang="en-US" sz="2000" dirty="0"/>
              <a:t>20 </a:t>
            </a:r>
            <a:r>
              <a:rPr lang="en-US" sz="2000" dirty="0" err="1"/>
              <a:t>mrad</a:t>
            </a:r>
            <a:r>
              <a:rPr lang="en-US" sz="2000" dirty="0"/>
              <a:t> For Negative Connection Moment Capacity </a:t>
            </a:r>
          </a:p>
          <a:p>
            <a:pPr marL="800100" lvl="1" indent="-342900" algn="l">
              <a:buClr>
                <a:srgbClr val="FF0000"/>
              </a:buClr>
              <a:buFont typeface="Arial" pitchFamily="34" charset="0"/>
              <a:buChar char="•"/>
            </a:pPr>
            <a:r>
              <a:rPr lang="en-US" sz="2000" dirty="0"/>
              <a:t>10 </a:t>
            </a:r>
            <a:r>
              <a:rPr lang="en-US" sz="2000" dirty="0" err="1"/>
              <a:t>mrad</a:t>
            </a:r>
            <a:r>
              <a:rPr lang="en-US" sz="2000" dirty="0"/>
              <a:t> For Positive Connection Moment Capacity</a:t>
            </a:r>
          </a:p>
          <a:p>
            <a:pPr marL="342900" indent="-342900" algn="l">
              <a:buClr>
                <a:srgbClr val="FF0000"/>
              </a:buClr>
              <a:buFont typeface="Arial" pitchFamily="34" charset="0"/>
              <a:buChar char="•"/>
            </a:pPr>
            <a:r>
              <a:rPr lang="en-US" sz="2000" dirty="0"/>
              <a:t>Not Clear If This Requirement Applies To Both Negative And Positive Capacity When A Connection Has Different Capacity In Each Direction – Commentary of AISC 341 – 16 Suggests That Limit Is Applicable To Both Directions</a:t>
            </a:r>
          </a:p>
          <a:p>
            <a:pPr marL="342900" indent="-342900" algn="l">
              <a:buClr>
                <a:srgbClr val="FF0000"/>
              </a:buClr>
              <a:buFont typeface="Arial" pitchFamily="34" charset="0"/>
              <a:buChar char="•"/>
            </a:pPr>
            <a:r>
              <a:rPr lang="en-US" sz="2000" dirty="0"/>
              <a:t>Example:</a:t>
            </a:r>
          </a:p>
          <a:p>
            <a:pPr marL="800100" lvl="1" indent="-342900" algn="l">
              <a:buClr>
                <a:srgbClr val="FF0000"/>
              </a:buClr>
              <a:buFont typeface="Arial" pitchFamily="34" charset="0"/>
              <a:buChar char="•"/>
            </a:pPr>
            <a:r>
              <a:rPr lang="en-US" sz="2000" dirty="0"/>
              <a:t>W21x44 Negative Ratio 0.92</a:t>
            </a:r>
          </a:p>
          <a:p>
            <a:pPr marL="800100" lvl="1" indent="-342900" algn="l">
              <a:buClr>
                <a:srgbClr val="FF0000"/>
              </a:buClr>
              <a:buFont typeface="Arial" pitchFamily="34" charset="0"/>
              <a:buChar char="•"/>
            </a:pPr>
            <a:r>
              <a:rPr lang="en-US" sz="2000" dirty="0"/>
              <a:t>W21x44 Positive Ratio 0.60</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1154519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27</a:t>
            </a:fld>
            <a:endParaRPr lang="en-US" dirty="0"/>
          </a:p>
        </p:txBody>
      </p:sp>
      <p:pic>
        <p:nvPicPr>
          <p:cNvPr id="8" name="Picture 7" descr="Connection highlighting the seat angle"/>
          <p:cNvPicPr/>
          <p:nvPr/>
        </p:nvPicPr>
        <p:blipFill>
          <a:blip r:embed="rId3" cstate="print"/>
          <a:stretch>
            <a:fillRect/>
          </a:stretch>
        </p:blipFill>
        <p:spPr>
          <a:xfrm>
            <a:off x="4569480" y="3561288"/>
            <a:ext cx="4574520" cy="2983420"/>
          </a:xfrm>
          <a:prstGeom prst="rect">
            <a:avLst/>
          </a:prstGeom>
          <a:noFill/>
        </p:spPr>
      </p:pic>
      <p:sp>
        <p:nvSpPr>
          <p:cNvPr id="3" name="Subtitle 2"/>
          <p:cNvSpPr>
            <a:spLocks noGrp="1"/>
          </p:cNvSpPr>
          <p:nvPr>
            <p:ph type="subTitle" idx="1"/>
          </p:nvPr>
        </p:nvSpPr>
        <p:spPr>
          <a:xfrm>
            <a:off x="335280" y="582899"/>
            <a:ext cx="8808720" cy="536896"/>
          </a:xfrm>
        </p:spPr>
        <p:txBody>
          <a:bodyPr/>
          <a:lstStyle/>
          <a:p>
            <a:r>
              <a:rPr lang="en-US" sz="2400" b="1" i="1" dirty="0"/>
              <a:t>Seat Angle Design</a:t>
            </a:r>
          </a:p>
          <a:p>
            <a:endParaRPr lang="en-US" sz="1000" b="1" i="1" dirty="0"/>
          </a:p>
          <a:p>
            <a:pPr algn="l" eaLnBrk="1" hangingPunct="1">
              <a:buClr>
                <a:srgbClr val="FF0000"/>
              </a:buClr>
              <a:buFont typeface="Arial" pitchFamily="34" charset="0"/>
              <a:buChar char="•"/>
            </a:pPr>
            <a:r>
              <a:rPr lang="en-US" sz="2000" dirty="0"/>
              <a:t>  Minimum Width Of 9” To Allow Typical Bolt Gage Of 5.5” and 1.75” Minimum Edge Distance For Sheared Edges At 1” Bolts</a:t>
            </a:r>
          </a:p>
          <a:p>
            <a:pPr algn="l" eaLnBrk="1" hangingPunct="1">
              <a:buClr>
                <a:srgbClr val="FF0000"/>
              </a:buClr>
              <a:buFont typeface="Arial" pitchFamily="34" charset="0"/>
              <a:buChar char="•"/>
            </a:pPr>
            <a:r>
              <a:rPr lang="en-US" sz="2000" dirty="0"/>
              <a:t>  Minimum Horizontal Angle Leg Area:</a:t>
            </a:r>
          </a:p>
          <a:p>
            <a:pPr lvl="1" algn="l" eaLnBrk="1" hangingPunct="1">
              <a:buClr>
                <a:srgbClr val="FF0000"/>
              </a:buClr>
              <a:buFont typeface="Arial" pitchFamily="34" charset="0"/>
              <a:buChar char="•"/>
            </a:pPr>
            <a:r>
              <a:rPr lang="en-US" sz="2000" i="1" dirty="0"/>
              <a:t>  </a:t>
            </a:r>
            <a:r>
              <a:rPr lang="en-US" sz="2000" i="1" dirty="0" err="1"/>
              <a:t>A</a:t>
            </a:r>
            <a:r>
              <a:rPr lang="en-US" sz="2000" i="1" baseline="-25000" dirty="0" err="1"/>
              <a:t>samin</a:t>
            </a:r>
            <a:r>
              <a:rPr lang="en-US" sz="2000" dirty="0"/>
              <a:t> = 1.33 × </a:t>
            </a:r>
            <a:r>
              <a:rPr lang="en-US" sz="2000" i="1" dirty="0" err="1"/>
              <a:t>F</a:t>
            </a:r>
            <a:r>
              <a:rPr lang="en-US" sz="2000" i="1" baseline="-25000" dirty="0" err="1"/>
              <a:t>yrd</a:t>
            </a:r>
            <a:r>
              <a:rPr lang="en-US" sz="2000" dirty="0"/>
              <a:t> × </a:t>
            </a:r>
            <a:r>
              <a:rPr lang="en-US" sz="2000" i="1" dirty="0" err="1"/>
              <a:t>A</a:t>
            </a:r>
            <a:r>
              <a:rPr lang="en-US" sz="2000" i="1" baseline="-25000" dirty="0" err="1"/>
              <a:t>rb</a:t>
            </a:r>
            <a:r>
              <a:rPr lang="en-US" sz="2000" dirty="0"/>
              <a:t> / </a:t>
            </a:r>
            <a:r>
              <a:rPr lang="en-US" sz="2000" i="1" dirty="0" err="1"/>
              <a:t>F</a:t>
            </a:r>
            <a:r>
              <a:rPr lang="en-US" sz="2000" i="1" baseline="-25000" dirty="0" err="1"/>
              <a:t>ya</a:t>
            </a:r>
            <a:endParaRPr lang="en-US" sz="2000" dirty="0"/>
          </a:p>
          <a:p>
            <a:pPr algn="l" eaLnBrk="1" hangingPunct="1">
              <a:buClr>
                <a:srgbClr val="FF0000"/>
              </a:buClr>
              <a:buFont typeface="Arial" pitchFamily="34" charset="0"/>
              <a:buChar char="•"/>
            </a:pPr>
            <a:r>
              <a:rPr lang="en-US" sz="2000" dirty="0"/>
              <a:t>  Minimum Horizontal Leg Length Of 8” To Allow 4 – 1” Diameter Bolts</a:t>
            </a:r>
          </a:p>
          <a:p>
            <a:pPr algn="l" eaLnBrk="1" hangingPunct="1">
              <a:buClr>
                <a:srgbClr val="FF0000"/>
              </a:buClr>
              <a:buFont typeface="Arial" pitchFamily="34" charset="0"/>
              <a:buChar char="•"/>
            </a:pPr>
            <a:r>
              <a:rPr lang="en-US" sz="2000" dirty="0"/>
              <a:t>  Vertical Leg Length Chosen To Allow Ductile Hinging Of The Seat Angle When Connection Is In Full Positive Bending</a:t>
            </a:r>
          </a:p>
          <a:p>
            <a:pPr algn="l" eaLnBrk="1" hangingPunct="1">
              <a:buClr>
                <a:srgbClr val="FF0000"/>
              </a:buClr>
              <a:buFont typeface="Arial" pitchFamily="34" charset="0"/>
              <a:buChar char="•"/>
            </a:pPr>
            <a:r>
              <a:rPr lang="en-US" sz="2000" dirty="0"/>
              <a:t>  Limit </a:t>
            </a:r>
            <a:r>
              <a:rPr lang="en-US" sz="2000" dirty="0" err="1"/>
              <a:t>t</a:t>
            </a:r>
            <a:r>
              <a:rPr lang="en-US" sz="2000" baseline="-25000" dirty="0" err="1"/>
              <a:t>sa</a:t>
            </a:r>
            <a:r>
              <a:rPr lang="en-US" sz="2000" dirty="0"/>
              <a:t> / b’ To &lt; 0.5 To Allow </a:t>
            </a:r>
          </a:p>
          <a:p>
            <a:pPr algn="l" eaLnBrk="1" hangingPunct="1">
              <a:buClr>
                <a:srgbClr val="FF0000"/>
              </a:buClr>
            </a:pPr>
            <a:r>
              <a:rPr lang="en-US" sz="2000" dirty="0"/>
              <a:t>   Development Of Proper Hinges And </a:t>
            </a:r>
          </a:p>
          <a:p>
            <a:pPr algn="l" eaLnBrk="1" hangingPunct="1">
              <a:buClr>
                <a:srgbClr val="FF0000"/>
              </a:buClr>
            </a:pPr>
            <a:r>
              <a:rPr lang="en-US" sz="2000" dirty="0"/>
              <a:t>   To Ignore Shear Bending Interaction</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15247866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7" name="Slide Number Placeholder 6"/>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28</a:t>
            </a:fld>
            <a:endParaRPr lang="en-US" dirty="0"/>
          </a:p>
        </p:txBody>
      </p:sp>
      <p:pic>
        <p:nvPicPr>
          <p:cNvPr id="33796" name="Picture 4" descr="The basic checks one has to make for the bolts in the bottom seat angle&#10;(a) Vertical Leg Bolts&#10;- The bolts in the vertical leg need to be able to develop the tension that can be delivered by the angle as it develops its hinge in the portion of the leg above the bolt.&#10;- The example problem in the paper goes into detail on how one would determine the hinging capacity of the angle and the associated additional prying forces in the bolt.&#10;- In order to ensure the bolts are capable of handling potential overstrength of the angle, an Ry factor is applied&#10;(b) Horizontal Leg Bolts&#10;- 4 – 1” bolts is about as many as one can fit given standard angle sizes&#10;- The source of shear comes from tension yielding of the reinforcing steel and hinging of the web angles being pulled in tension away from the column face (similar to the hinge mechanism of the seat angle)&#10;- Ry factors are applied to ensure overstength issues are covered, the Ry for rebar comes from the ASCE Journal paper" title="showing three bolts in an an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0281" y="4671619"/>
            <a:ext cx="1974211" cy="1912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228600" y="582899"/>
            <a:ext cx="8915400" cy="536896"/>
          </a:xfrm>
        </p:spPr>
        <p:txBody>
          <a:bodyPr/>
          <a:lstStyle/>
          <a:p>
            <a:r>
              <a:rPr lang="en-US" sz="2400" b="1" i="1" dirty="0"/>
              <a:t>Seat Angle Bolts</a:t>
            </a:r>
          </a:p>
          <a:p>
            <a:pPr algn="l" eaLnBrk="1" hangingPunct="1">
              <a:buClr>
                <a:srgbClr val="FF0000"/>
              </a:buClr>
              <a:buFont typeface="Arial" pitchFamily="34" charset="0"/>
              <a:buChar char="•"/>
            </a:pPr>
            <a:r>
              <a:rPr lang="en-US" sz="2000" dirty="0"/>
              <a:t>  Bolts In Vertical Leg:</a:t>
            </a:r>
          </a:p>
          <a:p>
            <a:pPr lvl="1" algn="l" eaLnBrk="1" hangingPunct="1">
              <a:buClr>
                <a:srgbClr val="FF0000"/>
              </a:buClr>
              <a:buFont typeface="Arial" pitchFamily="34" charset="0"/>
              <a:buChar char="•"/>
            </a:pPr>
            <a:r>
              <a:rPr lang="en-US" sz="2000" dirty="0"/>
              <a:t>  Oversize Holes For Mill Tolerance</a:t>
            </a:r>
          </a:p>
          <a:p>
            <a:pPr lvl="1" algn="l" eaLnBrk="1" hangingPunct="1">
              <a:buClr>
                <a:srgbClr val="FF0000"/>
              </a:buClr>
              <a:buFont typeface="Arial" pitchFamily="34" charset="0"/>
              <a:buChar char="•"/>
            </a:pPr>
            <a:r>
              <a:rPr lang="en-US" sz="2000" dirty="0"/>
              <a:t>  Bolts In Vertical Leg Should Be Designed For Maximum Bolt Tension </a:t>
            </a:r>
          </a:p>
          <a:p>
            <a:pPr lvl="1" algn="l" eaLnBrk="1" hangingPunct="1">
              <a:buClr>
                <a:srgbClr val="FF0000"/>
              </a:buClr>
            </a:pPr>
            <a:r>
              <a:rPr lang="en-US" sz="2000" dirty="0"/>
              <a:t>    Including Prying Action (See Paper) Magnified By </a:t>
            </a:r>
            <a:r>
              <a:rPr lang="en-US" sz="2000" dirty="0" err="1"/>
              <a:t>R</a:t>
            </a:r>
            <a:r>
              <a:rPr lang="en-US" sz="2000" baseline="-25000" dirty="0" err="1"/>
              <a:t>y</a:t>
            </a:r>
            <a:r>
              <a:rPr lang="en-US" sz="2000" dirty="0"/>
              <a:t> From AISC 341 </a:t>
            </a:r>
          </a:p>
          <a:p>
            <a:pPr lvl="1" algn="l" eaLnBrk="1" hangingPunct="1">
              <a:buClr>
                <a:srgbClr val="FF0000"/>
              </a:buClr>
            </a:pPr>
            <a:r>
              <a:rPr lang="en-US" sz="2000" dirty="0"/>
              <a:t>    Table I-6-1. </a:t>
            </a:r>
          </a:p>
          <a:p>
            <a:pPr lvl="2" algn="l" eaLnBrk="1" hangingPunct="1">
              <a:buClr>
                <a:srgbClr val="FF0000"/>
              </a:buClr>
              <a:buFont typeface="Arial" pitchFamily="34" charset="0"/>
              <a:buChar char="•"/>
            </a:pPr>
            <a:r>
              <a:rPr lang="en-US" sz="2000" i="1" dirty="0"/>
              <a:t>  </a:t>
            </a:r>
            <a:r>
              <a:rPr lang="en-US" sz="2000" i="1" dirty="0" err="1"/>
              <a:t>R</a:t>
            </a:r>
            <a:r>
              <a:rPr lang="en-US" sz="2000" i="1" baseline="-25000" dirty="0" err="1"/>
              <a:t>y</a:t>
            </a:r>
            <a:r>
              <a:rPr lang="en-US" sz="2000" dirty="0"/>
              <a:t> × </a:t>
            </a:r>
            <a:r>
              <a:rPr lang="en-US" sz="2000" i="1" dirty="0" err="1"/>
              <a:t>B</a:t>
            </a:r>
            <a:r>
              <a:rPr lang="en-US" sz="2000" i="1" baseline="-25000" dirty="0" err="1"/>
              <a:t>sa</a:t>
            </a:r>
            <a:r>
              <a:rPr lang="en-US" sz="2000" dirty="0"/>
              <a:t> </a:t>
            </a:r>
          </a:p>
          <a:p>
            <a:pPr algn="l" eaLnBrk="1" hangingPunct="1">
              <a:buClr>
                <a:srgbClr val="FF0000"/>
              </a:buClr>
              <a:buFont typeface="Arial" pitchFamily="34" charset="0"/>
              <a:buChar char="•"/>
            </a:pPr>
            <a:r>
              <a:rPr lang="en-US" sz="2000" dirty="0"/>
              <a:t>  Bolts In Horizontal Leg:</a:t>
            </a:r>
          </a:p>
          <a:p>
            <a:pPr lvl="1" algn="l" eaLnBrk="1" hangingPunct="1">
              <a:buClr>
                <a:srgbClr val="FF0000"/>
              </a:buClr>
              <a:buFont typeface="Arial" pitchFamily="34" charset="0"/>
              <a:buChar char="•"/>
            </a:pPr>
            <a:r>
              <a:rPr lang="en-US" sz="2000" dirty="0"/>
              <a:t>  Generally This Is The Limiting Factor In The PRCC Design</a:t>
            </a:r>
          </a:p>
          <a:p>
            <a:pPr lvl="1" algn="l" eaLnBrk="1" hangingPunct="1">
              <a:buClr>
                <a:srgbClr val="FF0000"/>
              </a:buClr>
              <a:buFont typeface="Arial" pitchFamily="34" charset="0"/>
              <a:buChar char="•"/>
            </a:pPr>
            <a:r>
              <a:rPr lang="en-US" sz="2000" dirty="0"/>
              <a:t>  Maximize Bolt Capacity By Using A490-X Bolts</a:t>
            </a:r>
          </a:p>
          <a:p>
            <a:pPr lvl="1" algn="l" eaLnBrk="1" hangingPunct="1">
              <a:buClr>
                <a:srgbClr val="FF0000"/>
              </a:buClr>
              <a:buFont typeface="Arial" pitchFamily="34" charset="0"/>
              <a:buChar char="•"/>
            </a:pPr>
            <a:r>
              <a:rPr lang="en-US" sz="2000" dirty="0"/>
              <a:t>  1” Diameter Is A Practical Upper Limit On Bolt Size For The Typical      </a:t>
            </a:r>
          </a:p>
          <a:p>
            <a:pPr lvl="1" algn="l" eaLnBrk="1" hangingPunct="1">
              <a:buClr>
                <a:srgbClr val="FF0000"/>
              </a:buClr>
            </a:pPr>
            <a:r>
              <a:rPr lang="en-US" sz="2000" dirty="0"/>
              <a:t>   Angle Size and Connected Beams</a:t>
            </a:r>
          </a:p>
          <a:p>
            <a:pPr lvl="1" algn="l" eaLnBrk="1" hangingPunct="1">
              <a:buClr>
                <a:srgbClr val="FF0000"/>
              </a:buClr>
              <a:buFont typeface="Arial" pitchFamily="34" charset="0"/>
              <a:buChar char="•"/>
            </a:pPr>
            <a:r>
              <a:rPr lang="en-US" sz="2000" dirty="0"/>
              <a:t>  Check Against Full Plastic Capacity Of </a:t>
            </a:r>
          </a:p>
          <a:p>
            <a:pPr lvl="1" algn="l" eaLnBrk="1" hangingPunct="1">
              <a:buClr>
                <a:srgbClr val="FF0000"/>
              </a:buClr>
            </a:pPr>
            <a:r>
              <a:rPr lang="en-US" sz="2000" dirty="0"/>
              <a:t>    Longitudinal Steel And Web Angles Magnified </a:t>
            </a:r>
          </a:p>
          <a:p>
            <a:pPr lvl="1" algn="l" eaLnBrk="1" hangingPunct="1">
              <a:buClr>
                <a:srgbClr val="FF0000"/>
              </a:buClr>
            </a:pPr>
            <a:r>
              <a:rPr lang="en-US" sz="2000" dirty="0"/>
              <a:t>    By Appropriate </a:t>
            </a:r>
            <a:r>
              <a:rPr lang="en-US" sz="2000" dirty="0" err="1"/>
              <a:t>R</a:t>
            </a:r>
            <a:r>
              <a:rPr lang="en-US" sz="2000" baseline="-25000" dirty="0" err="1"/>
              <a:t>y</a:t>
            </a:r>
            <a:r>
              <a:rPr lang="en-US" sz="2000" dirty="0"/>
              <a:t> Factors</a:t>
            </a:r>
          </a:p>
          <a:p>
            <a:pPr lvl="2" algn="l" eaLnBrk="1" hangingPunct="1">
              <a:buClr>
                <a:srgbClr val="FF0000"/>
              </a:buClr>
              <a:buFont typeface="Arial" pitchFamily="34" charset="0"/>
              <a:buChar char="•"/>
            </a:pPr>
            <a:r>
              <a:rPr lang="en-US" sz="2000" i="1" dirty="0"/>
              <a:t> </a:t>
            </a:r>
            <a:r>
              <a:rPr lang="en-US" sz="2000" i="1" dirty="0" err="1"/>
              <a:t>R</a:t>
            </a:r>
            <a:r>
              <a:rPr lang="en-US" sz="2000" i="1" baseline="-25000" dirty="0" err="1"/>
              <a:t>y</a:t>
            </a:r>
            <a:r>
              <a:rPr lang="en-US" sz="2000" i="1" dirty="0"/>
              <a:t> </a:t>
            </a:r>
            <a:r>
              <a:rPr lang="en-US" sz="2000" dirty="0"/>
              <a:t>× </a:t>
            </a:r>
            <a:r>
              <a:rPr lang="en-US" sz="2000" i="1" dirty="0" err="1"/>
              <a:t>T</a:t>
            </a:r>
            <a:r>
              <a:rPr lang="en-US" sz="2000" i="1" baseline="-25000" dirty="0" err="1"/>
              <a:t>wa</a:t>
            </a:r>
            <a:r>
              <a:rPr lang="en-US" sz="2000" dirty="0"/>
              <a:t> + </a:t>
            </a:r>
            <a:r>
              <a:rPr lang="en-US" sz="2000" i="1" dirty="0" err="1"/>
              <a:t>R</a:t>
            </a:r>
            <a:r>
              <a:rPr lang="en-US" sz="2000" i="1" baseline="-25000" dirty="0" err="1"/>
              <a:t>y</a:t>
            </a:r>
            <a:r>
              <a:rPr lang="en-US" sz="2000" dirty="0"/>
              <a:t> × </a:t>
            </a:r>
            <a:r>
              <a:rPr lang="en-US" sz="2000" i="1" dirty="0" err="1"/>
              <a:t>F</a:t>
            </a:r>
            <a:r>
              <a:rPr lang="en-US" sz="2000" i="1" baseline="-25000" dirty="0" err="1"/>
              <a:t>yrd</a:t>
            </a:r>
            <a:r>
              <a:rPr lang="en-US" sz="2000" dirty="0"/>
              <a:t> × </a:t>
            </a:r>
            <a:r>
              <a:rPr lang="en-US" sz="2000" i="1" dirty="0" err="1"/>
              <a:t>A</a:t>
            </a:r>
            <a:r>
              <a:rPr lang="en-US" sz="2000" i="1" baseline="-25000" dirty="0" err="1"/>
              <a:t>rb</a:t>
            </a:r>
            <a:r>
              <a:rPr lang="en-US" sz="2000" dirty="0"/>
              <a:t> </a:t>
            </a:r>
          </a:p>
          <a:p>
            <a:endParaRPr lang="en-US" sz="2400" b="1" i="1" dirty="0"/>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25545989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29</a:t>
            </a:fld>
            <a:endParaRPr lang="en-US" dirty="0"/>
          </a:p>
        </p:txBody>
      </p:sp>
      <p:pic>
        <p:nvPicPr>
          <p:cNvPr id="34819" name="Picture 3" title="Connec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7214" y="3236314"/>
            <a:ext cx="4382750" cy="3030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259080" y="582899"/>
            <a:ext cx="8884920" cy="536896"/>
          </a:xfrm>
        </p:spPr>
        <p:txBody>
          <a:bodyPr/>
          <a:lstStyle/>
          <a:p>
            <a:r>
              <a:rPr lang="en-US" sz="2400" b="1" i="1" dirty="0"/>
              <a:t>Double Angle Web Connection</a:t>
            </a:r>
            <a:endParaRPr lang="en-US" sz="2000" b="1" i="1" dirty="0"/>
          </a:p>
          <a:p>
            <a:pPr algn="l" eaLnBrk="1" hangingPunct="1">
              <a:buClr>
                <a:srgbClr val="FF0000"/>
              </a:buClr>
              <a:buFont typeface="Arial" pitchFamily="34" charset="0"/>
              <a:buChar char="•"/>
            </a:pPr>
            <a:r>
              <a:rPr lang="en-US" sz="2000" dirty="0"/>
              <a:t>  Primary Purpose To Carry The Connection Shear Demand</a:t>
            </a:r>
          </a:p>
          <a:p>
            <a:pPr algn="l" eaLnBrk="1" hangingPunct="1">
              <a:buClr>
                <a:srgbClr val="FF0000"/>
              </a:buClr>
              <a:buFont typeface="Arial" pitchFamily="34" charset="0"/>
              <a:buChar char="•"/>
            </a:pPr>
            <a:r>
              <a:rPr lang="en-US" sz="2000" dirty="0"/>
              <a:t>  Seismic Shear Demand Associated With Full Connection Strength At Each End Should Be Added To Gravity Shear Demand With Appropriate Load Factors To Determine Total Shear Demand</a:t>
            </a:r>
          </a:p>
          <a:p>
            <a:pPr algn="l" eaLnBrk="1" hangingPunct="1">
              <a:buClr>
                <a:srgbClr val="FF0000"/>
              </a:buClr>
              <a:buFont typeface="Arial" pitchFamily="34" charset="0"/>
              <a:buChar char="•"/>
            </a:pPr>
            <a:r>
              <a:rPr lang="en-US" sz="2000" dirty="0"/>
              <a:t>  Detail Gage With Same Ductility Concept As Seat Angle Of </a:t>
            </a:r>
            <a:r>
              <a:rPr lang="en-US" sz="2000" dirty="0" err="1"/>
              <a:t>t</a:t>
            </a:r>
            <a:r>
              <a:rPr lang="en-US" sz="2000" baseline="-25000" dirty="0" err="1"/>
              <a:t>wa</a:t>
            </a:r>
            <a:r>
              <a:rPr lang="en-US" sz="2000" dirty="0"/>
              <a:t> / b’ To &lt; 0.5 To Allow Web Angles To Hinge As The Connection Rotates</a:t>
            </a:r>
            <a:endParaRPr lang="en-US" sz="2000" b="1" i="1" dirty="0"/>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PR Composite Connection Design</a:t>
            </a:r>
          </a:p>
        </p:txBody>
      </p:sp>
    </p:spTree>
    <p:extLst>
      <p:ext uri="{BB962C8B-B14F-4D97-AF65-F5344CB8AC3E}">
        <p14:creationId xmlns:p14="http://schemas.microsoft.com/office/powerpoint/2010/main" val="3498557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a:t>
            </a:fld>
            <a:endParaRPr lang="en-US" dirty="0"/>
          </a:p>
        </p:txBody>
      </p:sp>
      <p:pic>
        <p:nvPicPr>
          <p:cNvPr id="5" name="Picture 9" descr="A composite partially restrained moment frame, or C-PRMF fram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19358" y="1744607"/>
            <a:ext cx="4964718" cy="3508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77373" y="1334812"/>
            <a:ext cx="3541985" cy="4708635"/>
          </a:xfrm>
        </p:spPr>
        <p:txBody>
          <a:bodyPr/>
          <a:lstStyle/>
          <a:p>
            <a:r>
              <a:rPr lang="en-US" sz="2000" b="1" i="1" dirty="0"/>
              <a:t>Composite Partially Restrained Moment Frame (C-PRMF) </a:t>
            </a:r>
          </a:p>
          <a:p>
            <a:pPr algn="l"/>
            <a:endParaRPr lang="en-US" sz="1050" b="1" i="1" dirty="0"/>
          </a:p>
          <a:p>
            <a:pPr marL="342900" indent="-342900" algn="l">
              <a:buClr>
                <a:srgbClr val="FF0000"/>
              </a:buClr>
              <a:buFont typeface="Arial" pitchFamily="34" charset="0"/>
              <a:buChar char="•"/>
            </a:pPr>
            <a:r>
              <a:rPr lang="en-US" sz="2000" dirty="0"/>
              <a:t>Typically Consists Of:</a:t>
            </a:r>
          </a:p>
          <a:p>
            <a:pPr marL="800100" lvl="1" indent="-342900" algn="l">
              <a:buClr>
                <a:srgbClr val="FF0000"/>
              </a:buClr>
              <a:buFont typeface="Arial" pitchFamily="34" charset="0"/>
              <a:buChar char="•"/>
            </a:pPr>
            <a:r>
              <a:rPr lang="en-US" sz="2000" dirty="0"/>
              <a:t>Standard W-Shape Steel Columns</a:t>
            </a:r>
          </a:p>
          <a:p>
            <a:pPr marL="800100" lvl="1" indent="-342900" algn="l">
              <a:buClr>
                <a:srgbClr val="FF0000"/>
              </a:buClr>
              <a:buFont typeface="Arial" pitchFamily="34" charset="0"/>
              <a:buChar char="•"/>
            </a:pPr>
            <a:r>
              <a:rPr lang="en-US" sz="2000" dirty="0"/>
              <a:t>Composite W-Shape Steel Beams</a:t>
            </a:r>
          </a:p>
          <a:p>
            <a:pPr marL="800100" lvl="1" indent="-342900" algn="l">
              <a:buClr>
                <a:srgbClr val="FF0000"/>
              </a:buClr>
              <a:buFont typeface="Arial" pitchFamily="34" charset="0"/>
              <a:buChar char="•"/>
            </a:pPr>
            <a:r>
              <a:rPr lang="en-US" sz="2000" dirty="0"/>
              <a:t>Partially Restrained Composite Connections (PRCC)</a:t>
            </a:r>
          </a:p>
          <a:p>
            <a:endParaRPr lang="en-US" sz="2000" b="1" i="1" dirty="0"/>
          </a:p>
        </p:txBody>
      </p:sp>
      <p:sp>
        <p:nvSpPr>
          <p:cNvPr id="2" name="Title 1"/>
          <p:cNvSpPr>
            <a:spLocks noGrp="1"/>
          </p:cNvSpPr>
          <p:nvPr>
            <p:ph type="ctrTitle"/>
          </p:nvPr>
        </p:nvSpPr>
        <p:spPr>
          <a:xfrm>
            <a:off x="0" y="386985"/>
            <a:ext cx="9144000" cy="567559"/>
          </a:xfrm>
        </p:spPr>
        <p:txBody>
          <a:bodyPr/>
          <a:lstStyle/>
          <a:p>
            <a:r>
              <a:rPr lang="en-US" sz="3200" dirty="0">
                <a:solidFill>
                  <a:schemeClr val="accent6"/>
                </a:solidFill>
              </a:rPr>
              <a:t>Background &amp; Overview</a:t>
            </a:r>
          </a:p>
        </p:txBody>
      </p:sp>
    </p:spTree>
    <p:extLst>
      <p:ext uri="{BB962C8B-B14F-4D97-AF65-F5344CB8AC3E}">
        <p14:creationId xmlns:p14="http://schemas.microsoft.com/office/powerpoint/2010/main" val="3777715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30</a:t>
            </a:fld>
            <a:endParaRPr lang="en-US" dirty="0"/>
          </a:p>
        </p:txBody>
      </p:sp>
      <p:graphicFrame>
        <p:nvGraphicFramePr>
          <p:cNvPr id="4" name="Table 3" title="Table 9.3-1 Gravity Load and Seismic Weight"/>
          <p:cNvGraphicFramePr>
            <a:graphicFrameLocks noGrp="1"/>
          </p:cNvGraphicFramePr>
          <p:nvPr>
            <p:extLst>
              <p:ext uri="{D42A27DB-BD31-4B8C-83A1-F6EECF244321}">
                <p14:modId xmlns:p14="http://schemas.microsoft.com/office/powerpoint/2010/main" val="3583136001"/>
              </p:ext>
            </p:extLst>
          </p:nvPr>
        </p:nvGraphicFramePr>
        <p:xfrm>
          <a:off x="423645" y="1023456"/>
          <a:ext cx="8296710" cy="5279722"/>
        </p:xfrm>
        <a:graphic>
          <a:graphicData uri="http://schemas.openxmlformats.org/drawingml/2006/table">
            <a:tbl>
              <a:tblPr firstRow="1" firstCol="1" bandRow="1"/>
              <a:tblGrid>
                <a:gridCol w="640242">
                  <a:extLst>
                    <a:ext uri="{9D8B030D-6E8A-4147-A177-3AD203B41FA5}">
                      <a16:colId xmlns:a16="http://schemas.microsoft.com/office/drawing/2014/main" val="20000"/>
                    </a:ext>
                  </a:extLst>
                </a:gridCol>
                <a:gridCol w="5579243">
                  <a:extLst>
                    <a:ext uri="{9D8B030D-6E8A-4147-A177-3AD203B41FA5}">
                      <a16:colId xmlns:a16="http://schemas.microsoft.com/office/drawing/2014/main" val="20001"/>
                    </a:ext>
                  </a:extLst>
                </a:gridCol>
                <a:gridCol w="1025402">
                  <a:extLst>
                    <a:ext uri="{9D8B030D-6E8A-4147-A177-3AD203B41FA5}">
                      <a16:colId xmlns:a16="http://schemas.microsoft.com/office/drawing/2014/main" val="20002"/>
                    </a:ext>
                  </a:extLst>
                </a:gridCol>
                <a:gridCol w="1051823">
                  <a:extLst>
                    <a:ext uri="{9D8B030D-6E8A-4147-A177-3AD203B41FA5}">
                      <a16:colId xmlns:a16="http://schemas.microsoft.com/office/drawing/2014/main" val="20003"/>
                    </a:ext>
                  </a:extLst>
                </a:gridCol>
              </a:tblGrid>
              <a:tr h="237358">
                <a:tc gridSpan="4">
                  <a:txBody>
                    <a:bodyPr/>
                    <a:lstStyle/>
                    <a:p>
                      <a:pPr marL="36830" marR="0">
                        <a:spcBef>
                          <a:spcPts val="0"/>
                        </a:spcBef>
                        <a:spcAft>
                          <a:spcPts val="0"/>
                        </a:spcAft>
                      </a:pPr>
                      <a:r>
                        <a:rPr lang="en-US" sz="1600" b="1" dirty="0">
                          <a:effectLst/>
                          <a:latin typeface="Times New Roman"/>
                          <a:ea typeface="Calibri"/>
                        </a:rPr>
                        <a:t>Table 9.3-1</a:t>
                      </a:r>
                      <a:r>
                        <a:rPr lang="en-US" sz="1600" dirty="0">
                          <a:effectLst/>
                          <a:latin typeface="Times New Roman"/>
                          <a:ea typeface="Calibri"/>
                        </a:rPr>
                        <a:t>  Gravity Load and Seismic Weight</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15973">
                <a:tc gridSpan="2">
                  <a:txBody>
                    <a:bodyPr/>
                    <a:lstStyle/>
                    <a:p>
                      <a:endParaRPr lang="en-US" sz="1600" dirty="0">
                        <a:effectLst/>
                        <a:latin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36830" marR="0" algn="ctr">
                        <a:spcBef>
                          <a:spcPts val="0"/>
                        </a:spcBef>
                        <a:spcAft>
                          <a:spcPts val="0"/>
                        </a:spcAft>
                      </a:pPr>
                      <a:r>
                        <a:rPr lang="en-US" sz="1600">
                          <a:solidFill>
                            <a:srgbClr val="000000"/>
                          </a:solidFill>
                          <a:effectLst/>
                          <a:latin typeface="Times New Roman"/>
                          <a:ea typeface="Calibri"/>
                        </a:rPr>
                        <a:t>Gravity Load</a:t>
                      </a:r>
                      <a:endParaRPr lang="en-US" sz="16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830" marR="0" algn="ctr">
                        <a:spcBef>
                          <a:spcPts val="0"/>
                        </a:spcBef>
                        <a:spcAft>
                          <a:spcPts val="0"/>
                        </a:spcAft>
                      </a:pPr>
                      <a:r>
                        <a:rPr lang="en-US" sz="1600">
                          <a:solidFill>
                            <a:srgbClr val="000000"/>
                          </a:solidFill>
                          <a:effectLst/>
                          <a:latin typeface="Times New Roman"/>
                          <a:ea typeface="Calibri"/>
                        </a:rPr>
                        <a:t>Seismic Weight</a:t>
                      </a:r>
                      <a:endParaRPr lang="en-US" sz="16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4103">
                <a:tc gridSpan="2">
                  <a:txBody>
                    <a:bodyPr/>
                    <a:lstStyle/>
                    <a:p>
                      <a:pPr marL="36830" marR="0">
                        <a:spcBef>
                          <a:spcPts val="0"/>
                        </a:spcBef>
                        <a:spcAft>
                          <a:spcPts val="0"/>
                        </a:spcAft>
                      </a:pPr>
                      <a:r>
                        <a:rPr lang="en-US" sz="1600">
                          <a:solidFill>
                            <a:srgbClr val="000000"/>
                          </a:solidFill>
                          <a:effectLst/>
                          <a:latin typeface="Times New Roman"/>
                          <a:ea typeface="Calibri"/>
                        </a:rPr>
                        <a:t>Non-Composite Dead Loads (</a:t>
                      </a:r>
                      <a:r>
                        <a:rPr lang="en-US" sz="1600" i="1">
                          <a:solidFill>
                            <a:srgbClr val="000000"/>
                          </a:solidFill>
                          <a:effectLst/>
                          <a:latin typeface="Times New Roman"/>
                          <a:ea typeface="Calibri"/>
                        </a:rPr>
                        <a:t>D</a:t>
                      </a:r>
                      <a:r>
                        <a:rPr lang="en-US" sz="1600" i="1" baseline="-25000">
                          <a:solidFill>
                            <a:srgbClr val="000000"/>
                          </a:solidFill>
                          <a:effectLst/>
                          <a:latin typeface="Times New Roman"/>
                          <a:ea typeface="Calibri"/>
                        </a:rPr>
                        <a:t>nc</a:t>
                      </a:r>
                      <a:r>
                        <a:rPr lang="en-US" sz="1600">
                          <a:solidFill>
                            <a:srgbClr val="000000"/>
                          </a:solidFill>
                          <a:effectLst/>
                          <a:latin typeface="Times New Roman"/>
                          <a:ea typeface="Calibri"/>
                        </a:rPr>
                        <a:t>)</a:t>
                      </a:r>
                      <a:endParaRPr lang="en-US" sz="1600">
                        <a:effectLst/>
                        <a:latin typeface="Times New Roman"/>
                        <a:ea typeface="Calibri"/>
                      </a:endParaRPr>
                    </a:p>
                  </a:txBody>
                  <a:tcPr marL="68580" marR="68580" marT="0" marB="0" anchor="ctr">
                    <a:lnL>
                      <a:noFill/>
                    </a:lnL>
                    <a:lnR>
                      <a:noFill/>
                    </a:lnR>
                    <a:lnT>
                      <a:noFill/>
                    </a:lnT>
                    <a:lnB>
                      <a:noFill/>
                    </a:lnB>
                  </a:tcPr>
                </a:tc>
                <a:tc hMerge="1">
                  <a:txBody>
                    <a:bodyPr/>
                    <a:lstStyle/>
                    <a:p>
                      <a:endParaRPr lang="en-US"/>
                    </a:p>
                  </a:txBody>
                  <a:tcPr/>
                </a:tc>
                <a:tc>
                  <a:txBody>
                    <a:bodyPr/>
                    <a:lstStyle/>
                    <a:p>
                      <a:endParaRPr lang="en-US" sz="1600">
                        <a:effectLst/>
                        <a:latin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600">
                        <a:effectLst/>
                        <a:latin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474716">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spcBef>
                          <a:spcPts val="0"/>
                        </a:spcBef>
                        <a:spcAft>
                          <a:spcPts val="0"/>
                        </a:spcAft>
                      </a:pPr>
                      <a:r>
                        <a:rPr lang="en-US" sz="1600">
                          <a:solidFill>
                            <a:srgbClr val="000000"/>
                          </a:solidFill>
                          <a:effectLst/>
                          <a:latin typeface="Times New Roman"/>
                          <a:ea typeface="Calibri"/>
                        </a:rPr>
                        <a:t>4.5-in. Slab on 0.6-in. Form Deck (4.5‑in. total thickness) plus Concrete Ponding</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58 psf</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58 psf</a:t>
                      </a:r>
                      <a:endParaRPr lang="en-US" sz="160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03"/>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spcBef>
                          <a:spcPts val="0"/>
                        </a:spcBef>
                        <a:spcAft>
                          <a:spcPts val="0"/>
                        </a:spcAft>
                      </a:pPr>
                      <a:r>
                        <a:rPr lang="en-US" sz="1600">
                          <a:solidFill>
                            <a:srgbClr val="000000"/>
                          </a:solidFill>
                          <a:effectLst/>
                          <a:latin typeface="Times New Roman"/>
                          <a:ea typeface="Calibri"/>
                        </a:rPr>
                        <a:t>Joist and Beam Framing</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6 psf</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6 psf</a:t>
                      </a:r>
                      <a:endParaRPr lang="en-US" sz="160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spcBef>
                          <a:spcPts val="0"/>
                        </a:spcBef>
                        <a:spcAft>
                          <a:spcPts val="0"/>
                        </a:spcAft>
                      </a:pPr>
                      <a:r>
                        <a:rPr lang="en-US" sz="1600">
                          <a:solidFill>
                            <a:srgbClr val="000000"/>
                          </a:solidFill>
                          <a:effectLst/>
                          <a:latin typeface="Times New Roman"/>
                          <a:ea typeface="Calibri"/>
                        </a:rPr>
                        <a:t>Columns</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2 psf</a:t>
                      </a:r>
                      <a:endParaRPr lang="en-US" sz="1600">
                        <a:effectLst/>
                        <a:latin typeface="Times New Roman"/>
                        <a:ea typeface="Calibri"/>
                      </a:endParaRPr>
                    </a:p>
                  </a:txBody>
                  <a:tcPr marL="68580" marR="6858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marL="36830" marR="0" algn="ctr">
                        <a:spcBef>
                          <a:spcPts val="0"/>
                        </a:spcBef>
                        <a:spcAft>
                          <a:spcPts val="0"/>
                        </a:spcAft>
                      </a:pPr>
                      <a:r>
                        <a:rPr lang="en-US" sz="1600">
                          <a:solidFill>
                            <a:srgbClr val="000000"/>
                          </a:solidFill>
                          <a:effectLst/>
                          <a:latin typeface="Times New Roman"/>
                          <a:ea typeface="Calibri"/>
                        </a:rPr>
                        <a:t>2 psf</a:t>
                      </a:r>
                      <a:endParaRPr lang="en-US" sz="1600">
                        <a:effectLst/>
                        <a:latin typeface="Times New Roman"/>
                        <a:ea typeface="Calibri"/>
                      </a:endParaRPr>
                    </a:p>
                  </a:txBody>
                  <a:tcPr marL="68580" marR="68580" marT="0" marB="0" anchor="ctr">
                    <a:lnL>
                      <a:noFill/>
                    </a:lnL>
                    <a:lnR>
                      <a:noFill/>
                    </a:lnR>
                    <a:lnT>
                      <a:noFill/>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lgn="r">
                        <a:spcBef>
                          <a:spcPts val="0"/>
                        </a:spcBef>
                        <a:spcAft>
                          <a:spcPts val="0"/>
                        </a:spcAft>
                      </a:pPr>
                      <a:r>
                        <a:rPr lang="en-US" sz="1600" dirty="0">
                          <a:solidFill>
                            <a:srgbClr val="000000"/>
                          </a:solidFill>
                          <a:effectLst/>
                          <a:latin typeface="Times New Roman"/>
                          <a:ea typeface="Calibri"/>
                        </a:rPr>
                        <a:t>Total:</a:t>
                      </a:r>
                      <a:endParaRPr lang="en-US" sz="1600" dirty="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66 psf</a:t>
                      </a:r>
                      <a:endParaRPr lang="en-US" sz="1600">
                        <a:effectLst/>
                        <a:latin typeface="Times New Roman"/>
                        <a:ea typeface="Calibri"/>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66 psf</a:t>
                      </a:r>
                      <a:endParaRPr lang="en-US" sz="1600">
                        <a:effectLst/>
                        <a:latin typeface="Times New Roman"/>
                        <a:ea typeface="Calibri"/>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6"/>
                  </a:ext>
                </a:extLst>
              </a:tr>
              <a:tr h="254103">
                <a:tc gridSpan="2">
                  <a:txBody>
                    <a:bodyPr/>
                    <a:lstStyle/>
                    <a:p>
                      <a:endParaRPr lang="en-US" sz="1600">
                        <a:effectLst/>
                        <a:latin typeface="Times New Roman"/>
                      </a:endParaRPr>
                    </a:p>
                  </a:txBody>
                  <a:tcPr marL="68580" marR="68580" marT="0" marB="0" anchor="ctr">
                    <a:lnL>
                      <a:noFill/>
                    </a:lnL>
                    <a:lnR>
                      <a:noFill/>
                    </a:lnR>
                    <a:lnT>
                      <a:noFill/>
                    </a:lnT>
                    <a:lnB>
                      <a:noFill/>
                    </a:lnB>
                  </a:tcPr>
                </a:tc>
                <a:tc hMerge="1">
                  <a:txBody>
                    <a:bodyPr/>
                    <a:lstStyle/>
                    <a:p>
                      <a:endParaRPr lang="en-US"/>
                    </a:p>
                  </a:txBody>
                  <a:tcPr/>
                </a:tc>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endParaRPr lang="en-US" sz="1600">
                        <a:effectLst/>
                        <a:latin typeface="Times New Roman"/>
                      </a:endParaRPr>
                    </a:p>
                  </a:txBody>
                  <a:tcPr marL="68580" marR="68580" marT="0" marB="0" anchor="ctr">
                    <a:lnL>
                      <a:noFill/>
                    </a:lnL>
                    <a:lnR>
                      <a:noFill/>
                    </a:lnR>
                    <a:lnT>
                      <a:noFill/>
                    </a:lnT>
                    <a:lnB>
                      <a:noFill/>
                    </a:lnB>
                  </a:tcPr>
                </a:tc>
                <a:extLst>
                  <a:ext uri="{0D108BD9-81ED-4DB2-BD59-A6C34878D82A}">
                    <a16:rowId xmlns:a16="http://schemas.microsoft.com/office/drawing/2014/main" val="10007"/>
                  </a:ext>
                </a:extLst>
              </a:tr>
              <a:tr h="254103">
                <a:tc gridSpan="2">
                  <a:txBody>
                    <a:bodyPr/>
                    <a:lstStyle/>
                    <a:p>
                      <a:pPr marL="36830" marR="0">
                        <a:spcBef>
                          <a:spcPts val="0"/>
                        </a:spcBef>
                        <a:spcAft>
                          <a:spcPts val="0"/>
                        </a:spcAft>
                      </a:pPr>
                      <a:r>
                        <a:rPr lang="en-US" sz="1600">
                          <a:solidFill>
                            <a:srgbClr val="000000"/>
                          </a:solidFill>
                          <a:effectLst/>
                          <a:latin typeface="Times New Roman"/>
                          <a:ea typeface="Calibri"/>
                        </a:rPr>
                        <a:t>Composite Dead Loads (</a:t>
                      </a:r>
                      <a:r>
                        <a:rPr lang="en-US" sz="1600" i="1">
                          <a:solidFill>
                            <a:srgbClr val="000000"/>
                          </a:solidFill>
                          <a:effectLst/>
                          <a:latin typeface="Times New Roman"/>
                          <a:ea typeface="Calibri"/>
                        </a:rPr>
                        <a:t>D</a:t>
                      </a:r>
                      <a:r>
                        <a:rPr lang="en-US" sz="1600" i="1" baseline="-25000">
                          <a:solidFill>
                            <a:srgbClr val="000000"/>
                          </a:solidFill>
                          <a:effectLst/>
                          <a:latin typeface="Times New Roman"/>
                          <a:ea typeface="Calibri"/>
                        </a:rPr>
                        <a:t>c</a:t>
                      </a:r>
                      <a:r>
                        <a:rPr lang="en-US" sz="1600">
                          <a:solidFill>
                            <a:srgbClr val="000000"/>
                          </a:solidFill>
                          <a:effectLst/>
                          <a:latin typeface="Times New Roman"/>
                          <a:ea typeface="Calibri"/>
                        </a:rPr>
                        <a:t>)</a:t>
                      </a:r>
                      <a:endParaRPr lang="en-US" sz="1600">
                        <a:effectLst/>
                        <a:latin typeface="Times New Roman"/>
                        <a:ea typeface="Calibri"/>
                      </a:endParaRPr>
                    </a:p>
                  </a:txBody>
                  <a:tcPr marL="68580" marR="68580" marT="0" marB="0" anchor="ctr">
                    <a:lnL>
                      <a:noFill/>
                    </a:lnL>
                    <a:lnR>
                      <a:noFill/>
                    </a:lnR>
                    <a:lnT>
                      <a:noFill/>
                    </a:lnT>
                    <a:lnB>
                      <a:noFill/>
                    </a:lnB>
                  </a:tcPr>
                </a:tc>
                <a:tc hMerge="1">
                  <a:txBody>
                    <a:bodyPr/>
                    <a:lstStyle/>
                    <a:p>
                      <a:endParaRPr lang="en-US"/>
                    </a:p>
                  </a:txBody>
                  <a:tcPr/>
                </a:tc>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endParaRPr lang="en-US" sz="1600">
                        <a:effectLst/>
                        <a:latin typeface="Times New Roman"/>
                      </a:endParaRPr>
                    </a:p>
                  </a:txBody>
                  <a:tcPr marL="68580" marR="68580" marT="0" marB="0" anchor="ctr">
                    <a:lnL>
                      <a:noFill/>
                    </a:lnL>
                    <a:lnR>
                      <a:noFill/>
                    </a:lnR>
                    <a:lnT>
                      <a:noFill/>
                    </a:lnT>
                    <a:lnB>
                      <a:noFill/>
                    </a:lnB>
                  </a:tcPr>
                </a:tc>
                <a:extLst>
                  <a:ext uri="{0D108BD9-81ED-4DB2-BD59-A6C34878D82A}">
                    <a16:rowId xmlns:a16="http://schemas.microsoft.com/office/drawing/2014/main" val="10008"/>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spcBef>
                          <a:spcPts val="0"/>
                        </a:spcBef>
                        <a:spcAft>
                          <a:spcPts val="0"/>
                        </a:spcAft>
                      </a:pPr>
                      <a:r>
                        <a:rPr lang="en-US" sz="1600">
                          <a:solidFill>
                            <a:srgbClr val="000000"/>
                          </a:solidFill>
                          <a:effectLst/>
                          <a:latin typeface="Times New Roman"/>
                          <a:ea typeface="Calibri"/>
                        </a:rPr>
                        <a:t>Fire Insulation</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4 psf</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4 psf</a:t>
                      </a:r>
                      <a:endParaRPr lang="en-US" sz="160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09"/>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spcBef>
                          <a:spcPts val="0"/>
                        </a:spcBef>
                        <a:spcAft>
                          <a:spcPts val="0"/>
                        </a:spcAft>
                      </a:pPr>
                      <a:r>
                        <a:rPr lang="en-US" sz="1600" dirty="0">
                          <a:solidFill>
                            <a:srgbClr val="000000"/>
                          </a:solidFill>
                          <a:effectLst/>
                          <a:latin typeface="Times New Roman"/>
                          <a:ea typeface="Calibri"/>
                        </a:rPr>
                        <a:t>Mechanical and Electrical</a:t>
                      </a:r>
                      <a:endParaRPr lang="en-US" sz="1600" dirty="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6 psf</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6 psf</a:t>
                      </a:r>
                      <a:endParaRPr lang="en-US" sz="160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10"/>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spcBef>
                          <a:spcPts val="0"/>
                        </a:spcBef>
                        <a:spcAft>
                          <a:spcPts val="0"/>
                        </a:spcAft>
                      </a:pPr>
                      <a:r>
                        <a:rPr lang="en-US" sz="1600">
                          <a:solidFill>
                            <a:srgbClr val="000000"/>
                          </a:solidFill>
                          <a:effectLst/>
                          <a:latin typeface="Times New Roman"/>
                          <a:ea typeface="Calibri"/>
                        </a:rPr>
                        <a:t>Ceiling</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2 psf</a:t>
                      </a:r>
                      <a:endParaRPr lang="en-US" sz="1600">
                        <a:effectLst/>
                        <a:latin typeface="Times New Roman"/>
                        <a:ea typeface="Calibri"/>
                      </a:endParaRPr>
                    </a:p>
                  </a:txBody>
                  <a:tcPr marL="68580" marR="68580" marT="0" marB="0" anchor="ctr">
                    <a:lnL>
                      <a:noFill/>
                    </a:lnL>
                    <a:lnR>
                      <a:noFill/>
                    </a:lnR>
                    <a:lnT>
                      <a:noFill/>
                    </a:lnT>
                    <a:lnB w="28575" cap="flat" cmpd="dbl" algn="ctr">
                      <a:solidFill>
                        <a:srgbClr val="000000"/>
                      </a:solidFill>
                      <a:prstDash val="solid"/>
                      <a:round/>
                      <a:headEnd type="none" w="med" len="med"/>
                      <a:tailEnd type="none" w="med" len="med"/>
                    </a:lnB>
                  </a:tcPr>
                </a:tc>
                <a:tc>
                  <a:txBody>
                    <a:bodyPr/>
                    <a:lstStyle/>
                    <a:p>
                      <a:pPr marL="36830" marR="0" algn="ctr">
                        <a:spcBef>
                          <a:spcPts val="0"/>
                        </a:spcBef>
                        <a:spcAft>
                          <a:spcPts val="0"/>
                        </a:spcAft>
                      </a:pPr>
                      <a:r>
                        <a:rPr lang="en-US" sz="1600">
                          <a:solidFill>
                            <a:srgbClr val="000000"/>
                          </a:solidFill>
                          <a:effectLst/>
                          <a:latin typeface="Times New Roman"/>
                          <a:ea typeface="Calibri"/>
                        </a:rPr>
                        <a:t>2 psf</a:t>
                      </a:r>
                      <a:endParaRPr lang="en-US" sz="1600">
                        <a:effectLst/>
                        <a:latin typeface="Times New Roman"/>
                        <a:ea typeface="Calibri"/>
                      </a:endParaRPr>
                    </a:p>
                  </a:txBody>
                  <a:tcPr marL="68580" marR="68580" marT="0" marB="0" anchor="ctr">
                    <a:lnL>
                      <a:noFill/>
                    </a:lnL>
                    <a:lnR>
                      <a:noFill/>
                    </a:lnR>
                    <a:lnT>
                      <a:noFill/>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lgn="r">
                        <a:spcBef>
                          <a:spcPts val="0"/>
                        </a:spcBef>
                        <a:spcAft>
                          <a:spcPts val="0"/>
                        </a:spcAft>
                      </a:pPr>
                      <a:r>
                        <a:rPr lang="en-US" sz="1600">
                          <a:solidFill>
                            <a:srgbClr val="000000"/>
                          </a:solidFill>
                          <a:effectLst/>
                          <a:latin typeface="Times New Roman"/>
                          <a:ea typeface="Calibri"/>
                        </a:rPr>
                        <a:t>Total:</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12 psf</a:t>
                      </a:r>
                      <a:endParaRPr lang="en-US" sz="1600">
                        <a:effectLst/>
                        <a:latin typeface="Times New Roman"/>
                        <a:ea typeface="Calibri"/>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12 psf</a:t>
                      </a:r>
                      <a:endParaRPr lang="en-US" sz="1600">
                        <a:effectLst/>
                        <a:latin typeface="Times New Roman"/>
                        <a:ea typeface="Calibri"/>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2"/>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endParaRPr lang="en-US" sz="1600">
                        <a:effectLst/>
                        <a:latin typeface="Times New Roman"/>
                      </a:endParaRPr>
                    </a:p>
                  </a:txBody>
                  <a:tcPr marL="68580" marR="68580" marT="0" marB="0" anchor="ctr">
                    <a:lnL>
                      <a:noFill/>
                    </a:lnL>
                    <a:lnR>
                      <a:noFill/>
                    </a:lnR>
                    <a:lnT>
                      <a:noFill/>
                    </a:lnT>
                    <a:lnB>
                      <a:noFill/>
                    </a:lnB>
                  </a:tcPr>
                </a:tc>
                <a:extLst>
                  <a:ext uri="{0D108BD9-81ED-4DB2-BD59-A6C34878D82A}">
                    <a16:rowId xmlns:a16="http://schemas.microsoft.com/office/drawing/2014/main" val="10013"/>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spcBef>
                          <a:spcPts val="0"/>
                        </a:spcBef>
                        <a:spcAft>
                          <a:spcPts val="0"/>
                        </a:spcAft>
                      </a:pPr>
                      <a:r>
                        <a:rPr lang="en-US" sz="1600">
                          <a:solidFill>
                            <a:srgbClr val="000000"/>
                          </a:solidFill>
                          <a:effectLst/>
                          <a:latin typeface="Times New Roman"/>
                          <a:ea typeface="Calibri"/>
                        </a:rPr>
                        <a:t>Precast Cladding System</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800 plf</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800 plf</a:t>
                      </a:r>
                      <a:endParaRPr lang="en-US" sz="160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14"/>
                  </a:ext>
                </a:extLst>
              </a:tr>
              <a:tr h="237358">
                <a:tc gridSpan="2">
                  <a:txBody>
                    <a:bodyPr/>
                    <a:lstStyle/>
                    <a:p>
                      <a:endParaRPr lang="en-US" sz="1600">
                        <a:effectLst/>
                        <a:latin typeface="Times New Roman"/>
                      </a:endParaRPr>
                    </a:p>
                  </a:txBody>
                  <a:tcPr marL="68580" marR="68580" marT="0" marB="0" anchor="ctr">
                    <a:lnL>
                      <a:noFill/>
                    </a:lnL>
                    <a:lnR>
                      <a:noFill/>
                    </a:lnR>
                    <a:lnT>
                      <a:noFill/>
                    </a:lnT>
                    <a:lnB>
                      <a:noFill/>
                    </a:lnB>
                  </a:tcPr>
                </a:tc>
                <a:tc hMerge="1">
                  <a:txBody>
                    <a:bodyPr/>
                    <a:lstStyle/>
                    <a:p>
                      <a:endParaRPr lang="en-US"/>
                    </a:p>
                  </a:txBody>
                  <a:tcPr/>
                </a:tc>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endParaRPr lang="en-US" sz="1600">
                        <a:effectLst/>
                        <a:latin typeface="Times New Roman"/>
                      </a:endParaRPr>
                    </a:p>
                  </a:txBody>
                  <a:tcPr marL="68580" marR="68580" marT="0" marB="0" anchor="ctr">
                    <a:lnL>
                      <a:noFill/>
                    </a:lnL>
                    <a:lnR>
                      <a:noFill/>
                    </a:lnR>
                    <a:lnT>
                      <a:noFill/>
                    </a:lnT>
                    <a:lnB>
                      <a:noFill/>
                    </a:lnB>
                  </a:tcPr>
                </a:tc>
                <a:extLst>
                  <a:ext uri="{0D108BD9-81ED-4DB2-BD59-A6C34878D82A}">
                    <a16:rowId xmlns:a16="http://schemas.microsoft.com/office/drawing/2014/main" val="10015"/>
                  </a:ext>
                </a:extLst>
              </a:tr>
              <a:tr h="237358">
                <a:tc gridSpan="2">
                  <a:txBody>
                    <a:bodyPr/>
                    <a:lstStyle/>
                    <a:p>
                      <a:pPr marL="36830" marR="0">
                        <a:spcBef>
                          <a:spcPts val="0"/>
                        </a:spcBef>
                        <a:spcAft>
                          <a:spcPts val="0"/>
                        </a:spcAft>
                      </a:pPr>
                      <a:r>
                        <a:rPr lang="en-US" sz="1600">
                          <a:solidFill>
                            <a:srgbClr val="000000"/>
                          </a:solidFill>
                          <a:effectLst/>
                          <a:latin typeface="Times New Roman"/>
                          <a:ea typeface="Calibri"/>
                        </a:rPr>
                        <a:t>Live Loads (</a:t>
                      </a:r>
                      <a:r>
                        <a:rPr lang="en-US" sz="1600" i="1">
                          <a:solidFill>
                            <a:srgbClr val="000000"/>
                          </a:solidFill>
                          <a:effectLst/>
                          <a:latin typeface="Times New Roman"/>
                          <a:ea typeface="Calibri"/>
                        </a:rPr>
                        <a:t>L</a:t>
                      </a:r>
                      <a:r>
                        <a:rPr lang="en-US" sz="1600">
                          <a:solidFill>
                            <a:srgbClr val="000000"/>
                          </a:solidFill>
                          <a:effectLst/>
                          <a:latin typeface="Times New Roman"/>
                          <a:ea typeface="Calibri"/>
                        </a:rPr>
                        <a:t>)</a:t>
                      </a:r>
                      <a:endParaRPr lang="en-US" sz="1600">
                        <a:effectLst/>
                        <a:latin typeface="Times New Roman"/>
                        <a:ea typeface="Calibri"/>
                      </a:endParaRPr>
                    </a:p>
                  </a:txBody>
                  <a:tcPr marL="68580" marR="68580" marT="0" marB="0" anchor="ctr">
                    <a:lnL>
                      <a:noFill/>
                    </a:lnL>
                    <a:lnR>
                      <a:noFill/>
                    </a:lnR>
                    <a:lnT>
                      <a:noFill/>
                    </a:lnT>
                    <a:lnB>
                      <a:noFill/>
                    </a:lnB>
                  </a:tcPr>
                </a:tc>
                <a:tc hMerge="1">
                  <a:txBody>
                    <a:bodyPr/>
                    <a:lstStyle/>
                    <a:p>
                      <a:endParaRPr lang="en-US"/>
                    </a:p>
                  </a:txBody>
                  <a:tcPr/>
                </a:tc>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endParaRPr lang="en-US" sz="1600">
                        <a:effectLst/>
                        <a:latin typeface="Times New Roman"/>
                      </a:endParaRPr>
                    </a:p>
                  </a:txBody>
                  <a:tcPr marL="68580" marR="68580" marT="0" marB="0" anchor="ctr">
                    <a:lnL>
                      <a:noFill/>
                    </a:lnL>
                    <a:lnR>
                      <a:noFill/>
                    </a:lnR>
                    <a:lnT>
                      <a:noFill/>
                    </a:lnT>
                    <a:lnB>
                      <a:noFill/>
                    </a:lnB>
                  </a:tcPr>
                </a:tc>
                <a:extLst>
                  <a:ext uri="{0D108BD9-81ED-4DB2-BD59-A6C34878D82A}">
                    <a16:rowId xmlns:a16="http://schemas.microsoft.com/office/drawing/2014/main" val="10016"/>
                  </a:ext>
                </a:extLst>
              </a:tr>
              <a:tr h="237358">
                <a:tc>
                  <a:txBody>
                    <a:bodyPr/>
                    <a:lstStyle/>
                    <a:p>
                      <a:endParaRPr lang="en-US" sz="1600">
                        <a:effectLst/>
                        <a:latin typeface="Times New Roman"/>
                      </a:endParaRPr>
                    </a:p>
                  </a:txBody>
                  <a:tcPr marL="68580" marR="68580" marT="0" marB="0" anchor="ctr">
                    <a:lnL>
                      <a:noFill/>
                    </a:lnL>
                    <a:lnR>
                      <a:noFill/>
                    </a:lnR>
                    <a:lnT>
                      <a:noFill/>
                    </a:lnT>
                    <a:lnB>
                      <a:noFill/>
                    </a:lnB>
                  </a:tcPr>
                </a:tc>
                <a:tc>
                  <a:txBody>
                    <a:bodyPr/>
                    <a:lstStyle/>
                    <a:p>
                      <a:pPr marL="36830" marR="0">
                        <a:spcBef>
                          <a:spcPts val="0"/>
                        </a:spcBef>
                        <a:spcAft>
                          <a:spcPts val="0"/>
                        </a:spcAft>
                      </a:pPr>
                      <a:r>
                        <a:rPr lang="en-US" sz="1600">
                          <a:solidFill>
                            <a:srgbClr val="000000"/>
                          </a:solidFill>
                          <a:effectLst/>
                          <a:latin typeface="Times New Roman"/>
                          <a:ea typeface="Calibri"/>
                        </a:rPr>
                        <a:t>Typical Area Live and Partitions (Reducible)</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70 psf</a:t>
                      </a:r>
                      <a:endParaRPr lang="en-US" sz="1600">
                        <a:effectLst/>
                        <a:latin typeface="Times New Roman"/>
                        <a:ea typeface="Calibri"/>
                      </a:endParaRPr>
                    </a:p>
                  </a:txBody>
                  <a:tcPr marL="68580" marR="68580" marT="0" marB="0" anchor="ctr">
                    <a:lnL>
                      <a:noFill/>
                    </a:lnL>
                    <a:lnR>
                      <a:noFill/>
                    </a:lnR>
                    <a:lnT>
                      <a:noFill/>
                    </a:lnT>
                    <a:lnB>
                      <a:noFill/>
                    </a:lnB>
                  </a:tcPr>
                </a:tc>
                <a:tc>
                  <a:txBody>
                    <a:bodyPr/>
                    <a:lstStyle/>
                    <a:p>
                      <a:pPr marL="36830" marR="0" algn="ctr">
                        <a:spcBef>
                          <a:spcPts val="0"/>
                        </a:spcBef>
                        <a:spcAft>
                          <a:spcPts val="0"/>
                        </a:spcAft>
                      </a:pPr>
                      <a:r>
                        <a:rPr lang="en-US" sz="1600">
                          <a:solidFill>
                            <a:srgbClr val="000000"/>
                          </a:solidFill>
                          <a:effectLst/>
                          <a:latin typeface="Times New Roman"/>
                          <a:ea typeface="Calibri"/>
                        </a:rPr>
                        <a:t>10 psf</a:t>
                      </a:r>
                      <a:endParaRPr lang="en-US" sz="160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17"/>
                  </a:ext>
                </a:extLst>
              </a:tr>
              <a:tr h="237358">
                <a:tc>
                  <a:txBody>
                    <a:bodyPr/>
                    <a:lstStyle/>
                    <a:p>
                      <a:endParaRPr lang="en-US" sz="1600">
                        <a:effectLst/>
                        <a:latin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37465" marR="0">
                        <a:spcBef>
                          <a:spcPts val="0"/>
                        </a:spcBef>
                        <a:spcAft>
                          <a:spcPts val="0"/>
                        </a:spcAft>
                      </a:pPr>
                      <a:r>
                        <a:rPr lang="en-US" sz="1600">
                          <a:solidFill>
                            <a:srgbClr val="000000"/>
                          </a:solidFill>
                          <a:effectLst/>
                          <a:latin typeface="Times New Roman"/>
                          <a:ea typeface="Calibri"/>
                        </a:rPr>
                        <a:t>Records Storage Area Live (Non-Reducible)</a:t>
                      </a:r>
                      <a:endParaRPr lang="en-US" sz="16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37465" marR="0" algn="ctr">
                        <a:spcBef>
                          <a:spcPts val="0"/>
                        </a:spcBef>
                        <a:spcAft>
                          <a:spcPts val="0"/>
                        </a:spcAft>
                      </a:pPr>
                      <a:r>
                        <a:rPr lang="en-US" sz="1600">
                          <a:solidFill>
                            <a:srgbClr val="000000"/>
                          </a:solidFill>
                          <a:effectLst/>
                          <a:latin typeface="Times New Roman"/>
                          <a:ea typeface="Calibri"/>
                        </a:rPr>
                        <a:t>200 psf</a:t>
                      </a:r>
                      <a:endParaRPr lang="en-US" sz="16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37465" marR="0" algn="ctr">
                        <a:spcBef>
                          <a:spcPts val="0"/>
                        </a:spcBef>
                        <a:spcAft>
                          <a:spcPts val="0"/>
                        </a:spcAft>
                      </a:pPr>
                      <a:r>
                        <a:rPr lang="en-US" sz="1600" dirty="0">
                          <a:solidFill>
                            <a:srgbClr val="000000"/>
                          </a:solidFill>
                          <a:effectLst/>
                          <a:latin typeface="Times New Roman"/>
                          <a:ea typeface="Calibri"/>
                        </a:rPr>
                        <a:t>100 </a:t>
                      </a:r>
                      <a:r>
                        <a:rPr lang="en-US" sz="1600" dirty="0" err="1">
                          <a:solidFill>
                            <a:srgbClr val="000000"/>
                          </a:solidFill>
                          <a:effectLst/>
                          <a:latin typeface="Times New Roman"/>
                          <a:ea typeface="Calibri"/>
                        </a:rPr>
                        <a:t>psf</a:t>
                      </a:r>
                      <a:endParaRPr lang="en-US" sz="1600" dirty="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bl>
          </a:graphicData>
        </a:graphic>
      </p:graphicFrame>
      <p:sp>
        <p:nvSpPr>
          <p:cNvPr id="3" name="Subtitle 2"/>
          <p:cNvSpPr>
            <a:spLocks noGrp="1"/>
          </p:cNvSpPr>
          <p:nvPr>
            <p:ph type="subTitle" idx="1"/>
          </p:nvPr>
        </p:nvSpPr>
        <p:spPr>
          <a:xfrm>
            <a:off x="1" y="582899"/>
            <a:ext cx="9143999" cy="536896"/>
          </a:xfrm>
        </p:spPr>
        <p:txBody>
          <a:bodyPr/>
          <a:lstStyle/>
          <a:p>
            <a:r>
              <a:rPr lang="en-US" sz="2400" b="1" i="1" dirty="0"/>
              <a:t>Gravity Loads and Seismic Weight</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Loads And Load Combinations</a:t>
            </a:r>
          </a:p>
        </p:txBody>
      </p:sp>
    </p:spTree>
    <p:extLst>
      <p:ext uri="{BB962C8B-B14F-4D97-AF65-F5344CB8AC3E}">
        <p14:creationId xmlns:p14="http://schemas.microsoft.com/office/powerpoint/2010/main" val="13856729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dirty="0"/>
          </a:p>
        </p:txBody>
      </p:sp>
      <p:sp>
        <p:nvSpPr>
          <p:cNvPr id="11" name="Slide Number Placeholder 10"/>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31</a:t>
            </a:fld>
            <a:endParaRPr lang="en-US" dirty="0"/>
          </a:p>
        </p:txBody>
      </p:sp>
      <p:pic>
        <p:nvPicPr>
          <p:cNvPr id="8" name="Picture 2" descr="ASCE 7 provisions table (Table 12.2-1) highlighting the basis for the C-PR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612" y="419450"/>
            <a:ext cx="6872665" cy="5368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ounded Rectangle 8" descr="Rounded Red Rectangle -- 10. Steel and Concrete Composite Partially Restrained Moment Frames"/>
          <p:cNvSpPr/>
          <p:nvPr/>
        </p:nvSpPr>
        <p:spPr bwMode="auto">
          <a:xfrm>
            <a:off x="2212612" y="5419288"/>
            <a:ext cx="6875695" cy="369116"/>
          </a:xfrm>
          <a:prstGeom prst="roundRect">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5" name="TextBox 14"/>
          <p:cNvSpPr txBox="1"/>
          <p:nvPr/>
        </p:nvSpPr>
        <p:spPr>
          <a:xfrm>
            <a:off x="4730757" y="509033"/>
            <a:ext cx="1659795" cy="400110"/>
          </a:xfrm>
          <a:prstGeom prst="rect">
            <a:avLst/>
          </a:prstGeom>
          <a:solidFill>
            <a:srgbClr val="FFFFFF"/>
          </a:solidFill>
          <a:ln>
            <a:solidFill>
              <a:srgbClr val="000000"/>
            </a:solidFill>
          </a:ln>
        </p:spPr>
        <p:txBody>
          <a:bodyPr wrap="square" rtlCol="0">
            <a:spAutoFit/>
          </a:bodyPr>
          <a:lstStyle/>
          <a:p>
            <a:r>
              <a:rPr lang="en-US" sz="2000" dirty="0">
                <a:latin typeface="+mn-lt"/>
              </a:rPr>
              <a:t>Table 12.2-1</a:t>
            </a:r>
          </a:p>
        </p:txBody>
      </p:sp>
      <p:sp>
        <p:nvSpPr>
          <p:cNvPr id="3" name="Content Placeholder 2"/>
          <p:cNvSpPr>
            <a:spLocks noGrp="1"/>
          </p:cNvSpPr>
          <p:nvPr>
            <p:ph idx="1"/>
          </p:nvPr>
        </p:nvSpPr>
        <p:spPr>
          <a:xfrm>
            <a:off x="58722" y="1001192"/>
            <a:ext cx="9085277" cy="5445327"/>
          </a:xfrm>
        </p:spPr>
        <p:txBody>
          <a:bodyPr/>
          <a:lstStyle/>
          <a:p>
            <a:pPr marL="0" indent="0">
              <a:buNone/>
            </a:pPr>
            <a:r>
              <a:rPr lang="en-US" i="1" dirty="0"/>
              <a:t>Seismic Loads</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1400" dirty="0"/>
          </a:p>
          <a:p>
            <a:pPr marL="0" indent="0">
              <a:buNone/>
            </a:pPr>
            <a:r>
              <a:rPr lang="en-US" sz="2400" dirty="0"/>
              <a:t>Equivalent Lateral Force Procedure Permitted Per Table 12.6-1</a:t>
            </a:r>
          </a:p>
          <a:p>
            <a:pPr marL="0" indent="0">
              <a:buNone/>
            </a:pPr>
            <a:endParaRPr lang="en-US" dirty="0"/>
          </a:p>
        </p:txBody>
      </p:sp>
      <p:sp>
        <p:nvSpPr>
          <p:cNvPr id="2" name="Title 1"/>
          <p:cNvSpPr>
            <a:spLocks noGrp="1"/>
          </p:cNvSpPr>
          <p:nvPr>
            <p:ph type="title"/>
          </p:nvPr>
        </p:nvSpPr>
        <p:spPr>
          <a:xfrm>
            <a:off x="673100" y="0"/>
            <a:ext cx="7772400" cy="1001193"/>
          </a:xfrm>
        </p:spPr>
        <p:txBody>
          <a:bodyPr/>
          <a:lstStyle/>
          <a:p>
            <a:r>
              <a:rPr lang="en-US" sz="3200" dirty="0">
                <a:solidFill>
                  <a:schemeClr val="accent6"/>
                </a:solidFill>
              </a:rPr>
              <a:t>Loads And Load Combinations</a:t>
            </a:r>
            <a:br>
              <a:rPr lang="en-US" sz="3200" dirty="0">
                <a:solidFill>
                  <a:schemeClr val="accent6"/>
                </a:solidFill>
              </a:rPr>
            </a:br>
            <a:endParaRPr lang="en-US" sz="3200" dirty="0">
              <a:solidFill>
                <a:schemeClr val="accent6"/>
              </a:solidFill>
            </a:endParaRPr>
          </a:p>
        </p:txBody>
      </p:sp>
    </p:spTree>
    <p:extLst>
      <p:ext uri="{BB962C8B-B14F-4D97-AF65-F5344CB8AC3E}">
        <p14:creationId xmlns:p14="http://schemas.microsoft.com/office/powerpoint/2010/main" val="30040493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7" name="Slide Number Placeholder 6"/>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32</a:t>
            </a:fld>
            <a:endParaRPr lang="en-US" dirty="0"/>
          </a:p>
        </p:txBody>
      </p:sp>
      <p:pic>
        <p:nvPicPr>
          <p:cNvPr id="30722" name="Picture 2" title="Table 18.8-2 Values of Aproximate Period Parameters C sub t and 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57" y="2480029"/>
            <a:ext cx="9031563" cy="2945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ounded Rectangle 13" descr="Red Rounded Rectangle -- Steel moment-resisting frames"/>
          <p:cNvSpPr/>
          <p:nvPr/>
        </p:nvSpPr>
        <p:spPr bwMode="auto">
          <a:xfrm>
            <a:off x="266366" y="3929520"/>
            <a:ext cx="8743410" cy="306920"/>
          </a:xfrm>
          <a:prstGeom prst="roundRect">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pic>
        <p:nvPicPr>
          <p:cNvPr id="12" name="Picture 2" descr="Equation for T sub 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3713" y="1622286"/>
            <a:ext cx="13049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266366" y="582899"/>
            <a:ext cx="8877634" cy="536896"/>
          </a:xfrm>
        </p:spPr>
        <p:txBody>
          <a:bodyPr/>
          <a:lstStyle/>
          <a:p>
            <a:r>
              <a:rPr lang="en-US" sz="2400" b="1" i="1" dirty="0"/>
              <a:t>Seismic Loads – ELF Building Period Determination</a:t>
            </a:r>
          </a:p>
          <a:p>
            <a:pPr algn="l" eaLnBrk="1" hangingPunct="1">
              <a:buClr>
                <a:srgbClr val="FF0000"/>
              </a:buClr>
              <a:buFont typeface="Arial" pitchFamily="34" charset="0"/>
              <a:buChar char="•"/>
            </a:pPr>
            <a:r>
              <a:rPr lang="en-US" sz="2000" dirty="0"/>
              <a:t>  Approximate Period – Per Equation 12.8-7 &amp; Table 12.8-2</a:t>
            </a:r>
          </a:p>
          <a:p>
            <a:pPr algn="l" eaLnBrk="1" hangingPunct="1">
              <a:buClr>
                <a:srgbClr val="FF0000"/>
              </a:buClr>
              <a:buFont typeface="Arial" pitchFamily="34" charset="0"/>
              <a:buChar char="•"/>
            </a:pPr>
            <a:r>
              <a:rPr lang="en-US" sz="2000" dirty="0"/>
              <a:t>  T</a:t>
            </a:r>
            <a:r>
              <a:rPr lang="en-US" sz="2000" baseline="-25000" dirty="0"/>
              <a:t>a</a:t>
            </a:r>
            <a:r>
              <a:rPr lang="en-US" sz="2000" dirty="0"/>
              <a:t> = 0.66 sec</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Loads And Load Combinations</a:t>
            </a:r>
          </a:p>
        </p:txBody>
      </p:sp>
    </p:spTree>
    <p:extLst>
      <p:ext uri="{BB962C8B-B14F-4D97-AF65-F5344CB8AC3E}">
        <p14:creationId xmlns:p14="http://schemas.microsoft.com/office/powerpoint/2010/main" val="32377262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33</a:t>
            </a:fld>
            <a:endParaRPr lang="en-US" dirty="0"/>
          </a:p>
        </p:txBody>
      </p:sp>
      <p:pic>
        <p:nvPicPr>
          <p:cNvPr id="31747" name="Picture 3" title="Table 12.8-1 Coeffiecient for Upper Limit on Calculated Perio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1634" y="2384482"/>
            <a:ext cx="6314627" cy="3496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ounded Rectangle 13" descr="Red Rectangle -- The coefficient for upper limit on calculated period, Cu, from Table 12.8-1 is 1.62 (interpolated between values in table), resulting in Tmax of 1.07 seconds for purposes of determining strength-level seismic forces.&#10;"/>
          <p:cNvSpPr/>
          <p:nvPr/>
        </p:nvSpPr>
        <p:spPr bwMode="auto">
          <a:xfrm>
            <a:off x="1461968" y="5066949"/>
            <a:ext cx="6308521" cy="687897"/>
          </a:xfrm>
          <a:prstGeom prst="roundRect">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3" name="Subtitle 2"/>
          <p:cNvSpPr>
            <a:spLocks noGrp="1"/>
          </p:cNvSpPr>
          <p:nvPr>
            <p:ph type="subTitle" idx="1"/>
          </p:nvPr>
        </p:nvSpPr>
        <p:spPr>
          <a:xfrm>
            <a:off x="365760" y="582899"/>
            <a:ext cx="8778240" cy="536896"/>
          </a:xfrm>
        </p:spPr>
        <p:txBody>
          <a:bodyPr/>
          <a:lstStyle/>
          <a:p>
            <a:r>
              <a:rPr lang="en-US" sz="2400" b="1" i="1" dirty="0"/>
              <a:t>Seismic Loads – ELF Building Period Determination</a:t>
            </a:r>
          </a:p>
          <a:p>
            <a:pPr algn="l" eaLnBrk="1" hangingPunct="1">
              <a:buClr>
                <a:srgbClr val="FF0000"/>
              </a:buClr>
              <a:buFont typeface="Arial" pitchFamily="34" charset="0"/>
              <a:buChar char="•"/>
            </a:pPr>
            <a:r>
              <a:rPr lang="en-US" sz="2000" dirty="0"/>
              <a:t>  Upper Limit Period – Per Table 12.8-1</a:t>
            </a:r>
          </a:p>
          <a:p>
            <a:pPr algn="l" eaLnBrk="1" hangingPunct="1">
              <a:buClr>
                <a:srgbClr val="FF0000"/>
              </a:buClr>
              <a:buFont typeface="Arial" pitchFamily="34" charset="0"/>
              <a:buChar char="•"/>
            </a:pPr>
            <a:r>
              <a:rPr lang="en-US" sz="2000" dirty="0"/>
              <a:t>  S</a:t>
            </a:r>
            <a:r>
              <a:rPr lang="en-US" sz="2000" baseline="-25000" dirty="0"/>
              <a:t>D1</a:t>
            </a:r>
            <a:r>
              <a:rPr lang="en-US" sz="2000" dirty="0"/>
              <a:t> = 0.14 so C</a:t>
            </a:r>
            <a:r>
              <a:rPr lang="en-US" sz="2000" baseline="-25000" dirty="0"/>
              <a:t>u</a:t>
            </a:r>
            <a:r>
              <a:rPr lang="en-US" sz="2000" dirty="0"/>
              <a:t> = 1.62</a:t>
            </a:r>
          </a:p>
          <a:p>
            <a:pPr algn="l" eaLnBrk="1" hangingPunct="1">
              <a:buClr>
                <a:srgbClr val="FF0000"/>
              </a:buClr>
              <a:buFont typeface="Arial" pitchFamily="34" charset="0"/>
              <a:buChar char="•"/>
            </a:pPr>
            <a:r>
              <a:rPr lang="en-US" sz="2000" dirty="0"/>
              <a:t>  </a:t>
            </a:r>
            <a:r>
              <a:rPr lang="en-US" sz="2000" dirty="0" err="1"/>
              <a:t>T</a:t>
            </a:r>
            <a:r>
              <a:rPr lang="en-US" sz="2000" baseline="-25000" dirty="0" err="1"/>
              <a:t>max</a:t>
            </a:r>
            <a:r>
              <a:rPr lang="en-US" sz="2000" dirty="0"/>
              <a:t> = 0.66 x 1.62 =1.07 sec</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Loads And Load Combinations</a:t>
            </a:r>
          </a:p>
        </p:txBody>
      </p:sp>
    </p:spTree>
    <p:extLst>
      <p:ext uri="{BB962C8B-B14F-4D97-AF65-F5344CB8AC3E}">
        <p14:creationId xmlns:p14="http://schemas.microsoft.com/office/powerpoint/2010/main" val="34714606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7" name="Slide Number Placeholder 6"/>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34</a:t>
            </a:fld>
            <a:endParaRPr lang="en-US" dirty="0"/>
          </a:p>
        </p:txBody>
      </p:sp>
      <p:sp>
        <p:nvSpPr>
          <p:cNvPr id="3" name="Subtitle 2"/>
          <p:cNvSpPr>
            <a:spLocks noGrp="1"/>
          </p:cNvSpPr>
          <p:nvPr>
            <p:ph type="subTitle" idx="1"/>
          </p:nvPr>
        </p:nvSpPr>
        <p:spPr>
          <a:xfrm>
            <a:off x="396240" y="919781"/>
            <a:ext cx="8747760" cy="536896"/>
          </a:xfrm>
        </p:spPr>
        <p:txBody>
          <a:bodyPr/>
          <a:lstStyle/>
          <a:p>
            <a:r>
              <a:rPr lang="en-US" sz="2400" b="1" i="1" dirty="0"/>
              <a:t>Seismic Loads – ELF Building Period Determination</a:t>
            </a:r>
          </a:p>
          <a:p>
            <a:endParaRPr lang="en-US" sz="2400" b="1" i="1" dirty="0"/>
          </a:p>
          <a:p>
            <a:pPr algn="l" eaLnBrk="1" hangingPunct="1">
              <a:buClr>
                <a:srgbClr val="FF0000"/>
              </a:buClr>
              <a:buFont typeface="Arial" pitchFamily="34" charset="0"/>
              <a:buChar char="•"/>
            </a:pPr>
            <a:r>
              <a:rPr lang="en-US" sz="2000" dirty="0"/>
              <a:t>  Dynamic Analysis Period From 3-D SAP Model</a:t>
            </a:r>
          </a:p>
          <a:p>
            <a:pPr algn="l" eaLnBrk="1" hangingPunct="1">
              <a:buClr>
                <a:srgbClr val="FF0000"/>
              </a:buClr>
              <a:buFont typeface="Arial" pitchFamily="34" charset="0"/>
              <a:buChar char="•"/>
            </a:pPr>
            <a:r>
              <a:rPr lang="en-US" sz="2000" dirty="0"/>
              <a:t>  Use </a:t>
            </a:r>
            <a:r>
              <a:rPr lang="en-US" sz="2000" dirty="0" err="1"/>
              <a:t>K</a:t>
            </a:r>
            <a:r>
              <a:rPr lang="en-US" sz="2000" baseline="-25000" dirty="0" err="1"/>
              <a:t>ci</a:t>
            </a:r>
            <a:r>
              <a:rPr lang="en-US" sz="2000" dirty="0"/>
              <a:t> For Connection Stiffness To Estimate Shortest Possible Analytical Building Period</a:t>
            </a:r>
          </a:p>
          <a:p>
            <a:pPr algn="l" eaLnBrk="1" hangingPunct="1">
              <a:buClr>
                <a:srgbClr val="FF0000"/>
              </a:buClr>
              <a:buFont typeface="Arial" pitchFamily="34" charset="0"/>
              <a:buChar char="•"/>
            </a:pPr>
            <a:r>
              <a:rPr lang="en-US" sz="2000" dirty="0"/>
              <a:t>  </a:t>
            </a:r>
            <a:r>
              <a:rPr lang="en-US" sz="2000" dirty="0" err="1"/>
              <a:t>T</a:t>
            </a:r>
            <a:r>
              <a:rPr lang="en-US" sz="2000" baseline="-25000" dirty="0" err="1"/>
              <a:t>dynamic</a:t>
            </a:r>
            <a:r>
              <a:rPr lang="en-US" sz="2000" dirty="0"/>
              <a:t> = 2.13 sec North-South And 1.95 sec East-West</a:t>
            </a:r>
          </a:p>
          <a:p>
            <a:pPr algn="l" eaLnBrk="1" hangingPunct="1">
              <a:buClr>
                <a:srgbClr val="FF0000"/>
              </a:buClr>
              <a:buFont typeface="Arial" pitchFamily="34" charset="0"/>
              <a:buChar char="•"/>
            </a:pPr>
            <a:r>
              <a:rPr lang="en-US" sz="2000" dirty="0"/>
              <a:t>  Summary of Periods:</a:t>
            </a:r>
          </a:p>
          <a:p>
            <a:pPr lvl="1" algn="l" eaLnBrk="1" hangingPunct="1">
              <a:buClr>
                <a:srgbClr val="FF0000"/>
              </a:buClr>
              <a:buFont typeface="Arial" pitchFamily="34" charset="0"/>
              <a:buChar char="•"/>
            </a:pPr>
            <a:r>
              <a:rPr lang="en-US" sz="2000" dirty="0"/>
              <a:t>  T</a:t>
            </a:r>
            <a:r>
              <a:rPr lang="en-US" sz="2000" baseline="-25000" dirty="0"/>
              <a:t>a</a:t>
            </a:r>
            <a:r>
              <a:rPr lang="en-US" sz="2000" dirty="0"/>
              <a:t> = 0.66 sec</a:t>
            </a:r>
          </a:p>
          <a:p>
            <a:pPr lvl="1" algn="l" eaLnBrk="1" hangingPunct="1">
              <a:buClr>
                <a:srgbClr val="FF0000"/>
              </a:buClr>
              <a:buFont typeface="Arial" pitchFamily="34" charset="0"/>
              <a:buChar char="•"/>
            </a:pPr>
            <a:r>
              <a:rPr lang="en-US" sz="2000" dirty="0"/>
              <a:t>  </a:t>
            </a:r>
            <a:r>
              <a:rPr lang="en-US" sz="2000" dirty="0" err="1"/>
              <a:t>T</a:t>
            </a:r>
            <a:r>
              <a:rPr lang="en-US" sz="2000" baseline="-25000" dirty="0" err="1"/>
              <a:t>max</a:t>
            </a:r>
            <a:r>
              <a:rPr lang="en-US" sz="2000" dirty="0"/>
              <a:t> = 1.07 sec</a:t>
            </a:r>
          </a:p>
          <a:p>
            <a:pPr lvl="1" algn="l" eaLnBrk="1" hangingPunct="1">
              <a:buClr>
                <a:srgbClr val="FF0000"/>
              </a:buClr>
              <a:buFont typeface="Arial" pitchFamily="34" charset="0"/>
              <a:buChar char="•"/>
            </a:pPr>
            <a:r>
              <a:rPr lang="en-US" sz="2000" dirty="0"/>
              <a:t>  </a:t>
            </a:r>
            <a:r>
              <a:rPr lang="en-US" sz="2000" dirty="0" err="1"/>
              <a:t>T</a:t>
            </a:r>
            <a:r>
              <a:rPr lang="en-US" sz="2000" baseline="-25000" dirty="0" err="1"/>
              <a:t>dynamic</a:t>
            </a:r>
            <a:r>
              <a:rPr lang="en-US" sz="2000" dirty="0"/>
              <a:t> = 2.13 sec North-South And 1.95 sec East-West</a:t>
            </a:r>
          </a:p>
          <a:p>
            <a:pPr lvl="1" algn="l" eaLnBrk="1" hangingPunct="1">
              <a:buClr>
                <a:srgbClr val="FF0000"/>
              </a:buClr>
              <a:buFont typeface="Arial" pitchFamily="34" charset="0"/>
              <a:buChar char="•"/>
            </a:pPr>
            <a:r>
              <a:rPr lang="en-US" sz="2000" dirty="0"/>
              <a:t>  Use T = 1.07 sec To Determine Strength Level Forces</a:t>
            </a:r>
          </a:p>
          <a:p>
            <a:pPr lvl="1" algn="l" eaLnBrk="1" hangingPunct="1">
              <a:buClr>
                <a:srgbClr val="FF0000"/>
              </a:buClr>
              <a:buFont typeface="Arial" pitchFamily="34" charset="0"/>
              <a:buChar char="•"/>
            </a:pPr>
            <a:r>
              <a:rPr lang="en-US" sz="2000" dirty="0"/>
              <a:t>  Could Use </a:t>
            </a:r>
            <a:r>
              <a:rPr lang="en-US" sz="2000" dirty="0" err="1"/>
              <a:t>T</a:t>
            </a:r>
            <a:r>
              <a:rPr lang="en-US" sz="2000" baseline="-25000" dirty="0" err="1"/>
              <a:t>dynamic</a:t>
            </a:r>
            <a:r>
              <a:rPr lang="en-US" sz="2000" baseline="-25000" dirty="0"/>
              <a:t>  </a:t>
            </a:r>
            <a:r>
              <a:rPr lang="en-US" sz="2000" dirty="0"/>
              <a:t>For Drift Check Forces If Need Be</a:t>
            </a:r>
          </a:p>
        </p:txBody>
      </p:sp>
      <p:sp>
        <p:nvSpPr>
          <p:cNvPr id="2" name="Title 1"/>
          <p:cNvSpPr>
            <a:spLocks noGrp="1"/>
          </p:cNvSpPr>
          <p:nvPr>
            <p:ph type="ctrTitle"/>
          </p:nvPr>
        </p:nvSpPr>
        <p:spPr>
          <a:xfrm>
            <a:off x="0" y="336882"/>
            <a:ext cx="9144000" cy="567559"/>
          </a:xfrm>
        </p:spPr>
        <p:txBody>
          <a:bodyPr/>
          <a:lstStyle/>
          <a:p>
            <a:r>
              <a:rPr lang="en-US" sz="3200" dirty="0">
                <a:solidFill>
                  <a:schemeClr val="accent6"/>
                </a:solidFill>
              </a:rPr>
              <a:t>Loads And Load Combinations</a:t>
            </a:r>
          </a:p>
        </p:txBody>
      </p:sp>
    </p:spTree>
    <p:extLst>
      <p:ext uri="{BB962C8B-B14F-4D97-AF65-F5344CB8AC3E}">
        <p14:creationId xmlns:p14="http://schemas.microsoft.com/office/powerpoint/2010/main" val="1705276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35</a:t>
            </a:fld>
            <a:endParaRPr lang="en-US" dirty="0"/>
          </a:p>
        </p:txBody>
      </p:sp>
      <p:sp>
        <p:nvSpPr>
          <p:cNvPr id="3" name="Subtitle 2"/>
          <p:cNvSpPr>
            <a:spLocks noGrp="1"/>
          </p:cNvSpPr>
          <p:nvPr>
            <p:ph type="subTitle" idx="1"/>
          </p:nvPr>
        </p:nvSpPr>
        <p:spPr>
          <a:xfrm>
            <a:off x="335280" y="1096243"/>
            <a:ext cx="8808720" cy="536896"/>
          </a:xfrm>
        </p:spPr>
        <p:txBody>
          <a:bodyPr/>
          <a:lstStyle/>
          <a:p>
            <a:r>
              <a:rPr lang="en-US" sz="2400" b="1" i="1" dirty="0"/>
              <a:t>Notional Loads</a:t>
            </a:r>
          </a:p>
          <a:p>
            <a:pPr marL="342900" indent="-342900" algn="l">
              <a:buClr>
                <a:srgbClr val="FF0000"/>
              </a:buClr>
              <a:buFont typeface="Arial" pitchFamily="34" charset="0"/>
              <a:buChar char="•"/>
              <a:defRPr/>
            </a:pPr>
            <a:r>
              <a:rPr lang="en-US" sz="2000" dirty="0"/>
              <a:t>AISC 360 Requires The Application Of Notional Loads To the Gravity-Only Load Combination For This Example Building</a:t>
            </a:r>
          </a:p>
          <a:p>
            <a:pPr marL="342900" indent="-342900" algn="l">
              <a:buClr>
                <a:srgbClr val="FF0000"/>
              </a:buClr>
              <a:buFont typeface="Arial" pitchFamily="34" charset="0"/>
              <a:buChar char="•"/>
              <a:defRPr/>
            </a:pPr>
            <a:r>
              <a:rPr lang="en-US" sz="2000" dirty="0"/>
              <a:t>Notional Loads Are Taken As 0.2% Of Gravity Loads</a:t>
            </a:r>
          </a:p>
          <a:p>
            <a:pPr marL="342900" indent="-342900" algn="l">
              <a:buClr>
                <a:srgbClr val="FF0000"/>
              </a:buClr>
              <a:buFont typeface="Arial" pitchFamily="34" charset="0"/>
              <a:buChar char="•"/>
              <a:defRPr/>
            </a:pPr>
            <a:r>
              <a:rPr lang="en-US" sz="2000" dirty="0"/>
              <a:t>Example Building</a:t>
            </a:r>
          </a:p>
          <a:p>
            <a:pPr algn="l">
              <a:buClr>
                <a:srgbClr val="FF0000"/>
              </a:buClr>
              <a:defRPr/>
            </a:pPr>
            <a:r>
              <a:rPr lang="en-US" sz="1800" i="1" dirty="0"/>
              <a:t>	</a:t>
            </a:r>
            <a:r>
              <a:rPr lang="en-US" sz="1800" i="1" dirty="0" err="1"/>
              <a:t>ND</a:t>
            </a:r>
            <a:r>
              <a:rPr lang="en-US" sz="1800" i="1" baseline="-25000" dirty="0" err="1"/>
              <a:t>nc</a:t>
            </a:r>
            <a:r>
              <a:rPr lang="en-US" sz="1800" dirty="0"/>
              <a:t> = 4,258 kips × 0.002 = 8.516 kips / 4 floors = 2.13 kips/floor</a:t>
            </a:r>
          </a:p>
          <a:p>
            <a:pPr algn="l">
              <a:buClr>
                <a:srgbClr val="FF0000"/>
              </a:buClr>
              <a:defRPr/>
            </a:pPr>
            <a:r>
              <a:rPr lang="en-US" sz="1800" i="1" dirty="0"/>
              <a:t>	</a:t>
            </a:r>
            <a:r>
              <a:rPr lang="en-US" sz="1800" i="1" dirty="0" err="1"/>
              <a:t>ND</a:t>
            </a:r>
            <a:r>
              <a:rPr lang="en-US" sz="1800" i="1" baseline="-25000" dirty="0" err="1"/>
              <a:t>c</a:t>
            </a:r>
            <a:r>
              <a:rPr lang="en-US" sz="1800" dirty="0"/>
              <a:t> = 2,393 kips × 0.002 = 4.786 kips / 4 floors = 1.20 kips/floor</a:t>
            </a:r>
          </a:p>
          <a:p>
            <a:pPr algn="l">
              <a:buClr>
                <a:srgbClr val="FF0000"/>
              </a:buClr>
              <a:defRPr/>
            </a:pPr>
            <a:r>
              <a:rPr lang="en-US" sz="1800" dirty="0"/>
              <a:t> </a:t>
            </a:r>
            <a:r>
              <a:rPr lang="en-US" sz="1800" i="1" dirty="0"/>
              <a:t>	NL</a:t>
            </a:r>
            <a:r>
              <a:rPr lang="en-US" sz="1800" dirty="0"/>
              <a:t> = 4,469 kips × 0.002 = 8.938 kips / 4 floors = 2.23 kips/floor</a:t>
            </a:r>
          </a:p>
          <a:p>
            <a:pPr marL="342900" indent="-342900" algn="l">
              <a:buClr>
                <a:srgbClr val="FF0000"/>
              </a:buClr>
              <a:buFont typeface="Arial" pitchFamily="34" charset="0"/>
              <a:buChar char="•"/>
              <a:defRPr/>
            </a:pPr>
            <a:r>
              <a:rPr lang="en-US" sz="2000" dirty="0"/>
              <a:t>Because The Center Of Building Loading Corresponds To The Centroid Of The Building For This Example, These Notional Loads Can Be Applied At Building Centroid</a:t>
            </a:r>
          </a:p>
          <a:p>
            <a:pPr marL="800100" lvl="1" indent="-342900" algn="l">
              <a:buClr>
                <a:srgbClr val="FF0000"/>
              </a:buClr>
              <a:buFont typeface="Arial" pitchFamily="34" charset="0"/>
              <a:buChar char="•"/>
              <a:defRPr/>
            </a:pPr>
            <a:r>
              <a:rPr lang="en-US" sz="2000" dirty="0"/>
              <a:t>Typically Notional Loads Are Determined On A Column By Column Basis Thus Capturing The Actual Gravity Load Distribution</a:t>
            </a:r>
            <a:endParaRPr lang="en-US" sz="2400" b="1" i="1" dirty="0"/>
          </a:p>
        </p:txBody>
      </p:sp>
      <p:sp>
        <p:nvSpPr>
          <p:cNvPr id="2" name="Title 1"/>
          <p:cNvSpPr>
            <a:spLocks noGrp="1"/>
          </p:cNvSpPr>
          <p:nvPr>
            <p:ph type="ctrTitle"/>
          </p:nvPr>
        </p:nvSpPr>
        <p:spPr>
          <a:xfrm>
            <a:off x="0" y="513344"/>
            <a:ext cx="9144000" cy="567559"/>
          </a:xfrm>
        </p:spPr>
        <p:txBody>
          <a:bodyPr/>
          <a:lstStyle/>
          <a:p>
            <a:r>
              <a:rPr lang="en-US" sz="3200" dirty="0">
                <a:solidFill>
                  <a:schemeClr val="accent6"/>
                </a:solidFill>
              </a:rPr>
              <a:t>Loads And Load Combinations</a:t>
            </a:r>
          </a:p>
        </p:txBody>
      </p:sp>
    </p:spTree>
    <p:extLst>
      <p:ext uri="{BB962C8B-B14F-4D97-AF65-F5344CB8AC3E}">
        <p14:creationId xmlns:p14="http://schemas.microsoft.com/office/powerpoint/2010/main" val="34025231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9"/>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1" name="Slide Number Placeholder 10"/>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36</a:t>
            </a:fld>
            <a:endParaRPr lang="en-US" dirty="0"/>
          </a:p>
        </p:txBody>
      </p:sp>
      <p:pic>
        <p:nvPicPr>
          <p:cNvPr id="9" name="Picture 3" descr="The load combinations that control the design of the example building&#10;&#10;Load Combinations 2, 5, and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843441"/>
            <a:ext cx="7431088"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8" name="Text Box 2"/>
          <p:cNvSpPr txBox="1">
            <a:spLocks noChangeArrowheads="1"/>
          </p:cNvSpPr>
          <p:nvPr/>
        </p:nvSpPr>
        <p:spPr bwMode="auto">
          <a:xfrm>
            <a:off x="381000" y="3081441"/>
            <a:ext cx="7924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b="1">
                <a:solidFill>
                  <a:schemeClr val="accent2"/>
                </a:solidFill>
                <a:latin typeface="Verdana" pitchFamily="34" charset="0"/>
              </a:defRPr>
            </a:lvl1pPr>
            <a:lvl2pPr marL="742950" indent="-285750" eaLnBrk="0" hangingPunct="0">
              <a:defRPr sz="2800" b="1">
                <a:solidFill>
                  <a:schemeClr val="accent2"/>
                </a:solidFill>
                <a:latin typeface="Verdana" pitchFamily="34" charset="0"/>
              </a:defRPr>
            </a:lvl2pPr>
            <a:lvl3pPr marL="1143000" indent="-228600" eaLnBrk="0" hangingPunct="0">
              <a:defRPr sz="2800" b="1">
                <a:solidFill>
                  <a:schemeClr val="accent2"/>
                </a:solidFill>
                <a:latin typeface="Verdana" pitchFamily="34" charset="0"/>
              </a:defRPr>
            </a:lvl3pPr>
            <a:lvl4pPr marL="1600200" indent="-228600" eaLnBrk="0" hangingPunct="0">
              <a:defRPr sz="2800" b="1">
                <a:solidFill>
                  <a:schemeClr val="accent2"/>
                </a:solidFill>
                <a:latin typeface="Verdana" pitchFamily="34" charset="0"/>
              </a:defRPr>
            </a:lvl4pPr>
            <a:lvl5pPr marL="2057400" indent="-228600" eaLnBrk="0" hangingPunct="0">
              <a:defRPr sz="2800" b="1">
                <a:solidFill>
                  <a:schemeClr val="accent2"/>
                </a:solidFill>
                <a:latin typeface="Verdana" pitchFamily="34" charset="0"/>
              </a:defRPr>
            </a:lvl5pPr>
            <a:lvl6pPr marL="2514600" indent="-228600" eaLnBrk="0" fontAlgn="base" hangingPunct="0">
              <a:spcBef>
                <a:spcPct val="50000"/>
              </a:spcBef>
              <a:spcAft>
                <a:spcPct val="0"/>
              </a:spcAft>
              <a:buChar char="•"/>
              <a:defRPr sz="2800" b="1">
                <a:solidFill>
                  <a:schemeClr val="accent2"/>
                </a:solidFill>
                <a:latin typeface="Verdana" pitchFamily="34" charset="0"/>
              </a:defRPr>
            </a:lvl6pPr>
            <a:lvl7pPr marL="2971800" indent="-228600" eaLnBrk="0" fontAlgn="base" hangingPunct="0">
              <a:spcBef>
                <a:spcPct val="50000"/>
              </a:spcBef>
              <a:spcAft>
                <a:spcPct val="0"/>
              </a:spcAft>
              <a:buChar char="•"/>
              <a:defRPr sz="2800" b="1">
                <a:solidFill>
                  <a:schemeClr val="accent2"/>
                </a:solidFill>
                <a:latin typeface="Verdana" pitchFamily="34" charset="0"/>
              </a:defRPr>
            </a:lvl7pPr>
            <a:lvl8pPr marL="3429000" indent="-228600" eaLnBrk="0" fontAlgn="base" hangingPunct="0">
              <a:spcBef>
                <a:spcPct val="50000"/>
              </a:spcBef>
              <a:spcAft>
                <a:spcPct val="0"/>
              </a:spcAft>
              <a:buChar char="•"/>
              <a:defRPr sz="2800" b="1">
                <a:solidFill>
                  <a:schemeClr val="accent2"/>
                </a:solidFill>
                <a:latin typeface="Verdana" pitchFamily="34" charset="0"/>
              </a:defRPr>
            </a:lvl8pPr>
            <a:lvl9pPr marL="3886200" indent="-228600" eaLnBrk="0" fontAlgn="base" hangingPunct="0">
              <a:spcBef>
                <a:spcPct val="50000"/>
              </a:spcBef>
              <a:spcAft>
                <a:spcPct val="0"/>
              </a:spcAft>
              <a:buChar char="•"/>
              <a:defRPr sz="2800" b="1">
                <a:solidFill>
                  <a:schemeClr val="accent2"/>
                </a:solidFill>
                <a:latin typeface="Verdana" pitchFamily="34" charset="0"/>
              </a:defRPr>
            </a:lvl9pPr>
          </a:lstStyle>
          <a:p>
            <a:pPr eaLnBrk="1" hangingPunct="1">
              <a:buClr>
                <a:srgbClr val="FF0000"/>
              </a:buClr>
              <a:buFont typeface="Arial" pitchFamily="34" charset="0"/>
              <a:buChar char="•"/>
            </a:pPr>
            <a:r>
              <a:rPr lang="en-US" sz="2000" b="0" dirty="0">
                <a:solidFill>
                  <a:schemeClr val="tx1"/>
                </a:solidFill>
                <a:latin typeface="+mn-lt"/>
              </a:rPr>
              <a:t>Expand For Vertical And Horizontal EQ Effects, Breakout Non-Composite And Composite Dead Loads, And Add Notional Loads</a:t>
            </a:r>
          </a:p>
        </p:txBody>
      </p:sp>
      <p:pic>
        <p:nvPicPr>
          <p:cNvPr id="7" name="Picture 2" descr="The load combinations that control the design of the example building&#10;&#10;Load Combinations 2, 5, and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709841"/>
            <a:ext cx="3733800"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 name="Text Box 2"/>
          <p:cNvSpPr txBox="1">
            <a:spLocks noChangeArrowheads="1"/>
          </p:cNvSpPr>
          <p:nvPr/>
        </p:nvSpPr>
        <p:spPr bwMode="auto">
          <a:xfrm>
            <a:off x="457200" y="1163003"/>
            <a:ext cx="7924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b="1">
                <a:solidFill>
                  <a:schemeClr val="accent2"/>
                </a:solidFill>
                <a:latin typeface="Verdana" pitchFamily="34" charset="0"/>
              </a:defRPr>
            </a:lvl1pPr>
            <a:lvl2pPr marL="742950" indent="-285750" eaLnBrk="0" hangingPunct="0">
              <a:defRPr sz="2800" b="1">
                <a:solidFill>
                  <a:schemeClr val="accent2"/>
                </a:solidFill>
                <a:latin typeface="Verdana" pitchFamily="34" charset="0"/>
              </a:defRPr>
            </a:lvl2pPr>
            <a:lvl3pPr marL="1143000" indent="-228600" eaLnBrk="0" hangingPunct="0">
              <a:defRPr sz="2800" b="1">
                <a:solidFill>
                  <a:schemeClr val="accent2"/>
                </a:solidFill>
                <a:latin typeface="Verdana" pitchFamily="34" charset="0"/>
              </a:defRPr>
            </a:lvl3pPr>
            <a:lvl4pPr marL="1600200" indent="-228600" eaLnBrk="0" hangingPunct="0">
              <a:defRPr sz="2800" b="1">
                <a:solidFill>
                  <a:schemeClr val="accent2"/>
                </a:solidFill>
                <a:latin typeface="Verdana" pitchFamily="34" charset="0"/>
              </a:defRPr>
            </a:lvl4pPr>
            <a:lvl5pPr marL="2057400" indent="-228600" eaLnBrk="0" hangingPunct="0">
              <a:defRPr sz="2800" b="1">
                <a:solidFill>
                  <a:schemeClr val="accent2"/>
                </a:solidFill>
                <a:latin typeface="Verdana" pitchFamily="34" charset="0"/>
              </a:defRPr>
            </a:lvl5pPr>
            <a:lvl6pPr marL="2514600" indent="-228600" eaLnBrk="0" fontAlgn="base" hangingPunct="0">
              <a:spcBef>
                <a:spcPct val="50000"/>
              </a:spcBef>
              <a:spcAft>
                <a:spcPct val="0"/>
              </a:spcAft>
              <a:buChar char="•"/>
              <a:defRPr sz="2800" b="1">
                <a:solidFill>
                  <a:schemeClr val="accent2"/>
                </a:solidFill>
                <a:latin typeface="Verdana" pitchFamily="34" charset="0"/>
              </a:defRPr>
            </a:lvl6pPr>
            <a:lvl7pPr marL="2971800" indent="-228600" eaLnBrk="0" fontAlgn="base" hangingPunct="0">
              <a:spcBef>
                <a:spcPct val="50000"/>
              </a:spcBef>
              <a:spcAft>
                <a:spcPct val="0"/>
              </a:spcAft>
              <a:buChar char="•"/>
              <a:defRPr sz="2800" b="1">
                <a:solidFill>
                  <a:schemeClr val="accent2"/>
                </a:solidFill>
                <a:latin typeface="Verdana" pitchFamily="34" charset="0"/>
              </a:defRPr>
            </a:lvl7pPr>
            <a:lvl8pPr marL="3429000" indent="-228600" eaLnBrk="0" fontAlgn="base" hangingPunct="0">
              <a:spcBef>
                <a:spcPct val="50000"/>
              </a:spcBef>
              <a:spcAft>
                <a:spcPct val="0"/>
              </a:spcAft>
              <a:buChar char="•"/>
              <a:defRPr sz="2800" b="1">
                <a:solidFill>
                  <a:schemeClr val="accent2"/>
                </a:solidFill>
                <a:latin typeface="Verdana" pitchFamily="34" charset="0"/>
              </a:defRPr>
            </a:lvl8pPr>
            <a:lvl9pPr marL="3886200" indent="-228600" eaLnBrk="0" fontAlgn="base" hangingPunct="0">
              <a:spcBef>
                <a:spcPct val="50000"/>
              </a:spcBef>
              <a:spcAft>
                <a:spcPct val="0"/>
              </a:spcAft>
              <a:buChar char="•"/>
              <a:defRPr sz="2800" b="1">
                <a:solidFill>
                  <a:schemeClr val="accent2"/>
                </a:solidFill>
                <a:latin typeface="Verdana" pitchFamily="34" charset="0"/>
              </a:defRPr>
            </a:lvl9pPr>
          </a:lstStyle>
          <a:p>
            <a:pPr eaLnBrk="1" hangingPunct="1">
              <a:buClr>
                <a:srgbClr val="FF0000"/>
              </a:buClr>
              <a:buFont typeface="Arial" pitchFamily="34" charset="0"/>
              <a:buChar char="•"/>
            </a:pPr>
            <a:r>
              <a:rPr lang="en-US" sz="2000" b="0" dirty="0">
                <a:solidFill>
                  <a:schemeClr val="tx1"/>
                </a:solidFill>
                <a:latin typeface="+mn-lt"/>
              </a:rPr>
              <a:t>Basic Load Combinations Considered From Section 2.3.2:</a:t>
            </a:r>
          </a:p>
        </p:txBody>
      </p:sp>
      <p:sp>
        <p:nvSpPr>
          <p:cNvPr id="3" name="Subtitle 2"/>
          <p:cNvSpPr>
            <a:spLocks noGrp="1"/>
          </p:cNvSpPr>
          <p:nvPr>
            <p:ph type="subTitle" idx="1"/>
          </p:nvPr>
        </p:nvSpPr>
        <p:spPr>
          <a:xfrm>
            <a:off x="1" y="582899"/>
            <a:ext cx="9143999" cy="536896"/>
          </a:xfrm>
        </p:spPr>
        <p:txBody>
          <a:bodyPr/>
          <a:lstStyle/>
          <a:p>
            <a:r>
              <a:rPr lang="en-US" sz="2400" b="1" i="1" dirty="0"/>
              <a:t>Load Combinations</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Loads And Load Combinations</a:t>
            </a:r>
          </a:p>
        </p:txBody>
      </p:sp>
    </p:spTree>
    <p:extLst>
      <p:ext uri="{BB962C8B-B14F-4D97-AF65-F5344CB8AC3E}">
        <p14:creationId xmlns:p14="http://schemas.microsoft.com/office/powerpoint/2010/main" val="21145449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7" name="Slide Number Placeholder 6"/>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37</a:t>
            </a:fld>
            <a:endParaRPr lang="en-US" dirty="0"/>
          </a:p>
        </p:txBody>
      </p:sp>
      <p:sp>
        <p:nvSpPr>
          <p:cNvPr id="12" name="Text Box 2"/>
          <p:cNvSpPr txBox="1">
            <a:spLocks noChangeArrowheads="1"/>
          </p:cNvSpPr>
          <p:nvPr/>
        </p:nvSpPr>
        <p:spPr bwMode="auto">
          <a:xfrm>
            <a:off x="1447800" y="5654375"/>
            <a:ext cx="7315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b="1">
                <a:solidFill>
                  <a:schemeClr val="accent2"/>
                </a:solidFill>
                <a:latin typeface="Verdana" pitchFamily="34" charset="0"/>
              </a:defRPr>
            </a:lvl1pPr>
            <a:lvl2pPr marL="742950" indent="-285750" eaLnBrk="0" hangingPunct="0">
              <a:defRPr sz="2800" b="1">
                <a:solidFill>
                  <a:schemeClr val="accent2"/>
                </a:solidFill>
                <a:latin typeface="Verdana" pitchFamily="34" charset="0"/>
              </a:defRPr>
            </a:lvl2pPr>
            <a:lvl3pPr marL="1143000" indent="-228600" eaLnBrk="0" hangingPunct="0">
              <a:defRPr sz="2800" b="1">
                <a:solidFill>
                  <a:schemeClr val="accent2"/>
                </a:solidFill>
                <a:latin typeface="Verdana" pitchFamily="34" charset="0"/>
              </a:defRPr>
            </a:lvl3pPr>
            <a:lvl4pPr marL="1600200" indent="-228600" eaLnBrk="0" hangingPunct="0">
              <a:defRPr sz="2800" b="1">
                <a:solidFill>
                  <a:schemeClr val="accent2"/>
                </a:solidFill>
                <a:latin typeface="Verdana" pitchFamily="34" charset="0"/>
              </a:defRPr>
            </a:lvl4pPr>
            <a:lvl5pPr marL="2057400" indent="-228600" eaLnBrk="0" hangingPunct="0">
              <a:defRPr sz="2800" b="1">
                <a:solidFill>
                  <a:schemeClr val="accent2"/>
                </a:solidFill>
                <a:latin typeface="Verdana" pitchFamily="34" charset="0"/>
              </a:defRPr>
            </a:lvl5pPr>
            <a:lvl6pPr marL="2514600" indent="-228600" eaLnBrk="0" fontAlgn="base" hangingPunct="0">
              <a:spcBef>
                <a:spcPct val="50000"/>
              </a:spcBef>
              <a:spcAft>
                <a:spcPct val="0"/>
              </a:spcAft>
              <a:buChar char="•"/>
              <a:defRPr sz="2800" b="1">
                <a:solidFill>
                  <a:schemeClr val="accent2"/>
                </a:solidFill>
                <a:latin typeface="Verdana" pitchFamily="34" charset="0"/>
              </a:defRPr>
            </a:lvl6pPr>
            <a:lvl7pPr marL="2971800" indent="-228600" eaLnBrk="0" fontAlgn="base" hangingPunct="0">
              <a:spcBef>
                <a:spcPct val="50000"/>
              </a:spcBef>
              <a:spcAft>
                <a:spcPct val="0"/>
              </a:spcAft>
              <a:buChar char="•"/>
              <a:defRPr sz="2800" b="1">
                <a:solidFill>
                  <a:schemeClr val="accent2"/>
                </a:solidFill>
                <a:latin typeface="Verdana" pitchFamily="34" charset="0"/>
              </a:defRPr>
            </a:lvl7pPr>
            <a:lvl8pPr marL="3429000" indent="-228600" eaLnBrk="0" fontAlgn="base" hangingPunct="0">
              <a:spcBef>
                <a:spcPct val="50000"/>
              </a:spcBef>
              <a:spcAft>
                <a:spcPct val="0"/>
              </a:spcAft>
              <a:buChar char="•"/>
              <a:defRPr sz="2800" b="1">
                <a:solidFill>
                  <a:schemeClr val="accent2"/>
                </a:solidFill>
                <a:latin typeface="Verdana" pitchFamily="34" charset="0"/>
              </a:defRPr>
            </a:lvl8pPr>
            <a:lvl9pPr marL="3886200" indent="-228600" eaLnBrk="0" fontAlgn="base" hangingPunct="0">
              <a:spcBef>
                <a:spcPct val="50000"/>
              </a:spcBef>
              <a:spcAft>
                <a:spcPct val="0"/>
              </a:spcAft>
              <a:buChar char="•"/>
              <a:defRPr sz="2800" b="1">
                <a:solidFill>
                  <a:schemeClr val="accent2"/>
                </a:solidFill>
                <a:latin typeface="Verdana" pitchFamily="34" charset="0"/>
              </a:defRPr>
            </a:lvl9pPr>
          </a:lstStyle>
          <a:p>
            <a:pPr eaLnBrk="1" hangingPunct="1">
              <a:buClr>
                <a:srgbClr val="FF0000"/>
              </a:buClr>
              <a:buFont typeface="Arial" pitchFamily="34" charset="0"/>
              <a:buChar char="•"/>
            </a:pPr>
            <a:r>
              <a:rPr lang="en-US" sz="2000" b="0" dirty="0">
                <a:solidFill>
                  <a:schemeClr val="tx1"/>
                </a:solidFill>
                <a:latin typeface="+mn-lt"/>
              </a:rPr>
              <a:t>Column Design From Stage 2</a:t>
            </a:r>
          </a:p>
          <a:p>
            <a:pPr eaLnBrk="1" hangingPunct="1">
              <a:buClr>
                <a:srgbClr val="FF0000"/>
              </a:buClr>
              <a:buFont typeface="Arial" pitchFamily="34" charset="0"/>
              <a:buChar char="•"/>
            </a:pPr>
            <a:r>
              <a:rPr lang="en-US" sz="2000" b="0" dirty="0">
                <a:solidFill>
                  <a:schemeClr val="tx1"/>
                </a:solidFill>
                <a:latin typeface="+mn-lt"/>
              </a:rPr>
              <a:t>Beam Design From Linear Combination Of Stage 1 &amp; 2</a:t>
            </a:r>
          </a:p>
        </p:txBody>
      </p:sp>
      <p:pic>
        <p:nvPicPr>
          <p:cNvPr id="11" name="Picture 2" descr="How the basic load combinations have to be expanded to include two stages of analysis and breaking about pre-composite and post-composite loads&#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377775"/>
            <a:ext cx="6172200" cy="323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1" y="582899"/>
            <a:ext cx="9143999" cy="536896"/>
          </a:xfrm>
        </p:spPr>
        <p:txBody>
          <a:bodyPr/>
          <a:lstStyle/>
          <a:p>
            <a:r>
              <a:rPr lang="en-US" sz="2400" b="1" i="1" dirty="0"/>
              <a:t>Load Combinations</a:t>
            </a:r>
          </a:p>
          <a:p>
            <a:pPr marL="342900" indent="-342900" algn="l">
              <a:buClr>
                <a:srgbClr val="FF0000"/>
              </a:buClr>
              <a:buFont typeface="Arial" pitchFamily="34" charset="0"/>
              <a:buChar char="•"/>
            </a:pPr>
            <a:r>
              <a:rPr lang="en-US" sz="2000" dirty="0"/>
              <a:t>Two-Stage Connection Behavior Requires Two-Stage Building Analysis And Thus Different Load Combinations For Each Phase And Separate Applications Of Dead Loads To Beams And Columns</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Loads And Load Combinations</a:t>
            </a:r>
          </a:p>
        </p:txBody>
      </p:sp>
    </p:spTree>
    <p:extLst>
      <p:ext uri="{BB962C8B-B14F-4D97-AF65-F5344CB8AC3E}">
        <p14:creationId xmlns:p14="http://schemas.microsoft.com/office/powerpoint/2010/main" val="7649199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38</a:t>
            </a:fld>
            <a:endParaRPr lang="en-US" dirty="0"/>
          </a:p>
        </p:txBody>
      </p:sp>
      <p:sp>
        <p:nvSpPr>
          <p:cNvPr id="9" name="Text Box 2"/>
          <p:cNvSpPr txBox="1">
            <a:spLocks noChangeArrowheads="1"/>
          </p:cNvSpPr>
          <p:nvPr/>
        </p:nvSpPr>
        <p:spPr bwMode="auto">
          <a:xfrm>
            <a:off x="457200" y="4499808"/>
            <a:ext cx="7924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b="1">
                <a:solidFill>
                  <a:schemeClr val="accent2"/>
                </a:solidFill>
                <a:latin typeface="Verdana" pitchFamily="34" charset="0"/>
              </a:defRPr>
            </a:lvl1pPr>
            <a:lvl2pPr marL="742950" indent="-285750" eaLnBrk="0" hangingPunct="0">
              <a:defRPr sz="2800" b="1">
                <a:solidFill>
                  <a:schemeClr val="accent2"/>
                </a:solidFill>
                <a:latin typeface="Verdana" pitchFamily="34" charset="0"/>
              </a:defRPr>
            </a:lvl2pPr>
            <a:lvl3pPr marL="1143000" indent="-228600" eaLnBrk="0" hangingPunct="0">
              <a:defRPr sz="2800" b="1">
                <a:solidFill>
                  <a:schemeClr val="accent2"/>
                </a:solidFill>
                <a:latin typeface="Verdana" pitchFamily="34" charset="0"/>
              </a:defRPr>
            </a:lvl3pPr>
            <a:lvl4pPr marL="1600200" indent="-228600" eaLnBrk="0" hangingPunct="0">
              <a:defRPr sz="2800" b="1">
                <a:solidFill>
                  <a:schemeClr val="accent2"/>
                </a:solidFill>
                <a:latin typeface="Verdana" pitchFamily="34" charset="0"/>
              </a:defRPr>
            </a:lvl4pPr>
            <a:lvl5pPr marL="2057400" indent="-228600" eaLnBrk="0" hangingPunct="0">
              <a:defRPr sz="2800" b="1">
                <a:solidFill>
                  <a:schemeClr val="accent2"/>
                </a:solidFill>
                <a:latin typeface="Verdana" pitchFamily="34" charset="0"/>
              </a:defRPr>
            </a:lvl5pPr>
            <a:lvl6pPr marL="2514600" indent="-228600" eaLnBrk="0" fontAlgn="base" hangingPunct="0">
              <a:spcBef>
                <a:spcPct val="50000"/>
              </a:spcBef>
              <a:spcAft>
                <a:spcPct val="0"/>
              </a:spcAft>
              <a:buChar char="•"/>
              <a:defRPr sz="2800" b="1">
                <a:solidFill>
                  <a:schemeClr val="accent2"/>
                </a:solidFill>
                <a:latin typeface="Verdana" pitchFamily="34" charset="0"/>
              </a:defRPr>
            </a:lvl6pPr>
            <a:lvl7pPr marL="2971800" indent="-228600" eaLnBrk="0" fontAlgn="base" hangingPunct="0">
              <a:spcBef>
                <a:spcPct val="50000"/>
              </a:spcBef>
              <a:spcAft>
                <a:spcPct val="0"/>
              </a:spcAft>
              <a:buChar char="•"/>
              <a:defRPr sz="2800" b="1">
                <a:solidFill>
                  <a:schemeClr val="accent2"/>
                </a:solidFill>
                <a:latin typeface="Verdana" pitchFamily="34" charset="0"/>
              </a:defRPr>
            </a:lvl7pPr>
            <a:lvl8pPr marL="3429000" indent="-228600" eaLnBrk="0" fontAlgn="base" hangingPunct="0">
              <a:spcBef>
                <a:spcPct val="50000"/>
              </a:spcBef>
              <a:spcAft>
                <a:spcPct val="0"/>
              </a:spcAft>
              <a:buChar char="•"/>
              <a:defRPr sz="2800" b="1">
                <a:solidFill>
                  <a:schemeClr val="accent2"/>
                </a:solidFill>
                <a:latin typeface="Verdana" pitchFamily="34" charset="0"/>
              </a:defRPr>
            </a:lvl8pPr>
            <a:lvl9pPr marL="3886200" indent="-228600" eaLnBrk="0" fontAlgn="base" hangingPunct="0">
              <a:spcBef>
                <a:spcPct val="50000"/>
              </a:spcBef>
              <a:spcAft>
                <a:spcPct val="0"/>
              </a:spcAft>
              <a:buChar char="•"/>
              <a:defRPr sz="2800" b="1">
                <a:solidFill>
                  <a:schemeClr val="accent2"/>
                </a:solidFill>
                <a:latin typeface="Verdana" pitchFamily="34" charset="0"/>
              </a:defRPr>
            </a:lvl9pPr>
          </a:lstStyle>
          <a:p>
            <a:pPr eaLnBrk="1" hangingPunct="1">
              <a:buClr>
                <a:srgbClr val="FF0000"/>
              </a:buClr>
              <a:buFont typeface="Arial" pitchFamily="34" charset="0"/>
              <a:buChar char="•"/>
            </a:pPr>
            <a:r>
              <a:rPr lang="en-US" sz="2000" b="0" dirty="0">
                <a:solidFill>
                  <a:schemeClr val="tx1"/>
                </a:solidFill>
                <a:latin typeface="+mn-lt"/>
              </a:rPr>
              <a:t>All Typical Permeations Of Above Load Combinations For North-South And East-West Directions Have To Be Generated</a:t>
            </a:r>
          </a:p>
        </p:txBody>
      </p:sp>
      <p:pic>
        <p:nvPicPr>
          <p:cNvPr id="8" name="Picture 2" descr="Highlighting additional load combinations to be used for service level design checks. &#10;" title="Seismic and Wind Drift Calcul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899608"/>
            <a:ext cx="73533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1" y="967907"/>
            <a:ext cx="9143999" cy="536896"/>
          </a:xfrm>
        </p:spPr>
        <p:txBody>
          <a:bodyPr/>
          <a:lstStyle/>
          <a:p>
            <a:r>
              <a:rPr lang="en-US" sz="2400" b="1" i="1" dirty="0"/>
              <a:t>Load Combinations</a:t>
            </a:r>
          </a:p>
          <a:p>
            <a:pPr algn="l"/>
            <a:endParaRPr lang="en-US" sz="2000" b="1" i="1" dirty="0"/>
          </a:p>
          <a:p>
            <a:pPr marL="342900" indent="-342900" algn="l">
              <a:buClr>
                <a:srgbClr val="FF0000"/>
              </a:buClr>
              <a:buFont typeface="Arial" pitchFamily="34" charset="0"/>
              <a:buChar char="•"/>
            </a:pPr>
            <a:r>
              <a:rPr lang="en-US" sz="2000" dirty="0"/>
              <a:t>Seismic And Wind Drift Checks Based On Non-Linear Analysis Thus You Need Full Load Combinations In Order To Capture Connection Behavior And Building Second Order Effects:</a:t>
            </a:r>
          </a:p>
        </p:txBody>
      </p:sp>
      <p:sp>
        <p:nvSpPr>
          <p:cNvPr id="2" name="Title 1"/>
          <p:cNvSpPr>
            <a:spLocks noGrp="1"/>
          </p:cNvSpPr>
          <p:nvPr>
            <p:ph type="ctrTitle"/>
          </p:nvPr>
        </p:nvSpPr>
        <p:spPr>
          <a:xfrm>
            <a:off x="0" y="385008"/>
            <a:ext cx="9144000" cy="567559"/>
          </a:xfrm>
        </p:spPr>
        <p:txBody>
          <a:bodyPr/>
          <a:lstStyle/>
          <a:p>
            <a:r>
              <a:rPr lang="en-US" sz="3200" dirty="0">
                <a:solidFill>
                  <a:schemeClr val="accent6"/>
                </a:solidFill>
              </a:rPr>
              <a:t>Loads And Load Combinations</a:t>
            </a:r>
          </a:p>
        </p:txBody>
      </p:sp>
    </p:spTree>
    <p:extLst>
      <p:ext uri="{BB962C8B-B14F-4D97-AF65-F5344CB8AC3E}">
        <p14:creationId xmlns:p14="http://schemas.microsoft.com/office/powerpoint/2010/main" val="16464760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7" name="Slide Number Placeholder 6"/>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39</a:t>
            </a:fld>
            <a:endParaRPr lang="en-US" dirty="0"/>
          </a:p>
        </p:txBody>
      </p:sp>
      <p:sp>
        <p:nvSpPr>
          <p:cNvPr id="3" name="Subtitle 2"/>
          <p:cNvSpPr>
            <a:spLocks noGrp="1"/>
          </p:cNvSpPr>
          <p:nvPr>
            <p:ph idx="1"/>
          </p:nvPr>
        </p:nvSpPr>
        <p:spPr>
          <a:xfrm>
            <a:off x="304800" y="1380374"/>
            <a:ext cx="8566484" cy="4988341"/>
          </a:xfrm>
        </p:spPr>
        <p:txBody>
          <a:bodyPr/>
          <a:lstStyle/>
          <a:p>
            <a:pPr marL="0" indent="0" algn="ctr">
              <a:buNone/>
            </a:pPr>
            <a:r>
              <a:rPr lang="en-US" sz="2200" b="1" i="1" dirty="0"/>
              <a:t>Preliminary Design</a:t>
            </a:r>
          </a:p>
          <a:p>
            <a:endParaRPr lang="en-US" sz="1800" b="1" i="1" dirty="0"/>
          </a:p>
          <a:p>
            <a:pPr algn="l" eaLnBrk="1" hangingPunct="1">
              <a:buClr>
                <a:srgbClr val="FF0000"/>
              </a:buClr>
              <a:buFont typeface="Arial" pitchFamily="34" charset="0"/>
              <a:buChar char="•"/>
            </a:pPr>
            <a:r>
              <a:rPr lang="en-US" sz="1800" dirty="0"/>
              <a:t>Design All Framing For Pure Gravity Loading Assuming All PR Connections As Pins</a:t>
            </a:r>
          </a:p>
          <a:p>
            <a:pPr algn="l" eaLnBrk="1" hangingPunct="1">
              <a:buClr>
                <a:srgbClr val="FF0000"/>
              </a:buClr>
              <a:buFont typeface="Arial" pitchFamily="34" charset="0"/>
              <a:buChar char="•"/>
            </a:pPr>
            <a:r>
              <a:rPr lang="en-US" sz="1800" dirty="0"/>
              <a:t>PR Frame Beams To Be Designed As 100% Composite</a:t>
            </a:r>
          </a:p>
          <a:p>
            <a:pPr algn="l" eaLnBrk="1" hangingPunct="1">
              <a:buClr>
                <a:srgbClr val="FF0000"/>
              </a:buClr>
              <a:buFont typeface="Arial" pitchFamily="34" charset="0"/>
              <a:buChar char="•"/>
            </a:pPr>
            <a:r>
              <a:rPr lang="en-US" sz="1800" dirty="0"/>
              <a:t>Filler Beams Designed As Typical</a:t>
            </a:r>
          </a:p>
          <a:p>
            <a:pPr algn="l" eaLnBrk="1" hangingPunct="1">
              <a:buClr>
                <a:srgbClr val="FF0000"/>
              </a:buClr>
              <a:buFont typeface="Arial" pitchFamily="34" charset="0"/>
              <a:buChar char="•"/>
            </a:pPr>
            <a:r>
              <a:rPr lang="en-US" sz="1800" dirty="0"/>
              <a:t>Perform 1</a:t>
            </a:r>
            <a:r>
              <a:rPr lang="en-US" sz="1800" baseline="30000" dirty="0"/>
              <a:t>st</a:t>
            </a:r>
            <a:r>
              <a:rPr lang="en-US" sz="1800" dirty="0"/>
              <a:t> Order Lateral Analysis Assuming All PR  Connections As Rigid</a:t>
            </a:r>
          </a:p>
          <a:p>
            <a:pPr lvl="1" algn="l" eaLnBrk="1" hangingPunct="1">
              <a:buClr>
                <a:srgbClr val="FF0000"/>
              </a:buClr>
              <a:buFont typeface="Arial" pitchFamily="34" charset="0"/>
              <a:buChar char="•"/>
            </a:pPr>
            <a:r>
              <a:rPr lang="en-US" sz="1800" dirty="0"/>
              <a:t>Review Beam End Moments From EQ And Wind And Compare To Previously Determined Connection Design Capacity (Would Like To Be Below About 75% Of Connection Design Capacity)</a:t>
            </a:r>
          </a:p>
          <a:p>
            <a:pPr lvl="1" algn="l" eaLnBrk="1" hangingPunct="1">
              <a:buClr>
                <a:srgbClr val="FF0000"/>
              </a:buClr>
              <a:buFont typeface="Arial" pitchFamily="34" charset="0"/>
              <a:buChar char="•"/>
            </a:pPr>
            <a:r>
              <a:rPr lang="en-US" sz="1800" dirty="0"/>
              <a:t>Review Building Drift Assuming PR Building Drift Will Be Approximately 2 x Above Model Drift</a:t>
            </a:r>
          </a:p>
          <a:p>
            <a:pPr lvl="1" algn="l" eaLnBrk="1" hangingPunct="1">
              <a:buClr>
                <a:srgbClr val="FF0000"/>
              </a:buClr>
              <a:buFont typeface="Arial" pitchFamily="34" charset="0"/>
              <a:buChar char="•"/>
            </a:pPr>
            <a:r>
              <a:rPr lang="en-US" sz="1800" dirty="0"/>
              <a:t>If Fail:</a:t>
            </a:r>
          </a:p>
          <a:p>
            <a:pPr lvl="2" algn="l" eaLnBrk="1" hangingPunct="1">
              <a:buClr>
                <a:srgbClr val="FF0000"/>
              </a:buClr>
              <a:buFont typeface="Arial" pitchFamily="34" charset="0"/>
              <a:buChar char="•"/>
            </a:pPr>
            <a:r>
              <a:rPr lang="en-US" sz="1800" dirty="0"/>
              <a:t>Increase Number Of Frames</a:t>
            </a:r>
          </a:p>
          <a:p>
            <a:pPr lvl="2" algn="l" eaLnBrk="1" hangingPunct="1">
              <a:buClr>
                <a:srgbClr val="FF0000"/>
              </a:buClr>
              <a:buFont typeface="Arial" pitchFamily="34" charset="0"/>
              <a:buChar char="•"/>
            </a:pPr>
            <a:r>
              <a:rPr lang="en-US" sz="1800" dirty="0"/>
              <a:t>Increase Column / </a:t>
            </a:r>
            <a:r>
              <a:rPr lang="en-US" sz="1800" i="1" dirty="0"/>
              <a:t>Beam</a:t>
            </a:r>
            <a:r>
              <a:rPr lang="en-US" sz="1800" dirty="0"/>
              <a:t> Sizes (&amp; Thus Connections)</a:t>
            </a:r>
          </a:p>
        </p:txBody>
      </p:sp>
      <p:sp>
        <p:nvSpPr>
          <p:cNvPr id="2" name="Title 1"/>
          <p:cNvSpPr>
            <a:spLocks noGrp="1"/>
          </p:cNvSpPr>
          <p:nvPr>
            <p:ph type="title"/>
          </p:nvPr>
        </p:nvSpPr>
        <p:spPr/>
        <p:txBody>
          <a:bodyPr/>
          <a:lstStyle/>
          <a:p>
            <a:r>
              <a:rPr lang="en-US" sz="3200" dirty="0">
                <a:solidFill>
                  <a:schemeClr val="accent6"/>
                </a:solidFill>
              </a:rPr>
              <a:t>Analysis</a:t>
            </a:r>
          </a:p>
        </p:txBody>
      </p:sp>
    </p:spTree>
    <p:extLst>
      <p:ext uri="{BB962C8B-B14F-4D97-AF65-F5344CB8AC3E}">
        <p14:creationId xmlns:p14="http://schemas.microsoft.com/office/powerpoint/2010/main" val="37201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a:t>
            </a:fld>
            <a:endParaRPr lang="en-US" dirty="0"/>
          </a:p>
        </p:txBody>
      </p:sp>
      <p:pic>
        <p:nvPicPr>
          <p:cNvPr id="7" name="Picture 3" descr="Idea that if connections are stiff and strong enough to fall into the FR zone then the little bit of relative rotation that does occur has little affect on the analysis.  At the other end, when a connection rotates very freely then the little bit of moment developed has little affect on the analysis.  Between these two idealized zones of behavior lies the PR behavior zone.  In this zone the relative rotation and the connection moments cannot be igno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387" y="3425825"/>
            <a:ext cx="4286250"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 name="Picture 2" descr="The true connection moment-rotation behavior (connection moment vs. relative rotation of the beam end relative to the column face), it also illustrates several connection stiffness values that could be used depending on where the connection is along its true behavior curv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587" y="3273425"/>
            <a:ext cx="4191000" cy="263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1" y="604007"/>
            <a:ext cx="9143999" cy="536896"/>
          </a:xfrm>
        </p:spPr>
        <p:txBody>
          <a:bodyPr/>
          <a:lstStyle/>
          <a:p>
            <a:r>
              <a:rPr lang="en-US" sz="2400" b="1" i="1" dirty="0"/>
              <a:t>Different From A Typical Moment Frame</a:t>
            </a:r>
          </a:p>
          <a:p>
            <a:pPr algn="l"/>
            <a:endParaRPr lang="en-US" sz="1600" b="1" i="1" dirty="0"/>
          </a:p>
          <a:p>
            <a:pPr marL="342900" indent="-342900" algn="l">
              <a:buClr>
                <a:srgbClr val="FF0000"/>
              </a:buClr>
              <a:buFont typeface="Arial" pitchFamily="34" charset="0"/>
              <a:buChar char="•"/>
            </a:pPr>
            <a:r>
              <a:rPr lang="en-US" sz="1800" dirty="0"/>
              <a:t>The PRCC is what makes the difference</a:t>
            </a:r>
          </a:p>
          <a:p>
            <a:pPr marL="800100" lvl="1" indent="-342900" algn="l">
              <a:buClr>
                <a:srgbClr val="FF0000"/>
              </a:buClr>
              <a:buFont typeface="Arial" pitchFamily="34" charset="0"/>
              <a:buChar char="•"/>
            </a:pPr>
            <a:r>
              <a:rPr lang="en-US" sz="1800" dirty="0"/>
              <a:t>Not as strong (Partial Strength Vs. Full Strength)-Typically designed as partial strength</a:t>
            </a:r>
          </a:p>
          <a:p>
            <a:pPr marL="800100" lvl="1" indent="-342900" algn="l">
              <a:buClr>
                <a:srgbClr val="FF0000"/>
              </a:buClr>
              <a:buFont typeface="Arial" pitchFamily="34" charset="0"/>
              <a:buChar char="•"/>
            </a:pPr>
            <a:r>
              <a:rPr lang="en-US" sz="1800" dirty="0"/>
              <a:t>Not as stiff (Angle between beam end and column does not stay at right angle)</a:t>
            </a:r>
          </a:p>
          <a:p>
            <a:pPr marL="800100" lvl="1" indent="-342900" algn="l">
              <a:buClr>
                <a:srgbClr val="FF0000"/>
              </a:buClr>
              <a:buFont typeface="Arial" pitchFamily="34" charset="0"/>
              <a:buChar char="•"/>
            </a:pPr>
            <a:r>
              <a:rPr lang="en-US" sz="1800" dirty="0"/>
              <a:t>Can’t neglect the connection behavior through simplifying assumptions in the analysis</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Background &amp; Overview</a:t>
            </a:r>
          </a:p>
        </p:txBody>
      </p:sp>
    </p:spTree>
    <p:extLst>
      <p:ext uri="{BB962C8B-B14F-4D97-AF65-F5344CB8AC3E}">
        <p14:creationId xmlns:p14="http://schemas.microsoft.com/office/powerpoint/2010/main" val="7667906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r>
              <a:rPr lang="en-US"/>
              <a:t>Instructional Material Complementing FEMA P-1051, Design Examples</a:t>
            </a:r>
          </a:p>
        </p:txBody>
      </p:sp>
      <p:sp>
        <p:nvSpPr>
          <p:cNvPr id="8" name="Slide Number Placeholder 7"/>
          <p:cNvSpPr>
            <a:spLocks noGrp="1"/>
          </p:cNvSpPr>
          <p:nvPr>
            <p:ph type="sldNum" sz="quarter" idx="11"/>
          </p:nvPr>
        </p:nvSpPr>
        <p:spPr/>
        <p:txBody>
          <a:bodyPr/>
          <a:lstStyle/>
          <a:p>
            <a:r>
              <a:rPr lang="en-US"/>
              <a:t>Composite Steel R/C - </a:t>
            </a:r>
            <a:fld id="{D017DC44-3C1B-4418-9E73-92DE8427F6AF}" type="slidenum">
              <a:rPr lang="en-US" smtClean="0"/>
              <a:pPr/>
              <a:t>40</a:t>
            </a:fld>
            <a:endParaRPr lang="en-US" dirty="0"/>
          </a:p>
        </p:txBody>
      </p:sp>
      <p:sp>
        <p:nvSpPr>
          <p:cNvPr id="3" name="Subtitle 2"/>
          <p:cNvSpPr>
            <a:spLocks noGrp="1"/>
          </p:cNvSpPr>
          <p:nvPr>
            <p:ph idx="1"/>
          </p:nvPr>
        </p:nvSpPr>
        <p:spPr>
          <a:xfrm>
            <a:off x="266575" y="1604963"/>
            <a:ext cx="8610851" cy="4297362"/>
          </a:xfrm>
        </p:spPr>
        <p:txBody>
          <a:bodyPr/>
          <a:lstStyle/>
          <a:p>
            <a:pPr marL="0" indent="0" algn="ctr">
              <a:buNone/>
            </a:pPr>
            <a:r>
              <a:rPr lang="en-US" sz="2400" b="1" dirty="0"/>
              <a:t>Application of Load</a:t>
            </a:r>
          </a:p>
          <a:p>
            <a:endParaRPr lang="en-US" sz="2200" dirty="0"/>
          </a:p>
          <a:p>
            <a:r>
              <a:rPr lang="en-US" sz="2200" dirty="0"/>
              <a:t>  Pre-Composite PR Connection Behavior Assumed As Pinned</a:t>
            </a:r>
          </a:p>
          <a:p>
            <a:pPr lvl="1"/>
            <a:r>
              <a:rPr lang="en-US" sz="2200" dirty="0"/>
              <a:t>  Stage 1 Analysis Applies Pre-Composite Gravity Loads To Beams Only</a:t>
            </a:r>
          </a:p>
          <a:p>
            <a:r>
              <a:rPr lang="en-US" sz="2200" dirty="0"/>
              <a:t>  Post-Composite PR Connection Behavior Based On Previously Determined Curves</a:t>
            </a:r>
          </a:p>
          <a:p>
            <a:pPr lvl="1"/>
            <a:r>
              <a:rPr lang="en-US" sz="2200" dirty="0"/>
              <a:t>  Stage 2 Analysis Applies Pre-Composite Gravity Loads To Columns Only And Post-Composite Gravity Loads To Beams (With Exception Of Seismic Vertical Loading Associated With Pre-Composite Loads)</a:t>
            </a:r>
          </a:p>
        </p:txBody>
      </p:sp>
      <p:sp>
        <p:nvSpPr>
          <p:cNvPr id="2" name="Title 1"/>
          <p:cNvSpPr>
            <a:spLocks noGrp="1"/>
          </p:cNvSpPr>
          <p:nvPr>
            <p:ph type="title"/>
          </p:nvPr>
        </p:nvSpPr>
        <p:spPr/>
        <p:txBody>
          <a:bodyPr/>
          <a:lstStyle/>
          <a:p>
            <a:r>
              <a:rPr lang="en-US"/>
              <a:t>Analysis</a:t>
            </a:r>
            <a:endParaRPr lang="en-US" dirty="0"/>
          </a:p>
        </p:txBody>
      </p:sp>
    </p:spTree>
    <p:extLst>
      <p:ext uri="{BB962C8B-B14F-4D97-AF65-F5344CB8AC3E}">
        <p14:creationId xmlns:p14="http://schemas.microsoft.com/office/powerpoint/2010/main" val="36548643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41</a:t>
            </a:fld>
            <a:endParaRPr lang="en-US" dirty="0"/>
          </a:p>
        </p:txBody>
      </p:sp>
      <p:pic>
        <p:nvPicPr>
          <p:cNvPr id="7" name="Picture 8" descr="To help clarify how the loads are applied to the building frame in the second stage for  load combination 5&#10;" title="two stage process of applying loads.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641446"/>
            <a:ext cx="74676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 y="582899"/>
            <a:ext cx="9143999" cy="536896"/>
          </a:xfrm>
        </p:spPr>
        <p:txBody>
          <a:bodyPr/>
          <a:lstStyle/>
          <a:p>
            <a:r>
              <a:rPr lang="en-US" sz="2400" b="1" i="1" dirty="0"/>
              <a:t>Application of Load</a:t>
            </a:r>
          </a:p>
          <a:p>
            <a:pPr algn="l"/>
            <a:endParaRPr lang="en-US" sz="1000" b="1" i="1" dirty="0"/>
          </a:p>
          <a:p>
            <a:pPr marL="342900" indent="-342900" algn="l">
              <a:buClr>
                <a:srgbClr val="FF0000"/>
              </a:buClr>
              <a:buFont typeface="Arial" pitchFamily="34" charset="0"/>
              <a:buChar char="•"/>
            </a:pPr>
            <a:r>
              <a:rPr lang="en-US" sz="2000" dirty="0"/>
              <a:t>Stage 2 Load Combination 5</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Analysis</a:t>
            </a:r>
          </a:p>
        </p:txBody>
      </p:sp>
    </p:spTree>
    <p:extLst>
      <p:ext uri="{BB962C8B-B14F-4D97-AF65-F5344CB8AC3E}">
        <p14:creationId xmlns:p14="http://schemas.microsoft.com/office/powerpoint/2010/main" val="35351829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7" name="Slide Number Placeholder 6"/>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42</a:t>
            </a:fld>
            <a:endParaRPr lang="en-US" dirty="0"/>
          </a:p>
        </p:txBody>
      </p:sp>
      <p:pic>
        <p:nvPicPr>
          <p:cNvPr id="9" name="Picture 10" descr="To help clarify how the loads are applied to the building frame in the second stage for  load combination 7&#10;" title="Two stage process of applying loa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1776914"/>
            <a:ext cx="7543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 y="582899"/>
            <a:ext cx="9143999" cy="536896"/>
          </a:xfrm>
        </p:spPr>
        <p:txBody>
          <a:bodyPr/>
          <a:lstStyle/>
          <a:p>
            <a:r>
              <a:rPr lang="en-US" sz="2400" b="1" i="1" dirty="0"/>
              <a:t>Application of Load</a:t>
            </a:r>
          </a:p>
          <a:p>
            <a:pPr algn="l"/>
            <a:endParaRPr lang="en-US" sz="1000" b="1" i="1" dirty="0"/>
          </a:p>
          <a:p>
            <a:pPr marL="342900" indent="-342900" algn="l">
              <a:buClr>
                <a:srgbClr val="FF0000"/>
              </a:buClr>
              <a:buFont typeface="Arial" pitchFamily="34" charset="0"/>
              <a:buChar char="•"/>
            </a:pPr>
            <a:r>
              <a:rPr lang="en-US" sz="2000" dirty="0"/>
              <a:t>Stage 2 Load Combination 7</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Analysis</a:t>
            </a:r>
          </a:p>
        </p:txBody>
      </p:sp>
    </p:spTree>
    <p:extLst>
      <p:ext uri="{BB962C8B-B14F-4D97-AF65-F5344CB8AC3E}">
        <p14:creationId xmlns:p14="http://schemas.microsoft.com/office/powerpoint/2010/main" val="27754991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43</a:t>
            </a:fld>
            <a:endParaRPr lang="en-US" dirty="0"/>
          </a:p>
        </p:txBody>
      </p:sp>
      <p:sp>
        <p:nvSpPr>
          <p:cNvPr id="3" name="Subtitle 2"/>
          <p:cNvSpPr>
            <a:spLocks noGrp="1"/>
          </p:cNvSpPr>
          <p:nvPr>
            <p:ph type="subTitle" idx="1"/>
          </p:nvPr>
        </p:nvSpPr>
        <p:spPr>
          <a:xfrm>
            <a:off x="274320" y="582898"/>
            <a:ext cx="8595360" cy="5448933"/>
          </a:xfrm>
        </p:spPr>
        <p:txBody>
          <a:bodyPr/>
          <a:lstStyle/>
          <a:p>
            <a:r>
              <a:rPr lang="en-US" sz="2400" b="1" i="1" dirty="0"/>
              <a:t>Beam &amp; Column Moment of Inertia</a:t>
            </a:r>
          </a:p>
          <a:p>
            <a:endParaRPr lang="en-US" sz="2400" b="1" i="1" dirty="0"/>
          </a:p>
          <a:p>
            <a:pPr algn="l" eaLnBrk="1" hangingPunct="1">
              <a:buClr>
                <a:srgbClr val="FF0000"/>
              </a:buClr>
              <a:buFont typeface="Arial" pitchFamily="34" charset="0"/>
              <a:buChar char="•"/>
            </a:pPr>
            <a:r>
              <a:rPr lang="en-US" sz="2000" dirty="0"/>
              <a:t>  Beam Moment Of Inertia</a:t>
            </a:r>
          </a:p>
          <a:p>
            <a:pPr lvl="1" algn="l" eaLnBrk="1" hangingPunct="1">
              <a:buClr>
                <a:srgbClr val="FF0000"/>
              </a:buClr>
              <a:buFont typeface="Arial" pitchFamily="34" charset="0"/>
              <a:buChar char="•"/>
            </a:pPr>
            <a:r>
              <a:rPr lang="en-US" sz="2000" dirty="0"/>
              <a:t>  </a:t>
            </a:r>
            <a:r>
              <a:rPr lang="en-US" sz="2000" dirty="0" err="1"/>
              <a:t>I</a:t>
            </a:r>
            <a:r>
              <a:rPr lang="en-US" sz="2000" baseline="-25000" dirty="0" err="1"/>
              <a:t>eq</a:t>
            </a:r>
            <a:r>
              <a:rPr lang="en-US" sz="2000" dirty="0"/>
              <a:t> = 0.6I</a:t>
            </a:r>
            <a:r>
              <a:rPr lang="en-US" sz="2000" baseline="-25000" dirty="0"/>
              <a:t>LB+ </a:t>
            </a:r>
            <a:r>
              <a:rPr lang="en-US" sz="2000" dirty="0"/>
              <a:t>+ 0.4I</a:t>
            </a:r>
            <a:r>
              <a:rPr lang="en-US" sz="2000" baseline="-25000" dirty="0"/>
              <a:t>LB-</a:t>
            </a:r>
            <a:r>
              <a:rPr lang="en-US" sz="2000" dirty="0"/>
              <a:t> For Drift</a:t>
            </a:r>
          </a:p>
          <a:p>
            <a:pPr lvl="2" algn="l" eaLnBrk="1" hangingPunct="1">
              <a:buClr>
                <a:srgbClr val="FF0000"/>
              </a:buClr>
              <a:buFont typeface="Arial" pitchFamily="34" charset="0"/>
              <a:buChar char="•"/>
            </a:pPr>
            <a:r>
              <a:rPr lang="en-US" sz="2000" dirty="0"/>
              <a:t>  I</a:t>
            </a:r>
            <a:r>
              <a:rPr lang="en-US" sz="2000" baseline="-25000" dirty="0"/>
              <a:t>LB</a:t>
            </a:r>
            <a:r>
              <a:rPr lang="en-US" sz="2000" dirty="0"/>
              <a:t> = Lower Bound Moment Of Inertia Of Composite Beam</a:t>
            </a:r>
          </a:p>
          <a:p>
            <a:pPr lvl="2" algn="l" eaLnBrk="1" hangingPunct="1">
              <a:buClr>
                <a:srgbClr val="FF0000"/>
              </a:buClr>
              <a:buFont typeface="Arial" pitchFamily="34" charset="0"/>
              <a:buChar char="•"/>
            </a:pPr>
            <a:r>
              <a:rPr lang="en-US" sz="2000" dirty="0"/>
              <a:t>  I</a:t>
            </a:r>
            <a:r>
              <a:rPr lang="en-US" sz="2000" baseline="-25000" dirty="0"/>
              <a:t>LB+ </a:t>
            </a:r>
            <a:r>
              <a:rPr lang="en-US" sz="2000" dirty="0"/>
              <a:t> Positive Bending – From AISC Manual</a:t>
            </a:r>
          </a:p>
          <a:p>
            <a:pPr lvl="2" algn="l" eaLnBrk="1" hangingPunct="1">
              <a:buClr>
                <a:srgbClr val="FF0000"/>
              </a:buClr>
              <a:buFont typeface="Arial" pitchFamily="34" charset="0"/>
              <a:buChar char="•"/>
            </a:pPr>
            <a:r>
              <a:rPr lang="en-US" sz="2000" dirty="0"/>
              <a:t>  I</a:t>
            </a:r>
            <a:r>
              <a:rPr lang="en-US" sz="2000" baseline="-25000" dirty="0"/>
              <a:t>LB-</a:t>
            </a:r>
            <a:r>
              <a:rPr lang="en-US" sz="2000" dirty="0"/>
              <a:t> Negative Bending – Typical Assume Bare Steel</a:t>
            </a:r>
          </a:p>
          <a:p>
            <a:pPr lvl="1" algn="l" eaLnBrk="1" hangingPunct="1">
              <a:buClr>
                <a:srgbClr val="FF0000"/>
              </a:buClr>
              <a:buFont typeface="Arial" pitchFamily="34" charset="0"/>
              <a:buChar char="•"/>
            </a:pPr>
            <a:r>
              <a:rPr lang="en-US" sz="2000" dirty="0"/>
              <a:t>  0.8 x </a:t>
            </a:r>
            <a:r>
              <a:rPr lang="en-US" sz="2000" dirty="0" err="1"/>
              <a:t>I</a:t>
            </a:r>
            <a:r>
              <a:rPr lang="en-US" sz="2000" baseline="-25000" dirty="0" err="1"/>
              <a:t>eq</a:t>
            </a:r>
            <a:r>
              <a:rPr lang="en-US" sz="2000" dirty="0"/>
              <a:t> For Strength (Direct Analysis)</a:t>
            </a:r>
          </a:p>
          <a:p>
            <a:pPr algn="l" eaLnBrk="1" hangingPunct="1">
              <a:buClr>
                <a:srgbClr val="FF0000"/>
              </a:buClr>
              <a:buFont typeface="Arial" pitchFamily="34" charset="0"/>
              <a:buChar char="•"/>
            </a:pPr>
            <a:r>
              <a:rPr lang="en-US" sz="2000" dirty="0"/>
              <a:t>  Column Moment Of Inertia</a:t>
            </a:r>
          </a:p>
          <a:p>
            <a:pPr lvl="1" algn="l" eaLnBrk="1" hangingPunct="1">
              <a:buClr>
                <a:srgbClr val="FF0000"/>
              </a:buClr>
              <a:buFont typeface="Arial" pitchFamily="34" charset="0"/>
              <a:buChar char="•"/>
            </a:pPr>
            <a:r>
              <a:rPr lang="en-US" sz="2000" dirty="0"/>
              <a:t>  </a:t>
            </a:r>
            <a:r>
              <a:rPr lang="en-US" sz="2000" dirty="0" err="1"/>
              <a:t>I</a:t>
            </a:r>
            <a:r>
              <a:rPr lang="en-US" sz="2000" baseline="-25000" dirty="0" err="1"/>
              <a:t>col</a:t>
            </a:r>
            <a:r>
              <a:rPr lang="en-US" sz="2000" dirty="0"/>
              <a:t> For Drift</a:t>
            </a:r>
          </a:p>
          <a:p>
            <a:pPr lvl="1" algn="l" eaLnBrk="1" hangingPunct="1">
              <a:buClr>
                <a:srgbClr val="FF0000"/>
              </a:buClr>
              <a:buFont typeface="Arial" pitchFamily="34" charset="0"/>
              <a:buChar char="•"/>
            </a:pPr>
            <a:r>
              <a:rPr lang="en-US" sz="2000" dirty="0"/>
              <a:t>  0.8 x </a:t>
            </a:r>
            <a:r>
              <a:rPr lang="en-US" sz="2000" dirty="0" err="1"/>
              <a:t>t</a:t>
            </a:r>
            <a:r>
              <a:rPr lang="en-US" sz="2000" baseline="-25000" dirty="0" err="1"/>
              <a:t>b</a:t>
            </a:r>
            <a:r>
              <a:rPr lang="en-US" sz="2000" dirty="0"/>
              <a:t> x </a:t>
            </a:r>
            <a:r>
              <a:rPr lang="en-US" sz="2000" dirty="0" err="1"/>
              <a:t>I</a:t>
            </a:r>
            <a:r>
              <a:rPr lang="en-US" sz="2000" baseline="-25000" dirty="0" err="1"/>
              <a:t>col</a:t>
            </a:r>
            <a:r>
              <a:rPr lang="en-US" sz="2000" dirty="0"/>
              <a:t> For Strength (Direct Analysis)</a:t>
            </a:r>
          </a:p>
          <a:p>
            <a:pPr lvl="2" algn="l" eaLnBrk="1" hangingPunct="1">
              <a:buClr>
                <a:srgbClr val="FF0000"/>
              </a:buClr>
              <a:buFont typeface="Arial" pitchFamily="34" charset="0"/>
              <a:buChar char="•"/>
            </a:pPr>
            <a:r>
              <a:rPr lang="en-US" sz="2000" dirty="0"/>
              <a:t>  </a:t>
            </a:r>
            <a:r>
              <a:rPr lang="en-US" sz="2000" dirty="0" err="1"/>
              <a:t>t</a:t>
            </a:r>
            <a:r>
              <a:rPr lang="en-US" sz="2000" baseline="-25000" dirty="0" err="1"/>
              <a:t>b</a:t>
            </a:r>
            <a:r>
              <a:rPr lang="en-US" sz="2000" dirty="0"/>
              <a:t> Only Applies If </a:t>
            </a:r>
            <a:r>
              <a:rPr lang="en-US" sz="2000" dirty="0" err="1"/>
              <a:t>P</a:t>
            </a:r>
            <a:r>
              <a:rPr lang="en-US" sz="2000" baseline="-25000" dirty="0" err="1"/>
              <a:t>r</a:t>
            </a:r>
            <a:r>
              <a:rPr lang="en-US" sz="2000" dirty="0"/>
              <a:t>/</a:t>
            </a:r>
            <a:r>
              <a:rPr lang="en-US" sz="2000" dirty="0" err="1"/>
              <a:t>P</a:t>
            </a:r>
            <a:r>
              <a:rPr lang="en-US" sz="2000" baseline="-25000" dirty="0" err="1"/>
              <a:t>y</a:t>
            </a:r>
            <a:r>
              <a:rPr lang="en-US" sz="2000" dirty="0"/>
              <a:t> &gt; 0.5</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Analysis</a:t>
            </a:r>
          </a:p>
        </p:txBody>
      </p:sp>
    </p:spTree>
    <p:extLst>
      <p:ext uri="{BB962C8B-B14F-4D97-AF65-F5344CB8AC3E}">
        <p14:creationId xmlns:p14="http://schemas.microsoft.com/office/powerpoint/2010/main" val="31336159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44</a:t>
            </a:fld>
            <a:endParaRPr lang="en-US" dirty="0"/>
          </a:p>
        </p:txBody>
      </p:sp>
      <p:sp>
        <p:nvSpPr>
          <p:cNvPr id="3" name="Subtitle 2"/>
          <p:cNvSpPr>
            <a:spLocks noGrp="1"/>
          </p:cNvSpPr>
          <p:nvPr>
            <p:ph type="subTitle" idx="1"/>
          </p:nvPr>
        </p:nvSpPr>
        <p:spPr>
          <a:xfrm>
            <a:off x="289560" y="582898"/>
            <a:ext cx="8564880" cy="5481017"/>
          </a:xfrm>
        </p:spPr>
        <p:txBody>
          <a:bodyPr/>
          <a:lstStyle/>
          <a:p>
            <a:r>
              <a:rPr lang="en-US" sz="2400" b="1" i="1" dirty="0"/>
              <a:t>Connection Behavior Modeling</a:t>
            </a:r>
          </a:p>
          <a:p>
            <a:pPr algn="l"/>
            <a:endParaRPr lang="en-US" sz="2400" b="1" i="1" dirty="0"/>
          </a:p>
          <a:p>
            <a:pPr algn="l" eaLnBrk="1" hangingPunct="1">
              <a:buClr>
                <a:srgbClr val="FF0000"/>
              </a:buClr>
              <a:buFont typeface="Arial" pitchFamily="34" charset="0"/>
              <a:buChar char="•"/>
            </a:pPr>
            <a:r>
              <a:rPr lang="en-US" sz="2000" dirty="0"/>
              <a:t>  For Each Connection There Are 4 Connection Models</a:t>
            </a:r>
          </a:p>
          <a:p>
            <a:pPr lvl="1" algn="l" eaLnBrk="1" hangingPunct="1">
              <a:buClr>
                <a:srgbClr val="FF0000"/>
              </a:buClr>
              <a:buFont typeface="Arial" pitchFamily="34" charset="0"/>
              <a:buChar char="•"/>
            </a:pPr>
            <a:r>
              <a:rPr lang="en-US" sz="2000" dirty="0"/>
              <a:t>  Linear Spring Using </a:t>
            </a:r>
            <a:r>
              <a:rPr lang="en-US" sz="2000" dirty="0" err="1"/>
              <a:t>K</a:t>
            </a:r>
            <a:r>
              <a:rPr lang="en-US" sz="2000" baseline="-25000" dirty="0" err="1"/>
              <a:t>ci</a:t>
            </a:r>
            <a:r>
              <a:rPr lang="en-US" sz="2000" dirty="0"/>
              <a:t> For Dynamic Analysis For Determining Building Period</a:t>
            </a:r>
          </a:p>
          <a:p>
            <a:pPr lvl="1" algn="l" eaLnBrk="1" hangingPunct="1">
              <a:buClr>
                <a:srgbClr val="FF0000"/>
              </a:buClr>
              <a:buFont typeface="Arial" pitchFamily="34" charset="0"/>
              <a:buChar char="•"/>
            </a:pPr>
            <a:r>
              <a:rPr lang="en-US" sz="2000" dirty="0"/>
              <a:t>  Non-Linear Spring Using Nominal Connection Behavior Curve For Service Level Analysis</a:t>
            </a:r>
          </a:p>
          <a:p>
            <a:pPr lvl="1" algn="l" eaLnBrk="1" hangingPunct="1">
              <a:buClr>
                <a:srgbClr val="FF0000"/>
              </a:buClr>
              <a:buFont typeface="Arial" pitchFamily="34" charset="0"/>
              <a:buChar char="•"/>
            </a:pPr>
            <a:r>
              <a:rPr lang="en-US" sz="2000" dirty="0"/>
              <a:t>  Pin For Stage 1 Gravity Analysis Of Beams</a:t>
            </a:r>
          </a:p>
          <a:p>
            <a:pPr lvl="1" algn="l" eaLnBrk="1" hangingPunct="1">
              <a:buClr>
                <a:srgbClr val="FF0000"/>
              </a:buClr>
              <a:buFont typeface="Arial" pitchFamily="34" charset="0"/>
              <a:buChar char="•"/>
            </a:pPr>
            <a:r>
              <a:rPr lang="en-US" sz="2000" dirty="0"/>
              <a:t>  Non-Linear Spring Using Reduced Connection Behavior Curve For Stage 2 Strength Level Analysis</a:t>
            </a:r>
          </a:p>
          <a:p>
            <a:pPr lvl="1" algn="l" eaLnBrk="1" hangingPunct="1">
              <a:buClr>
                <a:srgbClr val="FF0000"/>
              </a:buClr>
              <a:buFont typeface="Arial" pitchFamily="34" charset="0"/>
              <a:buChar char="•"/>
            </a:pPr>
            <a:r>
              <a:rPr lang="en-US" sz="2000" dirty="0"/>
              <a:t>  SAP 2000 Allows 2 Connection Behavior Definitions – One For Linear Analysis And One For Non-Linear Analysis When Using The Multi-Linear Elastic Link Option</a:t>
            </a:r>
          </a:p>
          <a:p>
            <a:pPr algn="l" eaLnBrk="1" hangingPunct="1">
              <a:buClr>
                <a:srgbClr val="FF0000"/>
              </a:buClr>
              <a:buFont typeface="Arial" pitchFamily="34" charset="0"/>
              <a:buChar char="•"/>
            </a:pPr>
            <a:r>
              <a:rPr lang="en-US" sz="2000" dirty="0"/>
              <a:t>  Conduct A Path Independent Analysis Where Connection Behavior Always Remains On Connection Curve</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Analysis</a:t>
            </a:r>
          </a:p>
        </p:txBody>
      </p:sp>
    </p:spTree>
    <p:extLst>
      <p:ext uri="{BB962C8B-B14F-4D97-AF65-F5344CB8AC3E}">
        <p14:creationId xmlns:p14="http://schemas.microsoft.com/office/powerpoint/2010/main" val="30832566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Slide Number Placeholder 9"/>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45</a:t>
            </a:fld>
            <a:endParaRPr lang="en-US" dirty="0"/>
          </a:p>
        </p:txBody>
      </p:sp>
      <p:sp>
        <p:nvSpPr>
          <p:cNvPr id="8" name="Text Box 2"/>
          <p:cNvSpPr txBox="1">
            <a:spLocks noChangeArrowheads="1"/>
          </p:cNvSpPr>
          <p:nvPr/>
        </p:nvSpPr>
        <p:spPr bwMode="auto">
          <a:xfrm>
            <a:off x="457200" y="5680045"/>
            <a:ext cx="7924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b="1">
                <a:solidFill>
                  <a:schemeClr val="accent2"/>
                </a:solidFill>
                <a:latin typeface="Verdana" pitchFamily="34" charset="0"/>
              </a:defRPr>
            </a:lvl1pPr>
            <a:lvl2pPr marL="742950" indent="-285750" eaLnBrk="0" hangingPunct="0">
              <a:defRPr sz="2800" b="1">
                <a:solidFill>
                  <a:schemeClr val="accent2"/>
                </a:solidFill>
                <a:latin typeface="Verdana" pitchFamily="34" charset="0"/>
              </a:defRPr>
            </a:lvl2pPr>
            <a:lvl3pPr marL="1143000" indent="-228600" eaLnBrk="0" hangingPunct="0">
              <a:defRPr sz="2800" b="1">
                <a:solidFill>
                  <a:schemeClr val="accent2"/>
                </a:solidFill>
                <a:latin typeface="Verdana" pitchFamily="34" charset="0"/>
              </a:defRPr>
            </a:lvl3pPr>
            <a:lvl4pPr marL="1600200" indent="-228600" eaLnBrk="0" hangingPunct="0">
              <a:defRPr sz="2800" b="1">
                <a:solidFill>
                  <a:schemeClr val="accent2"/>
                </a:solidFill>
                <a:latin typeface="Verdana" pitchFamily="34" charset="0"/>
              </a:defRPr>
            </a:lvl4pPr>
            <a:lvl5pPr marL="2057400" indent="-228600" eaLnBrk="0" hangingPunct="0">
              <a:defRPr sz="2800" b="1">
                <a:solidFill>
                  <a:schemeClr val="accent2"/>
                </a:solidFill>
                <a:latin typeface="Verdana" pitchFamily="34" charset="0"/>
              </a:defRPr>
            </a:lvl5pPr>
            <a:lvl6pPr marL="2514600" indent="-228600" eaLnBrk="0" fontAlgn="base" hangingPunct="0">
              <a:spcBef>
                <a:spcPct val="50000"/>
              </a:spcBef>
              <a:spcAft>
                <a:spcPct val="0"/>
              </a:spcAft>
              <a:buChar char="•"/>
              <a:defRPr sz="2800" b="1">
                <a:solidFill>
                  <a:schemeClr val="accent2"/>
                </a:solidFill>
                <a:latin typeface="Verdana" pitchFamily="34" charset="0"/>
              </a:defRPr>
            </a:lvl6pPr>
            <a:lvl7pPr marL="2971800" indent="-228600" eaLnBrk="0" fontAlgn="base" hangingPunct="0">
              <a:spcBef>
                <a:spcPct val="50000"/>
              </a:spcBef>
              <a:spcAft>
                <a:spcPct val="0"/>
              </a:spcAft>
              <a:buChar char="•"/>
              <a:defRPr sz="2800" b="1">
                <a:solidFill>
                  <a:schemeClr val="accent2"/>
                </a:solidFill>
                <a:latin typeface="Verdana" pitchFamily="34" charset="0"/>
              </a:defRPr>
            </a:lvl7pPr>
            <a:lvl8pPr marL="3429000" indent="-228600" eaLnBrk="0" fontAlgn="base" hangingPunct="0">
              <a:spcBef>
                <a:spcPct val="50000"/>
              </a:spcBef>
              <a:spcAft>
                <a:spcPct val="0"/>
              </a:spcAft>
              <a:buChar char="•"/>
              <a:defRPr sz="2800" b="1">
                <a:solidFill>
                  <a:schemeClr val="accent2"/>
                </a:solidFill>
                <a:latin typeface="Verdana" pitchFamily="34" charset="0"/>
              </a:defRPr>
            </a:lvl8pPr>
            <a:lvl9pPr marL="3886200" indent="-228600" eaLnBrk="0" fontAlgn="base" hangingPunct="0">
              <a:spcBef>
                <a:spcPct val="50000"/>
              </a:spcBef>
              <a:spcAft>
                <a:spcPct val="0"/>
              </a:spcAft>
              <a:buChar char="•"/>
              <a:defRPr sz="2800" b="1">
                <a:solidFill>
                  <a:schemeClr val="accent2"/>
                </a:solidFill>
                <a:latin typeface="Verdana" pitchFamily="34" charset="0"/>
              </a:defRPr>
            </a:lvl9pPr>
          </a:lstStyle>
          <a:p>
            <a:pPr eaLnBrk="1" hangingPunct="1">
              <a:buClr>
                <a:srgbClr val="FF0000"/>
              </a:buClr>
              <a:buFont typeface="Arial" pitchFamily="34" charset="0"/>
              <a:buChar char="•"/>
            </a:pPr>
            <a:r>
              <a:rPr lang="en-US" sz="2000" b="0" dirty="0">
                <a:solidFill>
                  <a:schemeClr val="tx1"/>
                </a:solidFill>
                <a:latin typeface="+mn-lt"/>
              </a:rPr>
              <a:t>Reason For Not Reducing Beam Sizes</a:t>
            </a:r>
          </a:p>
        </p:txBody>
      </p:sp>
      <p:graphicFrame>
        <p:nvGraphicFramePr>
          <p:cNvPr id="7" name="Object 3" descr="Difference between path independence and path dependence.&#10;"/>
          <p:cNvGraphicFramePr>
            <a:graphicFrameLocks noChangeAspect="1"/>
          </p:cNvGraphicFramePr>
          <p:nvPr>
            <p:extLst>
              <p:ext uri="{D42A27DB-BD31-4B8C-83A1-F6EECF244321}">
                <p14:modId xmlns:p14="http://schemas.microsoft.com/office/powerpoint/2010/main" val="3472216774"/>
              </p:ext>
            </p:extLst>
          </p:nvPr>
        </p:nvGraphicFramePr>
        <p:xfrm>
          <a:off x="1895475" y="1650970"/>
          <a:ext cx="5353050" cy="3790950"/>
        </p:xfrm>
        <a:graphic>
          <a:graphicData uri="http://schemas.openxmlformats.org/presentationml/2006/ole">
            <mc:AlternateContent xmlns:mc="http://schemas.openxmlformats.org/markup-compatibility/2006">
              <mc:Choice xmlns:v="urn:schemas-microsoft-com:vml" Requires="v">
                <p:oleObj spid="_x0000_s32888" name="Worksheet" r:id="rId4" imgW="8477250" imgH="6000750" progId="Excel.Sheet.8">
                  <p:embed/>
                </p:oleObj>
              </mc:Choice>
              <mc:Fallback>
                <p:oleObj name="Worksheet" r:id="rId4" imgW="8477250" imgH="600075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5475" y="1650970"/>
                        <a:ext cx="5353050" cy="3790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ubtitle 2"/>
          <p:cNvSpPr>
            <a:spLocks noGrp="1"/>
          </p:cNvSpPr>
          <p:nvPr>
            <p:ph type="subTitle" idx="1"/>
          </p:nvPr>
        </p:nvSpPr>
        <p:spPr>
          <a:xfrm>
            <a:off x="609600" y="582899"/>
            <a:ext cx="7924800" cy="5737690"/>
          </a:xfrm>
        </p:spPr>
        <p:txBody>
          <a:bodyPr/>
          <a:lstStyle/>
          <a:p>
            <a:r>
              <a:rPr lang="en-US" sz="2400" b="1" i="1" dirty="0"/>
              <a:t>Connection Behavior Modeling</a:t>
            </a:r>
            <a:endParaRPr lang="en-US" sz="2000" b="1" i="1" dirty="0"/>
          </a:p>
          <a:p>
            <a:endParaRPr lang="en-US" sz="1000" b="1" i="1" dirty="0"/>
          </a:p>
          <a:p>
            <a:pPr marL="342900" indent="-342900" algn="l">
              <a:buClr>
                <a:srgbClr val="FF0000"/>
              </a:buClr>
              <a:buFont typeface="Arial" pitchFamily="34" charset="0"/>
              <a:buChar char="•"/>
            </a:pPr>
            <a:r>
              <a:rPr lang="en-US" sz="2000" dirty="0"/>
              <a:t>Path Independent Vs. Path Dependent</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Analysis</a:t>
            </a:r>
          </a:p>
        </p:txBody>
      </p:sp>
    </p:spTree>
    <p:extLst>
      <p:ext uri="{BB962C8B-B14F-4D97-AF65-F5344CB8AC3E}">
        <p14:creationId xmlns:p14="http://schemas.microsoft.com/office/powerpoint/2010/main" val="480915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46</a:t>
            </a:fld>
            <a:endParaRPr lang="en-US" dirty="0"/>
          </a:p>
        </p:txBody>
      </p:sp>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pic>
        <p:nvPicPr>
          <p:cNvPr id="10" name="Picture 9" descr="Equation for rot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599" y="5772325"/>
            <a:ext cx="258127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 name="Picture 10" descr="Equation for rot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599" y="5772325"/>
            <a:ext cx="1981200" cy="96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152400" y="582899"/>
            <a:ext cx="8839200" cy="5189426"/>
          </a:xfrm>
        </p:spPr>
        <p:txBody>
          <a:bodyPr/>
          <a:lstStyle/>
          <a:p>
            <a:r>
              <a:rPr lang="en-US" sz="2400" b="1" i="1" dirty="0"/>
              <a:t>Building Drift and P-</a:t>
            </a:r>
            <a:r>
              <a:rPr lang="en-US" sz="2400" b="1" i="1" dirty="0">
                <a:latin typeface="Symbol" pitchFamily="18" charset="2"/>
              </a:rPr>
              <a:t>D</a:t>
            </a:r>
            <a:r>
              <a:rPr lang="en-US" sz="2400" b="1" i="1" dirty="0"/>
              <a:t> Checks</a:t>
            </a:r>
          </a:p>
          <a:p>
            <a:endParaRPr lang="en-US" sz="1000" b="1" i="1" dirty="0"/>
          </a:p>
          <a:p>
            <a:pPr algn="l" eaLnBrk="1" hangingPunct="1">
              <a:buClr>
                <a:srgbClr val="FF0000"/>
              </a:buClr>
              <a:buFont typeface="Arial" pitchFamily="34" charset="0"/>
              <a:buChar char="•"/>
            </a:pPr>
            <a:r>
              <a:rPr lang="en-US" sz="2000" dirty="0"/>
              <a:t>  Use Service Moment-Rotation Curves and Full Member Moment of Inertia</a:t>
            </a:r>
          </a:p>
          <a:p>
            <a:pPr algn="l" eaLnBrk="1" hangingPunct="1">
              <a:buClr>
                <a:srgbClr val="FF0000"/>
              </a:buClr>
              <a:buFont typeface="Arial" pitchFamily="34" charset="0"/>
              <a:buChar char="•"/>
            </a:pPr>
            <a:r>
              <a:rPr lang="en-US" sz="2000" dirty="0"/>
              <a:t>  Nonlinear Analysis Required Because of Connection Curves (Requires Non-Linear Load Combinations)</a:t>
            </a:r>
          </a:p>
          <a:p>
            <a:pPr algn="l" eaLnBrk="1" hangingPunct="1">
              <a:buClr>
                <a:srgbClr val="FF0000"/>
              </a:buClr>
              <a:buFont typeface="Arial" pitchFamily="34" charset="0"/>
              <a:buChar char="•"/>
            </a:pPr>
            <a:r>
              <a:rPr lang="en-US" sz="2000" dirty="0"/>
              <a:t>  Check Wind and Seismic Drift Using P-</a:t>
            </a:r>
            <a:r>
              <a:rPr lang="en-US" sz="2000" dirty="0">
                <a:latin typeface="Symbol" pitchFamily="18" charset="2"/>
              </a:rPr>
              <a:t>D</a:t>
            </a:r>
            <a:r>
              <a:rPr lang="en-US" sz="2000" dirty="0"/>
              <a:t> Analysis</a:t>
            </a:r>
          </a:p>
          <a:p>
            <a:pPr lvl="1" algn="l" eaLnBrk="1" hangingPunct="1">
              <a:buClr>
                <a:srgbClr val="FF0000"/>
              </a:buClr>
              <a:buFont typeface="Arial" pitchFamily="34" charset="0"/>
              <a:buChar char="•"/>
            </a:pPr>
            <a:r>
              <a:rPr lang="en-US" sz="2000" dirty="0"/>
              <a:t>  Wind Drift: </a:t>
            </a:r>
            <a:r>
              <a:rPr lang="en-US" sz="2000" dirty="0" err="1"/>
              <a:t>h</a:t>
            </a:r>
            <a:r>
              <a:rPr lang="en-US" sz="2000" baseline="-25000" dirty="0" err="1"/>
              <a:t>sx</a:t>
            </a:r>
            <a:r>
              <a:rPr lang="en-US" sz="2000" dirty="0"/>
              <a:t>/400 Limit Applied</a:t>
            </a:r>
          </a:p>
          <a:p>
            <a:pPr lvl="1" algn="l" eaLnBrk="1" hangingPunct="1">
              <a:buClr>
                <a:srgbClr val="FF0000"/>
              </a:buClr>
              <a:buFont typeface="Arial" pitchFamily="34" charset="0"/>
              <a:buChar char="•"/>
            </a:pPr>
            <a:r>
              <a:rPr lang="en-US" sz="2000" dirty="0"/>
              <a:t>  Torsional Irregularity Check ASCE 7-16 Table 12.3-1</a:t>
            </a:r>
          </a:p>
          <a:p>
            <a:pPr lvl="1" algn="l" eaLnBrk="1" hangingPunct="1">
              <a:buClr>
                <a:srgbClr val="FF0000"/>
              </a:buClr>
              <a:buFont typeface="Arial" pitchFamily="34" charset="0"/>
              <a:buChar char="•"/>
            </a:pPr>
            <a:r>
              <a:rPr lang="en-US" sz="2000" dirty="0"/>
              <a:t>  Seismic Drift Check ASCE 7-16 Table 12.12-1</a:t>
            </a:r>
          </a:p>
          <a:p>
            <a:pPr algn="l" eaLnBrk="1" hangingPunct="1">
              <a:buClr>
                <a:srgbClr val="FF0000"/>
              </a:buClr>
              <a:buFont typeface="Arial" pitchFamily="34" charset="0"/>
              <a:buChar char="•"/>
            </a:pPr>
            <a:r>
              <a:rPr lang="en-US" sz="2000" dirty="0"/>
              <a:t>  Check P-</a:t>
            </a:r>
            <a:r>
              <a:rPr lang="en-US" sz="2000" dirty="0">
                <a:latin typeface="Symbol" pitchFamily="18" charset="2"/>
              </a:rPr>
              <a:t>D</a:t>
            </a:r>
            <a:r>
              <a:rPr lang="en-US" sz="2000" dirty="0"/>
              <a:t> Effect and Story Stability Coefficient (q) By Comparing and Contrasting Analysis Results With and Without P-</a:t>
            </a:r>
            <a:r>
              <a:rPr lang="en-US" sz="2000" dirty="0">
                <a:latin typeface="Symbol" pitchFamily="18" charset="2"/>
              </a:rPr>
              <a:t>D</a:t>
            </a:r>
            <a:r>
              <a:rPr lang="en-US" sz="2000" dirty="0"/>
              <a:t>.</a:t>
            </a:r>
          </a:p>
          <a:p>
            <a:pPr lvl="1" algn="l" eaLnBrk="1" hangingPunct="1">
              <a:buClr>
                <a:srgbClr val="FF0000"/>
              </a:buClr>
              <a:buFont typeface="Arial" pitchFamily="34" charset="0"/>
              <a:buChar char="•"/>
            </a:pPr>
            <a:r>
              <a:rPr lang="en-US" sz="2000" dirty="0"/>
              <a:t>  Check For P-</a:t>
            </a:r>
            <a:r>
              <a:rPr lang="en-US" sz="2000" dirty="0">
                <a:latin typeface="Symbol" pitchFamily="18" charset="2"/>
              </a:rPr>
              <a:t>D</a:t>
            </a:r>
            <a:r>
              <a:rPr lang="en-US" sz="2000" dirty="0"/>
              <a:t> Effect to Be Less Than 1.5 to Meet AISC 360 Requirement For Using Notional Loads As Minimum Lateral Load (Factored Load Check)</a:t>
            </a:r>
          </a:p>
          <a:p>
            <a:pPr lvl="1" algn="l" eaLnBrk="1" hangingPunct="1">
              <a:buClr>
                <a:srgbClr val="FF0000"/>
              </a:buClr>
              <a:buFont typeface="Arial" pitchFamily="34" charset="0"/>
              <a:buChar char="•"/>
            </a:pPr>
            <a:r>
              <a:rPr lang="en-US" sz="2000" dirty="0"/>
              <a:t>  Check For </a:t>
            </a:r>
            <a:r>
              <a:rPr lang="en-US" sz="2000" i="1" dirty="0">
                <a:latin typeface="Symbol" pitchFamily="18" charset="2"/>
              </a:rPr>
              <a:t>q</a:t>
            </a:r>
            <a:r>
              <a:rPr lang="en-US" sz="2000" dirty="0"/>
              <a:t> per Section 12.8.7 of ASCE 7-10 (No Load Factor &gt; 1.0)</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ASCE 7-16 &amp; AISC Design Checks</a:t>
            </a:r>
          </a:p>
        </p:txBody>
      </p:sp>
    </p:spTree>
    <p:extLst>
      <p:ext uri="{BB962C8B-B14F-4D97-AF65-F5344CB8AC3E}">
        <p14:creationId xmlns:p14="http://schemas.microsoft.com/office/powerpoint/2010/main" val="5185630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r>
              <a:rPr lang="en-US"/>
              <a:t>Instructional Material Complementing FEMA P-1051, Design Examples</a:t>
            </a:r>
          </a:p>
        </p:txBody>
      </p:sp>
      <p:sp>
        <p:nvSpPr>
          <p:cNvPr id="8" name="Slide Number Placeholder 7"/>
          <p:cNvSpPr>
            <a:spLocks noGrp="1"/>
          </p:cNvSpPr>
          <p:nvPr>
            <p:ph type="sldNum" sz="quarter" idx="11"/>
          </p:nvPr>
        </p:nvSpPr>
        <p:spPr/>
        <p:txBody>
          <a:bodyPr/>
          <a:lstStyle/>
          <a:p>
            <a:r>
              <a:rPr lang="en-US"/>
              <a:t>Composite Steel R/C - </a:t>
            </a:r>
            <a:fld id="{D017DC44-3C1B-4418-9E73-92DE8427F6AF}" type="slidenum">
              <a:rPr lang="en-US" smtClean="0"/>
              <a:pPr/>
              <a:t>47</a:t>
            </a:fld>
            <a:endParaRPr lang="en-US" dirty="0"/>
          </a:p>
        </p:txBody>
      </p:sp>
      <p:sp>
        <p:nvSpPr>
          <p:cNvPr id="3" name="Subtitle 2"/>
          <p:cNvSpPr>
            <a:spLocks noGrp="1"/>
          </p:cNvSpPr>
          <p:nvPr>
            <p:ph idx="1"/>
          </p:nvPr>
        </p:nvSpPr>
        <p:spPr>
          <a:xfrm>
            <a:off x="443038" y="1604963"/>
            <a:ext cx="8257925" cy="4297362"/>
          </a:xfrm>
        </p:spPr>
        <p:txBody>
          <a:bodyPr/>
          <a:lstStyle/>
          <a:p>
            <a:pPr marL="0" indent="0" algn="ctr">
              <a:buNone/>
            </a:pPr>
            <a:r>
              <a:rPr lang="en-US" sz="2400" b="1" dirty="0"/>
              <a:t>Beam Design</a:t>
            </a:r>
          </a:p>
          <a:p>
            <a:endParaRPr lang="en-US" sz="2000" dirty="0"/>
          </a:p>
          <a:p>
            <a:r>
              <a:rPr lang="en-US" sz="2100" dirty="0"/>
              <a:t>  Design As Composite Beam For 100% Composite Action</a:t>
            </a:r>
          </a:p>
          <a:p>
            <a:r>
              <a:rPr lang="en-US" sz="2100" dirty="0"/>
              <a:t>  Shear Stud Distribution Needs To Allow For Development of Slab Reinforcing Between Column and Inflection Point But Does Not Need to Develop 100% Composite Action Between These Points</a:t>
            </a:r>
          </a:p>
          <a:p>
            <a:r>
              <a:rPr lang="en-US" sz="2100" dirty="0"/>
              <a:t>  AISC 341 Section G4 Does Not Specifically Address Beam Compactness Criteria – Suggest Using AISC 360 Compact Criteria (Note AISC 341-16 Will Require Seismic Compact Criteria)</a:t>
            </a:r>
          </a:p>
        </p:txBody>
      </p:sp>
      <p:sp>
        <p:nvSpPr>
          <p:cNvPr id="2" name="Title 1"/>
          <p:cNvSpPr>
            <a:spLocks noGrp="1"/>
          </p:cNvSpPr>
          <p:nvPr>
            <p:ph type="title"/>
          </p:nvPr>
        </p:nvSpPr>
        <p:spPr/>
        <p:txBody>
          <a:bodyPr/>
          <a:lstStyle/>
          <a:p>
            <a:r>
              <a:rPr lang="en-US"/>
              <a:t>ASCE 7-16 &amp; AISC Design Checks</a:t>
            </a:r>
            <a:endParaRPr lang="en-US" dirty="0"/>
          </a:p>
        </p:txBody>
      </p:sp>
    </p:spTree>
    <p:extLst>
      <p:ext uri="{BB962C8B-B14F-4D97-AF65-F5344CB8AC3E}">
        <p14:creationId xmlns:p14="http://schemas.microsoft.com/office/powerpoint/2010/main" val="16702028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48</a:t>
            </a:fld>
            <a:endParaRPr lang="en-US" dirty="0"/>
          </a:p>
        </p:txBody>
      </p:sp>
      <p:pic>
        <p:nvPicPr>
          <p:cNvPr id="6" name="Picture 2" descr="Loading and bending moment diagram that illustrates the issues associated with the potential of lateral torsional buckling of beams that are part of the frame&#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1" y="2521319"/>
            <a:ext cx="6400800" cy="389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304801" y="495546"/>
            <a:ext cx="8381999" cy="2025773"/>
          </a:xfrm>
        </p:spPr>
        <p:txBody>
          <a:bodyPr/>
          <a:lstStyle/>
          <a:p>
            <a:r>
              <a:rPr lang="en-US" sz="2400" b="1" i="1" dirty="0"/>
              <a:t>Beam Design</a:t>
            </a:r>
            <a:endParaRPr lang="en-US" sz="2000" b="1" i="1" dirty="0"/>
          </a:p>
          <a:p>
            <a:pPr algn="l"/>
            <a:r>
              <a:rPr lang="en-US" sz="2000" dirty="0"/>
              <a:t>Because Beam Is Now Part Of Lateral System, It May Go Into Negative Moment At One End Resulting In Possibly Considering The Entire Beam As Un-braced For Lateral-Torsional Buckling Checks – Consider Using Alternative </a:t>
            </a:r>
            <a:r>
              <a:rPr lang="en-US" sz="2000" dirty="0" err="1"/>
              <a:t>C</a:t>
            </a:r>
            <a:r>
              <a:rPr lang="en-US" sz="2000" baseline="-25000" dirty="0" err="1"/>
              <a:t>b</a:t>
            </a:r>
            <a:r>
              <a:rPr lang="en-US" sz="2000" dirty="0"/>
              <a:t> Equations For Special Beam Cases (</a:t>
            </a:r>
            <a:r>
              <a:rPr lang="en-US" sz="2000" dirty="0" err="1"/>
              <a:t>Yura</a:t>
            </a:r>
            <a:r>
              <a:rPr lang="en-US" sz="2000" dirty="0"/>
              <a:t>, </a:t>
            </a:r>
            <a:r>
              <a:rPr lang="en-US" sz="2000" dirty="0" err="1"/>
              <a:t>Helwig</a:t>
            </a:r>
            <a:r>
              <a:rPr lang="en-US" sz="2000" dirty="0"/>
              <a:t> – Beam Buckling and Bracing)</a:t>
            </a:r>
            <a:endParaRPr lang="en-US" sz="2000" b="1" i="1" dirty="0"/>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ASCE 7-16 &amp; AISC Design Checks</a:t>
            </a:r>
          </a:p>
        </p:txBody>
      </p:sp>
    </p:spTree>
    <p:extLst>
      <p:ext uri="{BB962C8B-B14F-4D97-AF65-F5344CB8AC3E}">
        <p14:creationId xmlns:p14="http://schemas.microsoft.com/office/powerpoint/2010/main" val="1233521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49</a:t>
            </a:fld>
            <a:endParaRPr lang="en-US" dirty="0"/>
          </a:p>
        </p:txBody>
      </p:sp>
      <p:pic>
        <p:nvPicPr>
          <p:cNvPr id="8" name="Picture 2" descr="equation used to check column proced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5624" y="4700337"/>
            <a:ext cx="473392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Subtitle 2"/>
          <p:cNvSpPr>
            <a:spLocks noGrp="1"/>
          </p:cNvSpPr>
          <p:nvPr>
            <p:ph type="subTitle" idx="1"/>
          </p:nvPr>
        </p:nvSpPr>
        <p:spPr>
          <a:xfrm>
            <a:off x="228600" y="823528"/>
            <a:ext cx="8686800" cy="3636175"/>
          </a:xfrm>
        </p:spPr>
        <p:txBody>
          <a:bodyPr/>
          <a:lstStyle/>
          <a:p>
            <a:r>
              <a:rPr lang="en-US" sz="2400" b="1" i="1" dirty="0"/>
              <a:t>Column Design</a:t>
            </a:r>
            <a:endParaRPr lang="en-US" sz="2000" b="1" i="1" dirty="0"/>
          </a:p>
          <a:p>
            <a:pPr marL="342900" indent="-342900" algn="l" eaLnBrk="1" hangingPunct="1">
              <a:buClr>
                <a:srgbClr val="FF0000"/>
              </a:buClr>
              <a:buFont typeface="Arial" panose="020B0604020202020204" pitchFamily="34" charset="0"/>
              <a:buChar char="•"/>
            </a:pPr>
            <a:r>
              <a:rPr lang="en-US" sz="2000" dirty="0"/>
              <a:t>AISC 341 Section G4.5 Requires Columns Meet Requirements Of AISC 341 Section D2 </a:t>
            </a:r>
          </a:p>
          <a:p>
            <a:pPr marL="342900" indent="-342900" algn="l" eaLnBrk="1" hangingPunct="1">
              <a:buClr>
                <a:srgbClr val="FF0000"/>
              </a:buClr>
              <a:buFont typeface="Arial" panose="020B0604020202020204" pitchFamily="34" charset="0"/>
              <a:buChar char="•"/>
            </a:pPr>
            <a:r>
              <a:rPr lang="en-US" sz="2000" dirty="0"/>
              <a:t>Material Requirements of Section 6 Are Met By All W10 Columns of A992 Steel</a:t>
            </a:r>
          </a:p>
          <a:p>
            <a:pPr marL="342900" indent="-342900" algn="l" eaLnBrk="1" hangingPunct="1">
              <a:buClr>
                <a:srgbClr val="FF0000"/>
              </a:buClr>
              <a:buFont typeface="Arial" panose="020B0604020202020204" pitchFamily="34" charset="0"/>
              <a:buChar char="•"/>
            </a:pPr>
            <a:r>
              <a:rPr lang="en-US" sz="2000" dirty="0"/>
              <a:t>AISC 341 Requires Special Load Combination If </a:t>
            </a:r>
            <a:r>
              <a:rPr lang="en-US" sz="2000" i="1" dirty="0"/>
              <a:t>P</a:t>
            </a:r>
            <a:r>
              <a:rPr lang="en-US" sz="2000" i="1" baseline="-25000" dirty="0"/>
              <a:t>u</a:t>
            </a:r>
            <a:r>
              <a:rPr lang="en-US" sz="2000" i="1" dirty="0"/>
              <a:t>/</a:t>
            </a:r>
            <a:r>
              <a:rPr lang="en-US" sz="2000" i="1" dirty="0" err="1">
                <a:latin typeface="Symbol" pitchFamily="18" charset="2"/>
              </a:rPr>
              <a:t>f</a:t>
            </a:r>
            <a:r>
              <a:rPr lang="en-US" sz="2000" i="1" baseline="-25000" dirty="0" err="1"/>
              <a:t>c</a:t>
            </a:r>
            <a:r>
              <a:rPr lang="en-US" sz="2000" i="1" dirty="0" err="1"/>
              <a:t>P</a:t>
            </a:r>
            <a:r>
              <a:rPr lang="en-US" sz="2000" i="1" baseline="-25000" dirty="0" err="1"/>
              <a:t>n</a:t>
            </a:r>
            <a:r>
              <a:rPr lang="en-US" sz="2000" dirty="0"/>
              <a:t> Exceeds 0.4.</a:t>
            </a:r>
          </a:p>
          <a:p>
            <a:pPr marL="342900" indent="-342900" algn="l" eaLnBrk="1" hangingPunct="1">
              <a:buClr>
                <a:srgbClr val="FF0000"/>
              </a:buClr>
              <a:buFont typeface="Arial" panose="020B0604020202020204" pitchFamily="34" charset="0"/>
              <a:buChar char="•"/>
            </a:pPr>
            <a:r>
              <a:rPr lang="en-US" sz="2000" dirty="0"/>
              <a:t>AISC 360 Allow Use Of K = 1.0 By Direct Analysis Method</a:t>
            </a:r>
          </a:p>
          <a:p>
            <a:pPr marL="342900" indent="-342900" algn="l" eaLnBrk="1" hangingPunct="1">
              <a:buClr>
                <a:srgbClr val="FF0000"/>
              </a:buClr>
              <a:buFont typeface="Arial" panose="020B0604020202020204" pitchFamily="34" charset="0"/>
              <a:buChar char="•"/>
            </a:pPr>
            <a:r>
              <a:rPr lang="en-US" sz="2000" dirty="0"/>
              <a:t>AISC 341 Does Require Compactness Criteria.</a:t>
            </a:r>
          </a:p>
          <a:p>
            <a:pPr marL="342900" indent="-342900" algn="l" eaLnBrk="1" hangingPunct="1">
              <a:buClr>
                <a:srgbClr val="FF0000"/>
              </a:buClr>
              <a:buFont typeface="Arial" panose="020B0604020202020204" pitchFamily="34" charset="0"/>
              <a:buChar char="•"/>
            </a:pPr>
            <a:r>
              <a:rPr lang="en-US" sz="2000" dirty="0"/>
              <a:t>Strong Column Weak Beam Concept For C-PRMF Not Addressed By AISC 341 Currently But ASCE TC Recommends:</a:t>
            </a:r>
          </a:p>
        </p:txBody>
      </p:sp>
      <p:sp>
        <p:nvSpPr>
          <p:cNvPr id="2" name="Title 1"/>
          <p:cNvSpPr>
            <a:spLocks noGrp="1"/>
          </p:cNvSpPr>
          <p:nvPr>
            <p:ph type="ctrTitle"/>
          </p:nvPr>
        </p:nvSpPr>
        <p:spPr>
          <a:xfrm>
            <a:off x="0" y="160420"/>
            <a:ext cx="9144000" cy="567559"/>
          </a:xfrm>
        </p:spPr>
        <p:txBody>
          <a:bodyPr/>
          <a:lstStyle/>
          <a:p>
            <a:r>
              <a:rPr lang="en-US" sz="3200" dirty="0">
                <a:solidFill>
                  <a:schemeClr val="accent6"/>
                </a:solidFill>
              </a:rPr>
              <a:t>ASCE 7-16 &amp; AISC Design Checks</a:t>
            </a:r>
          </a:p>
        </p:txBody>
      </p:sp>
    </p:spTree>
    <p:extLst>
      <p:ext uri="{BB962C8B-B14F-4D97-AF65-F5344CB8AC3E}">
        <p14:creationId xmlns:p14="http://schemas.microsoft.com/office/powerpoint/2010/main" val="2114250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r>
              <a:rPr lang="en-US"/>
              <a:t>Instructional Material Complementing FEMA P-1051, Design Examples</a:t>
            </a:r>
          </a:p>
        </p:txBody>
      </p:sp>
      <p:sp>
        <p:nvSpPr>
          <p:cNvPr id="8" name="Slide Number Placeholder 7"/>
          <p:cNvSpPr>
            <a:spLocks noGrp="1"/>
          </p:cNvSpPr>
          <p:nvPr>
            <p:ph type="sldNum" sz="quarter" idx="11"/>
          </p:nvPr>
        </p:nvSpPr>
        <p:spPr/>
        <p:txBody>
          <a:bodyPr/>
          <a:lstStyle/>
          <a:p>
            <a:r>
              <a:rPr lang="en-US"/>
              <a:t>Composite Steel R/C - </a:t>
            </a:r>
            <a:fld id="{D017DC44-3C1B-4418-9E73-92DE8427F6AF}" type="slidenum">
              <a:rPr lang="en-US" smtClean="0"/>
              <a:pPr/>
              <a:t>5</a:t>
            </a:fld>
            <a:endParaRPr lang="en-US" dirty="0"/>
          </a:p>
        </p:txBody>
      </p:sp>
      <p:sp>
        <p:nvSpPr>
          <p:cNvPr id="3" name="Subtitle 2"/>
          <p:cNvSpPr>
            <a:spLocks noGrp="1"/>
          </p:cNvSpPr>
          <p:nvPr>
            <p:ph idx="1"/>
          </p:nvPr>
        </p:nvSpPr>
        <p:spPr>
          <a:xfrm>
            <a:off x="531521" y="1604962"/>
            <a:ext cx="8080959" cy="4933949"/>
          </a:xfrm>
        </p:spPr>
        <p:txBody>
          <a:bodyPr/>
          <a:lstStyle/>
          <a:p>
            <a:pPr marL="0" indent="0">
              <a:buNone/>
            </a:pPr>
            <a:r>
              <a:rPr lang="en-US" sz="2400" b="1" dirty="0"/>
              <a:t>Different From A Typical Moment Frame</a:t>
            </a:r>
          </a:p>
          <a:p>
            <a:endParaRPr lang="en-US" sz="2000" dirty="0"/>
          </a:p>
          <a:p>
            <a:r>
              <a:rPr lang="en-US" sz="2000" dirty="0"/>
              <a:t>The connections become the seismic fuses for seismic energy dissipation (need ductile connections)</a:t>
            </a:r>
          </a:p>
          <a:p>
            <a:r>
              <a:rPr lang="en-US" sz="2000" dirty="0"/>
              <a:t>Limited yielding of beams and columns</a:t>
            </a:r>
          </a:p>
          <a:p>
            <a:r>
              <a:rPr lang="en-US" sz="2000" dirty="0"/>
              <a:t>Required to engage more frames because of the reduced stiffness and strength</a:t>
            </a:r>
          </a:p>
          <a:p>
            <a:r>
              <a:rPr lang="en-US" sz="2000" dirty="0"/>
              <a:t>Highly redundant lateral force resisting system </a:t>
            </a:r>
          </a:p>
          <a:p>
            <a:r>
              <a:rPr lang="en-US" sz="2000" dirty="0"/>
              <a:t>Typically simple fabrication and erection details are used allowing quicker fabrication and erection</a:t>
            </a:r>
          </a:p>
          <a:p>
            <a:r>
              <a:rPr lang="en-US" sz="2000" dirty="0"/>
              <a:t>Cannot delegate the design to the fabricator</a:t>
            </a:r>
          </a:p>
          <a:p>
            <a:r>
              <a:rPr lang="en-US" sz="2000" dirty="0"/>
              <a:t>PRCC connections are not fully effective until the concrete hardens – similar to waiting for moment connections to get welded</a:t>
            </a:r>
          </a:p>
        </p:txBody>
      </p:sp>
      <p:sp>
        <p:nvSpPr>
          <p:cNvPr id="2" name="Title 1"/>
          <p:cNvSpPr>
            <a:spLocks noGrp="1"/>
          </p:cNvSpPr>
          <p:nvPr>
            <p:ph type="title"/>
          </p:nvPr>
        </p:nvSpPr>
        <p:spPr/>
        <p:txBody>
          <a:bodyPr/>
          <a:lstStyle/>
          <a:p>
            <a:r>
              <a:rPr lang="en-US"/>
              <a:t>Background &amp; Overview</a:t>
            </a:r>
            <a:endParaRPr lang="en-US" dirty="0"/>
          </a:p>
        </p:txBody>
      </p:sp>
    </p:spTree>
    <p:extLst>
      <p:ext uri="{BB962C8B-B14F-4D97-AF65-F5344CB8AC3E}">
        <p14:creationId xmlns:p14="http://schemas.microsoft.com/office/powerpoint/2010/main" val="4990814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50</a:t>
            </a:fld>
            <a:endParaRPr lang="en-US" dirty="0"/>
          </a:p>
        </p:txBody>
      </p:sp>
      <p:sp>
        <p:nvSpPr>
          <p:cNvPr id="7" name="Footer Placeholder 6"/>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10" name="Text Box 2"/>
          <p:cNvSpPr txBox="1">
            <a:spLocks noChangeArrowheads="1"/>
          </p:cNvSpPr>
          <p:nvPr/>
        </p:nvSpPr>
        <p:spPr bwMode="auto">
          <a:xfrm>
            <a:off x="533400" y="4948264"/>
            <a:ext cx="7924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b="1">
                <a:solidFill>
                  <a:schemeClr val="accent2"/>
                </a:solidFill>
                <a:latin typeface="Verdana" pitchFamily="34" charset="0"/>
              </a:defRPr>
            </a:lvl1pPr>
            <a:lvl2pPr marL="742950" indent="-285750" eaLnBrk="0" hangingPunct="0">
              <a:defRPr sz="2800" b="1">
                <a:solidFill>
                  <a:schemeClr val="accent2"/>
                </a:solidFill>
                <a:latin typeface="Verdana" pitchFamily="34" charset="0"/>
              </a:defRPr>
            </a:lvl2pPr>
            <a:lvl3pPr marL="1143000" indent="-228600" eaLnBrk="0" hangingPunct="0">
              <a:defRPr sz="2800" b="1">
                <a:solidFill>
                  <a:schemeClr val="accent2"/>
                </a:solidFill>
                <a:latin typeface="Verdana" pitchFamily="34" charset="0"/>
              </a:defRPr>
            </a:lvl3pPr>
            <a:lvl4pPr marL="1600200" indent="-228600" eaLnBrk="0" hangingPunct="0">
              <a:defRPr sz="2800" b="1">
                <a:solidFill>
                  <a:schemeClr val="accent2"/>
                </a:solidFill>
                <a:latin typeface="Verdana" pitchFamily="34" charset="0"/>
              </a:defRPr>
            </a:lvl4pPr>
            <a:lvl5pPr marL="2057400" indent="-228600" eaLnBrk="0" hangingPunct="0">
              <a:defRPr sz="2800" b="1">
                <a:solidFill>
                  <a:schemeClr val="accent2"/>
                </a:solidFill>
                <a:latin typeface="Verdana" pitchFamily="34" charset="0"/>
              </a:defRPr>
            </a:lvl5pPr>
            <a:lvl6pPr marL="2514600" indent="-228600" eaLnBrk="0" fontAlgn="base" hangingPunct="0">
              <a:spcBef>
                <a:spcPct val="50000"/>
              </a:spcBef>
              <a:spcAft>
                <a:spcPct val="0"/>
              </a:spcAft>
              <a:buChar char="•"/>
              <a:defRPr sz="2800" b="1">
                <a:solidFill>
                  <a:schemeClr val="accent2"/>
                </a:solidFill>
                <a:latin typeface="Verdana" pitchFamily="34" charset="0"/>
              </a:defRPr>
            </a:lvl6pPr>
            <a:lvl7pPr marL="2971800" indent="-228600" eaLnBrk="0" fontAlgn="base" hangingPunct="0">
              <a:spcBef>
                <a:spcPct val="50000"/>
              </a:spcBef>
              <a:spcAft>
                <a:spcPct val="0"/>
              </a:spcAft>
              <a:buChar char="•"/>
              <a:defRPr sz="2800" b="1">
                <a:solidFill>
                  <a:schemeClr val="accent2"/>
                </a:solidFill>
                <a:latin typeface="Verdana" pitchFamily="34" charset="0"/>
              </a:defRPr>
            </a:lvl7pPr>
            <a:lvl8pPr marL="3429000" indent="-228600" eaLnBrk="0" fontAlgn="base" hangingPunct="0">
              <a:spcBef>
                <a:spcPct val="50000"/>
              </a:spcBef>
              <a:spcAft>
                <a:spcPct val="0"/>
              </a:spcAft>
              <a:buChar char="•"/>
              <a:defRPr sz="2800" b="1">
                <a:solidFill>
                  <a:schemeClr val="accent2"/>
                </a:solidFill>
                <a:latin typeface="Verdana" pitchFamily="34" charset="0"/>
              </a:defRPr>
            </a:lvl8pPr>
            <a:lvl9pPr marL="3886200" indent="-228600" eaLnBrk="0" fontAlgn="base" hangingPunct="0">
              <a:spcBef>
                <a:spcPct val="50000"/>
              </a:spcBef>
              <a:spcAft>
                <a:spcPct val="0"/>
              </a:spcAft>
              <a:buChar char="•"/>
              <a:defRPr sz="2800" b="1">
                <a:solidFill>
                  <a:schemeClr val="accent2"/>
                </a:solidFill>
                <a:latin typeface="Verdana" pitchFamily="34" charset="0"/>
              </a:defRPr>
            </a:lvl9pPr>
          </a:lstStyle>
          <a:p>
            <a:pPr eaLnBrk="1" hangingPunct="1">
              <a:buClr>
                <a:srgbClr val="FF0000"/>
              </a:buClr>
              <a:buFont typeface="Arial" pitchFamily="34" charset="0"/>
              <a:buChar char="•"/>
            </a:pPr>
            <a:r>
              <a:rPr lang="en-US" sz="2000" b="0" dirty="0">
                <a:solidFill>
                  <a:schemeClr val="tx1"/>
                </a:solidFill>
                <a:latin typeface="+mn-lt"/>
              </a:rPr>
              <a:t>This Is Not The Case If Using Linear Springs To Model The Connection Behavior</a:t>
            </a:r>
          </a:p>
        </p:txBody>
      </p:sp>
      <p:sp>
        <p:nvSpPr>
          <p:cNvPr id="6" name="Text Box 2"/>
          <p:cNvSpPr txBox="1">
            <a:spLocks noChangeArrowheads="1"/>
          </p:cNvSpPr>
          <p:nvPr/>
        </p:nvSpPr>
        <p:spPr bwMode="auto">
          <a:xfrm>
            <a:off x="457200" y="2114602"/>
            <a:ext cx="7924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b="1">
                <a:solidFill>
                  <a:schemeClr val="accent2"/>
                </a:solidFill>
                <a:latin typeface="Verdana" pitchFamily="34" charset="0"/>
              </a:defRPr>
            </a:lvl1pPr>
            <a:lvl2pPr marL="742950" indent="-285750" eaLnBrk="0" hangingPunct="0">
              <a:defRPr sz="2800" b="1">
                <a:solidFill>
                  <a:schemeClr val="accent2"/>
                </a:solidFill>
                <a:latin typeface="Verdana" pitchFamily="34" charset="0"/>
              </a:defRPr>
            </a:lvl2pPr>
            <a:lvl3pPr marL="1143000" indent="-228600" eaLnBrk="0" hangingPunct="0">
              <a:defRPr sz="2800" b="1">
                <a:solidFill>
                  <a:schemeClr val="accent2"/>
                </a:solidFill>
                <a:latin typeface="Verdana" pitchFamily="34" charset="0"/>
              </a:defRPr>
            </a:lvl3pPr>
            <a:lvl4pPr marL="1600200" indent="-228600" eaLnBrk="0" hangingPunct="0">
              <a:defRPr sz="2800" b="1">
                <a:solidFill>
                  <a:schemeClr val="accent2"/>
                </a:solidFill>
                <a:latin typeface="Verdana" pitchFamily="34" charset="0"/>
              </a:defRPr>
            </a:lvl4pPr>
            <a:lvl5pPr marL="2057400" indent="-228600" eaLnBrk="0" hangingPunct="0">
              <a:defRPr sz="2800" b="1">
                <a:solidFill>
                  <a:schemeClr val="accent2"/>
                </a:solidFill>
                <a:latin typeface="Verdana" pitchFamily="34" charset="0"/>
              </a:defRPr>
            </a:lvl5pPr>
            <a:lvl6pPr marL="2514600" indent="-228600" eaLnBrk="0" fontAlgn="base" hangingPunct="0">
              <a:spcBef>
                <a:spcPct val="50000"/>
              </a:spcBef>
              <a:spcAft>
                <a:spcPct val="0"/>
              </a:spcAft>
              <a:buChar char="•"/>
              <a:defRPr sz="2800" b="1">
                <a:solidFill>
                  <a:schemeClr val="accent2"/>
                </a:solidFill>
                <a:latin typeface="Verdana" pitchFamily="34" charset="0"/>
              </a:defRPr>
            </a:lvl6pPr>
            <a:lvl7pPr marL="2971800" indent="-228600" eaLnBrk="0" fontAlgn="base" hangingPunct="0">
              <a:spcBef>
                <a:spcPct val="50000"/>
              </a:spcBef>
              <a:spcAft>
                <a:spcPct val="0"/>
              </a:spcAft>
              <a:buChar char="•"/>
              <a:defRPr sz="2800" b="1">
                <a:solidFill>
                  <a:schemeClr val="accent2"/>
                </a:solidFill>
                <a:latin typeface="Verdana" pitchFamily="34" charset="0"/>
              </a:defRPr>
            </a:lvl7pPr>
            <a:lvl8pPr marL="3429000" indent="-228600" eaLnBrk="0" fontAlgn="base" hangingPunct="0">
              <a:spcBef>
                <a:spcPct val="50000"/>
              </a:spcBef>
              <a:spcAft>
                <a:spcPct val="0"/>
              </a:spcAft>
              <a:buChar char="•"/>
              <a:defRPr sz="2800" b="1">
                <a:solidFill>
                  <a:schemeClr val="accent2"/>
                </a:solidFill>
                <a:latin typeface="Verdana" pitchFamily="34" charset="0"/>
              </a:defRPr>
            </a:lvl8pPr>
            <a:lvl9pPr marL="3886200" indent="-228600" eaLnBrk="0" fontAlgn="base" hangingPunct="0">
              <a:spcBef>
                <a:spcPct val="50000"/>
              </a:spcBef>
              <a:spcAft>
                <a:spcPct val="0"/>
              </a:spcAft>
              <a:buChar char="•"/>
              <a:defRPr sz="2800" b="1">
                <a:solidFill>
                  <a:schemeClr val="accent2"/>
                </a:solidFill>
                <a:latin typeface="Verdana" pitchFamily="34" charset="0"/>
              </a:defRPr>
            </a:lvl9pPr>
          </a:lstStyle>
          <a:p>
            <a:pPr eaLnBrk="1" hangingPunct="1">
              <a:buClr>
                <a:srgbClr val="FF0000"/>
              </a:buClr>
              <a:buFont typeface="Arial" pitchFamily="34" charset="0"/>
              <a:buChar char="•"/>
            </a:pPr>
            <a:r>
              <a:rPr lang="en-US" sz="2000" b="0" dirty="0">
                <a:solidFill>
                  <a:schemeClr val="tx1"/>
                </a:solidFill>
                <a:latin typeface="+mn-lt"/>
              </a:rPr>
              <a:t>Example Problem:</a:t>
            </a:r>
          </a:p>
        </p:txBody>
      </p:sp>
      <p:graphicFrame>
        <p:nvGraphicFramePr>
          <p:cNvPr id="11" name="Table 10" title="Table 9.4-5 Connection Moment Demand vs. Capacity (kip-ft)"/>
          <p:cNvGraphicFramePr>
            <a:graphicFrameLocks noGrp="1"/>
          </p:cNvGraphicFramePr>
          <p:nvPr>
            <p:extLst>
              <p:ext uri="{D42A27DB-BD31-4B8C-83A1-F6EECF244321}">
                <p14:modId xmlns:p14="http://schemas.microsoft.com/office/powerpoint/2010/main" val="2491981342"/>
              </p:ext>
            </p:extLst>
          </p:nvPr>
        </p:nvGraphicFramePr>
        <p:xfrm>
          <a:off x="1203121" y="2614103"/>
          <a:ext cx="6705599" cy="2057400"/>
        </p:xfrm>
        <a:graphic>
          <a:graphicData uri="http://schemas.openxmlformats.org/drawingml/2006/table">
            <a:tbl>
              <a:tblPr firstRow="1" firstCol="1" bandRow="1"/>
              <a:tblGrid>
                <a:gridCol w="1279459">
                  <a:extLst>
                    <a:ext uri="{9D8B030D-6E8A-4147-A177-3AD203B41FA5}">
                      <a16:colId xmlns:a16="http://schemas.microsoft.com/office/drawing/2014/main" val="20000"/>
                    </a:ext>
                  </a:extLst>
                </a:gridCol>
                <a:gridCol w="1356535">
                  <a:extLst>
                    <a:ext uri="{9D8B030D-6E8A-4147-A177-3AD203B41FA5}">
                      <a16:colId xmlns:a16="http://schemas.microsoft.com/office/drawing/2014/main" val="20001"/>
                    </a:ext>
                  </a:extLst>
                </a:gridCol>
                <a:gridCol w="1356535">
                  <a:extLst>
                    <a:ext uri="{9D8B030D-6E8A-4147-A177-3AD203B41FA5}">
                      <a16:colId xmlns:a16="http://schemas.microsoft.com/office/drawing/2014/main" val="20002"/>
                    </a:ext>
                  </a:extLst>
                </a:gridCol>
                <a:gridCol w="1356535">
                  <a:extLst>
                    <a:ext uri="{9D8B030D-6E8A-4147-A177-3AD203B41FA5}">
                      <a16:colId xmlns:a16="http://schemas.microsoft.com/office/drawing/2014/main" val="20003"/>
                    </a:ext>
                  </a:extLst>
                </a:gridCol>
                <a:gridCol w="1356535">
                  <a:extLst>
                    <a:ext uri="{9D8B030D-6E8A-4147-A177-3AD203B41FA5}">
                      <a16:colId xmlns:a16="http://schemas.microsoft.com/office/drawing/2014/main" val="20004"/>
                    </a:ext>
                  </a:extLst>
                </a:gridCol>
              </a:tblGrid>
              <a:tr h="340200">
                <a:tc gridSpan="5">
                  <a:txBody>
                    <a:bodyPr/>
                    <a:lstStyle/>
                    <a:p>
                      <a:pPr marL="0" marR="0">
                        <a:spcBef>
                          <a:spcPts val="0"/>
                        </a:spcBef>
                        <a:spcAft>
                          <a:spcPts val="0"/>
                        </a:spcAft>
                      </a:pPr>
                      <a:r>
                        <a:rPr lang="en-US" sz="1800" b="1" dirty="0">
                          <a:effectLst/>
                          <a:latin typeface="Times New Roman"/>
                          <a:ea typeface="Calibri"/>
                        </a:rPr>
                        <a:t>Table 9.4-5  </a:t>
                      </a:r>
                      <a:r>
                        <a:rPr lang="en-US" sz="1800" dirty="0">
                          <a:effectLst/>
                          <a:latin typeface="Times New Roman"/>
                          <a:ea typeface="Calibri"/>
                        </a:rPr>
                        <a:t>Connection Moment Demand vs. Capacity (kip-</a:t>
                      </a:r>
                      <a:r>
                        <a:rPr lang="en-US" sz="1800" dirty="0" err="1">
                          <a:effectLst/>
                          <a:latin typeface="Times New Roman"/>
                          <a:ea typeface="Calibri"/>
                        </a:rPr>
                        <a:t>ft</a:t>
                      </a:r>
                      <a:r>
                        <a:rPr lang="en-US" sz="1800" dirty="0">
                          <a:effectLst/>
                          <a:latin typeface="Times New Roman"/>
                          <a:ea typeface="Calibri"/>
                        </a:rPr>
                        <a:t>)</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40200">
                <a:tc>
                  <a:txBody>
                    <a:bodyPr/>
                    <a:lstStyle/>
                    <a:p>
                      <a:endParaRPr lang="en-US" sz="1800">
                        <a:effectLst/>
                        <a:latin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marL="0" marR="0" algn="ctr">
                        <a:spcBef>
                          <a:spcPts val="0"/>
                        </a:spcBef>
                        <a:spcAft>
                          <a:spcPts val="0"/>
                        </a:spcAft>
                      </a:pPr>
                      <a:r>
                        <a:rPr lang="en-US" sz="1800">
                          <a:solidFill>
                            <a:srgbClr val="000000"/>
                          </a:solidFill>
                          <a:effectLst/>
                          <a:latin typeface="Times New Roman"/>
                          <a:ea typeface="Calibri"/>
                        </a:rPr>
                        <a:t>W21 PRCC</a:t>
                      </a:r>
                      <a:endParaRPr lang="en-US" sz="18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marL="0" marR="0" algn="ctr">
                        <a:spcBef>
                          <a:spcPts val="0"/>
                        </a:spcBef>
                        <a:spcAft>
                          <a:spcPts val="0"/>
                        </a:spcAft>
                      </a:pPr>
                      <a:r>
                        <a:rPr lang="en-US" sz="1800">
                          <a:solidFill>
                            <a:srgbClr val="000000"/>
                          </a:solidFill>
                          <a:effectLst/>
                          <a:latin typeface="Times New Roman"/>
                          <a:ea typeface="Calibri"/>
                        </a:rPr>
                        <a:t>W18 PRCC</a:t>
                      </a:r>
                      <a:endParaRPr lang="en-US" sz="18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extLst>
                  <a:ext uri="{0D108BD9-81ED-4DB2-BD59-A6C34878D82A}">
                    <a16:rowId xmlns:a16="http://schemas.microsoft.com/office/drawing/2014/main" val="10001"/>
                  </a:ext>
                </a:extLst>
              </a:tr>
              <a:tr h="340200">
                <a:tc>
                  <a:txBody>
                    <a:bodyPr/>
                    <a:lstStyle/>
                    <a:p>
                      <a:endParaRPr lang="en-US" sz="1800">
                        <a:effectLst/>
                        <a:latin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a:ea typeface="Calibri"/>
                        </a:rPr>
                        <a:t>(-) M-</a:t>
                      </a:r>
                      <a:r>
                        <a:rPr lang="en-US" sz="1800">
                          <a:solidFill>
                            <a:srgbClr val="000000"/>
                          </a:solidFill>
                          <a:effectLst/>
                          <a:latin typeface="Symbol"/>
                          <a:ea typeface="Calibri"/>
                        </a:rPr>
                        <a:t>q</a:t>
                      </a:r>
                      <a:endParaRPr lang="en-US" sz="18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a:ea typeface="Calibri"/>
                        </a:rPr>
                        <a:t>(+) M-</a:t>
                      </a:r>
                      <a:r>
                        <a:rPr lang="en-US" sz="1800">
                          <a:solidFill>
                            <a:srgbClr val="000000"/>
                          </a:solidFill>
                          <a:effectLst/>
                          <a:latin typeface="Symbol"/>
                          <a:ea typeface="Calibri"/>
                        </a:rPr>
                        <a:t>q</a:t>
                      </a:r>
                      <a:endParaRPr lang="en-US" sz="18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a:ea typeface="Calibri"/>
                        </a:rPr>
                        <a:t>(-) M-</a:t>
                      </a:r>
                      <a:r>
                        <a:rPr lang="en-US" sz="1800">
                          <a:solidFill>
                            <a:srgbClr val="000000"/>
                          </a:solidFill>
                          <a:effectLst/>
                          <a:latin typeface="Symbol"/>
                          <a:ea typeface="Calibri"/>
                        </a:rPr>
                        <a:t>q</a:t>
                      </a:r>
                      <a:endParaRPr lang="en-US" sz="18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a:ea typeface="Calibri"/>
                        </a:rPr>
                        <a:t>(+) M-</a:t>
                      </a:r>
                      <a:r>
                        <a:rPr lang="en-US" sz="1800">
                          <a:solidFill>
                            <a:srgbClr val="000000"/>
                          </a:solidFill>
                          <a:effectLst/>
                          <a:latin typeface="Symbol"/>
                          <a:ea typeface="Calibri"/>
                        </a:rPr>
                        <a:t>q</a:t>
                      </a:r>
                      <a:endParaRPr lang="en-US" sz="18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40200">
                <a:tc>
                  <a:txBody>
                    <a:bodyPr/>
                    <a:lstStyle/>
                    <a:p>
                      <a:pPr marL="0" marR="0" algn="ctr">
                        <a:spcBef>
                          <a:spcPts val="0"/>
                        </a:spcBef>
                        <a:spcAft>
                          <a:spcPts val="0"/>
                        </a:spcAft>
                      </a:pPr>
                      <a:r>
                        <a:rPr lang="en-US" sz="1800">
                          <a:solidFill>
                            <a:srgbClr val="000000"/>
                          </a:solidFill>
                          <a:effectLst/>
                          <a:latin typeface="Times New Roman"/>
                          <a:ea typeface="Calibri"/>
                        </a:rPr>
                        <a:t>Demand</a:t>
                      </a:r>
                      <a:endParaRPr lang="en-US" sz="18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dirty="0">
                          <a:solidFill>
                            <a:srgbClr val="000000"/>
                          </a:solidFill>
                          <a:effectLst/>
                          <a:latin typeface="Times New Roman"/>
                          <a:ea typeface="Calibri"/>
                        </a:rPr>
                        <a:t>136</a:t>
                      </a:r>
                      <a:endParaRPr lang="en-US" sz="1800" dirty="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a:ea typeface="Calibri"/>
                        </a:rPr>
                        <a:t>87.0</a:t>
                      </a:r>
                      <a:endParaRPr lang="en-US" sz="18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a:ea typeface="Calibri"/>
                        </a:rPr>
                        <a:t>126</a:t>
                      </a:r>
                      <a:endParaRPr lang="en-US" sz="18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a:ea typeface="Calibri"/>
                        </a:rPr>
                        <a:t>37.0</a:t>
                      </a:r>
                      <a:endParaRPr lang="en-US" sz="1800">
                        <a:effectLst/>
                        <a:latin typeface="Times New Roman"/>
                        <a:ea typeface="Calibri"/>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3"/>
                  </a:ext>
                </a:extLst>
              </a:tr>
              <a:tr h="340200">
                <a:tc>
                  <a:txBody>
                    <a:bodyPr/>
                    <a:lstStyle/>
                    <a:p>
                      <a:pPr marL="0" marR="0" algn="ctr">
                        <a:spcBef>
                          <a:spcPts val="0"/>
                        </a:spcBef>
                        <a:spcAft>
                          <a:spcPts val="0"/>
                        </a:spcAft>
                      </a:pPr>
                      <a:r>
                        <a:rPr lang="en-US" sz="1800">
                          <a:solidFill>
                            <a:srgbClr val="000000"/>
                          </a:solidFill>
                          <a:effectLst/>
                          <a:latin typeface="Times New Roman"/>
                          <a:ea typeface="Calibri"/>
                        </a:rPr>
                        <a:t>Capacity</a:t>
                      </a:r>
                      <a:endParaRPr lang="en-US" sz="1800">
                        <a:effectLst/>
                        <a:latin typeface="Times New Roman"/>
                        <a:ea typeface="Calibri"/>
                      </a:endParaRP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dirty="0">
                          <a:solidFill>
                            <a:srgbClr val="000000"/>
                          </a:solidFill>
                          <a:effectLst/>
                          <a:latin typeface="Times New Roman"/>
                          <a:ea typeface="Calibri"/>
                        </a:rPr>
                        <a:t>312</a:t>
                      </a:r>
                      <a:endParaRPr lang="en-US" sz="1800" dirty="0">
                        <a:effectLst/>
                        <a:latin typeface="Times New Roman"/>
                        <a:ea typeface="Calibri"/>
                      </a:endParaRP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a:ea typeface="Calibri"/>
                        </a:rPr>
                        <a:t>204</a:t>
                      </a:r>
                      <a:endParaRPr lang="en-US" sz="1800">
                        <a:effectLst/>
                        <a:latin typeface="Times New Roman"/>
                        <a:ea typeface="Calibri"/>
                      </a:endParaRP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a:ea typeface="Calibri"/>
                        </a:rPr>
                        <a:t>197</a:t>
                      </a:r>
                      <a:endParaRPr lang="en-US" sz="1800">
                        <a:effectLst/>
                        <a:latin typeface="Times New Roman"/>
                        <a:ea typeface="Calibri"/>
                      </a:endParaRPr>
                    </a:p>
                  </a:txBody>
                  <a:tcPr marL="68580" marR="68580" marT="0" marB="0"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a:ea typeface="Calibri"/>
                        </a:rPr>
                        <a:t>128</a:t>
                      </a:r>
                      <a:endParaRPr lang="en-US" sz="1800">
                        <a:effectLst/>
                        <a:latin typeface="Times New Roman"/>
                        <a:ea typeface="Calibri"/>
                      </a:endParaRP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356400">
                <a:tc>
                  <a:txBody>
                    <a:bodyPr/>
                    <a:lstStyle/>
                    <a:p>
                      <a:pPr marL="0" marR="0" algn="ctr">
                        <a:spcBef>
                          <a:spcPts val="0"/>
                        </a:spcBef>
                        <a:spcAft>
                          <a:spcPts val="0"/>
                        </a:spcAft>
                      </a:pPr>
                      <a:r>
                        <a:rPr lang="en-US" sz="1800">
                          <a:solidFill>
                            <a:srgbClr val="000000"/>
                          </a:solidFill>
                          <a:effectLst/>
                          <a:latin typeface="Times New Roman"/>
                          <a:ea typeface="Calibri"/>
                        </a:rPr>
                        <a:t>Ratio</a:t>
                      </a:r>
                      <a:endParaRPr lang="en-US" sz="18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Times New Roman"/>
                          <a:ea typeface="Calibri"/>
                        </a:rPr>
                        <a:t>0.44</a:t>
                      </a:r>
                      <a:endParaRPr lang="en-US" sz="1800" dirty="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a:ea typeface="Calibri"/>
                        </a:rPr>
                        <a:t>0.43</a:t>
                      </a:r>
                      <a:endParaRPr lang="en-US" sz="18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a:ea typeface="Calibri"/>
                        </a:rPr>
                        <a:t>0.64</a:t>
                      </a:r>
                      <a:endParaRPr lang="en-US" sz="180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Times New Roman"/>
                          <a:ea typeface="Calibri"/>
                        </a:rPr>
                        <a:t>0.29</a:t>
                      </a:r>
                      <a:endParaRPr lang="en-US" sz="1800" dirty="0">
                        <a:effectLst/>
                        <a:latin typeface="Times New Roman"/>
                        <a:ea typeface="Calibri"/>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3" name="Subtitle 2"/>
          <p:cNvSpPr>
            <a:spLocks noGrp="1"/>
          </p:cNvSpPr>
          <p:nvPr>
            <p:ph type="subTitle" idx="1"/>
          </p:nvPr>
        </p:nvSpPr>
        <p:spPr>
          <a:xfrm>
            <a:off x="1" y="582899"/>
            <a:ext cx="9143999" cy="536896"/>
          </a:xfrm>
        </p:spPr>
        <p:txBody>
          <a:bodyPr/>
          <a:lstStyle/>
          <a:p>
            <a:r>
              <a:rPr lang="en-US" sz="2400" b="1" i="1" dirty="0"/>
              <a:t>Connection Checks</a:t>
            </a:r>
          </a:p>
          <a:p>
            <a:pPr algn="l"/>
            <a:r>
              <a:rPr lang="en-US" sz="2000" dirty="0"/>
              <a:t>Because Using Non-Linear Curve, A Check Against Connection Capacity Is Not Really Necessary; However, It Is Of Interest To Understand How Hard The Connections Are Being Pushed.  </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ASCE 7-16 &amp; AISC Design Checks</a:t>
            </a:r>
          </a:p>
        </p:txBody>
      </p:sp>
    </p:spTree>
    <p:extLst>
      <p:ext uri="{BB962C8B-B14F-4D97-AF65-F5344CB8AC3E}">
        <p14:creationId xmlns:p14="http://schemas.microsoft.com/office/powerpoint/2010/main" val="14587446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6" name="Slide Number Placeholder 5"/>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51</a:t>
            </a:fld>
            <a:endParaRPr lang="en-US" dirty="0"/>
          </a:p>
        </p:txBody>
      </p:sp>
      <p:pic>
        <p:nvPicPr>
          <p:cNvPr id="33794" name="Picture 2" descr="person sitting on green question 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1781" y="1692129"/>
            <a:ext cx="2724150" cy="34194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0" y="503956"/>
            <a:ext cx="9144000" cy="567559"/>
          </a:xfrm>
        </p:spPr>
        <p:txBody>
          <a:bodyPr/>
          <a:lstStyle/>
          <a:p>
            <a:r>
              <a:rPr lang="en-US" sz="3200" dirty="0">
                <a:solidFill>
                  <a:schemeClr val="accent6"/>
                </a:solidFill>
              </a:rPr>
              <a:t>Questions</a:t>
            </a:r>
          </a:p>
        </p:txBody>
      </p:sp>
    </p:spTree>
    <p:extLst>
      <p:ext uri="{BB962C8B-B14F-4D97-AF65-F5344CB8AC3E}">
        <p14:creationId xmlns:p14="http://schemas.microsoft.com/office/powerpoint/2010/main" val="21730288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3" name="Content Placeholder 2"/>
          <p:cNvSpPr>
            <a:spLocks noGrp="1"/>
          </p:cNvSpPr>
          <p:nvPr>
            <p:ph idx="1"/>
          </p:nvPr>
        </p:nvSpPr>
        <p:spPr>
          <a:xfrm>
            <a:off x="632171" y="1276972"/>
            <a:ext cx="7772400" cy="4297362"/>
          </a:xfrm>
        </p:spPr>
        <p:txBody>
          <a:bodyPr/>
          <a:lstStyle/>
          <a:p>
            <a:pPr marL="0" indent="0">
              <a:buNone/>
            </a:pPr>
            <a:r>
              <a:rPr lang="en-US" sz="1800" dirty="0"/>
              <a:t> </a:t>
            </a:r>
          </a:p>
          <a:p>
            <a:r>
              <a:rPr lang="en-US" sz="18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800" dirty="0"/>
              <a:t>The opinions expressed herein regarding the requirements of the </a:t>
            </a:r>
            <a:r>
              <a:rPr lang="en-US" sz="1800" i="1" dirty="0"/>
              <a:t>NEHRP Recommended Seismic Provisions</a:t>
            </a:r>
            <a:r>
              <a:rPr lang="en-US" sz="1800" dirty="0"/>
              <a:t>, the referenced standards, and the building codes are not to be used for design purposes. Rather the user should consult the jurisdiction’s building official who has the authority to render interpretation of the code.</a:t>
            </a:r>
          </a:p>
          <a:p>
            <a:r>
              <a:rPr lang="en-US" sz="18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3129130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6</a:t>
            </a:fld>
            <a:endParaRPr lang="en-US" dirty="0"/>
          </a:p>
        </p:txBody>
      </p:sp>
      <p:pic>
        <p:nvPicPr>
          <p:cNvPr id="1026" name="Picture 2" descr="ASCE 7 provisions table (Table 12.2-1) highlighting the basis for the C-PRMF.&#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052" y="1164318"/>
            <a:ext cx="6872665" cy="5368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descr="Rounded Rectangle -- 10. Steel and concrete composite partially restrained moment frames"/>
          <p:cNvSpPr/>
          <p:nvPr/>
        </p:nvSpPr>
        <p:spPr bwMode="auto">
          <a:xfrm>
            <a:off x="1107531" y="6143998"/>
            <a:ext cx="6875695" cy="369116"/>
          </a:xfrm>
          <a:prstGeom prst="roundRect">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sp>
        <p:nvSpPr>
          <p:cNvPr id="11" name="TextBox 10"/>
          <p:cNvSpPr txBox="1"/>
          <p:nvPr/>
        </p:nvSpPr>
        <p:spPr>
          <a:xfrm>
            <a:off x="4791236" y="1295204"/>
            <a:ext cx="1478359" cy="369332"/>
          </a:xfrm>
          <a:prstGeom prst="rect">
            <a:avLst/>
          </a:prstGeom>
          <a:solidFill>
            <a:srgbClr val="FFFFFF"/>
          </a:solidFill>
          <a:ln>
            <a:solidFill>
              <a:srgbClr val="000000"/>
            </a:solidFill>
          </a:ln>
        </p:spPr>
        <p:txBody>
          <a:bodyPr wrap="square" rtlCol="0">
            <a:spAutoFit/>
          </a:bodyPr>
          <a:lstStyle/>
          <a:p>
            <a:r>
              <a:rPr lang="en-US" sz="1800" dirty="0">
                <a:latin typeface="+mn-lt"/>
              </a:rPr>
              <a:t>Table 12.2-1</a:t>
            </a:r>
          </a:p>
        </p:txBody>
      </p:sp>
      <p:sp>
        <p:nvSpPr>
          <p:cNvPr id="3" name="Subtitle 2"/>
          <p:cNvSpPr>
            <a:spLocks noGrp="1"/>
          </p:cNvSpPr>
          <p:nvPr>
            <p:ph type="subTitle" idx="1"/>
          </p:nvPr>
        </p:nvSpPr>
        <p:spPr>
          <a:xfrm>
            <a:off x="0" y="647498"/>
            <a:ext cx="9143999" cy="536896"/>
          </a:xfrm>
        </p:spPr>
        <p:txBody>
          <a:bodyPr/>
          <a:lstStyle/>
          <a:p>
            <a:r>
              <a:rPr lang="en-US" sz="2400" b="1" i="1" dirty="0"/>
              <a:t>ASCE 7-16 Provisions</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Background &amp; Overview</a:t>
            </a:r>
          </a:p>
        </p:txBody>
      </p:sp>
    </p:spTree>
    <p:extLst>
      <p:ext uri="{BB962C8B-B14F-4D97-AF65-F5344CB8AC3E}">
        <p14:creationId xmlns:p14="http://schemas.microsoft.com/office/powerpoint/2010/main" val="3383181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dirty="0"/>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7</a:t>
            </a:fld>
            <a:endParaRPr lang="en-US" dirty="0"/>
          </a:p>
        </p:txBody>
      </p:sp>
      <p:sp>
        <p:nvSpPr>
          <p:cNvPr id="3" name="Subtitle 2"/>
          <p:cNvSpPr>
            <a:spLocks noGrp="1"/>
          </p:cNvSpPr>
          <p:nvPr>
            <p:ph type="subTitle" idx="1"/>
          </p:nvPr>
        </p:nvSpPr>
        <p:spPr>
          <a:xfrm>
            <a:off x="1" y="620785"/>
            <a:ext cx="9143999" cy="536896"/>
          </a:xfrm>
        </p:spPr>
        <p:txBody>
          <a:bodyPr/>
          <a:lstStyle/>
          <a:p>
            <a:r>
              <a:rPr lang="en-US" sz="2400" b="1" i="1" dirty="0"/>
              <a:t>ASCE 7-16 Provisions</a:t>
            </a:r>
          </a:p>
          <a:p>
            <a:endParaRPr lang="en-US" sz="1000" b="1" i="1" dirty="0"/>
          </a:p>
          <a:p>
            <a:pPr algn="l"/>
            <a:r>
              <a:rPr lang="en-US" dirty="0"/>
              <a:t>14.3 – Composite Steel and Concrete Structures</a:t>
            </a:r>
          </a:p>
          <a:p>
            <a:pPr algn="l"/>
            <a:endParaRPr lang="en-US" sz="1000" dirty="0"/>
          </a:p>
          <a:p>
            <a:pPr algn="l"/>
            <a:r>
              <a:rPr lang="en-US" sz="2000" dirty="0"/>
              <a:t>14.3.1 Reference Documents</a:t>
            </a:r>
          </a:p>
          <a:p>
            <a:pPr lvl="1" algn="l"/>
            <a:r>
              <a:rPr lang="en-US" sz="2000" dirty="0"/>
              <a:t>The design, construction, and quality of composite steel and concrete members that resist seismic forces shall conform to the applicable requirements of the following:</a:t>
            </a:r>
          </a:p>
          <a:p>
            <a:pPr lvl="1" algn="l"/>
            <a:r>
              <a:rPr lang="en-US" sz="2000" dirty="0"/>
              <a:t>1. AISC 341</a:t>
            </a:r>
          </a:p>
          <a:p>
            <a:pPr lvl="1" algn="l"/>
            <a:r>
              <a:rPr lang="en-US" sz="2000" dirty="0"/>
              <a:t>2. AISC 360</a:t>
            </a:r>
          </a:p>
          <a:p>
            <a:pPr lvl="1" algn="l"/>
            <a:r>
              <a:rPr lang="en-US" sz="2000" dirty="0"/>
              <a:t>3. ACI 318, excluding Chapter 22</a:t>
            </a:r>
          </a:p>
          <a:p>
            <a:pPr algn="l"/>
            <a:r>
              <a:rPr lang="en-US" sz="2000" dirty="0"/>
              <a:t>14.3.2 General</a:t>
            </a:r>
          </a:p>
          <a:p>
            <a:pPr lvl="1" algn="l"/>
            <a:r>
              <a:rPr lang="en-US" sz="2000" dirty="0"/>
              <a:t>Systems of structural steel acting compositely with reinforced concrete shall be designed in accordance with AISC 360 and ACI 318, excluding Chapter 22. Where required, the seismic design of composite steel and concrete systems shall be in accordance with the additional provisions of Section 14.3.3.</a:t>
            </a:r>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Background &amp; Overview</a:t>
            </a:r>
          </a:p>
        </p:txBody>
      </p:sp>
    </p:spTree>
    <p:extLst>
      <p:ext uri="{BB962C8B-B14F-4D97-AF65-F5344CB8AC3E}">
        <p14:creationId xmlns:p14="http://schemas.microsoft.com/office/powerpoint/2010/main" val="551951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8</a:t>
            </a:fld>
            <a:endParaRPr lang="en-US" dirty="0"/>
          </a:p>
        </p:txBody>
      </p:sp>
      <p:sp>
        <p:nvSpPr>
          <p:cNvPr id="3" name="Subtitle 2"/>
          <p:cNvSpPr>
            <a:spLocks noGrp="1"/>
          </p:cNvSpPr>
          <p:nvPr>
            <p:ph type="subTitle" idx="1"/>
          </p:nvPr>
        </p:nvSpPr>
        <p:spPr>
          <a:xfrm>
            <a:off x="1" y="612396"/>
            <a:ext cx="9143999" cy="536896"/>
          </a:xfrm>
        </p:spPr>
        <p:txBody>
          <a:bodyPr/>
          <a:lstStyle/>
          <a:p>
            <a:r>
              <a:rPr lang="en-US" sz="2400" b="1" i="1" dirty="0"/>
              <a:t>ASCE 7-16 Provisions</a:t>
            </a:r>
          </a:p>
          <a:p>
            <a:pPr algn="l"/>
            <a:endParaRPr lang="en-US" sz="2400" b="1" i="1" dirty="0"/>
          </a:p>
          <a:p>
            <a:pPr algn="l"/>
            <a:r>
              <a:rPr lang="en-US" dirty="0"/>
              <a:t>14.3 – Composite Steel and Concrete Structures</a:t>
            </a:r>
          </a:p>
          <a:p>
            <a:pPr algn="l"/>
            <a:endParaRPr lang="en-US" dirty="0"/>
          </a:p>
          <a:p>
            <a:pPr algn="l"/>
            <a:r>
              <a:rPr lang="en-US" sz="2000" dirty="0"/>
              <a:t>14.3.3 Seismic Requirements for Composite Steel and Concrete Structures</a:t>
            </a:r>
          </a:p>
          <a:p>
            <a:pPr lvl="1" algn="l"/>
            <a:r>
              <a:rPr lang="en-US" sz="2000" dirty="0"/>
              <a:t>Where a response modiﬁcation coefﬁcient, R, in accordance with Table 12.2-1 is used for the design of systems of structural steel acting compositely with reinforced concrete, the structures shall be designed and detailed in accordance with the requirements of AISC 341.</a:t>
            </a:r>
            <a:endParaRPr lang="en-US" sz="2400" b="1" i="1" dirty="0"/>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Background &amp; Overview</a:t>
            </a:r>
          </a:p>
        </p:txBody>
      </p:sp>
    </p:spTree>
    <p:extLst>
      <p:ext uri="{BB962C8B-B14F-4D97-AF65-F5344CB8AC3E}">
        <p14:creationId xmlns:p14="http://schemas.microsoft.com/office/powerpoint/2010/main" val="567257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0"/>
          </p:nvPr>
        </p:nvSpPr>
        <p:spPr/>
        <p:txBody>
          <a:bodyPr/>
          <a:lstStyle/>
          <a:p>
            <a:pPr>
              <a:defRPr/>
            </a:pPr>
            <a:r>
              <a:rPr lang="en-US"/>
              <a:t>Instructional Material Complementing FEMA P-1051, Design Examples</a:t>
            </a:r>
            <a:endParaRPr lang="en-US" i="1"/>
          </a:p>
        </p:txBody>
      </p:sp>
      <p:sp>
        <p:nvSpPr>
          <p:cNvPr id="9" name="Slide Number Placeholder 8"/>
          <p:cNvSpPr>
            <a:spLocks noGrp="1"/>
          </p:cNvSpPr>
          <p:nvPr>
            <p:ph type="sldNum" sz="quarter" idx="11"/>
          </p:nvPr>
        </p:nvSpPr>
        <p:spPr/>
        <p:txBody>
          <a:bodyPr/>
          <a:lstStyle/>
          <a:p>
            <a:pPr>
              <a:defRPr/>
            </a:pPr>
            <a:r>
              <a:rPr lang="en-US" dirty="0"/>
              <a:t>Composite Steel R/C - </a:t>
            </a:r>
            <a:fld id="{D017DC44-3C1B-4418-9E73-92DE8427F6AF}" type="slidenum">
              <a:rPr lang="en-US" smtClean="0"/>
              <a:pPr>
                <a:defRPr/>
              </a:pPr>
              <a:t>9</a:t>
            </a:fld>
            <a:endParaRPr lang="en-US" dirty="0"/>
          </a:p>
        </p:txBody>
      </p:sp>
      <p:sp>
        <p:nvSpPr>
          <p:cNvPr id="3" name="Subtitle 2"/>
          <p:cNvSpPr>
            <a:spLocks noGrp="1"/>
          </p:cNvSpPr>
          <p:nvPr>
            <p:ph type="subTitle" idx="1"/>
          </p:nvPr>
        </p:nvSpPr>
        <p:spPr>
          <a:xfrm>
            <a:off x="1" y="570451"/>
            <a:ext cx="9143999" cy="536896"/>
          </a:xfrm>
        </p:spPr>
        <p:txBody>
          <a:bodyPr/>
          <a:lstStyle/>
          <a:p>
            <a:r>
              <a:rPr lang="en-US" sz="2400" b="1" i="1" dirty="0"/>
              <a:t>AISC 341-05 Provisions</a:t>
            </a:r>
          </a:p>
          <a:p>
            <a:endParaRPr lang="en-US" sz="2400" b="1" i="1" dirty="0"/>
          </a:p>
          <a:p>
            <a:pPr algn="l"/>
            <a:r>
              <a:rPr lang="en-US" sz="2000" dirty="0"/>
              <a:t>Section G4. COMPOSITE PARTIALLY RESTRAINED (PR)</a:t>
            </a:r>
          </a:p>
          <a:p>
            <a:pPr algn="l"/>
            <a:r>
              <a:rPr lang="en-US" sz="2000" dirty="0"/>
              <a:t>MOMENT FRAMES (C-PRMF)</a:t>
            </a:r>
          </a:p>
          <a:p>
            <a:pPr algn="l"/>
            <a:endParaRPr lang="en-US" sz="2000" dirty="0"/>
          </a:p>
          <a:p>
            <a:pPr algn="l"/>
            <a:r>
              <a:rPr lang="en-US" sz="2000" dirty="0"/>
              <a:t>G4.1. Scope</a:t>
            </a:r>
          </a:p>
          <a:p>
            <a:pPr lvl="1" algn="l"/>
            <a:r>
              <a:rPr lang="en-US" sz="2000" dirty="0"/>
              <a:t>This Section is applicable to frames that consist of structural steel columns and  composite beams that are connected with partially restrained (PR) moment connections that meet the requirements in Specification Section B3.4b(b). Composite partially restrained moment frames (C-PRMF) shall be designed so that  under earthquake loading yielding occurs in the ductile components of the composite PR beam-to-column moment connections. Limited yielding is permitted  at other locations, such as column base connections. </a:t>
            </a:r>
            <a:r>
              <a:rPr lang="en-US" sz="2000" u="heavy" dirty="0">
                <a:uFill>
                  <a:solidFill>
                    <a:srgbClr val="FF0000"/>
                  </a:solidFill>
                </a:uFill>
              </a:rPr>
              <a:t>Connection flexibility and  composite beam action shall be accounted for in determining the dynamic characteristics, strength and drift of C-PRMF.</a:t>
            </a:r>
          </a:p>
          <a:p>
            <a:endParaRPr lang="en-US" sz="2400" b="1" i="1" dirty="0"/>
          </a:p>
        </p:txBody>
      </p:sp>
      <p:sp>
        <p:nvSpPr>
          <p:cNvPr id="2" name="Title 1"/>
          <p:cNvSpPr>
            <a:spLocks noGrp="1"/>
          </p:cNvSpPr>
          <p:nvPr>
            <p:ph type="ctrTitle"/>
          </p:nvPr>
        </p:nvSpPr>
        <p:spPr>
          <a:xfrm>
            <a:off x="0" y="0"/>
            <a:ext cx="9144000" cy="567559"/>
          </a:xfrm>
        </p:spPr>
        <p:txBody>
          <a:bodyPr/>
          <a:lstStyle/>
          <a:p>
            <a:r>
              <a:rPr lang="en-US" sz="3200" dirty="0">
                <a:solidFill>
                  <a:schemeClr val="accent6"/>
                </a:solidFill>
              </a:rPr>
              <a:t>Background &amp; Overview</a:t>
            </a:r>
          </a:p>
        </p:txBody>
      </p:sp>
    </p:spTree>
    <p:extLst>
      <p:ext uri="{BB962C8B-B14F-4D97-AF65-F5344CB8AC3E}">
        <p14:creationId xmlns:p14="http://schemas.microsoft.com/office/powerpoint/2010/main" val="11284445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Composite Steel/Concrete&amp;quot;&quot;/&gt;&lt;property id=&quot;20307&quot; value=&quot;256&quot;/&gt;&lt;/object&gt;&lt;object type=&quot;3&quot; unique_id=&quot;10004&quot;&gt;&lt;property id=&quot;20148&quot; value=&quot;5&quot;/&gt;&lt;property id=&quot;20300&quot; value=&quot;Slide 2 - &amp;quot;Introduction&amp;quot;&quot;/&gt;&lt;property id=&quot;20307&quot; value=&quot;257&quot;/&gt;&lt;/object&gt;&lt;object type=&quot;3&quot; unique_id=&quot;10005&quot;&gt;&lt;property id=&quot;20148&quot; value=&quot;5&quot;/&gt;&lt;property id=&quot;20300&quot; value=&quot;Slide 3 - &amp;quot;Background &amp;amp; Overview&amp;quot;&quot;/&gt;&lt;property id=&quot;20307&quot; value=&quot;258&quot;/&gt;&lt;/object&gt;&lt;object type=&quot;3&quot; unique_id=&quot;10006&quot;&gt;&lt;property id=&quot;20148&quot; value=&quot;5&quot;/&gt;&lt;property id=&quot;20300&quot; value=&quot;Slide 4 - &amp;quot;Background &amp;amp; Overview&amp;quot;&quot;/&gt;&lt;property id=&quot;20307&quot; value=&quot;259&quot;/&gt;&lt;/object&gt;&lt;object type=&quot;3&quot; unique_id=&quot;10007&quot;&gt;&lt;property id=&quot;20148&quot; value=&quot;5&quot;/&gt;&lt;property id=&quot;20300&quot; value=&quot;Slide 5 - &amp;quot;Background &amp;amp; Overview&amp;quot;&quot;/&gt;&lt;property id=&quot;20307&quot; value=&quot;260&quot;/&gt;&lt;/object&gt;&lt;object type=&quot;3&quot; unique_id=&quot;10008&quot;&gt;&lt;property id=&quot;20148&quot; value=&quot;5&quot;/&gt;&lt;property id=&quot;20300&quot; value=&quot;Slide 6 - &amp;quot;Background &amp;amp; Overview&amp;quot;&quot;/&gt;&lt;property id=&quot;20307&quot; value=&quot;261&quot;/&gt;&lt;/object&gt;&lt;object type=&quot;3&quot; unique_id=&quot;10009&quot;&gt;&lt;property id=&quot;20148&quot; value=&quot;5&quot;/&gt;&lt;property id=&quot;20300&quot; value=&quot;Slide 7 - &amp;quot;Background &amp;amp; Overview&amp;quot;&quot;/&gt;&lt;property id=&quot;20307&quot; value=&quot;262&quot;/&gt;&lt;/object&gt;&lt;object type=&quot;3&quot; unique_id=&quot;10010&quot;&gt;&lt;property id=&quot;20148&quot; value=&quot;5&quot;/&gt;&lt;property id=&quot;20300&quot; value=&quot;Slide 8 - &amp;quot;Background &amp;amp; Overview&amp;quot;&quot;/&gt;&lt;property id=&quot;20307&quot; value=&quot;263&quot;/&gt;&lt;/object&gt;&lt;object type=&quot;3&quot; unique_id=&quot;10011&quot;&gt;&lt;property id=&quot;20148&quot; value=&quot;5&quot;/&gt;&lt;property id=&quot;20300&quot; value=&quot;Slide 9 - &amp;quot;Background &amp;amp; Overview&amp;quot;&quot;/&gt;&lt;property id=&quot;20307&quot; value=&quot;264&quot;/&gt;&lt;/object&gt;&lt;object type=&quot;3&quot; unique_id=&quot;10012&quot;&gt;&lt;property id=&quot;20148&quot; value=&quot;5&quot;/&gt;&lt;property id=&quot;20300&quot; value=&quot;Slide 10 - &amp;quot;Background &amp;amp; Overview&amp;quot;&quot;/&gt;&lt;property id=&quot;20307&quot; value=&quot;265&quot;/&gt;&lt;/object&gt;&lt;object type=&quot;3&quot; unique_id=&quot;10013&quot;&gt;&lt;property id=&quot;20148&quot; value=&quot;5&quot;/&gt;&lt;property id=&quot;20300&quot; value=&quot;Slide 11 - &amp;quot;Background &amp;amp; Overview&amp;quot;&quot;/&gt;&lt;property id=&quot;20307&quot; value=&quot;266&quot;/&gt;&lt;/object&gt;&lt;object type=&quot;3&quot; unique_id=&quot;10014&quot;&gt;&lt;property id=&quot;20148&quot; value=&quot;5&quot;/&gt;&lt;property id=&quot;20300&quot; value=&quot;Slide 12 - &amp;quot;Example Building&amp;quot;&quot;/&gt;&lt;property id=&quot;20307&quot; value=&quot;267&quot;/&gt;&lt;/object&gt;&lt;object type=&quot;3&quot; unique_id=&quot;10015&quot;&gt;&lt;property id=&quot;20148&quot; value=&quot;5&quot;/&gt;&lt;property id=&quot;20300&quot; value=&quot;Slide 13 - &amp;quot;Example Building&amp;quot;&quot;/&gt;&lt;property id=&quot;20307&quot; value=&quot;268&quot;/&gt;&lt;/object&gt;&lt;object type=&quot;3&quot; unique_id=&quot;10016&quot;&gt;&lt;property id=&quot;20148&quot; value=&quot;5&quot;/&gt;&lt;property id=&quot;20300&quot; value=&quot;Slide 14 - &amp;quot;Example Building&amp;quot;&quot;/&gt;&lt;property id=&quot;20307&quot; value=&quot;269&quot;/&gt;&lt;/object&gt;&lt;object type=&quot;3&quot; unique_id=&quot;10017&quot;&gt;&lt;property id=&quot;20148&quot; value=&quot;5&quot;/&gt;&lt;property id=&quot;20300&quot; value=&quot;Slide 15 - &amp;quot;PR Composite Connection Design&amp;quot;&quot;/&gt;&lt;property id=&quot;20307&quot; value=&quot;270&quot;/&gt;&lt;/object&gt;&lt;object type=&quot;3&quot; unique_id=&quot;10018&quot;&gt;&lt;property id=&quot;20148&quot; value=&quot;5&quot;/&gt;&lt;property id=&quot;20300&quot; value=&quot;Slide 16 - &amp;quot;PR Composite Connection Design&amp;quot;&quot;/&gt;&lt;property id=&quot;20307&quot; value=&quot;271&quot;/&gt;&lt;/object&gt;&lt;object type=&quot;3&quot; unique_id=&quot;10019&quot;&gt;&lt;property id=&quot;20148&quot; value=&quot;5&quot;/&gt;&lt;property id=&quot;20300&quot; value=&quot;Slide 17 - &amp;quot;PR Composite Connection Design&amp;quot;&quot;/&gt;&lt;property id=&quot;20307&quot; value=&quot;272&quot;/&gt;&lt;/object&gt;&lt;object type=&quot;3&quot; unique_id=&quot;10020&quot;&gt;&lt;property id=&quot;20148&quot; value=&quot;5&quot;/&gt;&lt;property id=&quot;20300&quot; value=&quot;Slide 18 - &amp;quot;PR Composite Connection Design&amp;quot;&quot;/&gt;&lt;property id=&quot;20307&quot; value=&quot;273&quot;/&gt;&lt;/object&gt;&lt;object type=&quot;3&quot; unique_id=&quot;10021&quot;&gt;&lt;property id=&quot;20148&quot; value=&quot;5&quot;/&gt;&lt;property id=&quot;20300&quot; value=&quot;Slide 19 - &amp;quot;PR Composite Connection Design&amp;quot;&quot;/&gt;&lt;property id=&quot;20307&quot; value=&quot;274&quot;/&gt;&lt;/object&gt;&lt;object type=&quot;3&quot; unique_id=&quot;10022&quot;&gt;&lt;property id=&quot;20148&quot; value=&quot;5&quot;/&gt;&lt;property id=&quot;20300&quot; value=&quot;Slide 20 - &amp;quot;PR Composite Connection Design&amp;quot;&quot;/&gt;&lt;property id=&quot;20307&quot; value=&quot;276&quot;/&gt;&lt;/object&gt;&lt;object type=&quot;3&quot; unique_id=&quot;10023&quot;&gt;&lt;property id=&quot;20148&quot; value=&quot;5&quot;/&gt;&lt;property id=&quot;20300&quot; value=&quot;Slide 21 - &amp;quot;PR Composite Connection Design&amp;quot;&quot;/&gt;&lt;property id=&quot;20307&quot; value=&quot;277&quot;/&gt;&lt;/object&gt;&lt;object type=&quot;3&quot; unique_id=&quot;10024&quot;&gt;&lt;property id=&quot;20148&quot; value=&quot;5&quot;/&gt;&lt;property id=&quot;20300&quot; value=&quot;Slide 22 - &amp;quot;PR Composite Connection Design&amp;quot;&quot;/&gt;&lt;property id=&quot;20307&quot; value=&quot;279&quot;/&gt;&lt;/object&gt;&lt;object type=&quot;3&quot; unique_id=&quot;10025&quot;&gt;&lt;property id=&quot;20148&quot; value=&quot;5&quot;/&gt;&lt;property id=&quot;20300&quot; value=&quot;Slide 23 - &amp;quot;PR Composite Connection Design&amp;quot;&quot;/&gt;&lt;property id=&quot;20307&quot; value=&quot;278&quot;/&gt;&lt;/object&gt;&lt;object type=&quot;3&quot; unique_id=&quot;10026&quot;&gt;&lt;property id=&quot;20148&quot; value=&quot;5&quot;/&gt;&lt;property id=&quot;20300&quot; value=&quot;Slide 24 - &amp;quot;PR Composite Connection Design&amp;quot;&quot;/&gt;&lt;property id=&quot;20307&quot; value=&quot;280&quot;/&gt;&lt;/object&gt;&lt;object type=&quot;3&quot; unique_id=&quot;10027&quot;&gt;&lt;property id=&quot;20148&quot; value=&quot;5&quot;/&gt;&lt;property id=&quot;20300&quot; value=&quot;Slide 25 - &amp;quot;PR Composite Connection Design&amp;quot;&quot;/&gt;&lt;property id=&quot;20307&quot; value=&quot;281&quot;/&gt;&lt;/object&gt;&lt;object type=&quot;3&quot; unique_id=&quot;10028&quot;&gt;&lt;property id=&quot;20148&quot; value=&quot;5&quot;/&gt;&lt;property id=&quot;20300&quot; value=&quot;Slide 26 - &amp;quot;PR Composite Connection Design&amp;quot;&quot;/&gt;&lt;property id=&quot;20307&quot; value=&quot;282&quot;/&gt;&lt;/object&gt;&lt;object type=&quot;3&quot; unique_id=&quot;10029&quot;&gt;&lt;property id=&quot;20148&quot; value=&quot;5&quot;/&gt;&lt;property id=&quot;20300&quot; value=&quot;Slide 27 - &amp;quot;PR Composite Connection Design&amp;quot;&quot;/&gt;&lt;property id=&quot;20307&quot; value=&quot;283&quot;/&gt;&lt;/object&gt;&lt;object type=&quot;3&quot; unique_id=&quot;10030&quot;&gt;&lt;property id=&quot;20148&quot; value=&quot;5&quot;/&gt;&lt;property id=&quot;20300&quot; value=&quot;Slide 28 - &amp;quot;PR Composite Connection Design&amp;quot;&quot;/&gt;&lt;property id=&quot;20307&quot; value=&quot;284&quot;/&gt;&lt;/object&gt;&lt;object type=&quot;3&quot; unique_id=&quot;10031&quot;&gt;&lt;property id=&quot;20148&quot; value=&quot;5&quot;/&gt;&lt;property id=&quot;20300&quot; value=&quot;Slide 29 - &amp;quot;PR Composite Connection Design&amp;quot;&quot;/&gt;&lt;property id=&quot;20307&quot; value=&quot;285&quot;/&gt;&lt;/object&gt;&lt;object type=&quot;3&quot; unique_id=&quot;10032&quot;&gt;&lt;property id=&quot;20148&quot; value=&quot;5&quot;/&gt;&lt;property id=&quot;20300&quot; value=&quot;Slide 30 - &amp;quot;Loads And Load Combinations&amp;quot;&quot;/&gt;&lt;property id=&quot;20307&quot; value=&quot;286&quot;/&gt;&lt;/object&gt;&lt;object type=&quot;3&quot; unique_id=&quot;10033&quot;&gt;&lt;property id=&quot;20148&quot; value=&quot;5&quot;/&gt;&lt;property id=&quot;20300&quot; value=&quot;Slide 31 - &amp;quot;Loads And Load Combinations &amp;quot;&quot;/&gt;&lt;property id=&quot;20307&quot; value=&quot;287&quot;/&gt;&lt;/object&gt;&lt;object type=&quot;3&quot; unique_id=&quot;10034&quot;&gt;&lt;property id=&quot;20148&quot; value=&quot;5&quot;/&gt;&lt;property id=&quot;20300&quot; value=&quot;Slide 32 - &amp;quot;Loads And Load Combinations&amp;quot;&quot;/&gt;&lt;property id=&quot;20307&quot; value=&quot;288&quot;/&gt;&lt;/object&gt;&lt;object type=&quot;3&quot; unique_id=&quot;10035&quot;&gt;&lt;property id=&quot;20148&quot; value=&quot;5&quot;/&gt;&lt;property id=&quot;20300&quot; value=&quot;Slide 33 - &amp;quot;Loads And Load Combinations&amp;quot;&quot;/&gt;&lt;property id=&quot;20307&quot; value=&quot;289&quot;/&gt;&lt;/object&gt;&lt;object type=&quot;3&quot; unique_id=&quot;10036&quot;&gt;&lt;property id=&quot;20148&quot; value=&quot;5&quot;/&gt;&lt;property id=&quot;20300&quot; value=&quot;Slide 34 - &amp;quot;Loads And Load Combinations&amp;quot;&quot;/&gt;&lt;property id=&quot;20307&quot; value=&quot;290&quot;/&gt;&lt;/object&gt;&lt;object type=&quot;3&quot; unique_id=&quot;10037&quot;&gt;&lt;property id=&quot;20148&quot; value=&quot;5&quot;/&gt;&lt;property id=&quot;20300&quot; value=&quot;Slide 35 - &amp;quot;Loads And Load Combinations&amp;quot;&quot;/&gt;&lt;property id=&quot;20307&quot; value=&quot;291&quot;/&gt;&lt;/object&gt;&lt;object type=&quot;3&quot; unique_id=&quot;10038&quot;&gt;&lt;property id=&quot;20148&quot; value=&quot;5&quot;/&gt;&lt;property id=&quot;20300&quot; value=&quot;Slide 36 - &amp;quot;Loads And Load Combinations&amp;quot;&quot;/&gt;&lt;property id=&quot;20307&quot; value=&quot;292&quot;/&gt;&lt;/object&gt;&lt;object type=&quot;3&quot; unique_id=&quot;10039&quot;&gt;&lt;property id=&quot;20148&quot; value=&quot;5&quot;/&gt;&lt;property id=&quot;20300&quot; value=&quot;Slide 37 - &amp;quot;Loads And Load Combinations&amp;quot;&quot;/&gt;&lt;property id=&quot;20307&quot; value=&quot;293&quot;/&gt;&lt;/object&gt;&lt;object type=&quot;3&quot; unique_id=&quot;10040&quot;&gt;&lt;property id=&quot;20148&quot; value=&quot;5&quot;/&gt;&lt;property id=&quot;20300&quot; value=&quot;Slide 38 - &amp;quot;Loads And Load Combinations&amp;quot;&quot;/&gt;&lt;property id=&quot;20307&quot; value=&quot;294&quot;/&gt;&lt;/object&gt;&lt;object type=&quot;3&quot; unique_id=&quot;10041&quot;&gt;&lt;property id=&quot;20148&quot; value=&quot;5&quot;/&gt;&lt;property id=&quot;20300&quot; value=&quot;Slide 39 - &amp;quot;Analysis&amp;quot;&quot;/&gt;&lt;property id=&quot;20307&quot; value=&quot;295&quot;/&gt;&lt;/object&gt;&lt;object type=&quot;3&quot; unique_id=&quot;10042&quot;&gt;&lt;property id=&quot;20148&quot; value=&quot;5&quot;/&gt;&lt;property id=&quot;20300&quot; value=&quot;Slide 40 - &amp;quot;Analysis&amp;quot;&quot;/&gt;&lt;property id=&quot;20307&quot; value=&quot;296&quot;/&gt;&lt;/object&gt;&lt;object type=&quot;3&quot; unique_id=&quot;10043&quot;&gt;&lt;property id=&quot;20148&quot; value=&quot;5&quot;/&gt;&lt;property id=&quot;20300&quot; value=&quot;Slide 41 - &amp;quot;Analysis&amp;quot;&quot;/&gt;&lt;property id=&quot;20307&quot; value=&quot;297&quot;/&gt;&lt;/object&gt;&lt;object type=&quot;3&quot; unique_id=&quot;10044&quot;&gt;&lt;property id=&quot;20148&quot; value=&quot;5&quot;/&gt;&lt;property id=&quot;20300&quot; value=&quot;Slide 42 - &amp;quot;Analysis&amp;quot;&quot;/&gt;&lt;property id=&quot;20307&quot; value=&quot;298&quot;/&gt;&lt;/object&gt;&lt;object type=&quot;3&quot; unique_id=&quot;10045&quot;&gt;&lt;property id=&quot;20148&quot; value=&quot;5&quot;/&gt;&lt;property id=&quot;20300&quot; value=&quot;Slide 43 - &amp;quot;Analysis&amp;quot;&quot;/&gt;&lt;property id=&quot;20307&quot; value=&quot;299&quot;/&gt;&lt;/object&gt;&lt;object type=&quot;3&quot; unique_id=&quot;10046&quot;&gt;&lt;property id=&quot;20148&quot; value=&quot;5&quot;/&gt;&lt;property id=&quot;20300&quot; value=&quot;Slide 44 - &amp;quot;Analysis&amp;quot;&quot;/&gt;&lt;property id=&quot;20307&quot; value=&quot;300&quot;/&gt;&lt;/object&gt;&lt;object type=&quot;3&quot; unique_id=&quot;10047&quot;&gt;&lt;property id=&quot;20148&quot; value=&quot;5&quot;/&gt;&lt;property id=&quot;20300&quot; value=&quot;Slide 45 - &amp;quot;Analysis&amp;quot;&quot;/&gt;&lt;property id=&quot;20307&quot; value=&quot;301&quot;/&gt;&lt;/object&gt;&lt;object type=&quot;3&quot; unique_id=&quot;10048&quot;&gt;&lt;property id=&quot;20148&quot; value=&quot;5&quot;/&gt;&lt;property id=&quot;20300&quot; value=&quot;Slide 46 - &amp;quot;ASCE 7-16 &amp;amp; AISC Design Checks&amp;quot;&quot;/&gt;&lt;property id=&quot;20307&quot; value=&quot;302&quot;/&gt;&lt;/object&gt;&lt;object type=&quot;3&quot; unique_id=&quot;10049&quot;&gt;&lt;property id=&quot;20148&quot; value=&quot;5&quot;/&gt;&lt;property id=&quot;20300&quot; value=&quot;Slide 47 - &amp;quot;ASCE 7-16 &amp;amp; AISC Design Checks&amp;quot;&quot;/&gt;&lt;property id=&quot;20307&quot; value=&quot;303&quot;/&gt;&lt;/object&gt;&lt;object type=&quot;3&quot; unique_id=&quot;10050&quot;&gt;&lt;property id=&quot;20148&quot; value=&quot;5&quot;/&gt;&lt;property id=&quot;20300&quot; value=&quot;Slide 48 - &amp;quot;ASCE 7-16 &amp;amp; AISC Design Checks&amp;quot;&quot;/&gt;&lt;property id=&quot;20307&quot; value=&quot;304&quot;/&gt;&lt;/object&gt;&lt;object type=&quot;3&quot; unique_id=&quot;10051&quot;&gt;&lt;property id=&quot;20148&quot; value=&quot;5&quot;/&gt;&lt;property id=&quot;20300&quot; value=&quot;Slide 49 - &amp;quot;ASCE 7-16 &amp;amp; AISC Design Checks&amp;quot;&quot;/&gt;&lt;property id=&quot;20307&quot; value=&quot;305&quot;/&gt;&lt;/object&gt;&lt;object type=&quot;3&quot; unique_id=&quot;10052&quot;&gt;&lt;property id=&quot;20148&quot; value=&quot;5&quot;/&gt;&lt;property id=&quot;20300&quot; value=&quot;Slide 50 - &amp;quot;ASCE 7-16 &amp;amp; AISC Design Checks&amp;quot;&quot;/&gt;&lt;property id=&quot;20307&quot; value=&quot;306&quot;/&gt;&lt;/object&gt;&lt;object type=&quot;3&quot; unique_id=&quot;10053&quot;&gt;&lt;property id=&quot;20148&quot; value=&quot;5&quot;/&gt;&lt;property id=&quot;20300&quot; value=&quot;Slide 51 - &amp;quot;Questions&amp;quot;&quot;/&gt;&lt;property id=&quot;20307&quot; value=&quot;307&quot;/&gt;&lt;/object&gt;&lt;/object&gt;&lt;object type=&quot;8&quot; unique_id=&quot;10106&quot;&gt;&lt;/object&gt;&lt;/object&gt;&lt;/database&gt;"/>
  <p:tag name="SECTOMILLISECCONVERTED" val="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4267</TotalTime>
  <Words>11575</Words>
  <Application>Microsoft Office PowerPoint</Application>
  <PresentationFormat>On-screen Show (4:3)</PresentationFormat>
  <Paragraphs>981</Paragraphs>
  <Slides>52</Slides>
  <Notes>51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52</vt:i4>
      </vt:variant>
    </vt:vector>
  </HeadingPairs>
  <TitlesOfParts>
    <vt:vector size="60" baseType="lpstr">
      <vt:lpstr>Arial</vt:lpstr>
      <vt:lpstr>Calibri</vt:lpstr>
      <vt:lpstr>Symbol</vt:lpstr>
      <vt:lpstr>Times New Roman</vt:lpstr>
      <vt:lpstr>Verdana</vt:lpstr>
      <vt:lpstr>Default Design</vt:lpstr>
      <vt:lpstr>Equation.DSMT4</vt:lpstr>
      <vt:lpstr>Worksheet</vt:lpstr>
      <vt:lpstr>Composite Steel/Concrete</vt:lpstr>
      <vt:lpstr>Introduction</vt:lpstr>
      <vt:lpstr>Background &amp; Overview</vt:lpstr>
      <vt:lpstr>Background &amp; Overview</vt:lpstr>
      <vt:lpstr>Background &amp; Overview</vt:lpstr>
      <vt:lpstr>Background &amp; Overview</vt:lpstr>
      <vt:lpstr>Background &amp; Overview</vt:lpstr>
      <vt:lpstr>Background &amp; Overview</vt:lpstr>
      <vt:lpstr>Background &amp; Overview</vt:lpstr>
      <vt:lpstr>Background &amp; Overview</vt:lpstr>
      <vt:lpstr>Background &amp; Overview</vt:lpstr>
      <vt:lpstr>Example Building</vt:lpstr>
      <vt:lpstr>Example Building</vt:lpstr>
      <vt:lpstr>Example Building</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PR Composite Connection Design</vt:lpstr>
      <vt:lpstr>Loads And Load Combinations</vt:lpstr>
      <vt:lpstr>Loads And Load Combinations </vt:lpstr>
      <vt:lpstr>Loads And Load Combinations</vt:lpstr>
      <vt:lpstr>Loads And Load Combinations</vt:lpstr>
      <vt:lpstr>Loads And Load Combinations</vt:lpstr>
      <vt:lpstr>Loads And Load Combinations</vt:lpstr>
      <vt:lpstr>Loads And Load Combinations</vt:lpstr>
      <vt:lpstr>Loads And Load Combinations</vt:lpstr>
      <vt:lpstr>Loads And Load Combinations</vt:lpstr>
      <vt:lpstr>Analysis</vt:lpstr>
      <vt:lpstr>Analysis</vt:lpstr>
      <vt:lpstr>Analysis</vt:lpstr>
      <vt:lpstr>Analysis</vt:lpstr>
      <vt:lpstr>Analysis</vt:lpstr>
      <vt:lpstr>Analysis</vt:lpstr>
      <vt:lpstr>Analysis</vt:lpstr>
      <vt:lpstr>ASCE 7-16 &amp; AISC Design Checks</vt:lpstr>
      <vt:lpstr>ASCE 7-16 &amp; AISC Design Checks</vt:lpstr>
      <vt:lpstr>ASCE 7-16 &amp; AISC Design Checks</vt:lpstr>
      <vt:lpstr>ASCE 7-16 &amp; AISC Design Checks</vt:lpstr>
      <vt:lpstr>ASCE 7-16 &amp; AISC Design Checks</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350</cp:revision>
  <cp:lastPrinted>2013-05-03T20:51:41Z</cp:lastPrinted>
  <dcterms:created xsi:type="dcterms:W3CDTF">1998-06-02T20:38:30Z</dcterms:created>
  <dcterms:modified xsi:type="dcterms:W3CDTF">2016-09-28T18:41:50Z</dcterms:modified>
</cp:coreProperties>
</file>