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65"/>
  </p:notesMasterIdLst>
  <p:handoutMasterIdLst>
    <p:handoutMasterId r:id="rId66"/>
  </p:handoutMasterIdLst>
  <p:sldIdLst>
    <p:sldId id="384" r:id="rId2"/>
    <p:sldId id="385" r:id="rId3"/>
    <p:sldId id="386" r:id="rId4"/>
    <p:sldId id="387" r:id="rId5"/>
    <p:sldId id="388" r:id="rId6"/>
    <p:sldId id="389" r:id="rId7"/>
    <p:sldId id="298" r:id="rId8"/>
    <p:sldId id="299" r:id="rId9"/>
    <p:sldId id="300" r:id="rId10"/>
    <p:sldId id="302" r:id="rId11"/>
    <p:sldId id="390" r:id="rId12"/>
    <p:sldId id="391" r:id="rId13"/>
    <p:sldId id="392" r:id="rId14"/>
    <p:sldId id="266" r:id="rId15"/>
    <p:sldId id="269" r:id="rId16"/>
    <p:sldId id="270" r:id="rId17"/>
    <p:sldId id="272" r:id="rId18"/>
    <p:sldId id="393" r:id="rId19"/>
    <p:sldId id="398" r:id="rId20"/>
    <p:sldId id="399" r:id="rId21"/>
    <p:sldId id="394" r:id="rId22"/>
    <p:sldId id="301" r:id="rId23"/>
    <p:sldId id="279" r:id="rId24"/>
    <p:sldId id="400" r:id="rId25"/>
    <p:sldId id="396" r:id="rId26"/>
    <p:sldId id="397" r:id="rId27"/>
    <p:sldId id="304" r:id="rId28"/>
    <p:sldId id="308" r:id="rId29"/>
    <p:sldId id="401" r:id="rId30"/>
    <p:sldId id="285" r:id="rId31"/>
    <p:sldId id="289" r:id="rId32"/>
    <p:sldId id="290" r:id="rId33"/>
    <p:sldId id="291" r:id="rId34"/>
    <p:sldId id="355" r:id="rId35"/>
    <p:sldId id="356" r:id="rId36"/>
    <p:sldId id="357" r:id="rId37"/>
    <p:sldId id="358" r:id="rId38"/>
    <p:sldId id="359" r:id="rId39"/>
    <p:sldId id="360" r:id="rId40"/>
    <p:sldId id="361" r:id="rId41"/>
    <p:sldId id="362" r:id="rId42"/>
    <p:sldId id="363" r:id="rId43"/>
    <p:sldId id="364" r:id="rId44"/>
    <p:sldId id="365" r:id="rId45"/>
    <p:sldId id="366" r:id="rId46"/>
    <p:sldId id="367" r:id="rId47"/>
    <p:sldId id="368" r:id="rId48"/>
    <p:sldId id="369" r:id="rId49"/>
    <p:sldId id="370" r:id="rId50"/>
    <p:sldId id="371" r:id="rId51"/>
    <p:sldId id="372" r:id="rId52"/>
    <p:sldId id="373" r:id="rId53"/>
    <p:sldId id="374" r:id="rId54"/>
    <p:sldId id="375" r:id="rId55"/>
    <p:sldId id="376" r:id="rId56"/>
    <p:sldId id="377" r:id="rId57"/>
    <p:sldId id="378" r:id="rId58"/>
    <p:sldId id="379" r:id="rId59"/>
    <p:sldId id="380" r:id="rId60"/>
    <p:sldId id="381" r:id="rId61"/>
    <p:sldId id="382" r:id="rId62"/>
    <p:sldId id="295" r:id="rId63"/>
    <p:sldId id="383" r:id="rId64"/>
  </p:sldIdLst>
  <p:sldSz cx="9144000" cy="6858000" type="screen4x3"/>
  <p:notesSz cx="6950075" cy="9236075"/>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guide id="3" orient="horz" pos="2909">
          <p15:clr>
            <a:srgbClr val="A4A3A4"/>
          </p15:clr>
        </p15:guide>
        <p15:guide id="4" pos="218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an S. McFarlane" initials="ISM"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80"/>
    <a:srgbClr val="002F80"/>
    <a:srgbClr val="FF9900"/>
    <a:srgbClr val="009900"/>
    <a:srgbClr val="EAEAEA"/>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17" autoAdjust="0"/>
    <p:restoredTop sz="53168" autoAdjust="0"/>
  </p:normalViewPr>
  <p:slideViewPr>
    <p:cSldViewPr snapToGrid="0">
      <p:cViewPr varScale="1">
        <p:scale>
          <a:sx n="46" d="100"/>
          <a:sy n="46" d="100"/>
        </p:scale>
        <p:origin x="619" y="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100" d="100"/>
          <a:sy n="100" d="100"/>
        </p:scale>
        <p:origin x="-708" y="2580"/>
      </p:cViewPr>
      <p:guideLst>
        <p:guide orient="horz" pos="3024"/>
        <p:guide pos="2304"/>
        <p:guide orient="horz" pos="2909"/>
        <p:guide pos="2189"/>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74089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4"/>
          <p:cNvSpPr>
            <a:spLocks noGrp="1" noRot="1" noChangeAspect="1" noChangeArrowheads="1" noTextEdit="1"/>
          </p:cNvSpPr>
          <p:nvPr>
            <p:ph type="sldImg" idx="2"/>
          </p:nvPr>
        </p:nvSpPr>
        <p:spPr bwMode="auto">
          <a:xfrm>
            <a:off x="1168400" y="693738"/>
            <a:ext cx="4614863" cy="346233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8917" name="Rectangle 5"/>
          <p:cNvSpPr>
            <a:spLocks noGrp="1" noChangeArrowheads="1"/>
          </p:cNvSpPr>
          <p:nvPr>
            <p:ph type="body" sz="quarter" idx="3"/>
          </p:nvPr>
        </p:nvSpPr>
        <p:spPr bwMode="auto">
          <a:xfrm>
            <a:off x="926074" y="4387442"/>
            <a:ext cx="5097928" cy="4155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69" tIns="46234" rIns="92469" bIns="4623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8918" name="Rectangle 6"/>
          <p:cNvSpPr>
            <a:spLocks noGrp="1" noChangeArrowheads="1"/>
          </p:cNvSpPr>
          <p:nvPr>
            <p:ph type="ftr" sz="quarter" idx="4"/>
          </p:nvPr>
        </p:nvSpPr>
        <p:spPr bwMode="auto">
          <a:xfrm>
            <a:off x="0" y="8773355"/>
            <a:ext cx="3012001" cy="462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69" tIns="46234" rIns="92469" bIns="46234" numCol="1" anchor="b" anchorCtr="0" compatLnSpc="1">
            <a:prstTxWarp prst="textNoShape">
              <a:avLst/>
            </a:prstTxWarp>
          </a:bodyPr>
          <a:lstStyle>
            <a:lvl1pPr defTabSz="925023">
              <a:defRPr sz="1000"/>
            </a:lvl1pPr>
          </a:lstStyle>
          <a:p>
            <a:pPr>
              <a:defRPr/>
            </a:pPr>
            <a:r>
              <a:rPr lang="en-US"/>
              <a:t>FEMA P-752 Notes</a:t>
            </a:r>
          </a:p>
        </p:txBody>
      </p:sp>
      <p:sp>
        <p:nvSpPr>
          <p:cNvPr id="38919" name="Rectangle 7"/>
          <p:cNvSpPr>
            <a:spLocks noGrp="1" noChangeArrowheads="1"/>
          </p:cNvSpPr>
          <p:nvPr>
            <p:ph type="sldNum" sz="quarter" idx="5"/>
          </p:nvPr>
        </p:nvSpPr>
        <p:spPr bwMode="auto">
          <a:xfrm>
            <a:off x="3938075" y="8773355"/>
            <a:ext cx="3012000" cy="462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69" tIns="46234" rIns="92469" bIns="46234" numCol="1" anchor="b" anchorCtr="0" compatLnSpc="1">
            <a:prstTxWarp prst="textNoShape">
              <a:avLst/>
            </a:prstTxWarp>
          </a:bodyPr>
          <a:lstStyle>
            <a:lvl1pPr algn="r" defTabSz="925023">
              <a:defRPr sz="1000"/>
            </a:lvl1pPr>
          </a:lstStyle>
          <a:p>
            <a:pPr>
              <a:defRPr/>
            </a:pPr>
            <a:r>
              <a:rPr lang="en-US"/>
              <a:t>Introduction 1-</a:t>
            </a:r>
            <a:fld id="{0BCA867C-EB47-4D0B-A24F-7993B2C5EA2C}" type="slidenum">
              <a:rPr lang="en-US"/>
              <a:pPr>
                <a:defRPr/>
              </a:pPr>
              <a:t>‹#›</a:t>
            </a:fld>
            <a:endParaRPr lang="en-US"/>
          </a:p>
        </p:txBody>
      </p:sp>
    </p:spTree>
    <p:extLst>
      <p:ext uri="{BB962C8B-B14F-4D97-AF65-F5344CB8AC3E}">
        <p14:creationId xmlns:p14="http://schemas.microsoft.com/office/powerpoint/2010/main" val="1901899125"/>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1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a:t>
            </a:fld>
            <a:endParaRPr lang="en-US"/>
          </a:p>
        </p:txBody>
      </p:sp>
    </p:spTree>
    <p:extLst>
      <p:ext uri="{BB962C8B-B14F-4D97-AF65-F5344CB8AC3E}">
        <p14:creationId xmlns:p14="http://schemas.microsoft.com/office/powerpoint/2010/main" val="25125685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xfrm>
            <a:off x="1169988" y="695325"/>
            <a:ext cx="4613275" cy="3460750"/>
          </a:xfrm>
          <a:ln/>
        </p:spPr>
      </p:sp>
      <p:sp>
        <p:nvSpPr>
          <p:cNvPr id="18435" name="Rectangle 3"/>
          <p:cNvSpPr>
            <a:spLocks noGrp="1" noChangeArrowheads="1"/>
          </p:cNvSpPr>
          <p:nvPr>
            <p:ph type="body" idx="1"/>
          </p:nvPr>
        </p:nvSpPr>
        <p:spPr>
          <a:xfrm>
            <a:off x="926074" y="4388969"/>
            <a:ext cx="5097928" cy="4152264"/>
          </a:xfrm>
        </p:spPr>
        <p:txBody>
          <a:bodyPr/>
          <a:lstStyle/>
          <a:p>
            <a:r>
              <a:rPr lang="en-US" dirty="0"/>
              <a:t>Most</a:t>
            </a:r>
            <a:r>
              <a:rPr lang="en-US" baseline="0" dirty="0"/>
              <a:t> foundation failures are associated with excessive foundation movement, and not loss of load bearing capacity.  Keeping bearing pressures consistent can help with minimizing differential settlement.</a:t>
            </a:r>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10</a:t>
            </a:fld>
            <a:endParaRPr lang="en-US" dirty="0"/>
          </a:p>
        </p:txBody>
      </p:sp>
    </p:spTree>
    <p:extLst>
      <p:ext uri="{BB962C8B-B14F-4D97-AF65-F5344CB8AC3E}">
        <p14:creationId xmlns:p14="http://schemas.microsoft.com/office/powerpoint/2010/main" val="17397846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xfrm>
            <a:off x="1168400" y="693738"/>
            <a:ext cx="4616450" cy="3462337"/>
          </a:xfrm>
          <a:ln/>
        </p:spPr>
      </p:sp>
      <p:sp>
        <p:nvSpPr>
          <p:cNvPr id="20483" name="Rectangle 3"/>
          <p:cNvSpPr>
            <a:spLocks noGrp="1" noChangeArrowheads="1"/>
          </p:cNvSpPr>
          <p:nvPr>
            <p:ph type="body" idx="1"/>
          </p:nvPr>
        </p:nvSpPr>
        <p:spPr>
          <a:xfrm>
            <a:off x="926074" y="4387442"/>
            <a:ext cx="5097928" cy="4155317"/>
          </a:xfrm>
        </p:spPr>
        <p:txBody>
          <a:bodyPr/>
          <a:lstStyle/>
          <a:p>
            <a:r>
              <a:rPr lang="en-US" dirty="0"/>
              <a:t>The illustration shows three separate figures.  The first shows a plan view of a typical spread footing supporting a single column.  The critical section for flexure is highlighted as the entire width of the footing location at the face of the column. The second figure shows the same typical spread footing supporting a single column.  The critical section for one-way shear is highlighted as the entire width of the footing at the location d away from the face of the column. The third figure also shows the typical spread footing supporting a single column.  The critical section for two-way shear is highlighted as the region at d/2 away from the face of the column on all sides.</a:t>
            </a:r>
          </a:p>
          <a:p>
            <a:endParaRPr lang="en-US" dirty="0"/>
          </a:p>
          <a:p>
            <a:r>
              <a:rPr lang="en-US" dirty="0"/>
              <a:t>Reinforced concrete footings are proportioned according the provisions of ACI 318, </a:t>
            </a:r>
            <a:r>
              <a:rPr lang="en-US" i="1" dirty="0"/>
              <a:t>Building Code Requirements for Structural Concrete</a:t>
            </a:r>
            <a:r>
              <a:rPr lang="en-US" dirty="0"/>
              <a:t>.  It is often opined that foundations should not yield, due to the high cost of foundation repair.  However, nonlinear soil behavior is common in strong ground shaking, and it is traditional to design foundations for the reduced forces computed with the response modification factor, </a:t>
            </a:r>
            <a:r>
              <a:rPr lang="en-US" i="1" dirty="0"/>
              <a:t>R</a:t>
            </a:r>
            <a:r>
              <a:rPr lang="en-US" dirty="0"/>
              <a:t>, used for the superstructure.  Neither the NEHRP Recommended Provisions nor earlier model building codes required the use of amplified forces for foundation design.</a:t>
            </a:r>
          </a:p>
          <a:p>
            <a:endParaRPr lang="en-US" dirty="0"/>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11</a:t>
            </a:fld>
            <a:endParaRPr lang="en-US" dirty="0"/>
          </a:p>
        </p:txBody>
      </p:sp>
    </p:spTree>
    <p:extLst>
      <p:ext uri="{BB962C8B-B14F-4D97-AF65-F5344CB8AC3E}">
        <p14:creationId xmlns:p14="http://schemas.microsoft.com/office/powerpoint/2010/main" val="3580236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xfrm>
            <a:off x="1168400" y="693738"/>
            <a:ext cx="4616450" cy="3462337"/>
          </a:xfrm>
          <a:ln/>
        </p:spPr>
      </p:sp>
      <p:sp>
        <p:nvSpPr>
          <p:cNvPr id="22531" name="Rectangle 3"/>
          <p:cNvSpPr>
            <a:spLocks noGrp="1" noChangeArrowheads="1"/>
          </p:cNvSpPr>
          <p:nvPr>
            <p:ph type="body" idx="1"/>
          </p:nvPr>
        </p:nvSpPr>
        <p:spPr>
          <a:xfrm>
            <a:off x="926074" y="4387442"/>
            <a:ext cx="5097928" cy="4155317"/>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illustration shows six figures.  The first, part (a), shows an isometric view of a rectangular spread footing with dimensions L and B in plan.  Applied loading is indicated as </a:t>
            </a:r>
            <a:r>
              <a:rPr lang="en-US" i="1" dirty="0"/>
              <a:t>P</a:t>
            </a:r>
            <a:r>
              <a:rPr lang="en-US" dirty="0"/>
              <a:t> (axial load) and </a:t>
            </a:r>
            <a:r>
              <a:rPr lang="en-US" i="1" dirty="0"/>
              <a:t>M</a:t>
            </a:r>
            <a:r>
              <a:rPr lang="en-US" dirty="0"/>
              <a:t> (moment), with eccentricity </a:t>
            </a:r>
            <a:r>
              <a:rPr lang="en-US" i="1" dirty="0"/>
              <a:t>e</a:t>
            </a:r>
            <a:r>
              <a:rPr lang="en-US" dirty="0"/>
              <a:t>=</a:t>
            </a:r>
            <a:r>
              <a:rPr lang="en-US" i="1" dirty="0"/>
              <a:t>M</a:t>
            </a:r>
            <a:r>
              <a:rPr lang="en-US" dirty="0"/>
              <a:t>/</a:t>
            </a:r>
            <a:r>
              <a:rPr lang="en-US" i="1" dirty="0"/>
              <a:t>P</a:t>
            </a:r>
            <a:r>
              <a:rPr lang="en-US" dirty="0"/>
              <a:t>.  The next five figure show a cross section through the footing of part (a) with possible bearing pressure distributions based on the loading indicated.  Part (b) indicates elastic bearing pressure distribution with no uplift, varying in magnitude across the section.  Part (c) indicates elastic bearing pressure on the verge of uplift, with zero bearing pressure at one side and maximum on the opposite side.  Part (d) indicates elastic bearing pressure with uplift on one side of the footing, with elastic bearing pressure over distance </a:t>
            </a:r>
            <a:r>
              <a:rPr lang="en-US" i="1" dirty="0"/>
              <a:t>L’</a:t>
            </a:r>
            <a:r>
              <a:rPr lang="en-US" dirty="0"/>
              <a:t> only.  Part (e) shows a bearing pressure with some </a:t>
            </a:r>
            <a:r>
              <a:rPr lang="en-US" dirty="0" err="1"/>
              <a:t>plastification</a:t>
            </a:r>
            <a:r>
              <a:rPr lang="en-US" dirty="0"/>
              <a:t>.  Part (f) shows bearing pressure at the plastic limit over a distance ‘</a:t>
            </a:r>
            <a:r>
              <a:rPr lang="en-US" i="1" dirty="0"/>
              <a:t>x’</a:t>
            </a:r>
            <a:r>
              <a:rPr lang="en-US" dirty="0"/>
              <a:t>.</a:t>
            </a:r>
          </a:p>
          <a:p>
            <a:endParaRPr lang="en-US" dirty="0"/>
          </a:p>
          <a:p>
            <a:r>
              <a:rPr lang="en-US" dirty="0"/>
              <a:t>ASCE 41 has a good discussion of the plastic behavior of soil beneath eccentrically loaded footings.  Just as for analysis of structural members, plastic analysis of a footing is simple “by hand”, but not so with a computer.</a:t>
            </a:r>
          </a:p>
          <a:p>
            <a:r>
              <a:rPr lang="en-US" dirty="0"/>
              <a:t>Both uplift and nonlinear behavior introduce complications in conventional analysis.  Many commercially available software packages for structural analysis now handle the uplift case; a smaller set can also handle nonlinear behavior.</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12</a:t>
            </a:fld>
            <a:endParaRPr lang="en-US" dirty="0"/>
          </a:p>
        </p:txBody>
      </p:sp>
    </p:spTree>
    <p:extLst>
      <p:ext uri="{BB962C8B-B14F-4D97-AF65-F5344CB8AC3E}">
        <p14:creationId xmlns:p14="http://schemas.microsoft.com/office/powerpoint/2010/main" val="8643254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xfrm>
            <a:off x="1168400" y="693738"/>
            <a:ext cx="4616450" cy="3462337"/>
          </a:xfrm>
          <a:ln/>
        </p:spPr>
      </p:sp>
      <p:sp>
        <p:nvSpPr>
          <p:cNvPr id="77827" name="Rectangle 3"/>
          <p:cNvSpPr>
            <a:spLocks noGrp="1" noChangeArrowheads="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illustration shows a framing plan of a perimeter steel moment resisting frame with bracing in a central core, of 7 bays in east-west direction and 5 bays in north-south direction.</a:t>
            </a:r>
          </a:p>
          <a:p>
            <a:endParaRPr lang="en-US" dirty="0"/>
          </a:p>
          <a:p>
            <a:r>
              <a:rPr lang="en-US" dirty="0"/>
              <a:t>Title slide for 7-story building showing plan of steel</a:t>
            </a:r>
            <a:r>
              <a:rPr lang="en-US" baseline="0" dirty="0"/>
              <a:t> building.</a:t>
            </a:r>
          </a:p>
          <a:p>
            <a:endParaRPr lang="en-US" baseline="0"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13</a:t>
            </a:fld>
            <a:endParaRPr lang="en-US" dirty="0"/>
          </a:p>
        </p:txBody>
      </p:sp>
    </p:spTree>
    <p:extLst>
      <p:ext uri="{BB962C8B-B14F-4D97-AF65-F5344CB8AC3E}">
        <p14:creationId xmlns:p14="http://schemas.microsoft.com/office/powerpoint/2010/main" val="22192687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xfrm>
            <a:off x="1168400" y="693738"/>
            <a:ext cx="4616450" cy="3462337"/>
          </a:xfrm>
          <a:ln/>
        </p:spPr>
      </p:sp>
      <p:sp>
        <p:nvSpPr>
          <p:cNvPr id="25603" name="Rectangle 3"/>
          <p:cNvSpPr>
            <a:spLocks noGrp="1" noChangeArrowheads="1"/>
          </p:cNvSpPr>
          <p:nvPr>
            <p:ph type="body" idx="1"/>
          </p:nvPr>
        </p:nvSpPr>
        <p:spPr>
          <a:xfrm>
            <a:off x="926074" y="4387442"/>
            <a:ext cx="5097928" cy="4155317"/>
          </a:xfrm>
        </p:spPr>
        <p:txBody>
          <a:bodyPr/>
          <a:lstStyle/>
          <a:p>
            <a:r>
              <a:rPr lang="en-US" dirty="0"/>
              <a:t>The gravity load </a:t>
            </a:r>
            <a:r>
              <a:rPr lang="en-US" dirty="0" err="1"/>
              <a:t>allowables</a:t>
            </a:r>
            <a:r>
              <a:rPr lang="en-US" dirty="0"/>
              <a:t> are set to control settlements.  The values between 20 and 40 feet should be interpolated.  The bearing capacity is the classic value from theoretical soil mechanics (normal gravity loads are checked).  The subject of strength design in soils is in its infancy, and many geotechnical professionals are not yet comfortable with strength design concepts.</a:t>
            </a:r>
          </a:p>
          <a:p>
            <a:r>
              <a:rPr lang="en-US" dirty="0"/>
              <a:t>Note that the term phi is Resistance Factor for bearing capacity.  B is the footing width.</a:t>
            </a:r>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14</a:t>
            </a:fld>
            <a:endParaRPr lang="en-US" dirty="0"/>
          </a:p>
        </p:txBody>
      </p:sp>
    </p:spTree>
    <p:extLst>
      <p:ext uri="{BB962C8B-B14F-4D97-AF65-F5344CB8AC3E}">
        <p14:creationId xmlns:p14="http://schemas.microsoft.com/office/powerpoint/2010/main" val="32068673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xfrm>
            <a:off x="1168400" y="693738"/>
            <a:ext cx="4616450" cy="3462337"/>
          </a:xfrm>
          <a:ln/>
        </p:spPr>
      </p:sp>
      <p:sp>
        <p:nvSpPr>
          <p:cNvPr id="31747" name="Rectangle 3"/>
          <p:cNvSpPr>
            <a:spLocks noGrp="1" noChangeArrowheads="1"/>
          </p:cNvSpPr>
          <p:nvPr>
            <p:ph type="body" idx="1"/>
          </p:nvPr>
        </p:nvSpPr>
        <p:spPr>
          <a:xfrm>
            <a:off x="926074" y="4387442"/>
            <a:ext cx="5097928" cy="4155317"/>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The diagram shows a three dimensional moment frame analysis of a 7 story building.  The </a:t>
            </a:r>
            <a:r>
              <a:rPr lang="en-US" baseline="0" dirty="0" err="1"/>
              <a:t>undeformed</a:t>
            </a:r>
            <a:r>
              <a:rPr lang="en-US" baseline="0" dirty="0"/>
              <a:t> and deformed shape after application of lateral load is shown.</a:t>
            </a:r>
            <a:endParaRPr lang="en-US" dirty="0"/>
          </a:p>
          <a:p>
            <a:endParaRPr lang="en-US" dirty="0"/>
          </a:p>
          <a:p>
            <a:endParaRPr lang="en-US" dirty="0"/>
          </a:p>
          <a:p>
            <a:r>
              <a:rPr lang="en-US" dirty="0"/>
              <a:t>The image is taken from the RAM Frame analysis used to design the steel moment resisting frame for seismic loads.</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15</a:t>
            </a:fld>
            <a:endParaRPr lang="en-US" dirty="0"/>
          </a:p>
        </p:txBody>
      </p:sp>
    </p:spTree>
    <p:extLst>
      <p:ext uri="{BB962C8B-B14F-4D97-AF65-F5344CB8AC3E}">
        <p14:creationId xmlns:p14="http://schemas.microsoft.com/office/powerpoint/2010/main" val="149788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xfrm>
            <a:off x="1168400" y="693738"/>
            <a:ext cx="4616450" cy="3462337"/>
          </a:xfrm>
          <a:ln/>
        </p:spPr>
      </p:sp>
      <p:sp>
        <p:nvSpPr>
          <p:cNvPr id="33795" name="Rectangle 3"/>
          <p:cNvSpPr>
            <a:spLocks noGrp="1" noChangeArrowheads="1"/>
          </p:cNvSpPr>
          <p:nvPr>
            <p:ph type="body" idx="1"/>
          </p:nvPr>
        </p:nvSpPr>
        <p:spPr>
          <a:xfrm>
            <a:off x="926074" y="4387442"/>
            <a:ext cx="5097928" cy="4155317"/>
          </a:xfrm>
        </p:spPr>
        <p:txBody>
          <a:bodyPr/>
          <a:lstStyle/>
          <a:p>
            <a:r>
              <a:rPr lang="en-US"/>
              <a:t>Load combinations for strength-based design, which is the fundamental method for earthquake resistant design.</a:t>
            </a:r>
          </a:p>
          <a:p>
            <a:r>
              <a:rPr lang="en-US"/>
              <a:t>Greek rho is the redundancy factor.  Q is the effect of horizontal seismic motions.  The 0.2SdsD is an approximation for the effect of vertical earthquake motions.</a:t>
            </a:r>
          </a:p>
          <a:p>
            <a:r>
              <a:rPr lang="en-US"/>
              <a:t>For the footings, the horizontal motions produce vertical and horizontal forces, as well as bending moments, at the base of each column.  Dead and Live loads are taken to produce only vertical forces in this example.</a:t>
            </a:r>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16</a:t>
            </a:fld>
            <a:endParaRPr lang="en-US" dirty="0"/>
          </a:p>
        </p:txBody>
      </p:sp>
    </p:spTree>
    <p:extLst>
      <p:ext uri="{BB962C8B-B14F-4D97-AF65-F5344CB8AC3E}">
        <p14:creationId xmlns:p14="http://schemas.microsoft.com/office/powerpoint/2010/main" val="16371463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xfrm>
            <a:off x="1168400" y="693738"/>
            <a:ext cx="4616450" cy="3462337"/>
          </a:xfrm>
          <a:ln/>
        </p:spPr>
      </p:sp>
      <p:sp>
        <p:nvSpPr>
          <p:cNvPr id="78851" name="Rectangle 3"/>
          <p:cNvSpPr>
            <a:spLocks noGrp="1" noChangeArrowheads="1"/>
          </p:cNvSpPr>
          <p:nvPr>
            <p:ph type="body" idx="1"/>
          </p:nvPr>
        </p:nvSpPr>
        <p:spPr/>
        <p:txBody>
          <a:bodyPr/>
          <a:lstStyle/>
          <a:p>
            <a:r>
              <a:rPr lang="en-US" dirty="0"/>
              <a:t>The Provisions allow an</a:t>
            </a:r>
            <a:r>
              <a:rPr lang="en-US" baseline="0" dirty="0"/>
              <a:t> overturning moment reduction of 25% at the soil-foundation interface. </a:t>
            </a:r>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17</a:t>
            </a:fld>
            <a:endParaRPr lang="en-US" dirty="0"/>
          </a:p>
        </p:txBody>
      </p:sp>
    </p:spTree>
    <p:extLst>
      <p:ext uri="{BB962C8B-B14F-4D97-AF65-F5344CB8AC3E}">
        <p14:creationId xmlns:p14="http://schemas.microsoft.com/office/powerpoint/2010/main" val="19616357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1168400" y="693738"/>
            <a:ext cx="4616450" cy="3462337"/>
          </a:xfrm>
          <a:ln/>
        </p:spPr>
      </p:sp>
      <p:sp>
        <p:nvSpPr>
          <p:cNvPr id="43011" name="Rectangle 3"/>
          <p:cNvSpPr>
            <a:spLocks noGrp="1" noChangeArrowheads="1"/>
          </p:cNvSpPr>
          <p:nvPr>
            <p:ph type="body" idx="1"/>
          </p:nvPr>
        </p:nvSpPr>
        <p:spPr>
          <a:xfrm>
            <a:off x="926074" y="4387442"/>
            <a:ext cx="5097928" cy="4155317"/>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 section</a:t>
            </a:r>
            <a:r>
              <a:rPr lang="en-US" baseline="0" dirty="0"/>
              <a:t> of a shallow foundation is show of with L, with applied axial load P and overturning moment M.  Weight of the footing is shown as a downward force vector W.  Resistance is shown by a resultant upward force vector R at an eccentricity e which is shown as a triangular distribution of soil pressure.</a:t>
            </a:r>
            <a:endParaRPr lang="en-US" dirty="0"/>
          </a:p>
          <a:p>
            <a:endParaRPr lang="en-US" dirty="0"/>
          </a:p>
          <a:p>
            <a:r>
              <a:rPr lang="en-US" dirty="0"/>
              <a:t>Slide is drawn for the case with substantial moment, such that uplift will occur at the heel.  Note that eccentricity e changes as W changes.</a:t>
            </a:r>
          </a:p>
          <a:p>
            <a:r>
              <a:rPr lang="en-US" dirty="0"/>
              <a:t>For our footing, L will exceed 25 feet by some margin, given that the two columns are 25 feet apart.</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18</a:t>
            </a:fld>
            <a:endParaRPr lang="en-US" dirty="0"/>
          </a:p>
        </p:txBody>
      </p:sp>
    </p:spTree>
    <p:extLst>
      <p:ext uri="{BB962C8B-B14F-4D97-AF65-F5344CB8AC3E}">
        <p14:creationId xmlns:p14="http://schemas.microsoft.com/office/powerpoint/2010/main" val="14701129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xfrm>
            <a:off x="1168400" y="693738"/>
            <a:ext cx="4616450" cy="3462337"/>
          </a:xfrm>
          <a:ln/>
        </p:spPr>
      </p:sp>
      <p:sp>
        <p:nvSpPr>
          <p:cNvPr id="45059" name="Rectangle 3"/>
          <p:cNvSpPr>
            <a:spLocks noGrp="1" noChangeArrowheads="1"/>
          </p:cNvSpPr>
          <p:nvPr>
            <p:ph type="body" idx="1"/>
          </p:nvPr>
        </p:nvSpPr>
        <p:spPr>
          <a:xfrm>
            <a:off x="926074" y="4387442"/>
            <a:ext cx="5097928" cy="4155317"/>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illustration shows a section through a spread footing supporting two columns.  An applied load of P (axial) and M (moment) are indicated.  The resulting bearing pressure under the footing is shown as an elastic bearing pressure that varies from 0 </a:t>
            </a:r>
            <a:r>
              <a:rPr lang="en-US" dirty="0" err="1"/>
              <a:t>ksf</a:t>
            </a:r>
            <a:r>
              <a:rPr lang="en-US" dirty="0"/>
              <a:t> to </a:t>
            </a:r>
            <a:r>
              <a:rPr lang="en-US" dirty="0" err="1"/>
              <a:t>q</a:t>
            </a:r>
            <a:r>
              <a:rPr lang="en-US" baseline="-25000" dirty="0" err="1"/>
              <a:t>max</a:t>
            </a:r>
            <a:r>
              <a:rPr lang="en-US" dirty="0"/>
              <a:t> of 4.98 </a:t>
            </a:r>
            <a:r>
              <a:rPr lang="en-US" dirty="0" err="1"/>
              <a:t>ksf</a:t>
            </a:r>
            <a:r>
              <a:rPr lang="en-US" dirty="0"/>
              <a:t> over length L’=30.7 feet.  </a:t>
            </a:r>
          </a:p>
          <a:p>
            <a:endParaRPr lang="en-US" dirty="0"/>
          </a:p>
          <a:p>
            <a:r>
              <a:rPr lang="en-US" dirty="0"/>
              <a:t>Initial approximation of W is simply to keep the resultant of earth pressure within the footing.  It must be somewhat larger in order to control the bearing pressures.</a:t>
            </a:r>
          </a:p>
          <a:p>
            <a:r>
              <a:rPr lang="en-US" dirty="0"/>
              <a:t>Note that the load factor on W does not include the amplifier for vertical seismic acceleration; this is the author’s interpretation of the NEHRP Provisions.</a:t>
            </a:r>
          </a:p>
          <a:p>
            <a:r>
              <a:rPr lang="en-US" dirty="0"/>
              <a:t>The minimum B used to find the nominal  bearing capacity is found by comparing the width of the footing and the half length of the loaded area.  The half length is used because the soil pressure is not uniform.</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19</a:t>
            </a:fld>
            <a:endParaRPr lang="en-US" dirty="0"/>
          </a:p>
        </p:txBody>
      </p:sp>
    </p:spTree>
    <p:extLst>
      <p:ext uri="{BB962C8B-B14F-4D97-AF65-F5344CB8AC3E}">
        <p14:creationId xmlns:p14="http://schemas.microsoft.com/office/powerpoint/2010/main" val="1497146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Table of contents, outline of material that will be presented</a:t>
            </a:r>
          </a:p>
          <a:p>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a:t>
            </a:fld>
            <a:endParaRPr lang="en-US"/>
          </a:p>
        </p:txBody>
      </p:sp>
    </p:spTree>
    <p:extLst>
      <p:ext uri="{BB962C8B-B14F-4D97-AF65-F5344CB8AC3E}">
        <p14:creationId xmlns:p14="http://schemas.microsoft.com/office/powerpoint/2010/main" val="17555193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xfrm>
            <a:off x="1168400" y="693738"/>
            <a:ext cx="4616450" cy="3462337"/>
          </a:xfrm>
          <a:ln/>
        </p:spPr>
      </p:sp>
      <p:sp>
        <p:nvSpPr>
          <p:cNvPr id="45059" name="Rectangle 3"/>
          <p:cNvSpPr>
            <a:spLocks noGrp="1" noChangeArrowheads="1"/>
          </p:cNvSpPr>
          <p:nvPr>
            <p:ph type="body" idx="1"/>
          </p:nvPr>
        </p:nvSpPr>
        <p:spPr>
          <a:xfrm>
            <a:off x="926074" y="4387442"/>
            <a:ext cx="5097928" cy="4155317"/>
          </a:xfrm>
        </p:spPr>
        <p:txBody>
          <a:bodyPr/>
          <a:lstStyle/>
          <a:p>
            <a:pPr defTabSz="874898"/>
            <a:r>
              <a:rPr lang="en-US" dirty="0"/>
              <a:t>The illustration shows a section through a spread footing supporting two columns.  An applied load of P (axial) and M (moment) are indicated.  The resulting bearing pressure under the footing is shown as an elastic bearing pressure that varies from 0 </a:t>
            </a:r>
            <a:r>
              <a:rPr lang="en-US" dirty="0" err="1"/>
              <a:t>ksf</a:t>
            </a:r>
            <a:r>
              <a:rPr lang="en-US" dirty="0"/>
              <a:t> to </a:t>
            </a:r>
            <a:r>
              <a:rPr lang="en-US" dirty="0" err="1"/>
              <a:t>q</a:t>
            </a:r>
            <a:r>
              <a:rPr lang="en-US" baseline="-25000" dirty="0" err="1"/>
              <a:t>max</a:t>
            </a:r>
            <a:r>
              <a:rPr lang="en-US" dirty="0"/>
              <a:t> of 4.98 </a:t>
            </a:r>
            <a:r>
              <a:rPr lang="en-US" dirty="0" err="1"/>
              <a:t>ksf</a:t>
            </a:r>
            <a:r>
              <a:rPr lang="en-US" dirty="0"/>
              <a:t> over length L’=30.7 feet.  </a:t>
            </a:r>
          </a:p>
          <a:p>
            <a:endParaRPr lang="en-US" dirty="0"/>
          </a:p>
          <a:p>
            <a:r>
              <a:rPr lang="en-US" dirty="0"/>
              <a:t>Initial approximation of W is simply to keep the resultant of earth pressure within the footing.  It must be somewhat larger in order to control the bearing pressures.</a:t>
            </a:r>
          </a:p>
          <a:p>
            <a:r>
              <a:rPr lang="en-US" dirty="0"/>
              <a:t>Note that the load factor on W does not include the amplifier for vertical seismic acceleration; this is the author’s interpretation of the NEHRP Provisions.</a:t>
            </a:r>
          </a:p>
          <a:p>
            <a:r>
              <a:rPr lang="en-US" dirty="0"/>
              <a:t>The minimum B used to find the nominal  bearing capacity is found by comparing the width of the footing and the half length of the loaded area.  The half length is used because the soil pressure is not uniform.</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20</a:t>
            </a:fld>
            <a:endParaRPr lang="en-US" dirty="0"/>
          </a:p>
        </p:txBody>
      </p:sp>
    </p:spTree>
    <p:extLst>
      <p:ext uri="{BB962C8B-B14F-4D97-AF65-F5344CB8AC3E}">
        <p14:creationId xmlns:p14="http://schemas.microsoft.com/office/powerpoint/2010/main" val="3211231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xfrm>
            <a:off x="1168400" y="693738"/>
            <a:ext cx="4616450" cy="3462337"/>
          </a:xfrm>
          <a:ln/>
        </p:spPr>
      </p:sp>
      <p:sp>
        <p:nvSpPr>
          <p:cNvPr id="79875" name="Rectangle 3"/>
          <p:cNvSpPr>
            <a:spLocks noGrp="1" noChangeArrowheads="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 section</a:t>
            </a:r>
            <a:r>
              <a:rPr lang="en-US" baseline="0" dirty="0"/>
              <a:t> of a shallow foundation is show of with L, with applied axial load P and overturning moment M.  Weight of the footing is shown as a downward force vector W.  Resistance is shown by a resultant upward force vector R at an eccentricity e which is shown as a uniform plastic distribution of soil pressure.</a:t>
            </a:r>
            <a:endParaRPr lang="en-US" dirty="0"/>
          </a:p>
          <a:p>
            <a:endParaRPr lang="en-US" dirty="0"/>
          </a:p>
          <a:p>
            <a:r>
              <a:rPr lang="en-US" dirty="0"/>
              <a:t>Slide</a:t>
            </a:r>
            <a:r>
              <a:rPr lang="en-US" baseline="0" dirty="0"/>
              <a:t> shows basis of plastic design of foundation.</a:t>
            </a:r>
          </a:p>
          <a:p>
            <a:endParaRPr lang="en-US" baseline="0" dirty="0"/>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21</a:t>
            </a:fld>
            <a:endParaRPr lang="en-US" dirty="0"/>
          </a:p>
        </p:txBody>
      </p:sp>
    </p:spTree>
    <p:extLst>
      <p:ext uri="{BB962C8B-B14F-4D97-AF65-F5344CB8AC3E}">
        <p14:creationId xmlns:p14="http://schemas.microsoft.com/office/powerpoint/2010/main" val="26721510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xfrm>
            <a:off x="1168400" y="693738"/>
            <a:ext cx="4616450" cy="3462337"/>
          </a:xfrm>
          <a:ln/>
        </p:spPr>
      </p:sp>
      <p:sp>
        <p:nvSpPr>
          <p:cNvPr id="80899" name="Rectangle 3"/>
          <p:cNvSpPr>
            <a:spLocks noGrp="1" noChangeArrowheads="1"/>
          </p:cNvSpPr>
          <p:nvPr>
            <p:ph type="body" idx="1"/>
          </p:nvPr>
        </p:nvSpPr>
        <p:spPr/>
        <p:txBody>
          <a:bodyPr/>
          <a:lstStyle/>
          <a:p>
            <a:r>
              <a:rPr lang="en-US" dirty="0"/>
              <a:t>Notes for additional checks for foundation design.</a:t>
            </a:r>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22</a:t>
            </a:fld>
            <a:endParaRPr lang="en-US" dirty="0"/>
          </a:p>
        </p:txBody>
      </p:sp>
    </p:spTree>
    <p:extLst>
      <p:ext uri="{BB962C8B-B14F-4D97-AF65-F5344CB8AC3E}">
        <p14:creationId xmlns:p14="http://schemas.microsoft.com/office/powerpoint/2010/main" val="7109148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xfrm>
            <a:off x="1168400" y="693738"/>
            <a:ext cx="4616450" cy="3462337"/>
          </a:xfrm>
          <a:ln/>
        </p:spPr>
      </p:sp>
      <p:sp>
        <p:nvSpPr>
          <p:cNvPr id="80899" name="Rectangle 3"/>
          <p:cNvSpPr>
            <a:spLocks noGrp="1" noChangeArrowheads="1"/>
          </p:cNvSpPr>
          <p:nvPr>
            <p:ph type="body" idx="1"/>
          </p:nvPr>
        </p:nvSpPr>
        <p:spPr/>
        <p:txBody>
          <a:bodyPr/>
          <a:lstStyle/>
          <a:p>
            <a:r>
              <a:rPr lang="en-US" dirty="0"/>
              <a:t>Notes for additional checks for foundation design.</a:t>
            </a:r>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23</a:t>
            </a:fld>
            <a:endParaRPr lang="en-US" dirty="0"/>
          </a:p>
        </p:txBody>
      </p:sp>
    </p:spTree>
    <p:extLst>
      <p:ext uri="{BB962C8B-B14F-4D97-AF65-F5344CB8AC3E}">
        <p14:creationId xmlns:p14="http://schemas.microsoft.com/office/powerpoint/2010/main" val="7605119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1168400" y="693738"/>
            <a:ext cx="4616450" cy="3462337"/>
          </a:xfrm>
          <a:ln/>
        </p:spPr>
      </p:sp>
      <p:sp>
        <p:nvSpPr>
          <p:cNvPr id="53251" name="Rectangle 3"/>
          <p:cNvSpPr>
            <a:spLocks noGrp="1" noChangeArrowheads="1"/>
          </p:cNvSpPr>
          <p:nvPr>
            <p:ph type="body" idx="1"/>
          </p:nvPr>
        </p:nvSpPr>
        <p:spPr>
          <a:xfrm>
            <a:off x="926074" y="4387442"/>
            <a:ext cx="5097928" cy="4155317"/>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The figure on the left shows an analysis model of a 7 story braced core structure.  Two identical braced cores are shown which are 25 feet square.  The </a:t>
            </a:r>
            <a:r>
              <a:rPr lang="en-US" baseline="0" dirty="0" err="1"/>
              <a:t>undeformed</a:t>
            </a:r>
            <a:r>
              <a:rPr lang="en-US" baseline="0" dirty="0"/>
              <a:t> and deformed shape under application of lateral load is shown.  The figure on the right </a:t>
            </a:r>
            <a:r>
              <a:rPr lang="en-US" dirty="0"/>
              <a:t>shows a framing plan for a braced frame system for the building shown in Figure 7.1-1.  Two square brace frame cores are shown (Grid C-D, 3-4, and Grid E-F,3-4), with each core consisting of four bays of bracing (all sides of a square bay).  The braced cores are separated by one bay with no frames to connect the braced cores.  Wide flange columns are oriented with strong axis in east-west direction.</a:t>
            </a:r>
          </a:p>
          <a:p>
            <a:endParaRPr lang="en-US" dirty="0"/>
          </a:p>
          <a:p>
            <a:r>
              <a:rPr lang="en-US" dirty="0"/>
              <a:t>The screen capture is from the RAM Frame analysis of the structure, and the small plan is based on the same grids used for the 7 story moment frame.  The braced frames appear to be 8 stories high, because there is a small penthouse over the core.</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24</a:t>
            </a:fld>
            <a:endParaRPr lang="en-US" dirty="0"/>
          </a:p>
        </p:txBody>
      </p:sp>
    </p:spTree>
    <p:extLst>
      <p:ext uri="{BB962C8B-B14F-4D97-AF65-F5344CB8AC3E}">
        <p14:creationId xmlns:p14="http://schemas.microsoft.com/office/powerpoint/2010/main" val="7288042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xfrm>
            <a:off x="1168400" y="693738"/>
            <a:ext cx="4616450" cy="3462337"/>
          </a:xfrm>
          <a:ln/>
        </p:spPr>
      </p:sp>
      <p:sp>
        <p:nvSpPr>
          <p:cNvPr id="55299" name="Rectangle 3"/>
          <p:cNvSpPr>
            <a:spLocks noGrp="1" noChangeArrowheads="1"/>
          </p:cNvSpPr>
          <p:nvPr>
            <p:ph type="body" idx="1"/>
          </p:nvPr>
        </p:nvSpPr>
        <p:spPr>
          <a:xfrm>
            <a:off x="926074" y="4387442"/>
            <a:ext cx="5097928" cy="4155317"/>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illustration shows a foundation plan view for the braced frame system identified in Figure 7.1-8.  A single combined mat footing captures both bays of bracing, encompassing grids C through D and 3 through 4.    All other footings are shown as single concentrically loaded footings.</a:t>
            </a:r>
          </a:p>
          <a:p>
            <a:endParaRPr lang="en-US" dirty="0"/>
          </a:p>
          <a:p>
            <a:r>
              <a:rPr lang="en-US" dirty="0"/>
              <a:t>The fundamental method is the same as used in the previous example:  Determine the total applied vertical and horizontal loads and the moments.  The complicating factor here is that the bending is significant about two axes simultaneously.  Elastic solutions can be found from software that has the capacity for compression-only springs; SAP2000 was used in this case.  Plastic solutions typically need to be done “by hand,” although spreadsheets are a great asset for the successive trial nature of the solution.</a:t>
            </a:r>
          </a:p>
          <a:p>
            <a:endParaRPr lang="en-US" dirty="0"/>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25</a:t>
            </a:fld>
            <a:endParaRPr lang="en-US" dirty="0"/>
          </a:p>
        </p:txBody>
      </p:sp>
    </p:spTree>
    <p:extLst>
      <p:ext uri="{BB962C8B-B14F-4D97-AF65-F5344CB8AC3E}">
        <p14:creationId xmlns:p14="http://schemas.microsoft.com/office/powerpoint/2010/main" val="31625178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1168400" y="693738"/>
            <a:ext cx="4616450" cy="3462337"/>
          </a:xfrm>
          <a:ln/>
        </p:spPr>
      </p:sp>
      <p:sp>
        <p:nvSpPr>
          <p:cNvPr id="57347" name="Rectangle 3"/>
          <p:cNvSpPr>
            <a:spLocks noGrp="1" noChangeArrowheads="1"/>
          </p:cNvSpPr>
          <p:nvPr>
            <p:ph type="body" idx="1"/>
          </p:nvPr>
        </p:nvSpPr>
        <p:spPr>
          <a:xfrm>
            <a:off x="926074" y="4387442"/>
            <a:ext cx="5097928" cy="4155317"/>
          </a:xfrm>
        </p:spPr>
        <p:txBody>
          <a:bodyPr/>
          <a:lstStyle/>
          <a:p>
            <a:pPr defTabSz="874898"/>
            <a:r>
              <a:rPr lang="en-US" dirty="0"/>
              <a:t>The illustration shows two diagrams of bearing pressures resulting from applied loads under a mat foundation.  The first diagram (a) shows a plastic bearing pressure distribution with a uniform pressure of 12.2 </a:t>
            </a:r>
            <a:r>
              <a:rPr lang="en-US" dirty="0" err="1"/>
              <a:t>ksf</a:t>
            </a:r>
            <a:r>
              <a:rPr lang="en-US" dirty="0"/>
              <a:t> under the loaded edge (north edge).  The second diagram (b) shows an elastic solution to the same configuration as the first diagram, which shows a varying pressure distribution with at peak of approximately 16 </a:t>
            </a:r>
            <a:r>
              <a:rPr lang="en-US" dirty="0" err="1"/>
              <a:t>ksf</a:t>
            </a:r>
            <a:r>
              <a:rPr lang="en-US" dirty="0"/>
              <a:t> under the loaded edge.</a:t>
            </a:r>
          </a:p>
          <a:p>
            <a:endParaRPr lang="en-US" dirty="0"/>
          </a:p>
          <a:p>
            <a:r>
              <a:rPr lang="en-US" dirty="0"/>
              <a:t>Slide shows the results from “hand” analysis for plastic distribution and for SAP2000 elastic solution.  See Chapter 7 of FEMA P-1051 for more detail on the solution, as well as the design of the footing cross section for moment and shear.</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26</a:t>
            </a:fld>
            <a:endParaRPr lang="en-US" dirty="0"/>
          </a:p>
        </p:txBody>
      </p:sp>
    </p:spTree>
    <p:extLst>
      <p:ext uri="{BB962C8B-B14F-4D97-AF65-F5344CB8AC3E}">
        <p14:creationId xmlns:p14="http://schemas.microsoft.com/office/powerpoint/2010/main" val="33766001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1168400" y="693738"/>
            <a:ext cx="4616450" cy="3462337"/>
          </a:xfrm>
          <a:ln/>
        </p:spPr>
      </p:sp>
      <p:sp>
        <p:nvSpPr>
          <p:cNvPr id="57347" name="Rectangle 3"/>
          <p:cNvSpPr>
            <a:spLocks noGrp="1" noChangeArrowheads="1"/>
          </p:cNvSpPr>
          <p:nvPr>
            <p:ph type="body" idx="1"/>
          </p:nvPr>
        </p:nvSpPr>
        <p:spPr>
          <a:xfrm>
            <a:off x="926074" y="4387442"/>
            <a:ext cx="5097928" cy="4155317"/>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illustration shows four figures of the mat foundation described in Figure 7.1-10 with contour plots showing in plane flexural demands.  The moment </a:t>
            </a:r>
            <a:r>
              <a:rPr lang="en-US" dirty="0" err="1"/>
              <a:t>countor</a:t>
            </a:r>
            <a:r>
              <a:rPr lang="en-US" dirty="0"/>
              <a:t> diagrams are shown for the region between grid C-D and 3-4.  The figures show enveloped demands for </a:t>
            </a:r>
            <a:r>
              <a:rPr lang="en-US" dirty="0" err="1"/>
              <a:t>M</a:t>
            </a:r>
            <a:r>
              <a:rPr lang="en-US" baseline="-25000" dirty="0" err="1"/>
              <a:t>x</a:t>
            </a:r>
            <a:r>
              <a:rPr lang="en-US" dirty="0"/>
              <a:t> positive, </a:t>
            </a:r>
            <a:r>
              <a:rPr lang="en-US" dirty="0" err="1"/>
              <a:t>M</a:t>
            </a:r>
            <a:r>
              <a:rPr lang="en-US" baseline="-25000" dirty="0" err="1"/>
              <a:t>x</a:t>
            </a:r>
            <a:r>
              <a:rPr lang="en-US" dirty="0"/>
              <a:t> negative, M</a:t>
            </a:r>
            <a:r>
              <a:rPr lang="en-US" baseline="-25000" dirty="0"/>
              <a:t>y</a:t>
            </a:r>
            <a:r>
              <a:rPr lang="en-US" dirty="0"/>
              <a:t> position, and M</a:t>
            </a:r>
            <a:r>
              <a:rPr lang="en-US" baseline="-25000" dirty="0"/>
              <a:t>y</a:t>
            </a:r>
            <a:r>
              <a:rPr lang="en-US" dirty="0"/>
              <a:t> negative.  </a:t>
            </a:r>
            <a:r>
              <a:rPr lang="en-US" dirty="0" err="1"/>
              <a:t>Mx</a:t>
            </a:r>
            <a:r>
              <a:rPr lang="en-US" dirty="0"/>
              <a:t> positive shows a peak of 881 </a:t>
            </a:r>
            <a:r>
              <a:rPr lang="en-US" dirty="0" err="1"/>
              <a:t>ft</a:t>
            </a:r>
            <a:r>
              <a:rPr lang="en-US" dirty="0"/>
              <a:t>-kip/</a:t>
            </a:r>
            <a:r>
              <a:rPr lang="en-US" dirty="0" err="1"/>
              <a:t>ft</a:t>
            </a:r>
            <a:r>
              <a:rPr lang="en-US" dirty="0"/>
              <a:t>, </a:t>
            </a:r>
            <a:r>
              <a:rPr lang="en-US" dirty="0" err="1"/>
              <a:t>Mx</a:t>
            </a:r>
            <a:r>
              <a:rPr lang="en-US" dirty="0"/>
              <a:t> negative shows a peak of 669 </a:t>
            </a:r>
            <a:r>
              <a:rPr lang="en-US" dirty="0" err="1"/>
              <a:t>ft</a:t>
            </a:r>
            <a:r>
              <a:rPr lang="en-US" dirty="0"/>
              <a:t>-kip/</a:t>
            </a:r>
            <a:r>
              <a:rPr lang="en-US" dirty="0" err="1"/>
              <a:t>ft</a:t>
            </a:r>
            <a:r>
              <a:rPr lang="en-US" dirty="0"/>
              <a:t>, My positive shows a peak of 884 </a:t>
            </a:r>
            <a:r>
              <a:rPr lang="en-US" dirty="0" err="1"/>
              <a:t>ft</a:t>
            </a:r>
            <a:r>
              <a:rPr lang="en-US" dirty="0"/>
              <a:t>-kip/</a:t>
            </a:r>
            <a:r>
              <a:rPr lang="en-US" dirty="0" err="1"/>
              <a:t>ft</a:t>
            </a:r>
            <a:r>
              <a:rPr lang="en-US" dirty="0"/>
              <a:t>, My negative shows a peak of 484 </a:t>
            </a:r>
            <a:r>
              <a:rPr lang="en-US" dirty="0" err="1"/>
              <a:t>ft</a:t>
            </a:r>
            <a:r>
              <a:rPr lang="en-US" dirty="0"/>
              <a:t>-kip/ft.  Designations of A through D are indicated where reinforcement is selected in accordance with the capacities calculated in Table 7.1-4.</a:t>
            </a:r>
          </a:p>
          <a:p>
            <a:endParaRPr lang="en-US" dirty="0"/>
          </a:p>
          <a:p>
            <a:r>
              <a:rPr lang="en-US" dirty="0"/>
              <a:t>Slide shows the results from “hand” analysis for plastic distribution and for SAP2000 elastic solution.  See Chapter 7 of FEMA P-1051 for more detail on the solution, as well as the design of the footing cross section for moment and shear.</a:t>
            </a:r>
          </a:p>
          <a:p>
            <a:endParaRPr lang="en-US" dirty="0"/>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27</a:t>
            </a:fld>
            <a:endParaRPr lang="en-US" dirty="0"/>
          </a:p>
        </p:txBody>
      </p:sp>
    </p:spTree>
    <p:extLst>
      <p:ext uri="{BB962C8B-B14F-4D97-AF65-F5344CB8AC3E}">
        <p14:creationId xmlns:p14="http://schemas.microsoft.com/office/powerpoint/2010/main" val="32813222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1168400" y="693738"/>
            <a:ext cx="4616450" cy="3462337"/>
          </a:xfrm>
          <a:ln/>
        </p:spPr>
      </p:sp>
      <mc:AlternateContent xmlns:mc="http://schemas.openxmlformats.org/markup-compatibility/2006" xmlns:a14="http://schemas.microsoft.com/office/drawing/2010/main">
        <mc:Choice Requires="a14">
          <p:sp>
            <p:nvSpPr>
              <p:cNvPr id="57347" name="Rectangle 3"/>
              <p:cNvSpPr>
                <a:spLocks noGrp="1" noChangeArrowheads="1"/>
              </p:cNvSpPr>
              <p:nvPr>
                <p:ph type="body" idx="1"/>
              </p:nvPr>
            </p:nvSpPr>
            <p:spPr>
              <a:xfrm>
                <a:off x="926074" y="4387442"/>
                <a:ext cx="5097928" cy="4155317"/>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illustration shows two figures indicating contour plots of shear stresses in orthogonal directions of </a:t>
                </a:r>
                <a:r>
                  <a:rPr lang="en-US" i="1" dirty="0" err="1"/>
                  <a:t>V</a:t>
                </a:r>
                <a:r>
                  <a:rPr lang="en-US" i="1" baseline="-25000" dirty="0" err="1"/>
                  <a:t>x</a:t>
                </a:r>
                <a:r>
                  <a:rPr lang="en-US" dirty="0"/>
                  <a:t> and </a:t>
                </a:r>
                <a:r>
                  <a:rPr lang="en-US" i="1" dirty="0" err="1"/>
                  <a:t>V</a:t>
                </a:r>
                <a:r>
                  <a:rPr lang="en-US" i="1" baseline="-25000" dirty="0" err="1"/>
                  <a:t>y</a:t>
                </a:r>
                <a:r>
                  <a:rPr lang="en-US" dirty="0"/>
                  <a:t> respectively.  The critical section for two-way shear is dashed at each column location.  The contour plots show shaded areas where stresses exceed 2</a:t>
                </a:r>
                <a14:m>
                  <m:oMath xmlns:m="http://schemas.openxmlformats.org/officeDocument/2006/math">
                    <m:rad>
                      <m:radPr>
                        <m:degHide m:val="on"/>
                        <m:ctrlPr>
                          <a:rPr lang="en-US" i="1">
                            <a:latin typeface="Cambria Math" panose="02040503050406030204" pitchFamily="18" charset="0"/>
                          </a:rPr>
                        </m:ctrlPr>
                      </m:radPr>
                      <m:deg/>
                      <m:e>
                        <m:sSub>
                          <m:sSubPr>
                            <m:ctrlPr>
                              <a:rPr lang="en-US" i="1">
                                <a:latin typeface="Cambria Math" panose="02040503050406030204" pitchFamily="18" charset="0"/>
                              </a:rPr>
                            </m:ctrlPr>
                          </m:sSubPr>
                          <m:e>
                            <m:r>
                              <a:rPr lang="en-US" i="1">
                                <a:latin typeface="Cambria Math"/>
                              </a:rPr>
                              <m:t>𝑓</m:t>
                            </m:r>
                            <m:r>
                              <a:rPr lang="en-US" i="1">
                                <a:latin typeface="Cambria Math"/>
                              </a:rPr>
                              <m:t>′</m:t>
                            </m:r>
                          </m:e>
                          <m:sub>
                            <m:r>
                              <a:rPr lang="en-US" i="1">
                                <a:latin typeface="Cambria Math"/>
                              </a:rPr>
                              <m:t>𝑐</m:t>
                            </m:r>
                          </m:sub>
                        </m:sSub>
                      </m:e>
                    </m:rad>
                  </m:oMath>
                </a14:m>
                <a:r>
                  <a:rPr lang="en-US" dirty="0"/>
                  <a:t>.  In general, the shaded areas are smaller than the critical perimeter section.</a:t>
                </a:r>
              </a:p>
              <a:p>
                <a:endParaRPr lang="en-US" dirty="0"/>
              </a:p>
              <a:p>
                <a:r>
                  <a:rPr lang="en-US" dirty="0"/>
                  <a:t>Slide shows the results from “hand” analysis for plastic distribution and for SAP2000 elastic solution.  See Chapter 7 of FEMA P-1051 for more detail on the solution, as well as the design of the footing cross section for moment and shear.</a:t>
                </a:r>
              </a:p>
              <a:p>
                <a:endParaRPr lang="en-US" dirty="0"/>
              </a:p>
            </p:txBody>
          </p:sp>
        </mc:Choice>
        <mc:Fallback xmlns="">
          <p:sp>
            <p:nvSpPr>
              <p:cNvPr id="57347" name="Rectangle 3"/>
              <p:cNvSpPr>
                <a:spLocks noGrp="1" noChangeArrowheads="1"/>
              </p:cNvSpPr>
              <p:nvPr>
                <p:ph type="body" idx="1"/>
              </p:nvPr>
            </p:nvSpPr>
            <p:spPr>
              <a:xfrm>
                <a:off x="926074" y="4387442"/>
                <a:ext cx="5097928" cy="4155317"/>
              </a:xfrm>
            </p:spPr>
            <p:txBody>
              <a:bodyPr/>
              <a:lstStyle/>
              <a:p>
                <a:r>
                  <a:rPr lang="en-US" dirty="0" smtClean="0"/>
                  <a:t>Slide shows the results from “hand” analysis for plastic distribution and for SAP2000 elastic solution.  See Chapter 7 of FEMA P-1051 </a:t>
                </a:r>
                <a:r>
                  <a:rPr lang="en-US" dirty="0"/>
                  <a:t>for more detail on the solution, as well as the design of the footing cross section for moment and shear</a:t>
                </a:r>
                <a:r>
                  <a:rPr lang="en-US" dirty="0" smtClean="0"/>
                  <a:t>.</a:t>
                </a:r>
                <a:endParaRPr lang="en-US" dirty="0"/>
              </a:p>
              <a:p>
                <a:endParaRPr lang="en-US" dirty="0"/>
              </a:p>
              <a:p>
                <a:pPr defTabSz="874898"/>
                <a:r>
                  <a:rPr lang="en-US" dirty="0" smtClean="0"/>
                  <a:t>[Figure</a:t>
                </a:r>
                <a:r>
                  <a:rPr lang="en-US" baseline="0" dirty="0" smtClean="0"/>
                  <a:t> Description]: </a:t>
                </a:r>
                <a:r>
                  <a:rPr lang="en-US" dirty="0"/>
                  <a:t>The illustration shows two figures indicating contour plots of shear stresses in orthogonal directions of </a:t>
                </a:r>
                <a:r>
                  <a:rPr lang="en-US" i="1" dirty="0" err="1"/>
                  <a:t>V</a:t>
                </a:r>
                <a:r>
                  <a:rPr lang="en-US" i="1" baseline="-25000" dirty="0" err="1"/>
                  <a:t>x</a:t>
                </a:r>
                <a:r>
                  <a:rPr lang="en-US" dirty="0"/>
                  <a:t> and </a:t>
                </a:r>
                <a:r>
                  <a:rPr lang="en-US" i="1" dirty="0" err="1"/>
                  <a:t>V</a:t>
                </a:r>
                <a:r>
                  <a:rPr lang="en-US" i="1" baseline="-25000" dirty="0" err="1"/>
                  <a:t>y</a:t>
                </a:r>
                <a:r>
                  <a:rPr lang="en-US" dirty="0"/>
                  <a:t> respectively.  The critical section for two-way shear is dashed at each column location.  The contour plots show shaded areas where stresses exceed 2</a:t>
                </a:r>
                <a:r>
                  <a:rPr lang="en-US" i="0"/>
                  <a:t>√(〖𝑓′〗_𝑐 )</a:t>
                </a:r>
                <a:r>
                  <a:rPr lang="en-US" dirty="0"/>
                  <a:t>.  In general, the shaded areas are smaller than the critical perimeter section.</a:t>
                </a:r>
              </a:p>
              <a:p>
                <a:endParaRPr lang="en-US" dirty="0" smtClean="0"/>
              </a:p>
            </p:txBody>
          </p:sp>
        </mc:Fallback>
      </mc:AlternateContent>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28</a:t>
            </a:fld>
            <a:endParaRPr lang="en-US" dirty="0"/>
          </a:p>
        </p:txBody>
      </p:sp>
    </p:spTree>
    <p:extLst>
      <p:ext uri="{BB962C8B-B14F-4D97-AF65-F5344CB8AC3E}">
        <p14:creationId xmlns:p14="http://schemas.microsoft.com/office/powerpoint/2010/main" val="33961404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a:xfrm>
            <a:off x="1168400" y="693738"/>
            <a:ext cx="4616450" cy="3462337"/>
          </a:xfrm>
          <a:ln/>
        </p:spPr>
      </p:sp>
      <p:sp>
        <p:nvSpPr>
          <p:cNvPr id="81923" name="Rectangle 3"/>
          <p:cNvSpPr>
            <a:spLocks noGrp="1" noChangeArrowheads="1"/>
          </p:cNvSpPr>
          <p:nvPr>
            <p:ph type="body" idx="1"/>
          </p:nvPr>
        </p:nvSpPr>
        <p:spPr/>
        <p:txBody>
          <a:bodyPr/>
          <a:lstStyle/>
          <a:p>
            <a:pPr defTabSz="874898"/>
            <a:r>
              <a:rPr lang="en-US" baseline="0" dirty="0"/>
              <a:t>The figure on the left </a:t>
            </a:r>
            <a:r>
              <a:rPr lang="en-US" dirty="0"/>
              <a:t>shows a schematic model of a pile cap with piles.  The pile cap is shown with a horizontal spring representing the passive soil resistance.  The piles are shown with horizontal springs along the length to indicate p-y springs representing the soil resistance.  The figure on the right shows isometric view of a rectangular pile cap with a square configuration of two by two for a total of four piles.  The piles are circular in cross section.  The cross section of a square column is shown on top of the pile cap.</a:t>
            </a:r>
          </a:p>
          <a:p>
            <a:pPr defTabSz="874898"/>
            <a:endParaRPr lang="en-US" dirty="0"/>
          </a:p>
          <a:p>
            <a:r>
              <a:rPr lang="en-US" dirty="0"/>
              <a:t>Title slide for pier foundations.</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29</a:t>
            </a:fld>
            <a:endParaRPr lang="en-US" dirty="0"/>
          </a:p>
        </p:txBody>
      </p:sp>
    </p:spTree>
    <p:extLst>
      <p:ext uri="{BB962C8B-B14F-4D97-AF65-F5344CB8AC3E}">
        <p14:creationId xmlns:p14="http://schemas.microsoft.com/office/powerpoint/2010/main" val="3708958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subtitles are effectively a table of contents, although the topics are not really treated in that specific order.  This unit is primarily aimed at the structural engineering of foundations, not at the geotechnical engineering.</a:t>
            </a:r>
          </a:p>
          <a:p>
            <a:r>
              <a:rPr lang="en-US" dirty="0"/>
              <a:t>This presentation relates</a:t>
            </a:r>
            <a:r>
              <a:rPr lang="en-US" baseline="0" dirty="0"/>
              <a:t> to example computations in Chapter 7 of the FEMA P1051,</a:t>
            </a:r>
            <a:r>
              <a:rPr lang="en-US" i="1" baseline="0" dirty="0"/>
              <a:t> NEHRP Recommended Provisions:  Design Examples</a:t>
            </a:r>
            <a:r>
              <a:rPr lang="en-US" baseline="0" dirty="0"/>
              <a:t>.</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a:t>
            </a:fld>
            <a:endParaRPr lang="en-US"/>
          </a:p>
        </p:txBody>
      </p:sp>
    </p:spTree>
    <p:extLst>
      <p:ext uri="{BB962C8B-B14F-4D97-AF65-F5344CB8AC3E}">
        <p14:creationId xmlns:p14="http://schemas.microsoft.com/office/powerpoint/2010/main" val="170965628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xfrm>
            <a:off x="1168400" y="693738"/>
            <a:ext cx="4616450" cy="3462337"/>
          </a:xfrm>
          <a:ln/>
        </p:spPr>
      </p:sp>
      <p:sp>
        <p:nvSpPr>
          <p:cNvPr id="60419" name="Rectangle 3"/>
          <p:cNvSpPr>
            <a:spLocks noGrp="1" noChangeArrowheads="1"/>
          </p:cNvSpPr>
          <p:nvPr>
            <p:ph type="body" idx="1"/>
          </p:nvPr>
        </p:nvSpPr>
        <p:spPr>
          <a:xfrm>
            <a:off x="926074" y="4387442"/>
            <a:ext cx="5097928" cy="4155317"/>
          </a:xfrm>
        </p:spPr>
        <p:txBody>
          <a:bodyPr/>
          <a:lstStyle/>
          <a:p>
            <a:r>
              <a:rPr lang="en-US"/>
              <a:t>Most pile analysis for lateral loads is performed assuming linear response in the pile itself, although it is now common to consider nonlinear soil response.  Some “by-hand” plastic techniques do make use of the classic pile stiffness idealizations.</a:t>
            </a:r>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30</a:t>
            </a:fld>
            <a:endParaRPr lang="en-US" dirty="0"/>
          </a:p>
        </p:txBody>
      </p:sp>
    </p:spTree>
    <p:extLst>
      <p:ext uri="{BB962C8B-B14F-4D97-AF65-F5344CB8AC3E}">
        <p14:creationId xmlns:p14="http://schemas.microsoft.com/office/powerpoint/2010/main" val="40418745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xfrm>
            <a:off x="1168400" y="693738"/>
            <a:ext cx="4616450" cy="3462337"/>
          </a:xfrm>
          <a:ln/>
        </p:spPr>
      </p:sp>
      <p:sp>
        <p:nvSpPr>
          <p:cNvPr id="68611" name="Rectangle 3"/>
          <p:cNvSpPr>
            <a:spLocks noGrp="1" noChangeArrowheads="1"/>
          </p:cNvSpPr>
          <p:nvPr>
            <p:ph type="body" idx="1"/>
          </p:nvPr>
        </p:nvSpPr>
        <p:spPr>
          <a:xfrm>
            <a:off x="926074" y="4387442"/>
            <a:ext cx="5097928" cy="4155317"/>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diagram shows shear diagrams along the length of a single laterally loaded pile.  The vertical axis shows depth below grade starting at 0 feet and ending at 30 feet below grade.  The horizontal axis shows shear ranging from 15 kips to a shear maximum reversal of -5 kips.  The diagram shows curves for both Site Class C and Site Class E response.  The Site Class C response shows a shear reversal at closer to top of the pile due to the stiffer soil response when compared to the Site Class E response.</a:t>
            </a:r>
          </a:p>
          <a:p>
            <a:endParaRPr lang="en-US" dirty="0"/>
          </a:p>
          <a:p>
            <a:r>
              <a:rPr lang="en-US" dirty="0"/>
              <a:t>Note that the shear forces in the pile (as well as deformations and bending moments) carries to greater depths in soft soils than in firm soils.  Pile (or pier) foundations are often used in stiff soils to control settlement of heavy structures or heave of expansive soils.</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31</a:t>
            </a:fld>
            <a:endParaRPr lang="en-US" dirty="0"/>
          </a:p>
        </p:txBody>
      </p:sp>
    </p:spTree>
    <p:extLst>
      <p:ext uri="{BB962C8B-B14F-4D97-AF65-F5344CB8AC3E}">
        <p14:creationId xmlns:p14="http://schemas.microsoft.com/office/powerpoint/2010/main" val="37281602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xfrm>
            <a:off x="1168400" y="693738"/>
            <a:ext cx="4616450" cy="3462337"/>
          </a:xfrm>
          <a:ln/>
        </p:spPr>
      </p:sp>
      <p:sp>
        <p:nvSpPr>
          <p:cNvPr id="70659" name="Rectangle 3"/>
          <p:cNvSpPr>
            <a:spLocks noGrp="1" noChangeArrowheads="1"/>
          </p:cNvSpPr>
          <p:nvPr>
            <p:ph type="body" idx="1"/>
          </p:nvPr>
        </p:nvSpPr>
        <p:spPr>
          <a:xfrm>
            <a:off x="926074" y="4387442"/>
            <a:ext cx="5097928" cy="4155317"/>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diagram shows moment diagrams along the length of a single laterally loaded pile.  The vertical axis shows depth below grade starting at 0 feet and ending at 30 feet below grade.  The horizontal axis shows moment ranging from -1000 in-kips to 500 in-kips.  The diagram shows curves for both Site Class C and Site Class E response.  The Site Class C response shows a moment reversal closer to the top of the pile due to the stiffer soil response when compared to Site Class E response.</a:t>
            </a:r>
          </a:p>
          <a:p>
            <a:endParaRPr lang="en-US" dirty="0"/>
          </a:p>
          <a:p>
            <a:endParaRPr lang="en-US" dirty="0"/>
          </a:p>
          <a:p>
            <a:r>
              <a:rPr lang="en-US" dirty="0"/>
              <a:t>See Chapter 7 of FEMA P-1051.</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32</a:t>
            </a:fld>
            <a:endParaRPr lang="en-US" dirty="0"/>
          </a:p>
        </p:txBody>
      </p:sp>
    </p:spTree>
    <p:extLst>
      <p:ext uri="{BB962C8B-B14F-4D97-AF65-F5344CB8AC3E}">
        <p14:creationId xmlns:p14="http://schemas.microsoft.com/office/powerpoint/2010/main" val="315517233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xfrm>
            <a:off x="1168400" y="693738"/>
            <a:ext cx="4616450" cy="3462337"/>
          </a:xfrm>
          <a:ln/>
        </p:spPr>
      </p:sp>
      <p:sp>
        <p:nvSpPr>
          <p:cNvPr id="82947" name="Rectangle 3"/>
          <p:cNvSpPr>
            <a:spLocks noGrp="1" noChangeArrowheads="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figure shows an elevation view of a pile embedded into a pile cap.  The pile is detailed with three sections, with varying density of spiral pitch and vertical reinforcement to meet loading and minimum prescriptive detailing requirements.  The lower portion of pile, Section C, is 21’ long and is detailed with (4) #5 longitudinal bars and #4 spiral reinforcement at 9 inch pitch.  The middle portion of the pile, Section B, is 23’ long and is detailed with (6) #5 longitudinal bars and #4 spiral reinforcement at 9 inch pitch.  The top portion of the pile, Section A, is 6’ long and is detailed with (6) #5 longitudinal bars and #4 spiral reinforcement at 4.5 inch pitch.  The pile is embedded 4” into the pile cap, with longitudinal and transverse reinforcement extended into the cap for development.</a:t>
            </a:r>
          </a:p>
          <a:p>
            <a:endParaRPr lang="en-US" dirty="0"/>
          </a:p>
          <a:p>
            <a:r>
              <a:rPr lang="en-US" dirty="0"/>
              <a:t>Diagram and notes indicate requirements for pile reinforcement.  “D” is pile diameter.</a:t>
            </a:r>
          </a:p>
          <a:p>
            <a:endParaRPr lang="en-US" dirty="0"/>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33</a:t>
            </a:fld>
            <a:endParaRPr lang="en-US" dirty="0"/>
          </a:p>
        </p:txBody>
      </p:sp>
    </p:spTree>
    <p:extLst>
      <p:ext uri="{BB962C8B-B14F-4D97-AF65-F5344CB8AC3E}">
        <p14:creationId xmlns:p14="http://schemas.microsoft.com/office/powerpoint/2010/main" val="263583711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The figure on the left shows severe</a:t>
            </a:r>
            <a:r>
              <a:rPr lang="en-US" baseline="0" dirty="0"/>
              <a:t> differential settlement that occurred to mid-rise concrete shear-wall structures in the 1964 Niigata earthquake in Japan.  Although the buildings were not severely damaged due to the ground shaking, several of them tilted over at extreme angles from the vertical. </a:t>
            </a:r>
            <a:r>
              <a:rPr lang="en-US" dirty="0"/>
              <a:t>The Figure on the right shows damage to a port facility due to lateral spreading.  The</a:t>
            </a:r>
            <a:r>
              <a:rPr lang="en-US" baseline="0" dirty="0"/>
              <a:t> soil moved towards the water’s edge, severely damaging the wharf structure.</a:t>
            </a:r>
          </a:p>
          <a:p>
            <a:endParaRPr lang="en-US" dirty="0"/>
          </a:p>
          <a:p>
            <a:r>
              <a:rPr lang="en-US" dirty="0"/>
              <a:t>Cyclic loading has a ratcheting-up effect on pore pressure as soil densifies.  When pore pressure exceeds effective stress, grains separate - soil loses shear strength. </a:t>
            </a:r>
          </a:p>
          <a:p>
            <a:r>
              <a:rPr lang="en-US" dirty="0"/>
              <a:t>The loss of shear strength in the</a:t>
            </a:r>
            <a:r>
              <a:rPr lang="en-US" baseline="0" dirty="0"/>
              <a:t> soil allows upper soils and foundations to settle.  Sand boils can also form at the surface, but these are only a symptom of liquefaction, not a direct cause of settlement.</a:t>
            </a:r>
          </a:p>
          <a:p>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Liquefaction is a geological effect of earthquakes</a:t>
            </a:r>
            <a:r>
              <a:rPr lang="en-US" baseline="0" dirty="0"/>
              <a:t> that is not mitigated solely by the design of the superstructure.  </a:t>
            </a:r>
            <a:r>
              <a:rPr lang="en-US" dirty="0"/>
              <a:t>Liquefaction</a:t>
            </a:r>
            <a:r>
              <a:rPr lang="en-US" baseline="0" dirty="0"/>
              <a:t> can cause structure settlement and also lateral spreading.  Both can be damaging to structures, so the provisions require explicit analysis to consider these effects, but include limits on the amount of differential settlement and the amount of lateral spread to be permitted without analysis.</a:t>
            </a:r>
          </a:p>
          <a:p>
            <a:endParaRPr lang="en-US" dirty="0"/>
          </a:p>
          <a:p>
            <a:r>
              <a:rPr lang="en-US" dirty="0"/>
              <a:t>Liquefied soil can spread laterally when adjacent</a:t>
            </a:r>
            <a:r>
              <a:rPr lang="en-US" baseline="0" dirty="0"/>
              <a:t> to an </a:t>
            </a:r>
            <a:r>
              <a:rPr lang="en-US" dirty="0"/>
              <a:t>unconfined edge.  Structures</a:t>
            </a:r>
            <a:r>
              <a:rPr lang="en-US" baseline="0" dirty="0"/>
              <a:t> can’t resist this movement, they simply must sustain it or move with it.  </a:t>
            </a: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34</a:t>
            </a:fld>
            <a:endParaRPr lang="en-US"/>
          </a:p>
        </p:txBody>
      </p:sp>
    </p:spTree>
    <p:extLst>
      <p:ext uri="{BB962C8B-B14F-4D97-AF65-F5344CB8AC3E}">
        <p14:creationId xmlns:p14="http://schemas.microsoft.com/office/powerpoint/2010/main" val="28774137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Liquefaction is assessed directly under MCE</a:t>
            </a:r>
            <a:r>
              <a:rPr lang="en-US" baseline="-25000" dirty="0"/>
              <a:t>G</a:t>
            </a:r>
            <a:r>
              <a:rPr lang="en-US" dirty="0"/>
              <a:t> earthquake motions.  This differs from the seismic design approach in most of the Provisions, wherein designs are accomplished at MCE</a:t>
            </a:r>
            <a:r>
              <a:rPr lang="en-US" baseline="-25000" dirty="0"/>
              <a:t>R</a:t>
            </a:r>
            <a:r>
              <a:rPr lang="en-US" dirty="0"/>
              <a:t> earthquake motions that have been reduced for design by a factor of 2/3.  The intent of the design is the same – to provide protection against collapse in the MCE – but the specifics of the approach are different. </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Because the design for liquefaction addresses higher levels of shaking directly, and its specific performance goal allows for more damage to occur, it becomes necessary to consider nonlinear effects.  Such considerations are not common in designs based on these Provisions.  Accordingly, these examples make use of the information in ASCE 41-13 and other resources in order to assess the acceptability of element demands and capacities.  The Provisions do not require the use of any specific nonlinear procedures or criteria. </a:t>
            </a:r>
          </a:p>
          <a:p>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35</a:t>
            </a:fld>
            <a:endParaRPr lang="en-US"/>
          </a:p>
        </p:txBody>
      </p:sp>
    </p:spTree>
    <p:extLst>
      <p:ext uri="{BB962C8B-B14F-4D97-AF65-F5344CB8AC3E}">
        <p14:creationId xmlns:p14="http://schemas.microsoft.com/office/powerpoint/2010/main" val="34220583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shows a</a:t>
            </a:r>
            <a:r>
              <a:rPr lang="en-US" baseline="0" dirty="0"/>
              <a:t> two-dimensional sketch of a single-story, two-bay frame, with three columns and spread footings at each column.  The bay length is indicated as “L.”  The leftmost footing has settled by an amount indicated as delta-v, bringing the supported column down with it.  This movement has created distortions in the remainder of the frame.</a:t>
            </a:r>
            <a:endParaRPr lang="en-US" dirty="0"/>
          </a:p>
          <a:p>
            <a:endParaRPr lang="en-US" dirty="0"/>
          </a:p>
          <a:p>
            <a:r>
              <a:rPr lang="en-US" dirty="0"/>
              <a:t>For multi-story Risk Category II steel-frame structures,</a:t>
            </a:r>
            <a:r>
              <a:rPr lang="en-US" baseline="0" dirty="0"/>
              <a:t> the differential settlement limit is 0.010L.  The structure must resist collapse, but need not remain elastic under this displacement.  </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36</a:t>
            </a:fld>
            <a:endParaRPr lang="en-US"/>
          </a:p>
        </p:txBody>
      </p:sp>
    </p:spTree>
    <p:extLst>
      <p:ext uri="{BB962C8B-B14F-4D97-AF65-F5344CB8AC3E}">
        <p14:creationId xmlns:p14="http://schemas.microsoft.com/office/powerpoint/2010/main" val="39281854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This structure at this site could be supported on deep foundations – the analysis in this example would not be required.  If we can show through analysis,</a:t>
            </a:r>
            <a:r>
              <a:rPr lang="en-US" baseline="0" dirty="0"/>
              <a:t> or modify the design in order to do so, we can use shallow foundations. The idea behind the 2/3 strength requirement is simply that no significant degradation of strength should occur.  </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37</a:t>
            </a:fld>
            <a:endParaRPr lang="en-US"/>
          </a:p>
        </p:txBody>
      </p:sp>
    </p:spTree>
    <p:extLst>
      <p:ext uri="{BB962C8B-B14F-4D97-AF65-F5344CB8AC3E}">
        <p14:creationId xmlns:p14="http://schemas.microsoft.com/office/powerpoint/2010/main" val="7655541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shows floor framing diagram for a multi-story steel-frame building.  The</a:t>
            </a:r>
            <a:r>
              <a:rPr lang="en-US" baseline="0" dirty="0"/>
              <a:t> plan shape is essentially rectangular, with the bays at each of the four corners removed to create notches in the rectangular shape.  There are 5 bays from left to right, with gridlines A through F, and 4  bays from bottom to top, with gridlines 1 through 5.  There are wide-flange columns at each grid intersection.  Girders run parallel to the lettered gridlines, and beams run parallel to the numbered gridlines, with three beam spaces per bay.  There are special moment frames in the perimeter bays inboard of the corner notches.  Two conditions are indicated for evaluation:  Condition 1 at the end of a SMF girder at a corner notch, and condition 2 at a typical interior column.</a:t>
            </a:r>
            <a:endParaRPr lang="en-US" dirty="0"/>
          </a:p>
          <a:p>
            <a:endParaRPr lang="en-US" dirty="0"/>
          </a:p>
          <a:p>
            <a:r>
              <a:rPr lang="en-US" dirty="0"/>
              <a:t>This is a multi-story steel-frame building (the number of stories is not relevant,</a:t>
            </a:r>
            <a:r>
              <a:rPr lang="en-US" baseline="0" dirty="0"/>
              <a:t> as long as it’s more than one.    The floors are concrete on metal deck supported by steel beams.  The beams are not considered composite in this example.  We consider two locations:  One exterior and one interior.  Condition 1 (F/2) is at the end of a Special Moment Frame.  Condition 2 (C/2) is a gravity-only column.  Beams are W16s, girders are W24s.  The 8” settlement indicated in the relative settlement, specified as occurring over a distance of a 25-foot bay length.</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38</a:t>
            </a:fld>
            <a:endParaRPr lang="en-US"/>
          </a:p>
        </p:txBody>
      </p:sp>
    </p:spTree>
    <p:extLst>
      <p:ext uri="{BB962C8B-B14F-4D97-AF65-F5344CB8AC3E}">
        <p14:creationId xmlns:p14="http://schemas.microsoft.com/office/powerpoint/2010/main" val="278646577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is a repeat of that shown in the previous slide, with the beam length of a typical bay dimensioned as 25 feet.  </a:t>
            </a:r>
          </a:p>
          <a:p>
            <a:endParaRPr lang="en-US" dirty="0"/>
          </a:p>
          <a:p>
            <a:r>
              <a:rPr lang="en-US" dirty="0"/>
              <a:t>The rotation demand is simply the relative settlement divided by</a:t>
            </a:r>
            <a:r>
              <a:rPr lang="en-US" baseline="0" dirty="0"/>
              <a:t> the bay length, which is this case exceeds the permissible value in Table 12.13-3 by nearly a factor of 3.  This is a large amount of relative settlement.</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39</a:t>
            </a:fld>
            <a:endParaRPr lang="en-US"/>
          </a:p>
        </p:txBody>
      </p:sp>
    </p:spTree>
    <p:extLst>
      <p:ext uri="{BB962C8B-B14F-4D97-AF65-F5344CB8AC3E}">
        <p14:creationId xmlns:p14="http://schemas.microsoft.com/office/powerpoint/2010/main" val="3051398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figure shows a representation of a pile supported structure</a:t>
            </a:r>
            <a:r>
              <a:rPr lang="en-US" baseline="0" dirty="0"/>
              <a:t> showing deflection and soil pressure on the pile due two effects.  First, is forces on the pile due to inertial forces from the structure.  Second, is forces on the pile due to soil pressure from the soil field activated by ground motion that is not in phase with the inertial forces.  A third portion of the figure shows both effects superimposed with deflected shape and soil pressure.</a:t>
            </a:r>
            <a:endParaRPr lang="en-US" dirty="0"/>
          </a:p>
          <a:p>
            <a:endParaRPr lang="en-US" dirty="0"/>
          </a:p>
          <a:p>
            <a:r>
              <a:rPr lang="en-US" dirty="0"/>
              <a:t>First model: soil pressures in unmoving soil caused by force at top of deep pile; most of stress resisted at top of pile; only small stresses below about twice the characteristic length of pile.  Second model: unloaded pile subject to earthquake ground motion; small stresses induced by upper levels of soil lagging behind deep motion.  Note opposing directions of “push”.  Third model: both types of force act on pile.  The lag of structure induces inertial forces at top of pile similar to static force in first model; net force shape similar to static situation.</a:t>
            </a:r>
          </a:p>
          <a:p>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a:t>
            </a:fld>
            <a:endParaRPr lang="en-US"/>
          </a:p>
        </p:txBody>
      </p:sp>
    </p:spTree>
    <p:extLst>
      <p:ext uri="{BB962C8B-B14F-4D97-AF65-F5344CB8AC3E}">
        <p14:creationId xmlns:p14="http://schemas.microsoft.com/office/powerpoint/2010/main" val="111436641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shows a magnified view of the framing at condition 1, with the SMF girder</a:t>
            </a:r>
            <a:r>
              <a:rPr lang="en-US" baseline="0" dirty="0"/>
              <a:t> </a:t>
            </a:r>
            <a:r>
              <a:rPr lang="en-US" dirty="0"/>
              <a:t>indicated as W33x141, framing into the flange of the column and</a:t>
            </a:r>
            <a:r>
              <a:rPr lang="en-US" baseline="0" dirty="0"/>
              <a:t> the perpendicular beam as a W16x36, framing into the column web.</a:t>
            </a:r>
          </a:p>
          <a:p>
            <a:endParaRPr lang="en-US" dirty="0"/>
          </a:p>
          <a:p>
            <a:r>
              <a:rPr lang="en-US" dirty="0"/>
              <a:t>Because of the large seismic ductility capability of the SMF system, we don’t need to check the frame members and connections explicitly.  We need to assess the gravity framing, the standard designs are not designed for this kind of rotation.  </a:t>
            </a:r>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40</a:t>
            </a:fld>
            <a:endParaRPr lang="en-US"/>
          </a:p>
        </p:txBody>
      </p:sp>
    </p:spTree>
    <p:extLst>
      <p:ext uri="{BB962C8B-B14F-4D97-AF65-F5344CB8AC3E}">
        <p14:creationId xmlns:p14="http://schemas.microsoft.com/office/powerpoint/2010/main" val="38808976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shows a diagram of a fixed-fixed</a:t>
            </a:r>
            <a:r>
              <a:rPr lang="en-US" baseline="0" dirty="0"/>
              <a:t> beam with its ends subject to a relative vertical displacement of “delta.”  Standard formulas for the shear and moment are presented and evaluated based on the beam properties and dimensions.</a:t>
            </a:r>
            <a:endParaRPr lang="en-US" dirty="0"/>
          </a:p>
          <a:p>
            <a:endParaRPr lang="en-US" dirty="0"/>
          </a:p>
          <a:p>
            <a:r>
              <a:rPr lang="en-US" dirty="0"/>
              <a:t>Even though the gravity framing was designed originally as pinned-ended, we know that the ends are not “true” pins.  If the beams were “true” pins, there would be no moments or shears</a:t>
            </a:r>
            <a:r>
              <a:rPr lang="en-US" baseline="0" dirty="0"/>
              <a:t> produced by the differential settlement.  But we know that s</a:t>
            </a:r>
            <a:r>
              <a:rPr lang="en-US" dirty="0"/>
              <a:t>ome moment will develop at these connections when the settlement occurs.   When we presume fixed-fixed behavior, we can assess the maximum possible moments that can occur, then determine which condition is actually the weak link – where the yielding will actually occur –</a:t>
            </a:r>
            <a:r>
              <a:rPr lang="en-US" baseline="0" dirty="0"/>
              <a:t> by a comparison of the relative strengths.</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41</a:t>
            </a:fld>
            <a:endParaRPr lang="en-US"/>
          </a:p>
        </p:txBody>
      </p:sp>
    </p:spTree>
    <p:extLst>
      <p:ext uri="{BB962C8B-B14F-4D97-AF65-F5344CB8AC3E}">
        <p14:creationId xmlns:p14="http://schemas.microsoft.com/office/powerpoint/2010/main" val="31599578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We consider the load combination including dead load, partial live load and seismic effects.    The moments are again in consideration of fixed-end behavior.  We add the two moments and the two shears to compute the Mu and Vu values for our check.</a:t>
            </a:r>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42</a:t>
            </a:fld>
            <a:endParaRPr lang="en-US"/>
          </a:p>
        </p:txBody>
      </p:sp>
    </p:spTree>
    <p:extLst>
      <p:ext uri="{BB962C8B-B14F-4D97-AF65-F5344CB8AC3E}">
        <p14:creationId xmlns:p14="http://schemas.microsoft.com/office/powerpoint/2010/main" val="153281592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beam shear capacity from AISC Table 3-6.</a:t>
            </a:r>
            <a:r>
              <a:rPr lang="en-US" baseline="0" dirty="0"/>
              <a:t>  The b</a:t>
            </a:r>
            <a:r>
              <a:rPr lang="en-US" dirty="0"/>
              <a:t>eam flexural capacity for negative moment, </a:t>
            </a:r>
            <a:r>
              <a:rPr lang="en-US" dirty="0" err="1"/>
              <a:t>Lb</a:t>
            </a:r>
            <a:r>
              <a:rPr lang="en-US" dirty="0"/>
              <a:t> = 12.5 feet, braced at mid-span, from Table 3-10.  We’ll check the connection next</a:t>
            </a:r>
            <a:r>
              <a:rPr lang="en-US" baseline="0" dirty="0"/>
              <a:t> and compare the strengths.</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43</a:t>
            </a:fld>
            <a:endParaRPr lang="en-US"/>
          </a:p>
        </p:txBody>
      </p:sp>
    </p:spTree>
    <p:extLst>
      <p:ext uri="{BB962C8B-B14F-4D97-AF65-F5344CB8AC3E}">
        <p14:creationId xmlns:p14="http://schemas.microsoft.com/office/powerpoint/2010/main" val="223146663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shows a connection detail</a:t>
            </a:r>
            <a:r>
              <a:rPr lang="en-US" baseline="0" dirty="0"/>
              <a:t> for a W16 beam framing into the web of a </a:t>
            </a:r>
            <a:r>
              <a:rPr lang="en-US" baseline="0" dirty="0" err="1"/>
              <a:t>wideflange</a:t>
            </a:r>
            <a:r>
              <a:rPr lang="en-US" baseline="0" dirty="0"/>
              <a:t> column.  The detail is a single-plate shear connection, with four bolts (3 spaces) from the shear tab to the beam web and stiffener plates top and bottom to engage the shear tab to the column flanges.  The bolts are indicated as ¾-inch diameter A325x.  Welds are not indicated.</a:t>
            </a:r>
            <a:endParaRPr lang="en-US" dirty="0"/>
          </a:p>
          <a:p>
            <a:endParaRPr lang="en-US" dirty="0"/>
          </a:p>
          <a:p>
            <a:r>
              <a:rPr lang="en-US" dirty="0"/>
              <a:t>Connection shear capacity from AISC Table 10-10a.  For the connection’s flexural capacity based on the bolt group, we look up in Table 7-6 and</a:t>
            </a:r>
            <a:r>
              <a:rPr lang="en-US" baseline="0" dirty="0"/>
              <a:t> Table 7-1.  The flexural demand of 622kip-ft far exceeds the connection’s flexural capacity, so we know this is the weak link.  Not surprising, since it was designed as a pinned condition.  </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44</a:t>
            </a:fld>
            <a:endParaRPr lang="en-US"/>
          </a:p>
        </p:txBody>
      </p:sp>
    </p:spTree>
    <p:extLst>
      <p:ext uri="{BB962C8B-B14F-4D97-AF65-F5344CB8AC3E}">
        <p14:creationId xmlns:p14="http://schemas.microsoft.com/office/powerpoint/2010/main" val="115403039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from the previous slide is repeated.</a:t>
            </a:r>
          </a:p>
          <a:p>
            <a:endParaRPr lang="en-US" dirty="0"/>
          </a:p>
          <a:p>
            <a:r>
              <a:rPr lang="en-US" dirty="0"/>
              <a:t>Although the bolt group</a:t>
            </a:r>
            <a:r>
              <a:rPr lang="en-US" baseline="0" dirty="0"/>
              <a:t> has limited flexural strength, we want to make sure that the bolt shear is not actually the lowest capacity limit state, as this would be less ductile than plate yielding.</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45</a:t>
            </a:fld>
            <a:endParaRPr lang="en-US"/>
          </a:p>
        </p:txBody>
      </p:sp>
    </p:spTree>
    <p:extLst>
      <p:ext uri="{BB962C8B-B14F-4D97-AF65-F5344CB8AC3E}">
        <p14:creationId xmlns:p14="http://schemas.microsoft.com/office/powerpoint/2010/main" val="117435069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pPr defTabSz="874898">
              <a:defRPr/>
            </a:pPr>
            <a:r>
              <a:rPr lang="en-US" dirty="0"/>
              <a:t>The figure from the previous slide is repeated.</a:t>
            </a:r>
          </a:p>
          <a:p>
            <a:endParaRPr lang="en-US" dirty="0"/>
          </a:p>
          <a:p>
            <a:r>
              <a:rPr lang="en-US" dirty="0"/>
              <a:t>We employ the single-plate connection design check in Chapter 10 of the AISC Manual.  In this check, the thickness of the shear tab is limited to promote flexural yielding in the shear tab and minimize the likelihood of bolt fracture.  Here, d is the depth of the shear tab. We have a grade 36 plate.  In this instance, increasing the strength</a:t>
            </a:r>
            <a:r>
              <a:rPr lang="en-US" baseline="0" dirty="0"/>
              <a:t> to 50 </a:t>
            </a:r>
            <a:r>
              <a:rPr lang="en-US" baseline="0" dirty="0" err="1"/>
              <a:t>ksi</a:t>
            </a:r>
            <a:r>
              <a:rPr lang="en-US" baseline="0" dirty="0"/>
              <a:t> would not be desirable. </a:t>
            </a:r>
            <a:r>
              <a:rPr lang="en-US" dirty="0"/>
              <a:t>The use of higher strength (A490) bolts would allow the use of a 50-grade plate.  </a:t>
            </a:r>
            <a:r>
              <a:rPr lang="en-US" baseline="0" dirty="0"/>
              <a:t>Note also that this design check does not indicate an acceptable chord rotation for the connection; it only ensures the connection will yield in a ductile manner.  </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46</a:t>
            </a:fld>
            <a:endParaRPr lang="en-US"/>
          </a:p>
        </p:txBody>
      </p:sp>
    </p:spTree>
    <p:extLst>
      <p:ext uri="{BB962C8B-B14F-4D97-AF65-F5344CB8AC3E}">
        <p14:creationId xmlns:p14="http://schemas.microsoft.com/office/powerpoint/2010/main" val="179051218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pPr defTabSz="874898">
              <a:defRPr/>
            </a:pPr>
            <a:r>
              <a:rPr lang="en-US" dirty="0"/>
              <a:t>The figure from the previous slide is repeated.</a:t>
            </a:r>
          </a:p>
          <a:p>
            <a:endParaRPr lang="en-US" baseline="0" dirty="0"/>
          </a:p>
          <a:p>
            <a:r>
              <a:rPr lang="en-US" baseline="0" dirty="0"/>
              <a:t>To check the acceptability of the rotation, we will employ Table 9-6 of ASCE 41-13 to obtain an acceptable plastic rotation capacity for simple shear connections, incorporating a value of </a:t>
            </a:r>
            <a:r>
              <a:rPr lang="en-US" baseline="0" dirty="0" err="1"/>
              <a:t>dbg</a:t>
            </a:r>
            <a:r>
              <a:rPr lang="en-US" baseline="0" dirty="0"/>
              <a:t> = 9 inches </a:t>
            </a:r>
          </a:p>
          <a:p>
            <a:r>
              <a:rPr lang="en-US" baseline="0" dirty="0"/>
              <a:t>for four bolts with 3-inch spacing.  We consider the acceptable plastic rotation as the value stated in ASCE 41-13 for Collapse Prevention.  The r</a:t>
            </a:r>
            <a:r>
              <a:rPr lang="en-US" dirty="0"/>
              <a:t>otation</a:t>
            </a:r>
            <a:r>
              <a:rPr lang="en-US" baseline="0" dirty="0"/>
              <a:t> demand was 0.027 rad.  Note that we have conservatively taken the plastic rotation as the total rotation.  We could use a sharper pencil if necessary by subtracting the yield rotation from the total rotation demand, but this is not necessary here.</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47</a:t>
            </a:fld>
            <a:endParaRPr lang="en-US"/>
          </a:p>
        </p:txBody>
      </p:sp>
    </p:spTree>
    <p:extLst>
      <p:ext uri="{BB962C8B-B14F-4D97-AF65-F5344CB8AC3E}">
        <p14:creationId xmlns:p14="http://schemas.microsoft.com/office/powerpoint/2010/main" val="389602049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We note that the differential settlement will also cause weak-axis bending in the SMF column, but this is small relative to the column strength, so we consider it acceptable by inspection.</a:t>
            </a:r>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48</a:t>
            </a:fld>
            <a:endParaRPr lang="en-US"/>
          </a:p>
        </p:txBody>
      </p:sp>
    </p:spTree>
    <p:extLst>
      <p:ext uri="{BB962C8B-B14F-4D97-AF65-F5344CB8AC3E}">
        <p14:creationId xmlns:p14="http://schemas.microsoft.com/office/powerpoint/2010/main" val="132905346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There is no need to check the column for bending in this case because of the symmetrical layout and loading. </a:t>
            </a:r>
            <a:r>
              <a:rPr lang="en-US" baseline="0" dirty="0"/>
              <a:t>Note that nonlinear behavior of the connection plates is permitted by the provisions, but may not be acceptable to the owner or the user of the building.  Selection of foundation type should consider the owner’s expectations of post-earthquake serviceability, which may point to the use of deep foundations. </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49</a:t>
            </a:fld>
            <a:endParaRPr lang="en-US"/>
          </a:p>
        </p:txBody>
      </p:sp>
    </p:spTree>
    <p:extLst>
      <p:ext uri="{BB962C8B-B14F-4D97-AF65-F5344CB8AC3E}">
        <p14:creationId xmlns:p14="http://schemas.microsoft.com/office/powerpoint/2010/main" val="35280898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xfrm>
            <a:off x="1169988" y="695325"/>
            <a:ext cx="4613275" cy="3460750"/>
          </a:xfrm>
          <a:ln/>
        </p:spPr>
      </p:sp>
      <p:sp>
        <p:nvSpPr>
          <p:cNvPr id="12291" name="Rectangle 3"/>
          <p:cNvSpPr>
            <a:spLocks noGrp="1" noChangeArrowheads="1"/>
          </p:cNvSpPr>
          <p:nvPr>
            <p:ph type="body" idx="1"/>
          </p:nvPr>
        </p:nvSpPr>
        <p:spPr>
          <a:xfrm>
            <a:off x="926074" y="4388969"/>
            <a:ext cx="5097928" cy="4152264"/>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figure shows a representation of a single story</a:t>
            </a:r>
            <a:r>
              <a:rPr lang="en-US" baseline="0" dirty="0"/>
              <a:t> frame structure supported on shallow foundations.  Earthquake motion is show as being induced and the deformed shape of the structure is shown.  Resistance to the earthquake motion is shown as passive earth pressure on the vertical face of the footing combined with friction on the base of the footing.</a:t>
            </a:r>
            <a:endParaRPr lang="en-US" dirty="0"/>
          </a:p>
          <a:p>
            <a:endParaRPr lang="en-US" dirty="0"/>
          </a:p>
          <a:p>
            <a:r>
              <a:rPr lang="en-US" dirty="0"/>
              <a:t>As building lags behind ground motion, induced inertial forces must be transferred between footing and soil.  Design may consider that inertial forces are transferred as passive earth pressure on face of footing, friction on bottom of footing, or both.</a:t>
            </a:r>
          </a:p>
          <a:p>
            <a:endParaRPr lang="en-US" dirty="0"/>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5</a:t>
            </a:fld>
            <a:endParaRPr lang="en-US" dirty="0"/>
          </a:p>
        </p:txBody>
      </p:sp>
    </p:spTree>
    <p:extLst>
      <p:ext uri="{BB962C8B-B14F-4D97-AF65-F5344CB8AC3E}">
        <p14:creationId xmlns:p14="http://schemas.microsoft.com/office/powerpoint/2010/main" val="5616860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shows a section of a column</a:t>
            </a:r>
            <a:r>
              <a:rPr lang="en-US" baseline="0" dirty="0"/>
              <a:t> resting on a four-pile cap (only two piles are visible in the section).  The cap is 5 feet deep below the slab.  A layer of liquefiable soil continues for 30 feet below the cap, below which is competent soil.  The piles extend an unspecified distance into the competent soil.  The axial load on the column is indicated as 1,000 kips.  </a:t>
            </a:r>
            <a:endParaRPr lang="en-US" dirty="0"/>
          </a:p>
          <a:p>
            <a:endParaRPr lang="en-US" dirty="0"/>
          </a:p>
          <a:p>
            <a:r>
              <a:rPr lang="en-US" dirty="0"/>
              <a:t>We will investigate a foundation for a building on</a:t>
            </a:r>
            <a:r>
              <a:rPr lang="en-US" baseline="0" dirty="0"/>
              <a:t> deep foundations, where the site is subject to lateral spreading. The deep foundations will protect the building from damage due to ground settlement, but they can’t protect it from lateral displacement.  The provisions allow Risk Category II buildings to be constructed on sites that are subject to lateral spreading with up to 18 inches of displacement without further analysis.  Where the displacements in Table 12.13-2 are exceeded, it’s necessary to demonstrate acceptable behavior through analysis.  </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50</a:t>
            </a:fld>
            <a:endParaRPr lang="en-US"/>
          </a:p>
        </p:txBody>
      </p:sp>
    </p:spTree>
    <p:extLst>
      <p:ext uri="{BB962C8B-B14F-4D97-AF65-F5344CB8AC3E}">
        <p14:creationId xmlns:p14="http://schemas.microsoft.com/office/powerpoint/2010/main" val="133050774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a:t>
            </a:r>
            <a:r>
              <a:rPr lang="en-US" baseline="0" dirty="0"/>
              <a:t> analysis must show that the foundation will maintain the building in a condition that will resist collapse.  The piles are allowed to behave nonlinearly and may be damaged, but must sustain gravity support.</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51</a:t>
            </a:fld>
            <a:endParaRPr lang="en-US"/>
          </a:p>
        </p:txBody>
      </p:sp>
    </p:spTree>
    <p:extLst>
      <p:ext uri="{BB962C8B-B14F-4D97-AF65-F5344CB8AC3E}">
        <p14:creationId xmlns:p14="http://schemas.microsoft.com/office/powerpoint/2010/main" val="232835931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a:t>
            </a:r>
            <a:r>
              <a:rPr lang="en-US" baseline="0" dirty="0"/>
              <a:t> shows a kinematic diagram of a pile subject to lateral spreading of a 30-foot deep liquefiable layer.  The pile is idealized to behave rigidly between rotations at plastic hinge points at the pile head and the top of the competent soil below.  The lateral deformation at the pile head is indicated as 24 inches.  The applied axial load at the pile head, Pu, is resisted in the competent soil below.  The total rotation at each plastic hinge is indicated as Theta-t, which is the sum oy Theta-y (yield rotation) and Theta-p (plastic rotation)</a:t>
            </a:r>
            <a:endParaRPr lang="en-US" dirty="0"/>
          </a:p>
          <a:p>
            <a:endParaRPr lang="en-US" dirty="0"/>
          </a:p>
          <a:p>
            <a:r>
              <a:rPr lang="en-US" dirty="0"/>
              <a:t>Here we see an idealized diagram of the pile behavior.  The total load on the foundation is 1,000 kips and there are four piles:  250 kips each.  As the lateral</a:t>
            </a:r>
            <a:r>
              <a:rPr lang="en-US" baseline="0" dirty="0"/>
              <a:t> spreading occurs, the spreading layer will deform in shear.  The piles will deform beyond their elastic moment capacity and will develop plastic hinges at the cap and at the competent soil boundary.  The lower hinge may occur at a deeper depth; consideration of its location at the boundary is conservative.  </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52</a:t>
            </a:fld>
            <a:endParaRPr lang="en-US"/>
          </a:p>
        </p:txBody>
      </p:sp>
    </p:spTree>
    <p:extLst>
      <p:ext uri="{BB962C8B-B14F-4D97-AF65-F5344CB8AC3E}">
        <p14:creationId xmlns:p14="http://schemas.microsoft.com/office/powerpoint/2010/main" val="39212271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We know that there is a significant flexural ductility demand on the piles.  We turn to ASCE 41 for guidance in improving the ductility capacity.  Table 10-12</a:t>
            </a:r>
            <a:r>
              <a:rPr lang="en-US" baseline="0" dirty="0"/>
              <a:t> of this document indicates that the most advantageous conditions occur at low axial loads, specifically, less than 10% of the gross capacity based on the area and concrete strength alone.  We choose a diameter rounded up to the next 6-inch size larger than 25.2 inches.</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53</a:t>
            </a:fld>
            <a:endParaRPr lang="en-US"/>
          </a:p>
        </p:txBody>
      </p:sp>
    </p:spTree>
    <p:extLst>
      <p:ext uri="{BB962C8B-B14F-4D97-AF65-F5344CB8AC3E}">
        <p14:creationId xmlns:p14="http://schemas.microsoft.com/office/powerpoint/2010/main" val="277757766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 </a:t>
            </a:r>
          </a:p>
          <a:p>
            <a:r>
              <a:rPr lang="en-US" dirty="0"/>
              <a:t>This assessment neglects any lateral resistance provided by the laterally spreading soil itself.  It may be acceptable to incorporate this additional resistance, provided that the Geotechnical Investigation Report includes recommendations accordingly.  The P-Delta moment must be resisted in order to maintain stability.</a:t>
            </a:r>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54</a:t>
            </a:fld>
            <a:endParaRPr lang="en-US"/>
          </a:p>
        </p:txBody>
      </p:sp>
    </p:spTree>
    <p:extLst>
      <p:ext uri="{BB962C8B-B14F-4D97-AF65-F5344CB8AC3E}">
        <p14:creationId xmlns:p14="http://schemas.microsoft.com/office/powerpoint/2010/main" val="220554094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shows an interaction diagram for</a:t>
            </a:r>
            <a:r>
              <a:rPr lang="en-US" baseline="0" dirty="0"/>
              <a:t> a 30-inch diameter pile reinforced with (8) #8 longitudinal bars.  The vertical axis is axial load in kips, ranging from -1000 to 5000.  The horizontal axis is moment in kip-inches, ranging from 0 to 14,000.  </a:t>
            </a:r>
          </a:p>
          <a:p>
            <a:endParaRPr lang="en-US" dirty="0"/>
          </a:p>
          <a:p>
            <a:r>
              <a:rPr lang="en-US" dirty="0"/>
              <a:t>Here we see an interaction diagram for</a:t>
            </a:r>
            <a:r>
              <a:rPr lang="en-US" baseline="0" dirty="0"/>
              <a:t> the preliminary pile design.  This is the nominal strength diagram with no strength-reduction factors incorporated.  The applied axial load is shown with a red dashed line.  The required flexural strength to resist the P-Delta moment is indicated with a black dash-dot line at 3,000 kip-in.  The pile’s flexural strength at the applied axial load (6,730 kip-in) is shown with a black dot.</a:t>
            </a:r>
          </a:p>
          <a:p>
            <a:endParaRPr lang="en-US" dirty="0"/>
          </a:p>
          <a:p>
            <a:r>
              <a:rPr lang="en-US" dirty="0"/>
              <a:t>The pile has sufficient axial and flexural strength to resist the P-delta moment at the applied axial load.  Flexural demands will increase beyond this limit when the pile bends laterally and plastic hinges form.</a:t>
            </a:r>
          </a:p>
          <a:p>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55</a:t>
            </a:fld>
            <a:endParaRPr lang="en-US"/>
          </a:p>
        </p:txBody>
      </p:sp>
    </p:spTree>
    <p:extLst>
      <p:ext uri="{BB962C8B-B14F-4D97-AF65-F5344CB8AC3E}">
        <p14:creationId xmlns:p14="http://schemas.microsoft.com/office/powerpoint/2010/main" val="134852204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We calculate the curvature of the cross section as </a:t>
            </a:r>
            <a:r>
              <a:rPr lang="en-US" dirty="0" err="1"/>
              <a:t>θt</a:t>
            </a:r>
            <a:r>
              <a:rPr lang="en-US" dirty="0"/>
              <a:t>. The section curvature depends on the length of the plastic hinge.  Various methods exist for estimation of the plastic hinge length, </a:t>
            </a:r>
            <a:r>
              <a:rPr lang="en-US" dirty="0" err="1"/>
              <a:t>lp</a:t>
            </a:r>
            <a:r>
              <a:rPr lang="en-US" dirty="0"/>
              <a:t>, depending on factors such as the effective length of the element, the section depth, and the size of the reinforcing bars.  For the purpose of simplicity, we will use an estimate of half the section depth, in this case 15 inches.  More detailed methods may result in longer lengths and thus smaller curvature. </a:t>
            </a:r>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56</a:t>
            </a:fld>
            <a:endParaRPr lang="en-US"/>
          </a:p>
        </p:txBody>
      </p:sp>
    </p:spTree>
    <p:extLst>
      <p:ext uri="{BB962C8B-B14F-4D97-AF65-F5344CB8AC3E}">
        <p14:creationId xmlns:p14="http://schemas.microsoft.com/office/powerpoint/2010/main" val="232628235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shows a moment curvature diagram at the design axial load of 250 kips per pile.  The horizontal axis is curvature in reciprocal inches, ranging form 0 to 0.006.  The vertical axis is moment in kip-inches, ranging from 0 to 8,000.  A single curve is shown, increasing</a:t>
            </a:r>
            <a:r>
              <a:rPr lang="en-US" baseline="0" dirty="0"/>
              <a:t> to a nominal strength of 6,730 kip-inches at a curvature of approximately 0.0005, at which point the strength decreases slightly and then increases due to strain hardening. The 67% nominal strength value is shown as a dashed horizontal line at 4,500 kip inches. </a:t>
            </a:r>
            <a:endParaRPr lang="en-US" dirty="0"/>
          </a:p>
          <a:p>
            <a:endParaRPr lang="en-US" dirty="0"/>
          </a:p>
          <a:p>
            <a:r>
              <a:rPr lang="en-US" dirty="0"/>
              <a:t>We compare the computed curvature of 0.0044 with the moment curvature relationship for the proposed pile section, at the design axial load. The computed curvature is less than the ultimate curvature (due to bar fracture) at about 0.005.  The moment strength at the design point exceeds the nominal strength due to strain-hardening. The requirement that the strength has not degraded to less than 67 percent of the nominal value</a:t>
            </a:r>
            <a:r>
              <a:rPr lang="en-US" baseline="0" dirty="0"/>
              <a:t> is satisfied.  </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57</a:t>
            </a:fld>
            <a:endParaRPr lang="en-US"/>
          </a:p>
        </p:txBody>
      </p:sp>
    </p:spTree>
    <p:extLst>
      <p:ext uri="{BB962C8B-B14F-4D97-AF65-F5344CB8AC3E}">
        <p14:creationId xmlns:p14="http://schemas.microsoft.com/office/powerpoint/2010/main" val="251059686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Note that Section 1810.3.2.1.2 of the 2015 </a:t>
            </a:r>
            <a:r>
              <a:rPr lang="en-US" i="1" dirty="0"/>
              <a:t>International Building Code</a:t>
            </a:r>
            <a:r>
              <a:rPr lang="en-US" dirty="0"/>
              <a:t> indicates that the second of these formulas need not be applied to piles.  However, this formula does indeed apply to these requirements for piles subject to lateral spreading.  The improved confinement provided by the heavier spiral reinforcing is critical to develop the degree of ductility necessary for proper performance. </a:t>
            </a:r>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58</a:t>
            </a:fld>
            <a:endParaRPr lang="en-US"/>
          </a:p>
        </p:txBody>
      </p:sp>
    </p:spTree>
    <p:extLst>
      <p:ext uri="{BB962C8B-B14F-4D97-AF65-F5344CB8AC3E}">
        <p14:creationId xmlns:p14="http://schemas.microsoft.com/office/powerpoint/2010/main" val="63997352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a:t>Where the variables are as defined in ACI 318 and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𝑑</m:t>
                        </m:r>
                      </m:e>
                      <m:sub>
                        <m:r>
                          <a:rPr lang="en-US" i="1">
                            <a:latin typeface="Cambria Math" panose="02040503050406030204" pitchFamily="18" charset="0"/>
                          </a:rPr>
                          <m:t>𝑐h</m:t>
                        </m:r>
                      </m:sub>
                    </m:sSub>
                  </m:oMath>
                </a14:m>
                <a:r>
                  <a:rPr lang="en-US" dirty="0"/>
                  <a:t> is the out-to-out diameter of the confined core.  Considering 3 inches of clear cover, this is 6 inches less than the pile diameter: 24 inches.  This is considerably heavier spiral reinforcing than would be provided in a typical design without lateral spreading.  </a:t>
                </a:r>
              </a:p>
            </p:txBody>
          </p:sp>
        </mc:Choice>
        <mc:Fallback xmlns="">
          <p:sp>
            <p:nvSpPr>
              <p:cNvPr id="3" name="Notes Placeholder 2"/>
              <p:cNvSpPr>
                <a:spLocks noGrp="1"/>
              </p:cNvSpPr>
              <p:nvPr>
                <p:ph type="body" idx="1"/>
              </p:nvPr>
            </p:nvSpPr>
            <p:spPr/>
            <p:txBody>
              <a:bodyPr/>
              <a:lstStyle/>
              <a:p>
                <a:r>
                  <a:rPr lang="en-US" sz="1100" kern="1200" dirty="0" smtClean="0">
                    <a:solidFill>
                      <a:schemeClr val="tx1"/>
                    </a:solidFill>
                    <a:effectLst/>
                    <a:latin typeface="Arial" pitchFamily="34" charset="0"/>
                    <a:ea typeface="+mn-ea"/>
                    <a:cs typeface="+mn-cs"/>
                  </a:rPr>
                  <a:t>Where the variables are as defined in ACI 318 and </a:t>
                </a:r>
                <a:r>
                  <a:rPr lang="en-US" sz="1100" i="0" kern="1200">
                    <a:solidFill>
                      <a:schemeClr val="tx1"/>
                    </a:solidFill>
                    <a:effectLst/>
                    <a:latin typeface="Arial" pitchFamily="34" charset="0"/>
                    <a:ea typeface="+mn-ea"/>
                    <a:cs typeface="+mn-cs"/>
                  </a:rPr>
                  <a:t>𝑑_𝑐ℎ</a:t>
                </a:r>
                <a:r>
                  <a:rPr lang="en-US" sz="1100" kern="1200" dirty="0">
                    <a:solidFill>
                      <a:schemeClr val="tx1"/>
                    </a:solidFill>
                    <a:effectLst/>
                    <a:latin typeface="Arial" pitchFamily="34" charset="0"/>
                    <a:ea typeface="+mn-ea"/>
                    <a:cs typeface="+mn-cs"/>
                  </a:rPr>
                  <a:t> is the out-to-out diameter of the confined core.  Considering 3 inches of clear cover, this is 6 inches less than the pile diameter: 24 inches</a:t>
                </a:r>
                <a:endParaRPr lang="en-US" dirty="0"/>
              </a:p>
            </p:txBody>
          </p:sp>
        </mc:Fallback>
      </mc:AlternateContent>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59</a:t>
            </a:fld>
            <a:endParaRPr lang="en-US"/>
          </a:p>
        </p:txBody>
      </p:sp>
    </p:spTree>
    <p:extLst>
      <p:ext uri="{BB962C8B-B14F-4D97-AF65-F5344CB8AC3E}">
        <p14:creationId xmlns:p14="http://schemas.microsoft.com/office/powerpoint/2010/main" val="33404515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xfrm>
            <a:off x="1169988" y="695325"/>
            <a:ext cx="4613275" cy="3460750"/>
          </a:xfrm>
          <a:ln/>
        </p:spPr>
      </p:sp>
      <p:sp>
        <p:nvSpPr>
          <p:cNvPr id="14339" name="Rectangle 3"/>
          <p:cNvSpPr>
            <a:spLocks noGrp="1" noChangeArrowheads="1"/>
          </p:cNvSpPr>
          <p:nvPr>
            <p:ph type="body" idx="1"/>
          </p:nvPr>
        </p:nvSpPr>
        <p:spPr>
          <a:xfrm>
            <a:off x="926074" y="4388969"/>
            <a:ext cx="5097928" cy="4152264"/>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figure shows a representation of a single story</a:t>
            </a:r>
            <a:r>
              <a:rPr lang="en-US" baseline="0" dirty="0"/>
              <a:t> frame structure supported on deep foundations.  Earthquake motion is show as being induced and the deformed shape of the structure is shown.  Resistance to the earthquake motion is shown as soil pressure against the deep foundation elements with a bending moment diagram from the induces pressure.</a:t>
            </a:r>
            <a:endParaRPr lang="en-US" dirty="0"/>
          </a:p>
          <a:p>
            <a:endParaRPr lang="en-US" dirty="0"/>
          </a:p>
          <a:p>
            <a:r>
              <a:rPr lang="en-US" dirty="0"/>
              <a:t>Same single story structure; now on deep pile foundation.  One leg shows pile displacements; other shows resulting earth pressures; third diagram shows bending moment in pile.  One reference that has long been used for laterally loaded piles is the Navy Design Manual 7.2, Foundations and Earth Structures.  However, it and most other older methods are based upon assumptions of linear behavior in soil.  Over the past two decades considerable progress has been made in developing design tools rooted in the strongly nonlinear behavior of soil.  “LPILE” is one widely used example that allows the user to specify soil parameters that model resistance of soil to lateral movement of piles.</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6</a:t>
            </a:fld>
            <a:endParaRPr lang="en-US" dirty="0"/>
          </a:p>
        </p:txBody>
      </p:sp>
    </p:spTree>
    <p:extLst>
      <p:ext uri="{BB962C8B-B14F-4D97-AF65-F5344CB8AC3E}">
        <p14:creationId xmlns:p14="http://schemas.microsoft.com/office/powerpoint/2010/main" val="165848923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pile must have shear strength at least sufficient to develop the double plastic hinge, in order to ensure ductile behavior in the pile.  This shear demand is based on the probable moment occurring at the top of the pile and at the competent soil interface.</a:t>
            </a:r>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60</a:t>
            </a:fld>
            <a:endParaRPr lang="en-US"/>
          </a:p>
        </p:txBody>
      </p:sp>
    </p:spTree>
    <p:extLst>
      <p:ext uri="{BB962C8B-B14F-4D97-AF65-F5344CB8AC3E}">
        <p14:creationId xmlns:p14="http://schemas.microsoft.com/office/powerpoint/2010/main" val="17702260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shows a sectional view of the final design of the </a:t>
            </a:r>
            <a:r>
              <a:rPr lang="en-US" baseline="0" dirty="0"/>
              <a:t>pile section:  30-in diameter, eight #8 longitudinal bars, and #5 spirals at 2-1/2” pitch.  The 135-degree hook at the spiral end is required for all cast-in-place concrete piles, regardless of liquefaction.  The spirals are 3 inches clear from the pile surface.  </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61</a:t>
            </a:fld>
            <a:endParaRPr lang="en-US"/>
          </a:p>
        </p:txBody>
      </p:sp>
    </p:spTree>
    <p:extLst>
      <p:ext uri="{BB962C8B-B14F-4D97-AF65-F5344CB8AC3E}">
        <p14:creationId xmlns:p14="http://schemas.microsoft.com/office/powerpoint/2010/main" val="235134233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Slide to initiate questions from </a:t>
            </a:r>
            <a:r>
              <a:rPr lang="en-US"/>
              <a:t>the participants.</a:t>
            </a:r>
            <a:endParaRPr lang="en-US" dirty="0"/>
          </a:p>
        </p:txBody>
      </p:sp>
      <p:sp>
        <p:nvSpPr>
          <p:cNvPr id="7" name="Slide Number Placeholder 6"/>
          <p:cNvSpPr>
            <a:spLocks noGrp="1"/>
          </p:cNvSpPr>
          <p:nvPr>
            <p:ph type="sldNum" sz="quarter" idx="10"/>
          </p:nvPr>
        </p:nvSpPr>
        <p:spPr/>
        <p:txBody>
          <a:bodyPr/>
          <a:lstStyle/>
          <a:p>
            <a:r>
              <a:rPr lang="en-US"/>
              <a:t>Foundation Design - </a:t>
            </a:r>
            <a:fld id="{CF879DC4-E5F3-4934-A891-C0B85DD76006}" type="slidenum">
              <a:rPr lang="en-US" smtClean="0"/>
              <a:pPr/>
              <a:t>62</a:t>
            </a:fld>
            <a:endParaRPr lang="en-US" dirty="0"/>
          </a:p>
        </p:txBody>
      </p:sp>
    </p:spTree>
    <p:extLst>
      <p:ext uri="{BB962C8B-B14F-4D97-AF65-F5344CB8AC3E}">
        <p14:creationId xmlns:p14="http://schemas.microsoft.com/office/powerpoint/2010/main" val="36764431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xfrm>
            <a:off x="1169988" y="695325"/>
            <a:ext cx="4613275" cy="3460750"/>
          </a:xfrm>
          <a:ln/>
        </p:spPr>
      </p:sp>
      <p:sp>
        <p:nvSpPr>
          <p:cNvPr id="18435" name="Rectangle 3"/>
          <p:cNvSpPr>
            <a:spLocks noGrp="1" noChangeArrowheads="1"/>
          </p:cNvSpPr>
          <p:nvPr>
            <p:ph type="body" idx="1"/>
          </p:nvPr>
        </p:nvSpPr>
        <p:spPr>
          <a:xfrm>
            <a:off x="926074" y="4388969"/>
            <a:ext cx="5097928" cy="4152264"/>
          </a:xfrm>
        </p:spPr>
        <p:txBody>
          <a:bodyPr/>
          <a:lstStyle/>
          <a:p>
            <a:r>
              <a:rPr lang="en-US" dirty="0"/>
              <a:t>Allowable stress design</a:t>
            </a:r>
            <a:r>
              <a:rPr lang="en-US" baseline="0" dirty="0"/>
              <a:t> and strength design are two methods for geotechnical design permitted.  ASD is the traditional/historic approach, Strength design is new to the 2015 provisions.  Strength design determines capacity via nominal strength with a strength reduction factor (phi).  This approach allows direct comparison of foundation capacity with superstructure capacity.</a:t>
            </a:r>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7</a:t>
            </a:fld>
            <a:endParaRPr lang="en-US" dirty="0"/>
          </a:p>
        </p:txBody>
      </p:sp>
    </p:spTree>
    <p:extLst>
      <p:ext uri="{BB962C8B-B14F-4D97-AF65-F5344CB8AC3E}">
        <p14:creationId xmlns:p14="http://schemas.microsoft.com/office/powerpoint/2010/main" val="4871248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xfrm>
            <a:off x="1169988" y="695325"/>
            <a:ext cx="4613275" cy="3460750"/>
          </a:xfrm>
          <a:ln/>
        </p:spPr>
      </p:sp>
      <p:sp>
        <p:nvSpPr>
          <p:cNvPr id="18435" name="Rectangle 3"/>
          <p:cNvSpPr>
            <a:spLocks noGrp="1" noChangeArrowheads="1"/>
          </p:cNvSpPr>
          <p:nvPr>
            <p:ph type="body" idx="1"/>
          </p:nvPr>
        </p:nvSpPr>
        <p:spPr>
          <a:xfrm>
            <a:off x="926074" y="4388969"/>
            <a:ext cx="5097928" cy="4152264"/>
          </a:xfrm>
        </p:spPr>
        <p:txBody>
          <a:bodyPr/>
          <a:lstStyle/>
          <a:p>
            <a:r>
              <a:rPr lang="en-US" dirty="0"/>
              <a:t>Nominal strength can represent</a:t>
            </a:r>
            <a:r>
              <a:rPr lang="en-US" baseline="0" dirty="0"/>
              <a:t> different failure mechanisms of either strength of deformation basis.  Be aware that many foundations are controlled by settlement under sustained loads rather than the loading associated with nominal strength.</a:t>
            </a:r>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8</a:t>
            </a:fld>
            <a:endParaRPr lang="en-US" dirty="0"/>
          </a:p>
        </p:txBody>
      </p:sp>
    </p:spTree>
    <p:extLst>
      <p:ext uri="{BB962C8B-B14F-4D97-AF65-F5344CB8AC3E}">
        <p14:creationId xmlns:p14="http://schemas.microsoft.com/office/powerpoint/2010/main" val="20871721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xfrm>
            <a:off x="1169988" y="695325"/>
            <a:ext cx="4613275" cy="3460750"/>
          </a:xfrm>
          <a:ln/>
        </p:spPr>
      </p:sp>
      <p:sp>
        <p:nvSpPr>
          <p:cNvPr id="18435" name="Rectangle 3"/>
          <p:cNvSpPr>
            <a:spLocks noGrp="1" noChangeArrowheads="1"/>
          </p:cNvSpPr>
          <p:nvPr>
            <p:ph type="body" idx="1"/>
          </p:nvPr>
        </p:nvSpPr>
        <p:spPr>
          <a:xfrm>
            <a:off x="926074" y="4388969"/>
            <a:ext cx="5097928" cy="4152264"/>
          </a:xfrm>
        </p:spPr>
        <p:txBody>
          <a:bodyPr/>
          <a:lstStyle/>
          <a:p>
            <a:r>
              <a:rPr lang="en-US" dirty="0"/>
              <a:t>Comparison of phi factors associated with nominal</a:t>
            </a:r>
            <a:r>
              <a:rPr lang="en-US" baseline="0" dirty="0"/>
              <a:t> strength to allowable stress factor of safety.</a:t>
            </a:r>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9</a:t>
            </a:fld>
            <a:endParaRPr lang="en-US" dirty="0"/>
          </a:p>
        </p:txBody>
      </p:sp>
    </p:spTree>
    <p:extLst>
      <p:ext uri="{BB962C8B-B14F-4D97-AF65-F5344CB8AC3E}">
        <p14:creationId xmlns:p14="http://schemas.microsoft.com/office/powerpoint/2010/main" val="10861178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Section Name 1 - </a:t>
            </a:r>
            <a:fld id="{D017DC44-3C1B-4418-9E73-92DE8427F6AF}" type="slidenum">
              <a:rPr lang="en-US" smtClean="0"/>
              <a:pPr>
                <a:defRPr/>
              </a:pPr>
              <a:t>‹#›</a:t>
            </a:fld>
            <a:endParaRPr lang="en-US" dirty="0"/>
          </a:p>
        </p:txBody>
      </p:sp>
    </p:spTree>
    <p:extLst>
      <p:ext uri="{BB962C8B-B14F-4D97-AF65-F5344CB8AC3E}">
        <p14:creationId xmlns:p14="http://schemas.microsoft.com/office/powerpoint/2010/main" val="2848763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Section Name 1 - </a:t>
            </a:r>
            <a:fld id="{0B04D8AF-53D5-4662-9AFD-0CFEE3F5D7CE}" type="slidenum">
              <a:rPr lang="en-US" smtClean="0"/>
              <a:pPr>
                <a:defRPr/>
              </a:pPr>
              <a:t>‹#›</a:t>
            </a:fld>
            <a:endParaRPr lang="en-US" dirty="0"/>
          </a:p>
        </p:txBody>
      </p:sp>
    </p:spTree>
    <p:extLst>
      <p:ext uri="{BB962C8B-B14F-4D97-AF65-F5344CB8AC3E}">
        <p14:creationId xmlns:p14="http://schemas.microsoft.com/office/powerpoint/2010/main" val="941926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00813" y="269875"/>
            <a:ext cx="1944687" cy="56324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61988" y="269875"/>
            <a:ext cx="5686425" cy="5632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Section Name 1 - </a:t>
            </a:r>
            <a:fld id="{AC598C92-A203-4395-8CE2-E753FBDE32EA}" type="slidenum">
              <a:rPr lang="en-US" smtClean="0"/>
              <a:pPr>
                <a:defRPr/>
              </a:pPr>
              <a:t>‹#›</a:t>
            </a:fld>
            <a:endParaRPr lang="en-US" dirty="0"/>
          </a:p>
        </p:txBody>
      </p:sp>
    </p:spTree>
    <p:extLst>
      <p:ext uri="{BB962C8B-B14F-4D97-AF65-F5344CB8AC3E}">
        <p14:creationId xmlns:p14="http://schemas.microsoft.com/office/powerpoint/2010/main" val="1131009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Section Name 1 - </a:t>
            </a:r>
            <a:fld id="{C89CB261-678F-46C7-9B50-9F41C27EFD57}" type="slidenum">
              <a:rPr lang="en-US" smtClean="0"/>
              <a:pPr>
                <a:defRPr/>
              </a:pPr>
              <a:t>‹#›</a:t>
            </a:fld>
            <a:endParaRPr lang="en-US" dirty="0"/>
          </a:p>
        </p:txBody>
      </p:sp>
    </p:spTree>
    <p:extLst>
      <p:ext uri="{BB962C8B-B14F-4D97-AF65-F5344CB8AC3E}">
        <p14:creationId xmlns:p14="http://schemas.microsoft.com/office/powerpoint/2010/main" val="3965881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Section Name 1 - </a:t>
            </a:r>
            <a:fld id="{A20DD257-29F7-41BA-A87D-83ACC16BE156}" type="slidenum">
              <a:rPr lang="en-US" smtClean="0"/>
              <a:pPr>
                <a:defRPr/>
              </a:pPr>
              <a:t>‹#›</a:t>
            </a:fld>
            <a:endParaRPr lang="en-US" dirty="0"/>
          </a:p>
        </p:txBody>
      </p:sp>
    </p:spTree>
    <p:extLst>
      <p:ext uri="{BB962C8B-B14F-4D97-AF65-F5344CB8AC3E}">
        <p14:creationId xmlns:p14="http://schemas.microsoft.com/office/powerpoint/2010/main" val="864510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61988" y="1604963"/>
            <a:ext cx="38100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4388" y="1604963"/>
            <a:ext cx="38100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6" name="Rectangle 11"/>
          <p:cNvSpPr>
            <a:spLocks noGrp="1" noChangeArrowheads="1"/>
          </p:cNvSpPr>
          <p:nvPr>
            <p:ph type="sldNum" sz="quarter" idx="11"/>
          </p:nvPr>
        </p:nvSpPr>
        <p:spPr>
          <a:ln/>
        </p:spPr>
        <p:txBody>
          <a:bodyPr/>
          <a:lstStyle>
            <a:lvl1pPr>
              <a:defRPr/>
            </a:lvl1pPr>
          </a:lstStyle>
          <a:p>
            <a:pPr>
              <a:defRPr/>
            </a:pPr>
            <a:r>
              <a:rPr lang="en-US" dirty="0"/>
              <a:t>Section Name 1 - </a:t>
            </a:r>
            <a:fld id="{22E29492-E087-4344-883A-625E40CB6043}" type="slidenum">
              <a:rPr lang="en-US" smtClean="0"/>
              <a:pPr>
                <a:defRPr/>
              </a:pPr>
              <a:t>‹#›</a:t>
            </a:fld>
            <a:endParaRPr lang="en-US" dirty="0"/>
          </a:p>
        </p:txBody>
      </p:sp>
    </p:spTree>
    <p:extLst>
      <p:ext uri="{BB962C8B-B14F-4D97-AF65-F5344CB8AC3E}">
        <p14:creationId xmlns:p14="http://schemas.microsoft.com/office/powerpoint/2010/main" val="201540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8" name="Rectangle 11"/>
          <p:cNvSpPr>
            <a:spLocks noGrp="1" noChangeArrowheads="1"/>
          </p:cNvSpPr>
          <p:nvPr>
            <p:ph type="sldNum" sz="quarter" idx="11"/>
          </p:nvPr>
        </p:nvSpPr>
        <p:spPr>
          <a:ln/>
        </p:spPr>
        <p:txBody>
          <a:bodyPr/>
          <a:lstStyle>
            <a:lvl1pPr>
              <a:defRPr/>
            </a:lvl1pPr>
          </a:lstStyle>
          <a:p>
            <a:pPr>
              <a:defRPr/>
            </a:pPr>
            <a:r>
              <a:rPr lang="en-US" dirty="0"/>
              <a:t>Section Name 1 - </a:t>
            </a:r>
            <a:fld id="{285B11D6-6CD4-476D-92C4-1FA733CC95D8}" type="slidenum">
              <a:rPr lang="en-US" smtClean="0"/>
              <a:pPr>
                <a:defRPr/>
              </a:pPr>
              <a:t>‹#›</a:t>
            </a:fld>
            <a:endParaRPr lang="en-US" dirty="0"/>
          </a:p>
        </p:txBody>
      </p:sp>
    </p:spTree>
    <p:extLst>
      <p:ext uri="{BB962C8B-B14F-4D97-AF65-F5344CB8AC3E}">
        <p14:creationId xmlns:p14="http://schemas.microsoft.com/office/powerpoint/2010/main" val="895025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4" name="Rectangle 11"/>
          <p:cNvSpPr>
            <a:spLocks noGrp="1" noChangeArrowheads="1"/>
          </p:cNvSpPr>
          <p:nvPr>
            <p:ph type="sldNum" sz="quarter" idx="11"/>
          </p:nvPr>
        </p:nvSpPr>
        <p:spPr>
          <a:ln/>
        </p:spPr>
        <p:txBody>
          <a:bodyPr/>
          <a:lstStyle>
            <a:lvl1pPr>
              <a:defRPr/>
            </a:lvl1pPr>
          </a:lstStyle>
          <a:p>
            <a:pPr>
              <a:defRPr/>
            </a:pPr>
            <a:r>
              <a:rPr lang="en-US" dirty="0"/>
              <a:t>Section Name 1 - </a:t>
            </a:r>
            <a:fld id="{830B2432-B220-4C0C-A307-6CCBC43194D3}" type="slidenum">
              <a:rPr lang="en-US" smtClean="0"/>
              <a:pPr>
                <a:defRPr/>
              </a:pPr>
              <a:t>‹#›</a:t>
            </a:fld>
            <a:endParaRPr lang="en-US" dirty="0"/>
          </a:p>
        </p:txBody>
      </p:sp>
    </p:spTree>
    <p:extLst>
      <p:ext uri="{BB962C8B-B14F-4D97-AF65-F5344CB8AC3E}">
        <p14:creationId xmlns:p14="http://schemas.microsoft.com/office/powerpoint/2010/main" val="1053522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3" name="Rectangle 11"/>
          <p:cNvSpPr>
            <a:spLocks noGrp="1" noChangeArrowheads="1"/>
          </p:cNvSpPr>
          <p:nvPr>
            <p:ph type="sldNum" sz="quarter" idx="11"/>
          </p:nvPr>
        </p:nvSpPr>
        <p:spPr>
          <a:ln/>
        </p:spPr>
        <p:txBody>
          <a:bodyPr/>
          <a:lstStyle>
            <a:lvl1pPr>
              <a:defRPr/>
            </a:lvl1pPr>
          </a:lstStyle>
          <a:p>
            <a:pPr>
              <a:defRPr/>
            </a:pPr>
            <a:r>
              <a:rPr lang="en-US" dirty="0"/>
              <a:t>Section Name 1 - </a:t>
            </a:r>
            <a:fld id="{1FE23C39-18BA-4A43-A615-422B76851C41}" type="slidenum">
              <a:rPr lang="en-US" smtClean="0"/>
              <a:pPr>
                <a:defRPr/>
              </a:pPr>
              <a:t>‹#›</a:t>
            </a:fld>
            <a:endParaRPr lang="en-US" dirty="0"/>
          </a:p>
        </p:txBody>
      </p:sp>
    </p:spTree>
    <p:extLst>
      <p:ext uri="{BB962C8B-B14F-4D97-AF65-F5344CB8AC3E}">
        <p14:creationId xmlns:p14="http://schemas.microsoft.com/office/powerpoint/2010/main" val="281608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6" name="Rectangle 11"/>
          <p:cNvSpPr>
            <a:spLocks noGrp="1" noChangeArrowheads="1"/>
          </p:cNvSpPr>
          <p:nvPr>
            <p:ph type="sldNum" sz="quarter" idx="11"/>
          </p:nvPr>
        </p:nvSpPr>
        <p:spPr>
          <a:ln/>
        </p:spPr>
        <p:txBody>
          <a:bodyPr/>
          <a:lstStyle>
            <a:lvl1pPr>
              <a:defRPr/>
            </a:lvl1pPr>
          </a:lstStyle>
          <a:p>
            <a:pPr>
              <a:defRPr/>
            </a:pPr>
            <a:r>
              <a:rPr lang="en-US" dirty="0"/>
              <a:t>Section Name 1 - </a:t>
            </a:r>
            <a:fld id="{39C1307E-44AD-4ECD-871E-06F9AF298B2A}" type="slidenum">
              <a:rPr lang="en-US" smtClean="0"/>
              <a:pPr>
                <a:defRPr/>
              </a:pPr>
              <a:t>‹#›</a:t>
            </a:fld>
            <a:endParaRPr lang="en-US" dirty="0"/>
          </a:p>
        </p:txBody>
      </p:sp>
    </p:spTree>
    <p:extLst>
      <p:ext uri="{BB962C8B-B14F-4D97-AF65-F5344CB8AC3E}">
        <p14:creationId xmlns:p14="http://schemas.microsoft.com/office/powerpoint/2010/main" val="600329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6" name="Rectangle 11"/>
          <p:cNvSpPr>
            <a:spLocks noGrp="1" noChangeArrowheads="1"/>
          </p:cNvSpPr>
          <p:nvPr>
            <p:ph type="sldNum" sz="quarter" idx="11"/>
          </p:nvPr>
        </p:nvSpPr>
        <p:spPr>
          <a:ln/>
        </p:spPr>
        <p:txBody>
          <a:bodyPr/>
          <a:lstStyle>
            <a:lvl1pPr>
              <a:defRPr/>
            </a:lvl1pPr>
          </a:lstStyle>
          <a:p>
            <a:pPr>
              <a:defRPr/>
            </a:pPr>
            <a:r>
              <a:rPr lang="en-US" dirty="0"/>
              <a:t>Section Name 1 - </a:t>
            </a:r>
            <a:fld id="{0CEC7BED-AB2B-43D3-B84A-88C407C05D8A}" type="slidenum">
              <a:rPr lang="en-US" smtClean="0"/>
              <a:pPr>
                <a:defRPr/>
              </a:pPr>
              <a:t>‹#›</a:t>
            </a:fld>
            <a:endParaRPr lang="en-US" dirty="0"/>
          </a:p>
        </p:txBody>
      </p:sp>
    </p:spTree>
    <p:extLst>
      <p:ext uri="{BB962C8B-B14F-4D97-AF65-F5344CB8AC3E}">
        <p14:creationId xmlns:p14="http://schemas.microsoft.com/office/powerpoint/2010/main" val="1695981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73100" y="269875"/>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61988" y="1604963"/>
            <a:ext cx="7772400" cy="429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28" name="Picture 8" descr="FEMAnewlogo"/>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4930" y="6359395"/>
            <a:ext cx="895457" cy="31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Text Box 9"/>
          <p:cNvSpPr txBox="1">
            <a:spLocks noChangeArrowheads="1"/>
          </p:cNvSpPr>
          <p:nvPr userDrawn="1"/>
        </p:nvSpPr>
        <p:spPr bwMode="auto">
          <a:xfrm>
            <a:off x="4895850" y="6243638"/>
            <a:ext cx="3503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spcBef>
                <a:spcPct val="50000"/>
              </a:spcBef>
              <a:defRPr/>
            </a:pPr>
            <a:endParaRPr lang="en-US"/>
          </a:p>
        </p:txBody>
      </p:sp>
      <p:sp>
        <p:nvSpPr>
          <p:cNvPr id="1034" name="Rectangle 10"/>
          <p:cNvSpPr>
            <a:spLocks noGrp="1" noChangeArrowheads="1"/>
          </p:cNvSpPr>
          <p:nvPr>
            <p:ph type="ftr" sz="quarter" idx="3"/>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spcBef>
                <a:spcPct val="50000"/>
              </a:spcBef>
              <a:defRPr sz="1000" b="1">
                <a:solidFill>
                  <a:srgbClr val="002F80"/>
                </a:solidFill>
              </a:defRPr>
            </a:lvl1pPr>
          </a:lstStyle>
          <a:p>
            <a:pPr>
              <a:defRPr/>
            </a:pPr>
            <a:r>
              <a:rPr lang="en-US" dirty="0"/>
              <a:t>Instructional Material Complementing FEMA 1051, Design Examples</a:t>
            </a:r>
            <a:endParaRPr lang="en-US" i="1" dirty="0"/>
          </a:p>
        </p:txBody>
      </p:sp>
      <p:sp>
        <p:nvSpPr>
          <p:cNvPr id="1035" name="Rectangle 11"/>
          <p:cNvSpPr>
            <a:spLocks noGrp="1" noChangeArrowheads="1"/>
          </p:cNvSpPr>
          <p:nvPr>
            <p:ph type="sldNum" sz="quarter" idx="4"/>
          </p:nvPr>
        </p:nvSpPr>
        <p:spPr bwMode="auto">
          <a:xfrm>
            <a:off x="6972299" y="6394450"/>
            <a:ext cx="1596665"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1">
                <a:solidFill>
                  <a:srgbClr val="002F80"/>
                </a:solidFill>
              </a:defRPr>
            </a:lvl1pPr>
          </a:lstStyle>
          <a:p>
            <a:pPr>
              <a:defRPr/>
            </a:pPr>
            <a:r>
              <a:rPr lang="en-US" dirty="0"/>
              <a:t>Section Name 1 - </a:t>
            </a:r>
            <a:fld id="{64B3D661-5C76-438E-A311-D2B5954B06D7}" type="slidenum">
              <a:rPr lang="en-US" smtClean="0"/>
              <a:pPr>
                <a:defRPr/>
              </a:pPr>
              <a:t>‹#›</a:t>
            </a:fld>
            <a:endParaRPr lang="en-US" dirty="0"/>
          </a:p>
        </p:txBody>
      </p:sp>
      <p:pic>
        <p:nvPicPr>
          <p:cNvPr id="9" name="Picture 8"/>
          <p:cNvPicPr>
            <a:picLocks noChangeAspect="1"/>
          </p:cNvPicPr>
          <p:nvPr userDrawn="1"/>
        </p:nvPicPr>
        <p:blipFill>
          <a:blip r:embed="rId14"/>
          <a:stretch>
            <a:fillRect/>
          </a:stretch>
        </p:blipFill>
        <p:spPr>
          <a:xfrm>
            <a:off x="1179122" y="6365860"/>
            <a:ext cx="632361" cy="355306"/>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hdr="0" dt="0"/>
  <p:txStyles>
    <p:titleStyle>
      <a:lvl1pPr algn="ctr" rtl="0" eaLnBrk="0" fontAlgn="base" hangingPunct="0">
        <a:spcBef>
          <a:spcPct val="0"/>
        </a:spcBef>
        <a:spcAft>
          <a:spcPct val="0"/>
        </a:spcAft>
        <a:defRPr sz="3600" b="1">
          <a:solidFill>
            <a:srgbClr val="002D80"/>
          </a:solidFill>
          <a:latin typeface="+mj-lt"/>
          <a:ea typeface="+mj-ea"/>
          <a:cs typeface="+mj-cs"/>
        </a:defRPr>
      </a:lvl1pPr>
      <a:lvl2pPr algn="ctr" rtl="0" eaLnBrk="0" fontAlgn="base" hangingPunct="0">
        <a:spcBef>
          <a:spcPct val="0"/>
        </a:spcBef>
        <a:spcAft>
          <a:spcPct val="0"/>
        </a:spcAft>
        <a:defRPr sz="3600" b="1">
          <a:solidFill>
            <a:srgbClr val="002D80"/>
          </a:solidFill>
          <a:latin typeface="Arial" pitchFamily="34" charset="0"/>
        </a:defRPr>
      </a:lvl2pPr>
      <a:lvl3pPr algn="ctr" rtl="0" eaLnBrk="0" fontAlgn="base" hangingPunct="0">
        <a:spcBef>
          <a:spcPct val="0"/>
        </a:spcBef>
        <a:spcAft>
          <a:spcPct val="0"/>
        </a:spcAft>
        <a:defRPr sz="3600" b="1">
          <a:solidFill>
            <a:srgbClr val="002D80"/>
          </a:solidFill>
          <a:latin typeface="Arial" pitchFamily="34" charset="0"/>
        </a:defRPr>
      </a:lvl3pPr>
      <a:lvl4pPr algn="ctr" rtl="0" eaLnBrk="0" fontAlgn="base" hangingPunct="0">
        <a:spcBef>
          <a:spcPct val="0"/>
        </a:spcBef>
        <a:spcAft>
          <a:spcPct val="0"/>
        </a:spcAft>
        <a:defRPr sz="3600" b="1">
          <a:solidFill>
            <a:srgbClr val="002D80"/>
          </a:solidFill>
          <a:latin typeface="Arial" pitchFamily="34" charset="0"/>
        </a:defRPr>
      </a:lvl4pPr>
      <a:lvl5pPr algn="ctr" rtl="0" eaLnBrk="0" fontAlgn="base" hangingPunct="0">
        <a:spcBef>
          <a:spcPct val="0"/>
        </a:spcBef>
        <a:spcAft>
          <a:spcPct val="0"/>
        </a:spcAft>
        <a:defRPr sz="3600" b="1">
          <a:solidFill>
            <a:srgbClr val="002D80"/>
          </a:solidFill>
          <a:latin typeface="Arial" pitchFamily="34" charset="0"/>
        </a:defRPr>
      </a:lvl5pPr>
      <a:lvl6pPr marL="457200" algn="ctr" rtl="0" eaLnBrk="0" fontAlgn="base" hangingPunct="0">
        <a:spcBef>
          <a:spcPct val="0"/>
        </a:spcBef>
        <a:spcAft>
          <a:spcPct val="0"/>
        </a:spcAft>
        <a:defRPr sz="3600" b="1">
          <a:solidFill>
            <a:srgbClr val="002D80"/>
          </a:solidFill>
          <a:latin typeface="Arial" pitchFamily="34" charset="0"/>
        </a:defRPr>
      </a:lvl6pPr>
      <a:lvl7pPr marL="914400" algn="ctr" rtl="0" eaLnBrk="0" fontAlgn="base" hangingPunct="0">
        <a:spcBef>
          <a:spcPct val="0"/>
        </a:spcBef>
        <a:spcAft>
          <a:spcPct val="0"/>
        </a:spcAft>
        <a:defRPr sz="3600" b="1">
          <a:solidFill>
            <a:srgbClr val="002D80"/>
          </a:solidFill>
          <a:latin typeface="Arial" pitchFamily="34" charset="0"/>
        </a:defRPr>
      </a:lvl7pPr>
      <a:lvl8pPr marL="1371600" algn="ctr" rtl="0" eaLnBrk="0" fontAlgn="base" hangingPunct="0">
        <a:spcBef>
          <a:spcPct val="0"/>
        </a:spcBef>
        <a:spcAft>
          <a:spcPct val="0"/>
        </a:spcAft>
        <a:defRPr sz="3600" b="1">
          <a:solidFill>
            <a:srgbClr val="002D80"/>
          </a:solidFill>
          <a:latin typeface="Arial" pitchFamily="34" charset="0"/>
        </a:defRPr>
      </a:lvl8pPr>
      <a:lvl9pPr marL="1828800" algn="ctr" rtl="0" eaLnBrk="0" fontAlgn="base" hangingPunct="0">
        <a:spcBef>
          <a:spcPct val="0"/>
        </a:spcBef>
        <a:spcAft>
          <a:spcPct val="0"/>
        </a:spcAft>
        <a:defRPr sz="3600" b="1">
          <a:solidFill>
            <a:srgbClr val="002D80"/>
          </a:solidFill>
          <a:latin typeface="Arial" pitchFamily="34"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14.wmf"/></Relationships>
</file>

<file path=ppt/slides/_rels/slide25.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0.w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hyperlink" Target="https://en.wikipedia.org/wiki/1964_Niigata_earthquake#/media/File:Liquefaction_at_Niigata.JPG"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30.png"/><Relationship Id="rId7" Type="http://schemas.openxmlformats.org/officeDocument/2006/relationships/image" Target="../media/image100.png"/><Relationship Id="rId2" Type="http://schemas.openxmlformats.org/officeDocument/2006/relationships/notesSlide" Target="../notesSlides/notesSlide41.xml"/><Relationship Id="rId1" Type="http://schemas.openxmlformats.org/officeDocument/2006/relationships/slideLayout" Target="../slideLayouts/slideLayout2.xml"/><Relationship Id="rId11" Type="http://schemas.openxmlformats.org/officeDocument/2006/relationships/image" Target="../media/image33.png"/><Relationship Id="rId10" Type="http://schemas.openxmlformats.org/officeDocument/2006/relationships/image" Target="../media/image32.png"/><Relationship Id="rId9" Type="http://schemas.openxmlformats.org/officeDocument/2006/relationships/image" Target="../media/image31.png"/></Relationships>
</file>

<file path=ppt/slides/_rels/slide42.xml.rels><?xml version="1.0" encoding="UTF-8" standalone="yes"?>
<Relationships xmlns="http://schemas.openxmlformats.org/package/2006/relationships"><Relationship Id="rId8" Type="http://schemas.openxmlformats.org/officeDocument/2006/relationships/image" Target="../media/image34.png"/><Relationship Id="rId7" Type="http://schemas.openxmlformats.org/officeDocument/2006/relationships/image" Target="../media/image150.png"/><Relationship Id="rId2" Type="http://schemas.openxmlformats.org/officeDocument/2006/relationships/notesSlide" Target="../notesSlides/notesSlide42.xml"/><Relationship Id="rId1" Type="http://schemas.openxmlformats.org/officeDocument/2006/relationships/slideLayout" Target="../slideLayouts/slideLayout2.xml"/><Relationship Id="rId11" Type="http://schemas.openxmlformats.org/officeDocument/2006/relationships/image" Target="../media/image37.png"/><Relationship Id="rId10" Type="http://schemas.openxmlformats.org/officeDocument/2006/relationships/image" Target="../media/image36.png"/><Relationship Id="rId9" Type="http://schemas.openxmlformats.org/officeDocument/2006/relationships/image" Target="../media/image35.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4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62.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TextBox 4">
            <a:hlinkClick r:id="rId3" action="ppaction://hlinksldjump" tooltip="Any modifications made to the file represent the presenters' opinion only. "/>
          </p:cNvPr>
          <p:cNvSpPr txBox="1"/>
          <p:nvPr/>
        </p:nvSpPr>
        <p:spPr>
          <a:xfrm>
            <a:off x="7859554" y="6434917"/>
            <a:ext cx="1013998" cy="307777"/>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a:t>Disclaimer</a:t>
            </a:r>
          </a:p>
        </p:txBody>
      </p:sp>
      <p:pic>
        <p:nvPicPr>
          <p:cNvPr id="2" name="Picture 2" title="2015 NEHRP Recommended Seismic Provisions: Training and Instructional Material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327" y="526911"/>
            <a:ext cx="3452322" cy="445763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Title 2"/>
          <p:cNvSpPr>
            <a:spLocks noGrp="1"/>
          </p:cNvSpPr>
          <p:nvPr>
            <p:ph type="title"/>
          </p:nvPr>
        </p:nvSpPr>
        <p:spPr>
          <a:xfrm>
            <a:off x="3848648" y="2791278"/>
            <a:ext cx="5024903" cy="1143000"/>
          </a:xfrm>
        </p:spPr>
        <p:txBody>
          <a:bodyPr/>
          <a:lstStyle/>
          <a:p>
            <a:pPr algn="r"/>
            <a:r>
              <a:rPr lang="en-US" sz="2400" dirty="0">
                <a:solidFill>
                  <a:schemeClr val="tx1"/>
                </a:solidFill>
                <a:latin typeface="Times New Roman" panose="02020603050405020304" pitchFamily="18" charset="0"/>
                <a:cs typeface="Times New Roman" panose="02020603050405020304" pitchFamily="18" charset="0"/>
              </a:rPr>
              <a:t>Foundation and Liquefaction Design</a:t>
            </a:r>
            <a:br>
              <a:rPr lang="en-US" sz="2400" dirty="0">
                <a:solidFill>
                  <a:schemeClr val="tx1"/>
                </a:solidFill>
                <a:latin typeface="Times New Roman" panose="02020603050405020304" pitchFamily="18" charset="0"/>
                <a:cs typeface="Times New Roman" panose="02020603050405020304" pitchFamily="18" charset="0"/>
              </a:rPr>
            </a:br>
            <a:r>
              <a:rPr lang="en-US" sz="1800" i="1" dirty="0">
                <a:solidFill>
                  <a:schemeClr val="tx1"/>
                </a:solidFill>
                <a:latin typeface="Times New Roman" panose="02020603050405020304" pitchFamily="18" charset="0"/>
                <a:cs typeface="Times New Roman" panose="02020603050405020304" pitchFamily="18" charset="0"/>
              </a:rPr>
              <a:t>Ian McFarlane, S.E. and Stephen K. Harris, S.E.</a:t>
            </a:r>
            <a:br>
              <a:rPr lang="en-US" sz="1800" i="1" dirty="0">
                <a:solidFill>
                  <a:schemeClr val="tx1"/>
                </a:solidFill>
                <a:latin typeface="Times New Roman" panose="02020603050405020304" pitchFamily="18" charset="0"/>
                <a:cs typeface="Times New Roman" panose="02020603050405020304" pitchFamily="18" charset="0"/>
              </a:rPr>
            </a:br>
            <a:r>
              <a:rPr lang="en-US" sz="1400" i="1" dirty="0">
                <a:solidFill>
                  <a:schemeClr val="tx1"/>
                </a:solidFill>
                <a:latin typeface="Times New Roman" panose="02020603050405020304" pitchFamily="18" charset="0"/>
                <a:cs typeface="Times New Roman" panose="02020603050405020304" pitchFamily="18" charset="0"/>
              </a:rPr>
              <a:t>Originally developed by Michael Valley, S.E.</a:t>
            </a:r>
            <a:endParaRPr lang="en-US" sz="2400" i="1" dirty="0">
              <a:solidFill>
                <a:schemeClr val="tx1"/>
              </a:solidFill>
              <a:latin typeface="Times New Roman" panose="02020603050405020304" pitchFamily="18" charset="0"/>
              <a:cs typeface="Times New Roman" panose="02020603050405020304" pitchFamily="18" charset="0"/>
            </a:endParaRPr>
          </a:p>
        </p:txBody>
      </p:sp>
      <p:pic>
        <p:nvPicPr>
          <p:cNvPr id="1026" name="Picture 2" descr="7"/>
          <p:cNvPicPr>
            <a:picLocks noChangeAspect="1" noChangeArrowheads="1"/>
          </p:cNvPicPr>
          <p:nvPr/>
        </p:nvPicPr>
        <p:blipFill rotWithShape="1">
          <a:blip r:embed="rId5">
            <a:extLst>
              <a:ext uri="{28A0092B-C50C-407E-A947-70E740481C1C}">
                <a14:useLocalDpi xmlns:a14="http://schemas.microsoft.com/office/drawing/2010/main" val="0"/>
              </a:ext>
            </a:extLst>
          </a:blip>
          <a:srcRect l="82579" b="53532"/>
          <a:stretch/>
        </p:blipFill>
        <p:spPr bwMode="auto">
          <a:xfrm>
            <a:off x="8060266" y="1756578"/>
            <a:ext cx="813285" cy="90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92163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10</a:t>
            </a:fld>
            <a:endParaRPr lang="en-US" dirty="0"/>
          </a:p>
        </p:txBody>
      </p:sp>
      <p:sp>
        <p:nvSpPr>
          <p:cNvPr id="9"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2" name="Content Placeholder 1"/>
          <p:cNvSpPr>
            <a:spLocks noGrp="1"/>
          </p:cNvSpPr>
          <p:nvPr>
            <p:ph idx="1"/>
          </p:nvPr>
        </p:nvSpPr>
        <p:spPr/>
        <p:txBody>
          <a:bodyPr/>
          <a:lstStyle/>
          <a:p>
            <a:r>
              <a:rPr lang="en-US"/>
              <a:t>Most foundation failures are associated with excessive foundation movement, not loss of load-bearing capacity</a:t>
            </a:r>
          </a:p>
          <a:p>
            <a:r>
              <a:rPr lang="en-US"/>
              <a:t>Maintaining a reasonably consistent service load-bearing pressure is encouraged to minimize differential settlement</a:t>
            </a:r>
          </a:p>
          <a:p>
            <a:pPr lvl="1"/>
            <a:endParaRPr lang="en-US" dirty="0"/>
          </a:p>
        </p:txBody>
      </p:sp>
      <p:sp>
        <p:nvSpPr>
          <p:cNvPr id="17411" name="Rectangle 3"/>
          <p:cNvSpPr>
            <a:spLocks noGrp="1" noChangeArrowheads="1"/>
          </p:cNvSpPr>
          <p:nvPr>
            <p:ph type="title"/>
          </p:nvPr>
        </p:nvSpPr>
        <p:spPr/>
        <p:txBody>
          <a:bodyPr/>
          <a:lstStyle/>
          <a:p>
            <a:r>
              <a:rPr lang="en-US"/>
              <a:t>Foundation Design Concepts</a:t>
            </a:r>
            <a:endParaRPr lang="en-US" dirty="0"/>
          </a:p>
        </p:txBody>
      </p:sp>
    </p:spTree>
    <p:extLst>
      <p:ext uri="{BB962C8B-B14F-4D97-AF65-F5344CB8AC3E}">
        <p14:creationId xmlns:p14="http://schemas.microsoft.com/office/powerpoint/2010/main" val="42152486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6"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11</a:t>
            </a:fld>
            <a:endParaRPr lang="en-US" dirty="0"/>
          </a:p>
        </p:txBody>
      </p:sp>
      <p:pic>
        <p:nvPicPr>
          <p:cNvPr id="19459" name="Picture 3" descr="The critical section for flexure is highlighted as the entire width of the footing location at the face of the column. The second figure shows the same typical spread footing supporting a single column.  The critical section for one-way shear is highlighted as the entire width of the footing at the location d away from the face of the column. The third figure also shows the typical spread footing supporting a single column.  The critical section for two-way shear is highlighted as the region at d/2 away from the face of the column on all sides.&#10;&#10;Reinforced concrete footings are proportioned according the provisions of ACI 318, Building Code Requirements for Structural Concrete.  It is often opined that foundations should not yield, due to the high cost of foundation repair.  However, nonlinear soil behavior is common in strong ground shaking, and it is traditional to design foundations for the reduced forces computed with the response modification factor, R, used for the superstructure.  Neither the NEHRP Recommended Provisions nor earlier model building codes required the use of amplified forces for foundation design." title="Three separate figures.  The first shows a plan view of a typical spread footing supporting a single column"/>
          <p:cNvPicPr>
            <a:picLocks noChangeAspect="1" noChangeArrowheads="1"/>
          </p:cNvPicPr>
          <p:nvPr/>
        </p:nvPicPr>
        <p:blipFill>
          <a:blip r:embed="rId3" cstate="print"/>
          <a:srcRect/>
          <a:stretch>
            <a:fillRect/>
          </a:stretch>
        </p:blipFill>
        <p:spPr bwMode="auto">
          <a:xfrm>
            <a:off x="5952100" y="157580"/>
            <a:ext cx="2651125" cy="5875338"/>
          </a:xfrm>
          <a:prstGeom prst="rect">
            <a:avLst/>
          </a:prstGeom>
          <a:noFill/>
        </p:spPr>
      </p:pic>
      <p:sp>
        <p:nvSpPr>
          <p:cNvPr id="19458" name="Rectangle 2"/>
          <p:cNvSpPr>
            <a:spLocks noGrp="1" noChangeArrowheads="1"/>
          </p:cNvSpPr>
          <p:nvPr>
            <p:ph type="title"/>
          </p:nvPr>
        </p:nvSpPr>
        <p:spPr>
          <a:xfrm>
            <a:off x="432468" y="1296569"/>
            <a:ext cx="4668921" cy="2906462"/>
          </a:xfrm>
        </p:spPr>
        <p:txBody>
          <a:bodyPr/>
          <a:lstStyle/>
          <a:p>
            <a:r>
              <a:rPr lang="en-US" dirty="0"/>
              <a:t>Reinforced Concrete Footings:</a:t>
            </a:r>
            <a:br>
              <a:rPr lang="en-US" dirty="0"/>
            </a:br>
            <a:r>
              <a:rPr lang="en-US" dirty="0"/>
              <a:t>  Basic Design Criteria</a:t>
            </a:r>
            <a:br>
              <a:rPr lang="en-US" dirty="0"/>
            </a:br>
            <a:r>
              <a:rPr lang="en-US" dirty="0"/>
              <a:t>  (concentrically loaded)</a:t>
            </a:r>
          </a:p>
        </p:txBody>
      </p:sp>
    </p:spTree>
    <p:extLst>
      <p:ext uri="{BB962C8B-B14F-4D97-AF65-F5344CB8AC3E}">
        <p14:creationId xmlns:p14="http://schemas.microsoft.com/office/powerpoint/2010/main" val="35163934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12</a:t>
            </a:fld>
            <a:endParaRPr lang="en-US" dirty="0"/>
          </a:p>
        </p:txBody>
      </p:sp>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pic>
        <p:nvPicPr>
          <p:cNvPr id="21507" name="Picture 3" descr="Six figures -- &#10;&#10;The first, part (a), shows an isometric view of a rectangular spread footing with dimensions L and B in plan. Applied loading is indicated as P (axial load) and M (moment), with eccentricity e=M/P.  The next five figure show a cross section through the footing of part (a) with possible bearing pressure distributions based on the loading indicated.  Part (b) indicates elastic bearing pressure distribution with no uplift, varying in magnitude across the section.  Part (c) indicates elastic bearing pressure on the verge of uplift, with zero bearing pressure at one side and maximum on the opposite side.  Part (d) indicates elastic bearing pressure with uplift on one side of the footing, with elastic bearing pressure over distance L’ only.  Part (e) shows a bearing pressure with some plastification.  Part (f) shows bearing pressure at the plastic limit over a distance ‘x’.&#10;&#10;ASCE 41 has a good discussion of the plastic behavior of soil beneath eccentrically loaded footings.  Just as for analysis of structural members, plastic analysis of a footing is simple “by hand”, but not so with a computer. Both uplift and nonlinear behavior introduce complications in conventional analysis.  Many commercially available software packages for structural analysis now handle the uplift case; a smaller set can also handle nonlinear behavior."/>
          <p:cNvPicPr>
            <a:picLocks noChangeAspect="1" noChangeArrowheads="1"/>
          </p:cNvPicPr>
          <p:nvPr/>
        </p:nvPicPr>
        <p:blipFill>
          <a:blip r:embed="rId3" cstate="print"/>
          <a:srcRect/>
          <a:stretch>
            <a:fillRect/>
          </a:stretch>
        </p:blipFill>
        <p:spPr bwMode="auto">
          <a:xfrm>
            <a:off x="762000" y="228600"/>
            <a:ext cx="3071813" cy="5740400"/>
          </a:xfrm>
          <a:prstGeom prst="rect">
            <a:avLst/>
          </a:prstGeom>
          <a:noFill/>
        </p:spPr>
      </p:pic>
      <p:sp>
        <p:nvSpPr>
          <p:cNvPr id="21506" name="Rectangle 2"/>
          <p:cNvSpPr>
            <a:spLocks noGrp="1" noChangeArrowheads="1"/>
          </p:cNvSpPr>
          <p:nvPr>
            <p:ph type="title"/>
          </p:nvPr>
        </p:nvSpPr>
        <p:spPr>
          <a:xfrm>
            <a:off x="4799597" y="1550152"/>
            <a:ext cx="3761205" cy="3097296"/>
          </a:xfrm>
        </p:spPr>
        <p:txBody>
          <a:bodyPr/>
          <a:lstStyle/>
          <a:p>
            <a:r>
              <a:rPr lang="en-US" dirty="0"/>
              <a:t>Footing Subject to Compression and Moment:</a:t>
            </a:r>
            <a:br>
              <a:rPr lang="en-US" dirty="0"/>
            </a:br>
            <a:r>
              <a:rPr lang="en-US" dirty="0"/>
              <a:t>Uplift Nonlinear</a:t>
            </a:r>
          </a:p>
        </p:txBody>
      </p:sp>
    </p:spTree>
    <p:extLst>
      <p:ext uri="{BB962C8B-B14F-4D97-AF65-F5344CB8AC3E}">
        <p14:creationId xmlns:p14="http://schemas.microsoft.com/office/powerpoint/2010/main" val="11866563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13</a:t>
            </a:fld>
            <a:endParaRPr lang="en-US" dirty="0"/>
          </a:p>
        </p:txBody>
      </p:sp>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pic>
        <p:nvPicPr>
          <p:cNvPr id="23555" name="Picture 3" descr="A framing plan of a perimeter steel moment resisting frame with bracing in a central core, of 7 bays in east-west direction and 5 bays in north-south direction."/>
          <p:cNvPicPr>
            <a:picLocks noChangeAspect="1" noChangeArrowheads="1"/>
          </p:cNvPicPr>
          <p:nvPr/>
        </p:nvPicPr>
        <p:blipFill>
          <a:blip r:embed="rId3" cstate="print"/>
          <a:srcRect/>
          <a:stretch>
            <a:fillRect/>
          </a:stretch>
        </p:blipFill>
        <p:spPr bwMode="auto">
          <a:xfrm>
            <a:off x="371365" y="1524000"/>
            <a:ext cx="4649813" cy="3719012"/>
          </a:xfrm>
          <a:prstGeom prst="rect">
            <a:avLst/>
          </a:prstGeom>
          <a:noFill/>
        </p:spPr>
      </p:pic>
      <p:sp>
        <p:nvSpPr>
          <p:cNvPr id="23554" name="Rectangle 2"/>
          <p:cNvSpPr>
            <a:spLocks noGrp="1" noChangeArrowheads="1"/>
          </p:cNvSpPr>
          <p:nvPr>
            <p:ph type="title"/>
          </p:nvPr>
        </p:nvSpPr>
        <p:spPr>
          <a:xfrm>
            <a:off x="5021178" y="269874"/>
            <a:ext cx="3424321" cy="5810083"/>
          </a:xfrm>
        </p:spPr>
        <p:txBody>
          <a:bodyPr/>
          <a:lstStyle/>
          <a:p>
            <a:r>
              <a:rPr lang="en-US" sz="3200" dirty="0"/>
              <a:t>Example</a:t>
            </a:r>
            <a:br>
              <a:rPr lang="en-US" sz="3200" dirty="0"/>
            </a:br>
            <a:r>
              <a:rPr lang="en-US" sz="3200" dirty="0"/>
              <a:t>7-story building:</a:t>
            </a:r>
            <a:br>
              <a:rPr lang="en-US" sz="3200" dirty="0"/>
            </a:br>
            <a:r>
              <a:rPr lang="en-US" sz="3200" dirty="0"/>
              <a:t>shallow foundations designed for perimeter frame and core bracing</a:t>
            </a:r>
          </a:p>
        </p:txBody>
      </p:sp>
    </p:spTree>
    <p:extLst>
      <p:ext uri="{BB962C8B-B14F-4D97-AF65-F5344CB8AC3E}">
        <p14:creationId xmlns:p14="http://schemas.microsoft.com/office/powerpoint/2010/main" val="17546534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14</a:t>
            </a:fld>
            <a:endParaRPr lang="en-US" dirty="0"/>
          </a:p>
        </p:txBody>
      </p:sp>
      <p:sp>
        <p:nvSpPr>
          <p:cNvPr id="8"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11" name="Content Placeholder 3"/>
          <p:cNvSpPr>
            <a:spLocks noGrp="1"/>
          </p:cNvSpPr>
          <p:nvPr>
            <p:ph sz="half" idx="2"/>
          </p:nvPr>
        </p:nvSpPr>
        <p:spPr>
          <a:xfrm>
            <a:off x="4648200" y="2895600"/>
            <a:ext cx="3810000" cy="3409950"/>
          </a:xfrm>
        </p:spPr>
        <p:txBody>
          <a:bodyPr/>
          <a:lstStyle/>
          <a:p>
            <a:pPr marL="0" indent="0">
              <a:buNone/>
            </a:pPr>
            <a:r>
              <a:rPr lang="en-US" sz="2400" dirty="0">
                <a:solidFill>
                  <a:schemeClr val="tx1">
                    <a:lumMod val="50000"/>
                  </a:schemeClr>
                </a:solidFill>
              </a:rPr>
              <a:t>Allowable Bearing (Settlement)</a:t>
            </a:r>
          </a:p>
          <a:p>
            <a:r>
              <a:rPr lang="en-US" sz="2400" dirty="0">
                <a:solidFill>
                  <a:schemeClr val="tx1">
                    <a:lumMod val="50000"/>
                  </a:schemeClr>
                </a:solidFill>
              </a:rPr>
              <a:t>2,000 </a:t>
            </a:r>
            <a:r>
              <a:rPr lang="en-US" sz="2400" dirty="0" err="1">
                <a:solidFill>
                  <a:schemeClr val="tx1">
                    <a:lumMod val="50000"/>
                  </a:schemeClr>
                </a:solidFill>
              </a:rPr>
              <a:t>psf</a:t>
            </a:r>
            <a:r>
              <a:rPr lang="en-US" sz="2400" dirty="0">
                <a:solidFill>
                  <a:schemeClr val="tx1">
                    <a:lumMod val="50000"/>
                  </a:schemeClr>
                </a:solidFill>
              </a:rPr>
              <a:t> B&lt;20 </a:t>
            </a:r>
            <a:r>
              <a:rPr lang="en-US" sz="2400" dirty="0" err="1">
                <a:solidFill>
                  <a:schemeClr val="tx1">
                    <a:lumMod val="50000"/>
                  </a:schemeClr>
                </a:solidFill>
              </a:rPr>
              <a:t>ft</a:t>
            </a:r>
            <a:endParaRPr lang="en-US" sz="2400" dirty="0">
              <a:solidFill>
                <a:schemeClr val="tx1">
                  <a:lumMod val="50000"/>
                </a:schemeClr>
              </a:solidFill>
            </a:endParaRPr>
          </a:p>
          <a:p>
            <a:r>
              <a:rPr lang="en-US" sz="2400" dirty="0">
                <a:solidFill>
                  <a:schemeClr val="tx1">
                    <a:lumMod val="50000"/>
                  </a:schemeClr>
                </a:solidFill>
              </a:rPr>
              <a:t>1,000 </a:t>
            </a:r>
            <a:r>
              <a:rPr lang="en-US" sz="2400" dirty="0" err="1">
                <a:solidFill>
                  <a:schemeClr val="tx1">
                    <a:lumMod val="50000"/>
                  </a:schemeClr>
                </a:solidFill>
              </a:rPr>
              <a:t>psf</a:t>
            </a:r>
            <a:r>
              <a:rPr lang="en-US" sz="2400" dirty="0">
                <a:solidFill>
                  <a:schemeClr val="tx1">
                    <a:lumMod val="50000"/>
                  </a:schemeClr>
                </a:solidFill>
              </a:rPr>
              <a:t> B&lt;40 </a:t>
            </a:r>
            <a:r>
              <a:rPr lang="en-US" sz="2400" dirty="0" err="1">
                <a:solidFill>
                  <a:schemeClr val="tx1">
                    <a:lumMod val="50000"/>
                  </a:schemeClr>
                </a:solidFill>
              </a:rPr>
              <a:t>ft</a:t>
            </a:r>
            <a:endParaRPr lang="en-US" sz="2400" dirty="0">
              <a:solidFill>
                <a:schemeClr val="tx1">
                  <a:lumMod val="50000"/>
                </a:schemeClr>
              </a:solidFill>
            </a:endParaRPr>
          </a:p>
        </p:txBody>
      </p:sp>
      <p:sp>
        <p:nvSpPr>
          <p:cNvPr id="13" name="Rectangle 3"/>
          <p:cNvSpPr txBox="1">
            <a:spLocks noChangeArrowheads="1"/>
          </p:cNvSpPr>
          <p:nvPr/>
        </p:nvSpPr>
        <p:spPr bwMode="auto">
          <a:xfrm>
            <a:off x="4610100" y="1143000"/>
            <a:ext cx="7848600" cy="2057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accent2"/>
              </a:buClr>
              <a:buSzPct val="125000"/>
              <a:buChar char="•"/>
              <a:defRPr sz="2800">
                <a:solidFill>
                  <a:srgbClr val="0000CC"/>
                </a:solidFill>
                <a:latin typeface="+mn-lt"/>
                <a:ea typeface="+mn-ea"/>
                <a:cs typeface="+mn-cs"/>
              </a:defRPr>
            </a:lvl1pPr>
            <a:lvl2pPr marL="742950" indent="-285750" algn="l" rtl="0" fontAlgn="base">
              <a:spcBef>
                <a:spcPct val="20000"/>
              </a:spcBef>
              <a:spcAft>
                <a:spcPct val="0"/>
              </a:spcAft>
              <a:buFont typeface="Wingdings" pitchFamily="2" charset="2"/>
              <a:buChar char="§"/>
              <a:defRPr sz="2400">
                <a:solidFill>
                  <a:srgbClr val="000099"/>
                </a:solidFill>
                <a:latin typeface="+mn-lt"/>
              </a:defRPr>
            </a:lvl2pPr>
            <a:lvl3pPr marL="1143000" indent="-228600" algn="l" rtl="0" fontAlgn="base">
              <a:spcBef>
                <a:spcPct val="20000"/>
              </a:spcBef>
              <a:spcAft>
                <a:spcPct val="0"/>
              </a:spcAft>
              <a:buChar char="•"/>
              <a:defRPr sz="2000">
                <a:solidFill>
                  <a:srgbClr val="000066"/>
                </a:solidFill>
                <a:latin typeface="+mn-lt"/>
              </a:defRPr>
            </a:lvl3pPr>
            <a:lvl4pPr marL="1600200" indent="-228600" algn="l" rtl="0" fontAlgn="base">
              <a:spcBef>
                <a:spcPct val="20000"/>
              </a:spcBef>
              <a:spcAft>
                <a:spcPct val="0"/>
              </a:spcAft>
              <a:buSzPct val="65000"/>
              <a:buFont typeface="Wingdings" pitchFamily="2" charset="2"/>
              <a:buChar char="q"/>
              <a:defRPr sz="1800">
                <a:solidFill>
                  <a:srgbClr val="000000"/>
                </a:solidFill>
                <a:latin typeface="+mn-lt"/>
              </a:defRPr>
            </a:lvl4pPr>
            <a:lvl5pPr marL="2057400" indent="-228600" algn="l" rtl="0" fontAlgn="base">
              <a:spcBef>
                <a:spcPct val="20000"/>
              </a:spcBef>
              <a:spcAft>
                <a:spcPct val="0"/>
              </a:spcAft>
              <a:buClr>
                <a:srgbClr val="000000"/>
              </a:buClr>
              <a:buChar char="•"/>
              <a:defRPr sz="1800">
                <a:solidFill>
                  <a:srgbClr val="000000"/>
                </a:solidFill>
                <a:latin typeface="+mn-lt"/>
              </a:defRPr>
            </a:lvl5pPr>
            <a:lvl6pPr marL="2514600" indent="-228600" algn="l" rtl="0" fontAlgn="base">
              <a:spcBef>
                <a:spcPct val="20000"/>
              </a:spcBef>
              <a:spcAft>
                <a:spcPct val="0"/>
              </a:spcAft>
              <a:buClr>
                <a:srgbClr val="000000"/>
              </a:buClr>
              <a:buChar char="•"/>
              <a:defRPr sz="1800">
                <a:solidFill>
                  <a:srgbClr val="000000"/>
                </a:solidFill>
                <a:latin typeface="+mn-lt"/>
              </a:defRPr>
            </a:lvl6pPr>
            <a:lvl7pPr marL="2971800" indent="-228600" algn="l" rtl="0" fontAlgn="base">
              <a:spcBef>
                <a:spcPct val="20000"/>
              </a:spcBef>
              <a:spcAft>
                <a:spcPct val="0"/>
              </a:spcAft>
              <a:buClr>
                <a:srgbClr val="000000"/>
              </a:buClr>
              <a:buChar char="•"/>
              <a:defRPr sz="1800">
                <a:solidFill>
                  <a:srgbClr val="000000"/>
                </a:solidFill>
                <a:latin typeface="+mn-lt"/>
              </a:defRPr>
            </a:lvl7pPr>
            <a:lvl8pPr marL="3429000" indent="-228600" algn="l" rtl="0" fontAlgn="base">
              <a:spcBef>
                <a:spcPct val="20000"/>
              </a:spcBef>
              <a:spcAft>
                <a:spcPct val="0"/>
              </a:spcAft>
              <a:buClr>
                <a:srgbClr val="000000"/>
              </a:buClr>
              <a:buChar char="•"/>
              <a:defRPr sz="1800">
                <a:solidFill>
                  <a:srgbClr val="000000"/>
                </a:solidFill>
                <a:latin typeface="+mn-lt"/>
              </a:defRPr>
            </a:lvl8pPr>
            <a:lvl9pPr marL="3886200" indent="-228600" algn="l" rtl="0" fontAlgn="base">
              <a:spcBef>
                <a:spcPct val="20000"/>
              </a:spcBef>
              <a:spcAft>
                <a:spcPct val="0"/>
              </a:spcAft>
              <a:buClr>
                <a:srgbClr val="000000"/>
              </a:buClr>
              <a:buChar char="•"/>
              <a:defRPr sz="1800">
                <a:solidFill>
                  <a:srgbClr val="000000"/>
                </a:solidFill>
                <a:latin typeface="+mn-lt"/>
              </a:defRPr>
            </a:lvl9pPr>
          </a:lstStyle>
          <a:p>
            <a:endParaRPr lang="en-US" sz="2400" kern="0" dirty="0">
              <a:solidFill>
                <a:srgbClr val="000000"/>
              </a:solidFill>
            </a:endParaRPr>
          </a:p>
          <a:p>
            <a:r>
              <a:rPr lang="en-US" sz="2400" kern="0" dirty="0">
                <a:solidFill>
                  <a:srgbClr val="000000"/>
                </a:solidFill>
              </a:rPr>
              <a:t>Density = 125 </a:t>
            </a:r>
            <a:r>
              <a:rPr lang="en-US" sz="2400" kern="0" dirty="0" err="1">
                <a:solidFill>
                  <a:srgbClr val="000000"/>
                </a:solidFill>
              </a:rPr>
              <a:t>pcf</a:t>
            </a:r>
            <a:endParaRPr lang="en-US" sz="2400" kern="0" dirty="0">
              <a:solidFill>
                <a:srgbClr val="000000"/>
              </a:solidFill>
            </a:endParaRPr>
          </a:p>
          <a:p>
            <a:r>
              <a:rPr lang="en-US" sz="2400" kern="0" dirty="0">
                <a:solidFill>
                  <a:srgbClr val="000000"/>
                </a:solidFill>
              </a:rPr>
              <a:t>Friction angle = 33</a:t>
            </a:r>
            <a:r>
              <a:rPr lang="en-US" sz="2400" kern="0" baseline="30000" dirty="0">
                <a:solidFill>
                  <a:srgbClr val="000000"/>
                </a:solidFill>
              </a:rPr>
              <a:t>o</a:t>
            </a:r>
          </a:p>
        </p:txBody>
      </p:sp>
      <p:sp>
        <p:nvSpPr>
          <p:cNvPr id="10" name="Content Placeholder 2"/>
          <p:cNvSpPr>
            <a:spLocks noGrp="1"/>
          </p:cNvSpPr>
          <p:nvPr>
            <p:ph sz="half" idx="1"/>
          </p:nvPr>
        </p:nvSpPr>
        <p:spPr>
          <a:xfrm>
            <a:off x="685800" y="2895600"/>
            <a:ext cx="3810000" cy="4572000"/>
          </a:xfrm>
        </p:spPr>
        <p:txBody>
          <a:bodyPr/>
          <a:lstStyle/>
          <a:p>
            <a:pPr>
              <a:buFontTx/>
              <a:buNone/>
            </a:pPr>
            <a:r>
              <a:rPr lang="en-US" sz="2400" dirty="0">
                <a:solidFill>
                  <a:schemeClr val="tx1">
                    <a:lumMod val="50000"/>
                  </a:schemeClr>
                </a:solidFill>
              </a:rPr>
              <a:t>Bearing Capacity</a:t>
            </a:r>
          </a:p>
          <a:p>
            <a:r>
              <a:rPr lang="en-US" sz="2400" dirty="0">
                <a:solidFill>
                  <a:schemeClr val="tx1">
                    <a:lumMod val="50000"/>
                  </a:schemeClr>
                </a:solidFill>
              </a:rPr>
              <a:t>3,000B </a:t>
            </a:r>
            <a:r>
              <a:rPr lang="en-US" sz="2400" dirty="0" err="1">
                <a:solidFill>
                  <a:schemeClr val="tx1">
                    <a:lumMod val="50000"/>
                  </a:schemeClr>
                </a:solidFill>
              </a:rPr>
              <a:t>psf</a:t>
            </a:r>
            <a:r>
              <a:rPr lang="en-US" sz="2400" dirty="0">
                <a:solidFill>
                  <a:schemeClr val="tx1">
                    <a:lumMod val="50000"/>
                  </a:schemeClr>
                </a:solidFill>
              </a:rPr>
              <a:t> (Square)</a:t>
            </a:r>
          </a:p>
          <a:p>
            <a:r>
              <a:rPr lang="en-US" sz="2400" dirty="0">
                <a:solidFill>
                  <a:schemeClr val="tx1">
                    <a:lumMod val="50000"/>
                  </a:schemeClr>
                </a:solidFill>
              </a:rPr>
              <a:t>4,000B’ </a:t>
            </a:r>
            <a:r>
              <a:rPr lang="en-US" sz="2400" dirty="0" err="1">
                <a:solidFill>
                  <a:schemeClr val="tx1">
                    <a:lumMod val="50000"/>
                  </a:schemeClr>
                </a:solidFill>
              </a:rPr>
              <a:t>psf</a:t>
            </a:r>
            <a:r>
              <a:rPr lang="en-US" sz="2400" dirty="0">
                <a:solidFill>
                  <a:schemeClr val="tx1">
                    <a:lumMod val="50000"/>
                  </a:schemeClr>
                </a:solidFill>
              </a:rPr>
              <a:t> (Rectangular)</a:t>
            </a:r>
          </a:p>
          <a:p>
            <a:r>
              <a:rPr lang="en-US" sz="2400" dirty="0">
                <a:solidFill>
                  <a:schemeClr val="tx1">
                    <a:lumMod val="50000"/>
                  </a:schemeClr>
                </a:solidFill>
              </a:rPr>
              <a:t>B = footing width (</a:t>
            </a:r>
            <a:r>
              <a:rPr lang="en-US" sz="2400" dirty="0" err="1">
                <a:solidFill>
                  <a:schemeClr val="tx1">
                    <a:lumMod val="50000"/>
                  </a:schemeClr>
                </a:solidFill>
              </a:rPr>
              <a:t>ft</a:t>
            </a:r>
            <a:r>
              <a:rPr lang="en-US" sz="2400" dirty="0">
                <a:solidFill>
                  <a:schemeClr val="tx1">
                    <a:lumMod val="50000"/>
                  </a:schemeClr>
                </a:solidFill>
              </a:rPr>
              <a:t>)</a:t>
            </a:r>
          </a:p>
          <a:p>
            <a:r>
              <a:rPr lang="en-US" sz="2400" dirty="0">
                <a:solidFill>
                  <a:schemeClr val="tx1">
                    <a:lumMod val="50000"/>
                  </a:schemeClr>
                </a:solidFill>
              </a:rPr>
              <a:t>B’ = average width of compressed area (</a:t>
            </a:r>
            <a:r>
              <a:rPr lang="en-US" sz="2400" dirty="0" err="1">
                <a:solidFill>
                  <a:schemeClr val="tx1">
                    <a:lumMod val="50000"/>
                  </a:schemeClr>
                </a:solidFill>
              </a:rPr>
              <a:t>ft</a:t>
            </a:r>
            <a:r>
              <a:rPr lang="en-US" sz="2400" dirty="0">
                <a:solidFill>
                  <a:schemeClr val="tx1">
                    <a:lumMod val="50000"/>
                  </a:schemeClr>
                </a:solidFill>
              </a:rPr>
              <a:t>)</a:t>
            </a:r>
          </a:p>
          <a:p>
            <a:r>
              <a:rPr lang="en-US" sz="2400" dirty="0">
                <a:solidFill>
                  <a:schemeClr val="tx1">
                    <a:lumMod val="50000"/>
                  </a:schemeClr>
                </a:solidFill>
                <a:latin typeface="Arial"/>
                <a:cs typeface="Arial"/>
              </a:rPr>
              <a:t>ϕ=0.45</a:t>
            </a:r>
            <a:endParaRPr lang="en-US" sz="2400" dirty="0">
              <a:solidFill>
                <a:schemeClr val="tx1">
                  <a:lumMod val="50000"/>
                </a:schemeClr>
              </a:solidFill>
            </a:endParaRPr>
          </a:p>
        </p:txBody>
      </p:sp>
      <p:sp>
        <p:nvSpPr>
          <p:cNvPr id="12" name="Rectangle 3"/>
          <p:cNvSpPr txBox="1">
            <a:spLocks noChangeArrowheads="1"/>
          </p:cNvSpPr>
          <p:nvPr/>
        </p:nvSpPr>
        <p:spPr bwMode="auto">
          <a:xfrm>
            <a:off x="685800" y="1219200"/>
            <a:ext cx="7848600" cy="2057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accent2"/>
              </a:buClr>
              <a:buSzPct val="125000"/>
              <a:buChar char="•"/>
              <a:defRPr sz="2800">
                <a:solidFill>
                  <a:srgbClr val="0000CC"/>
                </a:solidFill>
                <a:latin typeface="+mn-lt"/>
                <a:ea typeface="+mn-ea"/>
                <a:cs typeface="+mn-cs"/>
              </a:defRPr>
            </a:lvl1pPr>
            <a:lvl2pPr marL="742950" indent="-285750" algn="l" rtl="0" fontAlgn="base">
              <a:spcBef>
                <a:spcPct val="20000"/>
              </a:spcBef>
              <a:spcAft>
                <a:spcPct val="0"/>
              </a:spcAft>
              <a:buFont typeface="Wingdings" pitchFamily="2" charset="2"/>
              <a:buChar char="§"/>
              <a:defRPr sz="2400">
                <a:solidFill>
                  <a:srgbClr val="000099"/>
                </a:solidFill>
                <a:latin typeface="+mn-lt"/>
              </a:defRPr>
            </a:lvl2pPr>
            <a:lvl3pPr marL="1143000" indent="-228600" algn="l" rtl="0" fontAlgn="base">
              <a:spcBef>
                <a:spcPct val="20000"/>
              </a:spcBef>
              <a:spcAft>
                <a:spcPct val="0"/>
              </a:spcAft>
              <a:buChar char="•"/>
              <a:defRPr sz="2000">
                <a:solidFill>
                  <a:srgbClr val="000066"/>
                </a:solidFill>
                <a:latin typeface="+mn-lt"/>
              </a:defRPr>
            </a:lvl3pPr>
            <a:lvl4pPr marL="1600200" indent="-228600" algn="l" rtl="0" fontAlgn="base">
              <a:spcBef>
                <a:spcPct val="20000"/>
              </a:spcBef>
              <a:spcAft>
                <a:spcPct val="0"/>
              </a:spcAft>
              <a:buSzPct val="65000"/>
              <a:buFont typeface="Wingdings" pitchFamily="2" charset="2"/>
              <a:buChar char="q"/>
              <a:defRPr sz="1800">
                <a:solidFill>
                  <a:srgbClr val="000000"/>
                </a:solidFill>
                <a:latin typeface="+mn-lt"/>
              </a:defRPr>
            </a:lvl4pPr>
            <a:lvl5pPr marL="2057400" indent="-228600" algn="l" rtl="0" fontAlgn="base">
              <a:spcBef>
                <a:spcPct val="20000"/>
              </a:spcBef>
              <a:spcAft>
                <a:spcPct val="0"/>
              </a:spcAft>
              <a:buClr>
                <a:srgbClr val="000000"/>
              </a:buClr>
              <a:buChar char="•"/>
              <a:defRPr sz="1800">
                <a:solidFill>
                  <a:srgbClr val="000000"/>
                </a:solidFill>
                <a:latin typeface="+mn-lt"/>
              </a:defRPr>
            </a:lvl5pPr>
            <a:lvl6pPr marL="2514600" indent="-228600" algn="l" rtl="0" fontAlgn="base">
              <a:spcBef>
                <a:spcPct val="20000"/>
              </a:spcBef>
              <a:spcAft>
                <a:spcPct val="0"/>
              </a:spcAft>
              <a:buClr>
                <a:srgbClr val="000000"/>
              </a:buClr>
              <a:buChar char="•"/>
              <a:defRPr sz="1800">
                <a:solidFill>
                  <a:srgbClr val="000000"/>
                </a:solidFill>
                <a:latin typeface="+mn-lt"/>
              </a:defRPr>
            </a:lvl6pPr>
            <a:lvl7pPr marL="2971800" indent="-228600" algn="l" rtl="0" fontAlgn="base">
              <a:spcBef>
                <a:spcPct val="20000"/>
              </a:spcBef>
              <a:spcAft>
                <a:spcPct val="0"/>
              </a:spcAft>
              <a:buClr>
                <a:srgbClr val="000000"/>
              </a:buClr>
              <a:buChar char="•"/>
              <a:defRPr sz="1800">
                <a:solidFill>
                  <a:srgbClr val="000000"/>
                </a:solidFill>
                <a:latin typeface="+mn-lt"/>
              </a:defRPr>
            </a:lvl7pPr>
            <a:lvl8pPr marL="3429000" indent="-228600" algn="l" rtl="0" fontAlgn="base">
              <a:spcBef>
                <a:spcPct val="20000"/>
              </a:spcBef>
              <a:spcAft>
                <a:spcPct val="0"/>
              </a:spcAft>
              <a:buClr>
                <a:srgbClr val="000000"/>
              </a:buClr>
              <a:buChar char="•"/>
              <a:defRPr sz="1800">
                <a:solidFill>
                  <a:srgbClr val="000000"/>
                </a:solidFill>
                <a:latin typeface="+mn-lt"/>
              </a:defRPr>
            </a:lvl8pPr>
            <a:lvl9pPr marL="3886200" indent="-228600" algn="l" rtl="0" fontAlgn="base">
              <a:spcBef>
                <a:spcPct val="20000"/>
              </a:spcBef>
              <a:spcAft>
                <a:spcPct val="0"/>
              </a:spcAft>
              <a:buClr>
                <a:srgbClr val="000000"/>
              </a:buClr>
              <a:buChar char="•"/>
              <a:defRPr sz="1800">
                <a:solidFill>
                  <a:srgbClr val="000000"/>
                </a:solidFill>
                <a:latin typeface="+mn-lt"/>
              </a:defRPr>
            </a:lvl9pPr>
          </a:lstStyle>
          <a:p>
            <a:pPr>
              <a:buFontTx/>
              <a:buNone/>
            </a:pPr>
            <a:r>
              <a:rPr lang="en-US" sz="2400" kern="0" dirty="0">
                <a:solidFill>
                  <a:srgbClr val="000000"/>
                </a:solidFill>
              </a:rPr>
              <a:t>Soil parameters:</a:t>
            </a:r>
          </a:p>
          <a:p>
            <a:r>
              <a:rPr lang="en-US" sz="2400" kern="0" dirty="0">
                <a:solidFill>
                  <a:srgbClr val="000000"/>
                </a:solidFill>
              </a:rPr>
              <a:t>Medium dense sand</a:t>
            </a:r>
          </a:p>
          <a:p>
            <a:r>
              <a:rPr lang="en-US" sz="2400" kern="0" dirty="0">
                <a:solidFill>
                  <a:srgbClr val="000000"/>
                </a:solidFill>
              </a:rPr>
              <a:t>(SPT) N = 20</a:t>
            </a:r>
          </a:p>
        </p:txBody>
      </p:sp>
      <p:sp>
        <p:nvSpPr>
          <p:cNvPr id="24578" name="Rectangle 2"/>
          <p:cNvSpPr>
            <a:spLocks noGrp="1" noChangeArrowheads="1"/>
          </p:cNvSpPr>
          <p:nvPr>
            <p:ph type="title"/>
          </p:nvPr>
        </p:nvSpPr>
        <p:spPr/>
        <p:txBody>
          <a:bodyPr/>
          <a:lstStyle/>
          <a:p>
            <a:r>
              <a:rPr lang="en-US" sz="3200" dirty="0">
                <a:solidFill>
                  <a:srgbClr val="2D2DB9"/>
                </a:solidFill>
              </a:rPr>
              <a:t>Shallow Footing Examples</a:t>
            </a:r>
          </a:p>
        </p:txBody>
      </p:sp>
    </p:spTree>
    <p:extLst>
      <p:ext uri="{BB962C8B-B14F-4D97-AF65-F5344CB8AC3E}">
        <p14:creationId xmlns:p14="http://schemas.microsoft.com/office/powerpoint/2010/main" val="7338188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15</a:t>
            </a:fld>
            <a:endParaRPr lang="en-US" dirty="0"/>
          </a:p>
        </p:txBody>
      </p:sp>
      <p:pic>
        <p:nvPicPr>
          <p:cNvPr id="30723" name="Picture 3" descr="Three dimensional moment frame analysis of a 7 story building.  The undeformed and deformed shape after application of lateral load is shown.&#10;&#10;The image is taken from the RAM Frame analysis used to design the steel moment resisting frame for seismic loads."/>
          <p:cNvPicPr>
            <a:picLocks noGrp="1" noChangeAspect="1" noChangeArrowheads="1"/>
          </p:cNvPicPr>
          <p:nvPr>
            <p:ph idx="1"/>
          </p:nvPr>
        </p:nvPicPr>
        <p:blipFill>
          <a:blip r:embed="rId3" cstate="print"/>
          <a:srcRect/>
          <a:stretch>
            <a:fillRect/>
          </a:stretch>
        </p:blipFill>
        <p:spPr>
          <a:xfrm>
            <a:off x="1371600" y="1066800"/>
            <a:ext cx="6477000" cy="4857750"/>
          </a:xfrm>
          <a:noFill/>
          <a:ln w="3175">
            <a:solidFill>
              <a:schemeClr val="tx1"/>
            </a:solidFill>
          </a:ln>
          <a:effectLst>
            <a:outerShdw dist="107763" dir="2700000" algn="ctr" rotWithShape="0">
              <a:schemeClr val="bg2">
                <a:alpha val="50000"/>
              </a:schemeClr>
            </a:outerShdw>
          </a:effectLst>
        </p:spPr>
      </p:pic>
      <p:sp>
        <p:nvSpPr>
          <p:cNvPr id="30722" name="Rectangle 2"/>
          <p:cNvSpPr>
            <a:spLocks noGrp="1" noChangeArrowheads="1"/>
          </p:cNvSpPr>
          <p:nvPr>
            <p:ph type="title"/>
          </p:nvPr>
        </p:nvSpPr>
        <p:spPr>
          <a:xfrm>
            <a:off x="685800" y="0"/>
            <a:ext cx="7772400" cy="1143000"/>
          </a:xfrm>
        </p:spPr>
        <p:txBody>
          <a:bodyPr/>
          <a:lstStyle/>
          <a:p>
            <a:r>
              <a:rPr lang="en-US" sz="3200" dirty="0">
                <a:solidFill>
                  <a:srgbClr val="2D2DB9"/>
                </a:solidFill>
              </a:rPr>
              <a:t>7 Story Frame, Deformed</a:t>
            </a:r>
          </a:p>
        </p:txBody>
      </p:sp>
    </p:spTree>
    <p:extLst>
      <p:ext uri="{BB962C8B-B14F-4D97-AF65-F5344CB8AC3E}">
        <p14:creationId xmlns:p14="http://schemas.microsoft.com/office/powerpoint/2010/main" val="1165920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16</a:t>
            </a:fld>
            <a:endParaRPr lang="en-US" dirty="0"/>
          </a:p>
        </p:txBody>
      </p:sp>
      <p:sp>
        <p:nvSpPr>
          <p:cNvPr id="32771" name="Rectangle 3"/>
          <p:cNvSpPr>
            <a:spLocks noGrp="1" noChangeArrowheads="1"/>
          </p:cNvSpPr>
          <p:nvPr>
            <p:ph type="body" idx="1"/>
          </p:nvPr>
        </p:nvSpPr>
        <p:spPr/>
        <p:txBody>
          <a:bodyPr/>
          <a:lstStyle/>
          <a:p>
            <a:r>
              <a:rPr lang="en-US" dirty="0">
                <a:solidFill>
                  <a:srgbClr val="000000"/>
                </a:solidFill>
              </a:rPr>
              <a:t>Maximum downward load:</a:t>
            </a:r>
          </a:p>
          <a:p>
            <a:pPr>
              <a:buFontTx/>
              <a:buNone/>
            </a:pPr>
            <a:r>
              <a:rPr lang="en-US" dirty="0">
                <a:solidFill>
                  <a:srgbClr val="000000"/>
                </a:solidFill>
              </a:rPr>
              <a:t>		1.2</a:t>
            </a:r>
            <a:r>
              <a:rPr lang="en-US" i="1" dirty="0">
                <a:solidFill>
                  <a:srgbClr val="000000"/>
                </a:solidFill>
              </a:rPr>
              <a:t>D</a:t>
            </a:r>
            <a:r>
              <a:rPr lang="en-US" dirty="0">
                <a:solidFill>
                  <a:srgbClr val="000000"/>
                </a:solidFill>
              </a:rPr>
              <a:t> + 0.5</a:t>
            </a:r>
            <a:r>
              <a:rPr lang="en-US" i="1" dirty="0">
                <a:solidFill>
                  <a:srgbClr val="000000"/>
                </a:solidFill>
              </a:rPr>
              <a:t>L + E</a:t>
            </a:r>
          </a:p>
          <a:p>
            <a:r>
              <a:rPr lang="en-US" dirty="0">
                <a:solidFill>
                  <a:srgbClr val="000000"/>
                </a:solidFill>
              </a:rPr>
              <a:t>Minimum downward load:</a:t>
            </a:r>
          </a:p>
          <a:p>
            <a:pPr>
              <a:buFontTx/>
              <a:buNone/>
            </a:pPr>
            <a:r>
              <a:rPr lang="en-US" dirty="0">
                <a:solidFill>
                  <a:srgbClr val="000000"/>
                </a:solidFill>
              </a:rPr>
              <a:t>		0.9</a:t>
            </a:r>
            <a:r>
              <a:rPr lang="en-US" i="1" dirty="0">
                <a:solidFill>
                  <a:srgbClr val="000000"/>
                </a:solidFill>
              </a:rPr>
              <a:t>D</a:t>
            </a:r>
            <a:r>
              <a:rPr lang="en-US" dirty="0">
                <a:solidFill>
                  <a:srgbClr val="000000"/>
                </a:solidFill>
              </a:rPr>
              <a:t> + </a:t>
            </a:r>
            <a:r>
              <a:rPr lang="en-US" i="1" dirty="0">
                <a:solidFill>
                  <a:srgbClr val="000000"/>
                </a:solidFill>
              </a:rPr>
              <a:t>E</a:t>
            </a:r>
          </a:p>
          <a:p>
            <a:r>
              <a:rPr lang="en-US" dirty="0">
                <a:solidFill>
                  <a:srgbClr val="000000"/>
                </a:solidFill>
              </a:rPr>
              <a:t>Definition of seismic load effect </a:t>
            </a:r>
            <a:r>
              <a:rPr lang="en-US" i="1" dirty="0">
                <a:solidFill>
                  <a:srgbClr val="000000"/>
                </a:solidFill>
              </a:rPr>
              <a:t>E</a:t>
            </a:r>
            <a:r>
              <a:rPr lang="en-US" dirty="0">
                <a:solidFill>
                  <a:srgbClr val="000000"/>
                </a:solidFill>
              </a:rPr>
              <a:t>:</a:t>
            </a:r>
          </a:p>
          <a:p>
            <a:pPr>
              <a:buFontTx/>
              <a:buNone/>
            </a:pPr>
            <a:r>
              <a:rPr lang="en-US" i="1" dirty="0">
                <a:solidFill>
                  <a:srgbClr val="000000"/>
                </a:solidFill>
              </a:rPr>
              <a:t>		E = </a:t>
            </a:r>
            <a:r>
              <a:rPr lang="en-US" i="1" dirty="0">
                <a:solidFill>
                  <a:srgbClr val="000000"/>
                </a:solidFill>
                <a:latin typeface="Symbol" pitchFamily="18" charset="2"/>
              </a:rPr>
              <a:t>r</a:t>
            </a:r>
            <a:r>
              <a:rPr lang="en-US" i="1" baseline="-25000" dirty="0">
                <a:solidFill>
                  <a:srgbClr val="000000"/>
                </a:solidFill>
              </a:rPr>
              <a:t>1</a:t>
            </a:r>
            <a:r>
              <a:rPr lang="en-US" i="1" dirty="0">
                <a:solidFill>
                  <a:srgbClr val="000000"/>
                </a:solidFill>
              </a:rPr>
              <a:t>Q</a:t>
            </a:r>
            <a:r>
              <a:rPr lang="en-US" i="1" baseline="-25000" dirty="0">
                <a:solidFill>
                  <a:srgbClr val="000000"/>
                </a:solidFill>
              </a:rPr>
              <a:t>E1</a:t>
            </a:r>
            <a:r>
              <a:rPr lang="en-US" i="1" dirty="0">
                <a:solidFill>
                  <a:srgbClr val="000000"/>
                </a:solidFill>
              </a:rPr>
              <a:t> + </a:t>
            </a:r>
            <a:r>
              <a:rPr lang="en-US" dirty="0">
                <a:solidFill>
                  <a:srgbClr val="000000"/>
                </a:solidFill>
              </a:rPr>
              <a:t>0.3 </a:t>
            </a:r>
            <a:r>
              <a:rPr lang="en-US" i="1" dirty="0">
                <a:solidFill>
                  <a:srgbClr val="000000"/>
                </a:solidFill>
                <a:latin typeface="Symbol" pitchFamily="18" charset="2"/>
              </a:rPr>
              <a:t>r</a:t>
            </a:r>
            <a:r>
              <a:rPr lang="en-US" i="1" baseline="-25000" dirty="0">
                <a:solidFill>
                  <a:srgbClr val="000000"/>
                </a:solidFill>
              </a:rPr>
              <a:t>2</a:t>
            </a:r>
            <a:r>
              <a:rPr lang="en-US" i="1" dirty="0">
                <a:solidFill>
                  <a:srgbClr val="000000"/>
                </a:solidFill>
              </a:rPr>
              <a:t>Q</a:t>
            </a:r>
            <a:r>
              <a:rPr lang="en-US" i="1" baseline="-25000" dirty="0">
                <a:solidFill>
                  <a:srgbClr val="000000"/>
                </a:solidFill>
              </a:rPr>
              <a:t>E2</a:t>
            </a:r>
            <a:r>
              <a:rPr lang="en-US" i="1" dirty="0">
                <a:solidFill>
                  <a:srgbClr val="000000"/>
                </a:solidFill>
              </a:rPr>
              <a:t> +/- </a:t>
            </a:r>
            <a:r>
              <a:rPr lang="en-US" dirty="0">
                <a:solidFill>
                  <a:srgbClr val="000000"/>
                </a:solidFill>
              </a:rPr>
              <a:t>0.2</a:t>
            </a:r>
            <a:r>
              <a:rPr lang="en-US" i="1" dirty="0">
                <a:solidFill>
                  <a:srgbClr val="000000"/>
                </a:solidFill>
              </a:rPr>
              <a:t> S</a:t>
            </a:r>
            <a:r>
              <a:rPr lang="en-US" i="1" baseline="-25000" dirty="0">
                <a:solidFill>
                  <a:srgbClr val="000000"/>
                </a:solidFill>
              </a:rPr>
              <a:t>DS</a:t>
            </a:r>
            <a:r>
              <a:rPr lang="en-US" i="1" dirty="0">
                <a:solidFill>
                  <a:srgbClr val="000000"/>
                </a:solidFill>
              </a:rPr>
              <a:t>D</a:t>
            </a:r>
          </a:p>
          <a:p>
            <a:pPr>
              <a:buFontTx/>
              <a:buNone/>
            </a:pPr>
            <a:r>
              <a:rPr lang="en-US" dirty="0">
                <a:solidFill>
                  <a:srgbClr val="000000"/>
                </a:solidFill>
              </a:rPr>
              <a:t>		</a:t>
            </a:r>
            <a:r>
              <a:rPr lang="en-US" i="1" dirty="0" err="1">
                <a:solidFill>
                  <a:srgbClr val="000000"/>
                </a:solidFill>
                <a:latin typeface="Symbol" pitchFamily="18" charset="2"/>
              </a:rPr>
              <a:t>r</a:t>
            </a:r>
            <a:r>
              <a:rPr lang="en-US" i="1" baseline="-25000" dirty="0" err="1">
                <a:solidFill>
                  <a:srgbClr val="000000"/>
                </a:solidFill>
              </a:rPr>
              <a:t>x</a:t>
            </a:r>
            <a:r>
              <a:rPr lang="en-US" dirty="0">
                <a:solidFill>
                  <a:srgbClr val="000000"/>
                </a:solidFill>
              </a:rPr>
              <a:t> = 1.0    </a:t>
            </a:r>
            <a:r>
              <a:rPr lang="en-US" i="1" dirty="0" err="1">
                <a:solidFill>
                  <a:srgbClr val="000000"/>
                </a:solidFill>
                <a:latin typeface="Symbol" pitchFamily="18" charset="2"/>
              </a:rPr>
              <a:t>r</a:t>
            </a:r>
            <a:r>
              <a:rPr lang="en-US" i="1" baseline="-25000" dirty="0" err="1">
                <a:solidFill>
                  <a:srgbClr val="000000"/>
                </a:solidFill>
              </a:rPr>
              <a:t>y</a:t>
            </a:r>
            <a:r>
              <a:rPr lang="en-US" dirty="0">
                <a:solidFill>
                  <a:srgbClr val="000000"/>
                </a:solidFill>
              </a:rPr>
              <a:t> = 1.0  and   </a:t>
            </a:r>
            <a:r>
              <a:rPr lang="en-US" i="1" dirty="0">
                <a:solidFill>
                  <a:srgbClr val="000000"/>
                </a:solidFill>
              </a:rPr>
              <a:t>S</a:t>
            </a:r>
            <a:r>
              <a:rPr lang="en-US" i="1" baseline="-25000" dirty="0">
                <a:solidFill>
                  <a:srgbClr val="000000"/>
                </a:solidFill>
              </a:rPr>
              <a:t>DS</a:t>
            </a:r>
            <a:r>
              <a:rPr lang="en-US" dirty="0">
                <a:solidFill>
                  <a:srgbClr val="000000"/>
                </a:solidFill>
              </a:rPr>
              <a:t> = 1.0</a:t>
            </a:r>
          </a:p>
        </p:txBody>
      </p:sp>
      <p:sp>
        <p:nvSpPr>
          <p:cNvPr id="32770" name="Rectangle 2"/>
          <p:cNvSpPr>
            <a:spLocks noGrp="1" noChangeArrowheads="1"/>
          </p:cNvSpPr>
          <p:nvPr>
            <p:ph type="title"/>
          </p:nvPr>
        </p:nvSpPr>
        <p:spPr/>
        <p:txBody>
          <a:bodyPr/>
          <a:lstStyle/>
          <a:p>
            <a:r>
              <a:rPr lang="en-US" sz="3200" dirty="0">
                <a:solidFill>
                  <a:srgbClr val="2D2DB9"/>
                </a:solidFill>
              </a:rPr>
              <a:t>Combining Loads</a:t>
            </a:r>
          </a:p>
        </p:txBody>
      </p:sp>
    </p:spTree>
    <p:extLst>
      <p:ext uri="{BB962C8B-B14F-4D97-AF65-F5344CB8AC3E}">
        <p14:creationId xmlns:p14="http://schemas.microsoft.com/office/powerpoint/2010/main" val="10913950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6"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17</a:t>
            </a:fld>
            <a:endParaRPr lang="en-US" dirty="0"/>
          </a:p>
        </p:txBody>
      </p:sp>
      <p:sp>
        <p:nvSpPr>
          <p:cNvPr id="36867" name="Rectangle 3"/>
          <p:cNvSpPr>
            <a:spLocks noGrp="1" noChangeArrowheads="1"/>
          </p:cNvSpPr>
          <p:nvPr>
            <p:ph type="body" idx="1"/>
          </p:nvPr>
        </p:nvSpPr>
        <p:spPr/>
        <p:txBody>
          <a:bodyPr/>
          <a:lstStyle/>
          <a:p>
            <a:r>
              <a:rPr lang="en-US"/>
              <a:t>NEHRP Provisions allow base overturning moment to be reduced by 25% at the soil-foundation interface</a:t>
            </a:r>
          </a:p>
          <a:p>
            <a:r>
              <a:rPr lang="en-US"/>
              <a:t>For a moment frame, the column vertical loads are the resultants of base overturning moment, whereas column moments are resultants of story shear</a:t>
            </a:r>
          </a:p>
          <a:p>
            <a:r>
              <a:rPr lang="en-US"/>
              <a:t>Thus, use 75% of seismic vertical reactions</a:t>
            </a:r>
            <a:endParaRPr lang="en-US" dirty="0"/>
          </a:p>
        </p:txBody>
      </p:sp>
      <p:sp>
        <p:nvSpPr>
          <p:cNvPr id="36866" name="Rectangle 2"/>
          <p:cNvSpPr>
            <a:spLocks noGrp="1" noChangeArrowheads="1"/>
          </p:cNvSpPr>
          <p:nvPr>
            <p:ph type="title"/>
          </p:nvPr>
        </p:nvSpPr>
        <p:spPr/>
        <p:txBody>
          <a:bodyPr/>
          <a:lstStyle/>
          <a:p>
            <a:r>
              <a:rPr lang="en-US"/>
              <a:t>Reduction of Overturning Moment</a:t>
            </a:r>
            <a:endParaRPr lang="en-US" dirty="0"/>
          </a:p>
        </p:txBody>
      </p:sp>
    </p:spTree>
    <p:extLst>
      <p:ext uri="{BB962C8B-B14F-4D97-AF65-F5344CB8AC3E}">
        <p14:creationId xmlns:p14="http://schemas.microsoft.com/office/powerpoint/2010/main" val="42868158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18</a:t>
            </a:fld>
            <a:endParaRPr lang="en-US" dirty="0"/>
          </a:p>
        </p:txBody>
      </p:sp>
      <p:sp>
        <p:nvSpPr>
          <p:cNvPr id="25"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grpSp>
        <p:nvGrpSpPr>
          <p:cNvPr id="29" name="Group 28" descr="A section of a shallow foundation is show of with L, with applied axial load P and overturning moment M.  Weight of the footing is shown as a downward force vector W.  Resistance is shown by a resultant upward force vector R at an eccentricity e which is shown as a triangular distribution of soil pressure.&#10;&#10;Slide is drawn for the case with substantial moment, such that uplift will occur at the heel.  Note that eccentricity e changes as W changes. For our footing, L will exceed 25 feet by some margin, given that the two columns are 25 feet apart."/>
          <p:cNvGrpSpPr/>
          <p:nvPr/>
        </p:nvGrpSpPr>
        <p:grpSpPr>
          <a:xfrm>
            <a:off x="5308600" y="1604963"/>
            <a:ext cx="2743200" cy="4114800"/>
            <a:chOff x="5486400" y="1752600"/>
            <a:chExt cx="2743200" cy="4114800"/>
          </a:xfrm>
        </p:grpSpPr>
        <p:sp>
          <p:nvSpPr>
            <p:cNvPr id="30" name="Rectangle 4"/>
            <p:cNvSpPr>
              <a:spLocks noChangeArrowheads="1"/>
            </p:cNvSpPr>
            <p:nvPr/>
          </p:nvSpPr>
          <p:spPr bwMode="auto">
            <a:xfrm>
              <a:off x="5486400" y="3352800"/>
              <a:ext cx="2743200" cy="914400"/>
            </a:xfrm>
            <a:prstGeom prst="rect">
              <a:avLst/>
            </a:prstGeom>
            <a:solidFill>
              <a:srgbClr val="66FFCC"/>
            </a:solidFill>
            <a:ln w="9525">
              <a:solidFill>
                <a:schemeClr val="tx1"/>
              </a:solidFill>
              <a:miter lim="800000"/>
              <a:headEnd/>
              <a:tailEnd/>
            </a:ln>
            <a:effectLst/>
          </p:spPr>
          <p:txBody>
            <a:bodyPr wrap="none" anchor="ctr"/>
            <a:lstStyle/>
            <a:p>
              <a:pPr algn="ctr"/>
              <a:endParaRPr lang="en-US" b="1" i="1"/>
            </a:p>
          </p:txBody>
        </p:sp>
        <p:sp>
          <p:nvSpPr>
            <p:cNvPr id="31" name="Line 5"/>
            <p:cNvSpPr>
              <a:spLocks noChangeShapeType="1"/>
            </p:cNvSpPr>
            <p:nvPr/>
          </p:nvSpPr>
          <p:spPr bwMode="auto">
            <a:xfrm>
              <a:off x="6858000" y="2590800"/>
              <a:ext cx="0" cy="762000"/>
            </a:xfrm>
            <a:prstGeom prst="line">
              <a:avLst/>
            </a:prstGeom>
            <a:noFill/>
            <a:ln w="38100">
              <a:solidFill>
                <a:schemeClr val="tx1"/>
              </a:solidFill>
              <a:round/>
              <a:headEnd/>
              <a:tailEnd type="triangle" w="med" len="med"/>
            </a:ln>
            <a:effectLst/>
          </p:spPr>
          <p:txBody>
            <a:bodyPr/>
            <a:lstStyle/>
            <a:p>
              <a:endParaRPr lang="en-US"/>
            </a:p>
          </p:txBody>
        </p:sp>
        <p:sp>
          <p:nvSpPr>
            <p:cNvPr id="32" name="Line 6"/>
            <p:cNvSpPr>
              <a:spLocks noChangeShapeType="1"/>
            </p:cNvSpPr>
            <p:nvPr/>
          </p:nvSpPr>
          <p:spPr bwMode="auto">
            <a:xfrm>
              <a:off x="6858000" y="3581400"/>
              <a:ext cx="0" cy="685800"/>
            </a:xfrm>
            <a:prstGeom prst="line">
              <a:avLst/>
            </a:prstGeom>
            <a:noFill/>
            <a:ln w="38100">
              <a:solidFill>
                <a:srgbClr val="FF0000"/>
              </a:solidFill>
              <a:round/>
              <a:headEnd/>
              <a:tailEnd type="triangle" w="med" len="med"/>
            </a:ln>
            <a:effectLst/>
          </p:spPr>
          <p:txBody>
            <a:bodyPr/>
            <a:lstStyle/>
            <a:p>
              <a:endParaRPr lang="en-US"/>
            </a:p>
          </p:txBody>
        </p:sp>
        <p:sp>
          <p:nvSpPr>
            <p:cNvPr id="33" name="AutoShape 7"/>
            <p:cNvSpPr>
              <a:spLocks noChangeArrowheads="1"/>
            </p:cNvSpPr>
            <p:nvPr/>
          </p:nvSpPr>
          <p:spPr bwMode="auto">
            <a:xfrm>
              <a:off x="6553200" y="2819400"/>
              <a:ext cx="595313" cy="304800"/>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799 w 21600"/>
                <a:gd name="T5" fmla="*/ 0 h 21600"/>
                <a:gd name="T6" fmla="*/ 2700 w 21600"/>
                <a:gd name="T7" fmla="*/ 10800 h 21600"/>
                <a:gd name="T8" fmla="*/ 10799 w 21600"/>
                <a:gd name="T9" fmla="*/ 5400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tx1"/>
            </a:solidFill>
            <a:ln w="9525">
              <a:solidFill>
                <a:schemeClr val="tx1"/>
              </a:solidFill>
              <a:miter lim="800000"/>
              <a:headEnd/>
              <a:tailEnd/>
            </a:ln>
            <a:effectLst/>
          </p:spPr>
          <p:txBody>
            <a:bodyPr wrap="none" anchor="ctr"/>
            <a:lstStyle/>
            <a:p>
              <a:endParaRPr lang="en-US"/>
            </a:p>
          </p:txBody>
        </p:sp>
        <p:sp>
          <p:nvSpPr>
            <p:cNvPr id="34" name="AutoShape 8" descr="Light vertical"/>
            <p:cNvSpPr>
              <a:spLocks noChangeArrowheads="1"/>
            </p:cNvSpPr>
            <p:nvPr/>
          </p:nvSpPr>
          <p:spPr bwMode="auto">
            <a:xfrm flipH="1" flipV="1">
              <a:off x="7239000" y="4267200"/>
              <a:ext cx="990600" cy="914400"/>
            </a:xfrm>
            <a:prstGeom prst="rtTriangle">
              <a:avLst/>
            </a:prstGeom>
            <a:pattFill prst="ltVert">
              <a:fgClr>
                <a:schemeClr val="tx1"/>
              </a:fgClr>
              <a:bgClr>
                <a:srgbClr val="FFFFFF"/>
              </a:bgClr>
            </a:pattFill>
            <a:ln w="9525">
              <a:solidFill>
                <a:schemeClr val="tx1"/>
              </a:solidFill>
              <a:miter lim="800000"/>
              <a:headEnd/>
              <a:tailEnd/>
            </a:ln>
            <a:effectLst/>
          </p:spPr>
          <p:txBody>
            <a:bodyPr wrap="none" anchor="ctr"/>
            <a:lstStyle/>
            <a:p>
              <a:endParaRPr lang="en-US"/>
            </a:p>
          </p:txBody>
        </p:sp>
        <p:sp>
          <p:nvSpPr>
            <p:cNvPr id="35" name="Line 9"/>
            <p:cNvSpPr>
              <a:spLocks noChangeShapeType="1"/>
            </p:cNvSpPr>
            <p:nvPr/>
          </p:nvSpPr>
          <p:spPr bwMode="auto">
            <a:xfrm flipV="1">
              <a:off x="7848600" y="4495800"/>
              <a:ext cx="0" cy="990600"/>
            </a:xfrm>
            <a:prstGeom prst="line">
              <a:avLst/>
            </a:prstGeom>
            <a:noFill/>
            <a:ln w="38100">
              <a:solidFill>
                <a:schemeClr val="tx1"/>
              </a:solidFill>
              <a:prstDash val="sysDot"/>
              <a:round/>
              <a:headEnd/>
              <a:tailEnd type="triangle" w="med" len="med"/>
            </a:ln>
            <a:effectLst/>
          </p:spPr>
          <p:txBody>
            <a:bodyPr/>
            <a:lstStyle/>
            <a:p>
              <a:endParaRPr lang="en-US"/>
            </a:p>
          </p:txBody>
        </p:sp>
        <p:sp>
          <p:nvSpPr>
            <p:cNvPr id="36" name="Line 10"/>
            <p:cNvSpPr>
              <a:spLocks noChangeShapeType="1"/>
            </p:cNvSpPr>
            <p:nvPr/>
          </p:nvSpPr>
          <p:spPr bwMode="auto">
            <a:xfrm flipV="1">
              <a:off x="5486400" y="1981200"/>
              <a:ext cx="0" cy="1295400"/>
            </a:xfrm>
            <a:prstGeom prst="line">
              <a:avLst/>
            </a:prstGeom>
            <a:noFill/>
            <a:ln w="9525">
              <a:solidFill>
                <a:schemeClr val="tx1"/>
              </a:solidFill>
              <a:round/>
              <a:headEnd/>
              <a:tailEnd/>
            </a:ln>
            <a:effectLst/>
          </p:spPr>
          <p:txBody>
            <a:bodyPr/>
            <a:lstStyle/>
            <a:p>
              <a:endParaRPr lang="en-US"/>
            </a:p>
          </p:txBody>
        </p:sp>
        <p:sp>
          <p:nvSpPr>
            <p:cNvPr id="37" name="Line 11"/>
            <p:cNvSpPr>
              <a:spLocks noChangeShapeType="1"/>
            </p:cNvSpPr>
            <p:nvPr/>
          </p:nvSpPr>
          <p:spPr bwMode="auto">
            <a:xfrm flipV="1">
              <a:off x="8229600" y="1981200"/>
              <a:ext cx="0" cy="1295400"/>
            </a:xfrm>
            <a:prstGeom prst="line">
              <a:avLst/>
            </a:prstGeom>
            <a:noFill/>
            <a:ln w="9525">
              <a:solidFill>
                <a:schemeClr val="tx1"/>
              </a:solidFill>
              <a:round/>
              <a:headEnd/>
              <a:tailEnd/>
            </a:ln>
            <a:effectLst/>
          </p:spPr>
          <p:txBody>
            <a:bodyPr/>
            <a:lstStyle/>
            <a:p>
              <a:endParaRPr lang="en-US"/>
            </a:p>
          </p:txBody>
        </p:sp>
        <p:sp>
          <p:nvSpPr>
            <p:cNvPr id="38" name="Line 12"/>
            <p:cNvSpPr>
              <a:spLocks noChangeShapeType="1"/>
            </p:cNvSpPr>
            <p:nvPr/>
          </p:nvSpPr>
          <p:spPr bwMode="auto">
            <a:xfrm>
              <a:off x="5486400" y="2209800"/>
              <a:ext cx="2743200" cy="0"/>
            </a:xfrm>
            <a:prstGeom prst="line">
              <a:avLst/>
            </a:prstGeom>
            <a:noFill/>
            <a:ln w="9525">
              <a:solidFill>
                <a:schemeClr val="tx1"/>
              </a:solidFill>
              <a:round/>
              <a:headEnd/>
              <a:tailEnd/>
            </a:ln>
            <a:effectLst/>
          </p:spPr>
          <p:txBody>
            <a:bodyPr/>
            <a:lstStyle/>
            <a:p>
              <a:endParaRPr lang="en-US"/>
            </a:p>
          </p:txBody>
        </p:sp>
        <p:sp>
          <p:nvSpPr>
            <p:cNvPr id="39" name="Text Box 13"/>
            <p:cNvSpPr txBox="1">
              <a:spLocks noChangeArrowheads="1"/>
            </p:cNvSpPr>
            <p:nvPr/>
          </p:nvSpPr>
          <p:spPr bwMode="auto">
            <a:xfrm>
              <a:off x="6461125" y="2251075"/>
              <a:ext cx="369888" cy="457200"/>
            </a:xfrm>
            <a:prstGeom prst="rect">
              <a:avLst/>
            </a:prstGeom>
            <a:noFill/>
            <a:ln w="9525">
              <a:noFill/>
              <a:miter lim="800000"/>
              <a:headEnd/>
              <a:tailEnd/>
            </a:ln>
            <a:effectLst/>
          </p:spPr>
          <p:txBody>
            <a:bodyPr wrap="none">
              <a:spAutoFit/>
            </a:bodyPr>
            <a:lstStyle/>
            <a:p>
              <a:r>
                <a:rPr lang="en-US" b="1" i="1"/>
                <a:t>P</a:t>
              </a:r>
            </a:p>
          </p:txBody>
        </p:sp>
        <p:sp>
          <p:nvSpPr>
            <p:cNvPr id="40" name="Text Box 14"/>
            <p:cNvSpPr txBox="1">
              <a:spLocks noChangeArrowheads="1"/>
            </p:cNvSpPr>
            <p:nvPr/>
          </p:nvSpPr>
          <p:spPr bwMode="auto">
            <a:xfrm>
              <a:off x="7146925" y="2479675"/>
              <a:ext cx="455613" cy="457200"/>
            </a:xfrm>
            <a:prstGeom prst="rect">
              <a:avLst/>
            </a:prstGeom>
            <a:noFill/>
            <a:ln w="9525">
              <a:noFill/>
              <a:miter lim="800000"/>
              <a:headEnd/>
              <a:tailEnd/>
            </a:ln>
            <a:effectLst/>
          </p:spPr>
          <p:txBody>
            <a:bodyPr wrap="none">
              <a:spAutoFit/>
            </a:bodyPr>
            <a:lstStyle/>
            <a:p>
              <a:r>
                <a:rPr lang="en-US" b="1" i="1"/>
                <a:t>M</a:t>
              </a:r>
            </a:p>
          </p:txBody>
        </p:sp>
        <p:sp>
          <p:nvSpPr>
            <p:cNvPr id="41" name="Rectangle 15"/>
            <p:cNvSpPr>
              <a:spLocks noChangeArrowheads="1"/>
            </p:cNvSpPr>
            <p:nvPr/>
          </p:nvSpPr>
          <p:spPr bwMode="auto">
            <a:xfrm>
              <a:off x="6400800" y="3738563"/>
              <a:ext cx="455613" cy="457200"/>
            </a:xfrm>
            <a:prstGeom prst="rect">
              <a:avLst/>
            </a:prstGeom>
            <a:noFill/>
            <a:ln w="9525">
              <a:noFill/>
              <a:miter lim="800000"/>
              <a:headEnd/>
              <a:tailEnd/>
            </a:ln>
            <a:effectLst/>
          </p:spPr>
          <p:txBody>
            <a:bodyPr wrap="none">
              <a:spAutoFit/>
            </a:bodyPr>
            <a:lstStyle/>
            <a:p>
              <a:r>
                <a:rPr lang="en-US" b="1" i="1"/>
                <a:t>W</a:t>
              </a:r>
            </a:p>
          </p:txBody>
        </p:sp>
        <p:sp>
          <p:nvSpPr>
            <p:cNvPr id="42" name="Text Box 16"/>
            <p:cNvSpPr txBox="1">
              <a:spLocks noChangeArrowheads="1"/>
            </p:cNvSpPr>
            <p:nvPr/>
          </p:nvSpPr>
          <p:spPr bwMode="auto">
            <a:xfrm>
              <a:off x="7467600" y="4800600"/>
              <a:ext cx="387350" cy="457200"/>
            </a:xfrm>
            <a:prstGeom prst="rect">
              <a:avLst/>
            </a:prstGeom>
            <a:noFill/>
            <a:ln w="9525">
              <a:noFill/>
              <a:miter lim="800000"/>
              <a:headEnd/>
              <a:tailEnd/>
            </a:ln>
            <a:effectLst/>
          </p:spPr>
          <p:txBody>
            <a:bodyPr wrap="none">
              <a:spAutoFit/>
            </a:bodyPr>
            <a:lstStyle/>
            <a:p>
              <a:r>
                <a:rPr lang="en-US" b="1" i="1"/>
                <a:t>R</a:t>
              </a:r>
            </a:p>
          </p:txBody>
        </p:sp>
        <p:sp>
          <p:nvSpPr>
            <p:cNvPr id="43" name="Line 17"/>
            <p:cNvSpPr>
              <a:spLocks noChangeShapeType="1"/>
            </p:cNvSpPr>
            <p:nvPr/>
          </p:nvSpPr>
          <p:spPr bwMode="auto">
            <a:xfrm>
              <a:off x="6858000" y="4495800"/>
              <a:ext cx="0" cy="1295400"/>
            </a:xfrm>
            <a:prstGeom prst="line">
              <a:avLst/>
            </a:prstGeom>
            <a:noFill/>
            <a:ln w="9525">
              <a:solidFill>
                <a:schemeClr val="tx1"/>
              </a:solidFill>
              <a:round/>
              <a:headEnd/>
              <a:tailEnd/>
            </a:ln>
            <a:effectLst/>
          </p:spPr>
          <p:txBody>
            <a:bodyPr/>
            <a:lstStyle/>
            <a:p>
              <a:endParaRPr lang="en-US"/>
            </a:p>
          </p:txBody>
        </p:sp>
        <p:sp>
          <p:nvSpPr>
            <p:cNvPr id="44" name="Line 18"/>
            <p:cNvSpPr>
              <a:spLocks noChangeShapeType="1"/>
            </p:cNvSpPr>
            <p:nvPr/>
          </p:nvSpPr>
          <p:spPr bwMode="auto">
            <a:xfrm>
              <a:off x="7848600" y="5562600"/>
              <a:ext cx="0" cy="304800"/>
            </a:xfrm>
            <a:prstGeom prst="line">
              <a:avLst/>
            </a:prstGeom>
            <a:noFill/>
            <a:ln w="9525">
              <a:solidFill>
                <a:schemeClr val="tx1"/>
              </a:solidFill>
              <a:round/>
              <a:headEnd/>
              <a:tailEnd/>
            </a:ln>
            <a:effectLst/>
          </p:spPr>
          <p:txBody>
            <a:bodyPr/>
            <a:lstStyle/>
            <a:p>
              <a:endParaRPr lang="en-US"/>
            </a:p>
          </p:txBody>
        </p:sp>
        <p:sp>
          <p:nvSpPr>
            <p:cNvPr id="45" name="Line 19"/>
            <p:cNvSpPr>
              <a:spLocks noChangeShapeType="1"/>
            </p:cNvSpPr>
            <p:nvPr/>
          </p:nvSpPr>
          <p:spPr bwMode="auto">
            <a:xfrm>
              <a:off x="6858000" y="5715000"/>
              <a:ext cx="990600" cy="0"/>
            </a:xfrm>
            <a:prstGeom prst="line">
              <a:avLst/>
            </a:prstGeom>
            <a:noFill/>
            <a:ln w="9525">
              <a:solidFill>
                <a:schemeClr val="tx1"/>
              </a:solidFill>
              <a:round/>
              <a:headEnd/>
              <a:tailEnd/>
            </a:ln>
            <a:effectLst/>
          </p:spPr>
          <p:txBody>
            <a:bodyPr/>
            <a:lstStyle/>
            <a:p>
              <a:endParaRPr lang="en-US"/>
            </a:p>
          </p:txBody>
        </p:sp>
        <p:sp>
          <p:nvSpPr>
            <p:cNvPr id="46" name="Text Box 20"/>
            <p:cNvSpPr txBox="1">
              <a:spLocks noChangeArrowheads="1"/>
            </p:cNvSpPr>
            <p:nvPr/>
          </p:nvSpPr>
          <p:spPr bwMode="auto">
            <a:xfrm>
              <a:off x="6705600" y="1752600"/>
              <a:ext cx="369888" cy="457200"/>
            </a:xfrm>
            <a:prstGeom prst="rect">
              <a:avLst/>
            </a:prstGeom>
            <a:noFill/>
            <a:ln w="9525">
              <a:noFill/>
              <a:miter lim="800000"/>
              <a:headEnd/>
              <a:tailEnd/>
            </a:ln>
            <a:effectLst/>
          </p:spPr>
          <p:txBody>
            <a:bodyPr wrap="none">
              <a:spAutoFit/>
            </a:bodyPr>
            <a:lstStyle/>
            <a:p>
              <a:r>
                <a:rPr lang="en-US" b="1" i="1"/>
                <a:t>L</a:t>
              </a:r>
            </a:p>
          </p:txBody>
        </p:sp>
        <p:sp>
          <p:nvSpPr>
            <p:cNvPr id="47" name="Text Box 21"/>
            <p:cNvSpPr txBox="1">
              <a:spLocks noChangeArrowheads="1"/>
            </p:cNvSpPr>
            <p:nvPr/>
          </p:nvSpPr>
          <p:spPr bwMode="auto">
            <a:xfrm>
              <a:off x="7223125" y="5299075"/>
              <a:ext cx="319088" cy="457200"/>
            </a:xfrm>
            <a:prstGeom prst="rect">
              <a:avLst/>
            </a:prstGeom>
            <a:noFill/>
            <a:ln w="9525">
              <a:noFill/>
              <a:miter lim="800000"/>
              <a:headEnd/>
              <a:tailEnd/>
            </a:ln>
            <a:effectLst/>
          </p:spPr>
          <p:txBody>
            <a:bodyPr wrap="none">
              <a:spAutoFit/>
            </a:bodyPr>
            <a:lstStyle/>
            <a:p>
              <a:r>
                <a:rPr lang="en-US" b="1" i="1"/>
                <a:t>e</a:t>
              </a:r>
            </a:p>
          </p:txBody>
        </p:sp>
      </p:grpSp>
      <p:sp>
        <p:nvSpPr>
          <p:cNvPr id="41987" name="Rectangle 3"/>
          <p:cNvSpPr>
            <a:spLocks noGrp="1" noChangeArrowheads="1"/>
          </p:cNvSpPr>
          <p:nvPr>
            <p:ph sz="half" idx="1"/>
          </p:nvPr>
        </p:nvSpPr>
        <p:spPr/>
        <p:txBody>
          <a:bodyPr/>
          <a:lstStyle/>
          <a:p>
            <a:r>
              <a:rPr lang="en-US"/>
              <a:t>Objective is to set L and W to satisfy equilibrium and avoid overloading soil</a:t>
            </a:r>
          </a:p>
          <a:p>
            <a:r>
              <a:rPr lang="en-US"/>
              <a:t>Successive trials usually necessary</a:t>
            </a:r>
            <a:endParaRPr lang="en-US" dirty="0"/>
          </a:p>
        </p:txBody>
      </p:sp>
      <p:sp>
        <p:nvSpPr>
          <p:cNvPr id="41986" name="Rectangle 2"/>
          <p:cNvSpPr>
            <a:spLocks noGrp="1" noChangeArrowheads="1"/>
          </p:cNvSpPr>
          <p:nvPr>
            <p:ph type="title"/>
          </p:nvPr>
        </p:nvSpPr>
        <p:spPr/>
        <p:txBody>
          <a:bodyPr/>
          <a:lstStyle/>
          <a:p>
            <a:r>
              <a:rPr lang="en-US"/>
              <a:t>Elastic Response</a:t>
            </a:r>
            <a:endParaRPr lang="en-US" dirty="0"/>
          </a:p>
        </p:txBody>
      </p:sp>
    </p:spTree>
    <p:extLst>
      <p:ext uri="{BB962C8B-B14F-4D97-AF65-F5344CB8AC3E}">
        <p14:creationId xmlns:p14="http://schemas.microsoft.com/office/powerpoint/2010/main" val="9755319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19</a:t>
            </a:fld>
            <a:endParaRPr lang="en-US" dirty="0"/>
          </a:p>
        </p:txBody>
      </p:sp>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pic>
        <p:nvPicPr>
          <p:cNvPr id="9" name="Picture 3" descr="Section through a spread footing supporting two columns.  An applied load of P (axial) and M (moment) are indicated.  The resulting bearing pressure under the footing is shown as an elastic bearing pressure that varies from 0 ksf to qmax of 4.98 ksf over length L’=30.7 feet.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5410" y="3698240"/>
            <a:ext cx="4069579" cy="23990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4035" name="Rectangle 3"/>
          <p:cNvSpPr>
            <a:spLocks noGrp="1" noChangeArrowheads="1"/>
          </p:cNvSpPr>
          <p:nvPr>
            <p:ph type="body" idx="1"/>
          </p:nvPr>
        </p:nvSpPr>
        <p:spPr>
          <a:xfrm>
            <a:off x="381000" y="1524000"/>
            <a:ext cx="8458200" cy="4800600"/>
          </a:xfrm>
        </p:spPr>
        <p:txBody>
          <a:bodyPr/>
          <a:lstStyle/>
          <a:p>
            <a:pPr>
              <a:buFontTx/>
              <a:buNone/>
            </a:pPr>
            <a:r>
              <a:rPr lang="en-US" dirty="0">
                <a:solidFill>
                  <a:srgbClr val="000000"/>
                </a:solidFill>
              </a:rPr>
              <a:t>Given </a:t>
            </a:r>
            <a:r>
              <a:rPr lang="en-US" b="1" i="1" dirty="0">
                <a:solidFill>
                  <a:srgbClr val="000000"/>
                </a:solidFill>
              </a:rPr>
              <a:t>P</a:t>
            </a:r>
            <a:r>
              <a:rPr lang="en-US" dirty="0">
                <a:solidFill>
                  <a:srgbClr val="000000"/>
                </a:solidFill>
              </a:rPr>
              <a:t> = 688 k, </a:t>
            </a:r>
            <a:r>
              <a:rPr lang="en-US" b="1" i="1" dirty="0">
                <a:solidFill>
                  <a:srgbClr val="000000"/>
                </a:solidFill>
              </a:rPr>
              <a:t>M</a:t>
            </a:r>
            <a:r>
              <a:rPr lang="en-US" dirty="0">
                <a:solidFill>
                  <a:srgbClr val="000000"/>
                </a:solidFill>
              </a:rPr>
              <a:t> =6717 k-</a:t>
            </a:r>
            <a:r>
              <a:rPr lang="en-US" dirty="0" err="1">
                <a:solidFill>
                  <a:srgbClr val="000000"/>
                </a:solidFill>
              </a:rPr>
              <a:t>ft</a:t>
            </a:r>
            <a:endParaRPr lang="en-US" dirty="0">
              <a:solidFill>
                <a:srgbClr val="000000"/>
              </a:solidFill>
            </a:endParaRPr>
          </a:p>
          <a:p>
            <a:pPr>
              <a:buFontTx/>
              <a:buNone/>
            </a:pPr>
            <a:r>
              <a:rPr lang="en-US" b="1" dirty="0">
                <a:solidFill>
                  <a:srgbClr val="000000"/>
                </a:solidFill>
              </a:rPr>
              <a:t>e </a:t>
            </a:r>
            <a:r>
              <a:rPr lang="en-US" dirty="0">
                <a:solidFill>
                  <a:srgbClr val="000000"/>
                </a:solidFill>
              </a:rPr>
              <a:t>= </a:t>
            </a:r>
            <a:r>
              <a:rPr lang="en-US" b="1" dirty="0">
                <a:solidFill>
                  <a:srgbClr val="000000"/>
                </a:solidFill>
              </a:rPr>
              <a:t>M / P</a:t>
            </a:r>
            <a:r>
              <a:rPr lang="en-US" dirty="0">
                <a:solidFill>
                  <a:srgbClr val="000000"/>
                </a:solidFill>
              </a:rPr>
              <a:t> = 9.76 </a:t>
            </a:r>
            <a:r>
              <a:rPr lang="en-US" dirty="0" err="1">
                <a:solidFill>
                  <a:srgbClr val="000000"/>
                </a:solidFill>
              </a:rPr>
              <a:t>ft</a:t>
            </a:r>
            <a:endParaRPr lang="en-US" dirty="0">
              <a:solidFill>
                <a:srgbClr val="000000"/>
              </a:solidFill>
            </a:endParaRPr>
          </a:p>
          <a:p>
            <a:pPr>
              <a:buFontTx/>
              <a:buNone/>
            </a:pPr>
            <a:r>
              <a:rPr lang="en-US" dirty="0">
                <a:solidFill>
                  <a:srgbClr val="000000"/>
                </a:solidFill>
              </a:rPr>
              <a:t>Try </a:t>
            </a:r>
            <a:r>
              <a:rPr lang="en-US" b="1" i="1" dirty="0">
                <a:solidFill>
                  <a:srgbClr val="000000"/>
                </a:solidFill>
              </a:rPr>
              <a:t>L</a:t>
            </a:r>
            <a:r>
              <a:rPr lang="en-US" dirty="0">
                <a:solidFill>
                  <a:srgbClr val="000000"/>
                </a:solidFill>
              </a:rPr>
              <a:t> = 40 ft, </a:t>
            </a:r>
            <a:r>
              <a:rPr lang="en-US" b="1" i="1" dirty="0">
                <a:solidFill>
                  <a:srgbClr val="000000"/>
                </a:solidFill>
              </a:rPr>
              <a:t>B</a:t>
            </a:r>
            <a:r>
              <a:rPr lang="en-US" dirty="0">
                <a:solidFill>
                  <a:srgbClr val="000000"/>
                </a:solidFill>
              </a:rPr>
              <a:t> = 9 ft</a:t>
            </a:r>
          </a:p>
          <a:p>
            <a:pPr>
              <a:buFontTx/>
              <a:buNone/>
            </a:pPr>
            <a:r>
              <a:rPr lang="en-US" b="1" dirty="0">
                <a:solidFill>
                  <a:srgbClr val="000000"/>
                </a:solidFill>
              </a:rPr>
              <a:t>L/6</a:t>
            </a:r>
            <a:r>
              <a:rPr lang="en-US" dirty="0">
                <a:solidFill>
                  <a:srgbClr val="000000"/>
                </a:solidFill>
              </a:rPr>
              <a:t> &lt; </a:t>
            </a:r>
            <a:r>
              <a:rPr lang="en-US" b="1" dirty="0">
                <a:solidFill>
                  <a:srgbClr val="000000"/>
                </a:solidFill>
              </a:rPr>
              <a:t>e </a:t>
            </a:r>
            <a:r>
              <a:rPr lang="en-US" dirty="0">
                <a:solidFill>
                  <a:srgbClr val="000000"/>
                </a:solidFill>
              </a:rPr>
              <a:t>&lt; </a:t>
            </a:r>
            <a:r>
              <a:rPr lang="en-US" b="1" dirty="0">
                <a:solidFill>
                  <a:srgbClr val="000000"/>
                </a:solidFill>
              </a:rPr>
              <a:t>L/2 </a:t>
            </a:r>
            <a:r>
              <a:rPr lang="en-US" dirty="0">
                <a:solidFill>
                  <a:srgbClr val="000000"/>
                </a:solidFill>
              </a:rPr>
              <a:t>therefore elastic with some uplift</a:t>
            </a:r>
          </a:p>
          <a:p>
            <a:pPr>
              <a:buFontTx/>
              <a:buNone/>
            </a:pPr>
            <a:r>
              <a:rPr lang="en-US" b="1" dirty="0">
                <a:solidFill>
                  <a:srgbClr val="000000"/>
                </a:solidFill>
              </a:rPr>
              <a:t>L’ </a:t>
            </a:r>
            <a:r>
              <a:rPr lang="en-US" dirty="0">
                <a:solidFill>
                  <a:srgbClr val="000000"/>
                </a:solidFill>
              </a:rPr>
              <a:t>= 3 (</a:t>
            </a:r>
            <a:r>
              <a:rPr lang="en-US" b="1" dirty="0">
                <a:solidFill>
                  <a:srgbClr val="000000"/>
                </a:solidFill>
              </a:rPr>
              <a:t>L/2</a:t>
            </a:r>
            <a:r>
              <a:rPr lang="en-US" dirty="0">
                <a:solidFill>
                  <a:srgbClr val="000000"/>
                </a:solidFill>
              </a:rPr>
              <a:t>-</a:t>
            </a:r>
            <a:r>
              <a:rPr lang="en-US" b="1" dirty="0">
                <a:solidFill>
                  <a:srgbClr val="000000"/>
                </a:solidFill>
              </a:rPr>
              <a:t>e</a:t>
            </a:r>
            <a:r>
              <a:rPr lang="en-US" dirty="0">
                <a:solidFill>
                  <a:srgbClr val="000000"/>
                </a:solidFill>
              </a:rPr>
              <a:t>) = 30.7’</a:t>
            </a:r>
          </a:p>
          <a:p>
            <a:pPr>
              <a:buFontTx/>
              <a:buNone/>
            </a:pPr>
            <a:r>
              <a:rPr lang="en-US" dirty="0" err="1">
                <a:solidFill>
                  <a:srgbClr val="000000"/>
                </a:solidFill>
              </a:rPr>
              <a:t>q</a:t>
            </a:r>
            <a:r>
              <a:rPr lang="en-US" baseline="-25000" dirty="0" err="1">
                <a:solidFill>
                  <a:srgbClr val="000000"/>
                </a:solidFill>
              </a:rPr>
              <a:t>max</a:t>
            </a:r>
            <a:r>
              <a:rPr lang="en-US" dirty="0">
                <a:solidFill>
                  <a:srgbClr val="000000"/>
                </a:solidFill>
              </a:rPr>
              <a:t> = 2 </a:t>
            </a:r>
            <a:r>
              <a:rPr lang="en-US" b="1" dirty="0">
                <a:solidFill>
                  <a:srgbClr val="000000"/>
                </a:solidFill>
              </a:rPr>
              <a:t>P </a:t>
            </a:r>
            <a:r>
              <a:rPr lang="en-US" dirty="0">
                <a:solidFill>
                  <a:srgbClr val="000000"/>
                </a:solidFill>
              </a:rPr>
              <a:t>/ [3 </a:t>
            </a:r>
            <a:r>
              <a:rPr lang="en-US" b="1" dirty="0">
                <a:solidFill>
                  <a:srgbClr val="000000"/>
                </a:solidFill>
              </a:rPr>
              <a:t>B</a:t>
            </a:r>
            <a:r>
              <a:rPr lang="en-US" dirty="0">
                <a:solidFill>
                  <a:srgbClr val="000000"/>
                </a:solidFill>
              </a:rPr>
              <a:t>(</a:t>
            </a:r>
            <a:r>
              <a:rPr lang="en-US" b="1" dirty="0">
                <a:solidFill>
                  <a:srgbClr val="000000"/>
                </a:solidFill>
              </a:rPr>
              <a:t>L</a:t>
            </a:r>
            <a:r>
              <a:rPr lang="en-US" dirty="0">
                <a:solidFill>
                  <a:srgbClr val="000000"/>
                </a:solidFill>
              </a:rPr>
              <a:t>/2-</a:t>
            </a:r>
            <a:r>
              <a:rPr lang="en-US" b="1" dirty="0">
                <a:solidFill>
                  <a:srgbClr val="000000"/>
                </a:solidFill>
              </a:rPr>
              <a:t>e</a:t>
            </a:r>
            <a:r>
              <a:rPr lang="en-US" dirty="0">
                <a:solidFill>
                  <a:srgbClr val="000000"/>
                </a:solidFill>
              </a:rPr>
              <a:t>)]</a:t>
            </a:r>
          </a:p>
          <a:p>
            <a:pPr>
              <a:buFontTx/>
              <a:buNone/>
            </a:pPr>
            <a:r>
              <a:rPr lang="en-US" dirty="0" err="1">
                <a:solidFill>
                  <a:srgbClr val="000000"/>
                </a:solidFill>
              </a:rPr>
              <a:t>q</a:t>
            </a:r>
            <a:r>
              <a:rPr lang="en-US" baseline="-25000" dirty="0" err="1">
                <a:solidFill>
                  <a:srgbClr val="000000"/>
                </a:solidFill>
              </a:rPr>
              <a:t>max</a:t>
            </a:r>
            <a:r>
              <a:rPr lang="en-US" dirty="0">
                <a:solidFill>
                  <a:srgbClr val="000000"/>
                </a:solidFill>
              </a:rPr>
              <a:t> = 4.98 </a:t>
            </a:r>
            <a:r>
              <a:rPr lang="en-US" dirty="0" err="1">
                <a:solidFill>
                  <a:srgbClr val="000000"/>
                </a:solidFill>
              </a:rPr>
              <a:t>ksf</a:t>
            </a:r>
            <a:endParaRPr lang="en-US" dirty="0">
              <a:solidFill>
                <a:srgbClr val="000000"/>
              </a:solidFill>
            </a:endParaRPr>
          </a:p>
          <a:p>
            <a:pPr>
              <a:buFontTx/>
              <a:buNone/>
            </a:pPr>
            <a:endParaRPr lang="en-US" dirty="0">
              <a:solidFill>
                <a:srgbClr val="000000"/>
              </a:solidFill>
            </a:endParaRPr>
          </a:p>
        </p:txBody>
      </p:sp>
      <p:sp>
        <p:nvSpPr>
          <p:cNvPr id="44034" name="Rectangle 2"/>
          <p:cNvSpPr>
            <a:spLocks noGrp="1" noChangeArrowheads="1"/>
          </p:cNvSpPr>
          <p:nvPr>
            <p:ph type="title"/>
          </p:nvPr>
        </p:nvSpPr>
        <p:spPr/>
        <p:txBody>
          <a:bodyPr/>
          <a:lstStyle/>
          <a:p>
            <a:r>
              <a:rPr lang="en-US" sz="3200" dirty="0">
                <a:solidFill>
                  <a:srgbClr val="2D2DB9"/>
                </a:solidFill>
              </a:rPr>
              <a:t>Additive Combination</a:t>
            </a:r>
          </a:p>
        </p:txBody>
      </p:sp>
    </p:spTree>
    <p:extLst>
      <p:ext uri="{BB962C8B-B14F-4D97-AF65-F5344CB8AC3E}">
        <p14:creationId xmlns:p14="http://schemas.microsoft.com/office/powerpoint/2010/main" val="2491307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Instructional Material Complementing FEMA 1051, Design Examples</a:t>
            </a:r>
            <a:endParaRPr lang="en-US" dirty="0"/>
          </a:p>
        </p:txBody>
      </p:sp>
      <p:sp>
        <p:nvSpPr>
          <p:cNvPr id="5"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2</a:t>
            </a:fld>
            <a:endParaRPr lang="en-US" dirty="0"/>
          </a:p>
        </p:txBody>
      </p:sp>
      <p:sp>
        <p:nvSpPr>
          <p:cNvPr id="3" name="Content Placeholder 2"/>
          <p:cNvSpPr>
            <a:spLocks noGrp="1"/>
          </p:cNvSpPr>
          <p:nvPr>
            <p:ph idx="1"/>
          </p:nvPr>
        </p:nvSpPr>
        <p:spPr/>
        <p:txBody>
          <a:bodyPr/>
          <a:lstStyle/>
          <a:p>
            <a:r>
              <a:rPr lang="en-US"/>
              <a:t>TABLE OF CONTENTS:</a:t>
            </a:r>
          </a:p>
          <a:p>
            <a:r>
              <a:rPr lang="en-US"/>
              <a:t>Overview of Foundation Design</a:t>
            </a:r>
          </a:p>
          <a:p>
            <a:r>
              <a:rPr lang="en-US"/>
              <a:t>Shallow Footing Example</a:t>
            </a:r>
          </a:p>
          <a:p>
            <a:r>
              <a:rPr lang="en-US"/>
              <a:t>Combined Footing Example</a:t>
            </a:r>
          </a:p>
          <a:p>
            <a:r>
              <a:rPr lang="en-US"/>
              <a:t>Pile Foundation Example</a:t>
            </a:r>
          </a:p>
          <a:p>
            <a:r>
              <a:rPr lang="en-US"/>
              <a:t>Design for Differential Settlement Example</a:t>
            </a:r>
          </a:p>
          <a:p>
            <a:r>
              <a:rPr lang="en-US"/>
              <a:t>Design for Liquefiable Soil Example</a:t>
            </a:r>
          </a:p>
          <a:p>
            <a:endParaRPr lang="en-US"/>
          </a:p>
          <a:p>
            <a:endParaRPr lang="en-US" dirty="0"/>
          </a:p>
        </p:txBody>
      </p:sp>
      <p:sp>
        <p:nvSpPr>
          <p:cNvPr id="2" name="Title 1"/>
          <p:cNvSpPr>
            <a:spLocks noGrp="1"/>
          </p:cNvSpPr>
          <p:nvPr>
            <p:ph type="title"/>
          </p:nvPr>
        </p:nvSpPr>
        <p:spPr/>
        <p:txBody>
          <a:bodyPr/>
          <a:lstStyle/>
          <a:p>
            <a:r>
              <a:rPr lang="en-US" dirty="0"/>
              <a:t>FOUNDATION AND LIQUEFACTION DESIGN</a:t>
            </a:r>
          </a:p>
        </p:txBody>
      </p:sp>
    </p:spTree>
    <p:extLst>
      <p:ext uri="{BB962C8B-B14F-4D97-AF65-F5344CB8AC3E}">
        <p14:creationId xmlns:p14="http://schemas.microsoft.com/office/powerpoint/2010/main" val="25634236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20</a:t>
            </a:fld>
            <a:endParaRPr lang="en-US" dirty="0"/>
          </a:p>
        </p:txBody>
      </p:sp>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pic>
        <p:nvPicPr>
          <p:cNvPr id="1027" name="Picture 3" descr="Section through a spread footing supporting two columns.  An applied load of P (axial) and M (moment) are indicated.  The resulting bearing pressure under the footing is shown as an elastic bearing pressure that varies from 0 ksf to qmax of 4.98 ksf over length L’=30.7 feet.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94385" y="3515360"/>
            <a:ext cx="4069579" cy="23990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4035" name="Rectangle 3"/>
          <p:cNvSpPr>
            <a:spLocks noGrp="1" noChangeArrowheads="1"/>
          </p:cNvSpPr>
          <p:nvPr>
            <p:ph type="body" idx="1"/>
          </p:nvPr>
        </p:nvSpPr>
        <p:spPr>
          <a:xfrm>
            <a:off x="381000" y="1524000"/>
            <a:ext cx="8458200" cy="4800600"/>
          </a:xfrm>
        </p:spPr>
        <p:txBody>
          <a:bodyPr/>
          <a:lstStyle/>
          <a:p>
            <a:pPr>
              <a:buFontTx/>
              <a:buNone/>
            </a:pPr>
            <a:r>
              <a:rPr lang="en-US" dirty="0">
                <a:solidFill>
                  <a:srgbClr val="000000"/>
                </a:solidFill>
              </a:rPr>
              <a:t>Bearing Capacity:</a:t>
            </a:r>
          </a:p>
          <a:p>
            <a:pPr>
              <a:buFontTx/>
              <a:buNone/>
            </a:pPr>
            <a:r>
              <a:rPr lang="en-US" dirty="0" err="1">
                <a:solidFill>
                  <a:srgbClr val="000000"/>
                </a:solidFill>
              </a:rPr>
              <a:t>Q</a:t>
            </a:r>
            <a:r>
              <a:rPr lang="en-US" baseline="-25000" dirty="0" err="1">
                <a:solidFill>
                  <a:srgbClr val="000000"/>
                </a:solidFill>
              </a:rPr>
              <a:t>ns</a:t>
            </a:r>
            <a:r>
              <a:rPr lang="en-US" dirty="0">
                <a:solidFill>
                  <a:srgbClr val="000000"/>
                </a:solidFill>
              </a:rPr>
              <a:t> = 4,000B’ = 4,000 min (B, L’/2)</a:t>
            </a:r>
          </a:p>
          <a:p>
            <a:pPr>
              <a:buFontTx/>
              <a:buNone/>
            </a:pPr>
            <a:r>
              <a:rPr lang="en-US" dirty="0" err="1">
                <a:solidFill>
                  <a:srgbClr val="000000"/>
                </a:solidFill>
              </a:rPr>
              <a:t>Q</a:t>
            </a:r>
            <a:r>
              <a:rPr lang="en-US" baseline="-25000" dirty="0" err="1">
                <a:solidFill>
                  <a:srgbClr val="000000"/>
                </a:solidFill>
              </a:rPr>
              <a:t>ns</a:t>
            </a:r>
            <a:r>
              <a:rPr lang="en-US" dirty="0">
                <a:solidFill>
                  <a:srgbClr val="000000"/>
                </a:solidFill>
              </a:rPr>
              <a:t> = 4,000 min (9, 30.7/2) = 36,000 </a:t>
            </a:r>
            <a:r>
              <a:rPr lang="en-US" dirty="0" err="1">
                <a:solidFill>
                  <a:srgbClr val="000000"/>
                </a:solidFill>
              </a:rPr>
              <a:t>psf</a:t>
            </a:r>
            <a:endParaRPr lang="en-US" dirty="0">
              <a:solidFill>
                <a:srgbClr val="000000"/>
              </a:solidFill>
            </a:endParaRPr>
          </a:p>
          <a:p>
            <a:pPr>
              <a:buFontTx/>
              <a:buNone/>
            </a:pPr>
            <a:endParaRPr lang="en-US" dirty="0">
              <a:solidFill>
                <a:srgbClr val="000000"/>
              </a:solidFill>
            </a:endParaRPr>
          </a:p>
          <a:p>
            <a:pPr>
              <a:buFontTx/>
              <a:buNone/>
            </a:pPr>
            <a:r>
              <a:rPr lang="en-US" dirty="0">
                <a:solidFill>
                  <a:srgbClr val="000000"/>
                </a:solidFill>
              </a:rPr>
              <a:t>Design bearing capacity:</a:t>
            </a:r>
          </a:p>
          <a:p>
            <a:pPr>
              <a:buFontTx/>
              <a:buNone/>
            </a:pPr>
            <a:r>
              <a:rPr lang="en-US" dirty="0" err="1">
                <a:solidFill>
                  <a:srgbClr val="000000"/>
                </a:solidFill>
                <a:latin typeface="Arial"/>
                <a:cs typeface="Arial"/>
              </a:rPr>
              <a:t>ϕQ</a:t>
            </a:r>
            <a:r>
              <a:rPr lang="en-US" baseline="-25000" dirty="0" err="1">
                <a:solidFill>
                  <a:srgbClr val="000000"/>
                </a:solidFill>
                <a:latin typeface="Arial"/>
                <a:cs typeface="Arial"/>
              </a:rPr>
              <a:t>ns</a:t>
            </a:r>
            <a:r>
              <a:rPr lang="en-US" dirty="0">
                <a:solidFill>
                  <a:srgbClr val="000000"/>
                </a:solidFill>
                <a:latin typeface="Arial"/>
                <a:cs typeface="Arial"/>
              </a:rPr>
              <a:t> = 0.45 (36,000 </a:t>
            </a:r>
            <a:r>
              <a:rPr lang="en-US" dirty="0" err="1">
                <a:solidFill>
                  <a:srgbClr val="000000"/>
                </a:solidFill>
                <a:latin typeface="Arial"/>
                <a:cs typeface="Arial"/>
              </a:rPr>
              <a:t>psf</a:t>
            </a:r>
            <a:r>
              <a:rPr lang="en-US" dirty="0">
                <a:solidFill>
                  <a:srgbClr val="000000"/>
                </a:solidFill>
                <a:latin typeface="Arial"/>
                <a:cs typeface="Arial"/>
              </a:rPr>
              <a:t>)</a:t>
            </a:r>
          </a:p>
          <a:p>
            <a:pPr>
              <a:buFontTx/>
              <a:buNone/>
            </a:pPr>
            <a:r>
              <a:rPr lang="en-US" dirty="0" err="1">
                <a:solidFill>
                  <a:srgbClr val="000000"/>
                </a:solidFill>
                <a:cs typeface="Arial"/>
              </a:rPr>
              <a:t>ϕQ</a:t>
            </a:r>
            <a:r>
              <a:rPr lang="en-US" baseline="-25000" dirty="0" err="1">
                <a:solidFill>
                  <a:srgbClr val="000000"/>
                </a:solidFill>
                <a:cs typeface="Arial"/>
              </a:rPr>
              <a:t>ns</a:t>
            </a:r>
            <a:r>
              <a:rPr lang="en-US" baseline="-25000" dirty="0">
                <a:solidFill>
                  <a:srgbClr val="000000"/>
                </a:solidFill>
                <a:cs typeface="Arial"/>
              </a:rPr>
              <a:t> </a:t>
            </a:r>
            <a:r>
              <a:rPr lang="en-US" dirty="0">
                <a:solidFill>
                  <a:srgbClr val="000000"/>
                </a:solidFill>
                <a:cs typeface="Arial"/>
              </a:rPr>
              <a:t>= </a:t>
            </a:r>
            <a:r>
              <a:rPr lang="en-US" dirty="0">
                <a:solidFill>
                  <a:srgbClr val="000000"/>
                </a:solidFill>
                <a:latin typeface="Arial"/>
                <a:cs typeface="Arial"/>
              </a:rPr>
              <a:t>16.2 </a:t>
            </a:r>
            <a:r>
              <a:rPr lang="en-US" dirty="0" err="1">
                <a:solidFill>
                  <a:srgbClr val="000000"/>
                </a:solidFill>
                <a:latin typeface="Arial"/>
                <a:cs typeface="Arial"/>
              </a:rPr>
              <a:t>ksf</a:t>
            </a:r>
            <a:r>
              <a:rPr lang="en-US" dirty="0">
                <a:solidFill>
                  <a:srgbClr val="000000"/>
                </a:solidFill>
                <a:latin typeface="Arial"/>
                <a:cs typeface="Arial"/>
              </a:rPr>
              <a:t> &gt; 4.98 </a:t>
            </a:r>
            <a:r>
              <a:rPr lang="en-US" dirty="0" err="1">
                <a:solidFill>
                  <a:srgbClr val="000000"/>
                </a:solidFill>
                <a:latin typeface="Arial"/>
                <a:cs typeface="Arial"/>
              </a:rPr>
              <a:t>ksf</a:t>
            </a:r>
            <a:endParaRPr lang="en-US" dirty="0">
              <a:solidFill>
                <a:srgbClr val="000000"/>
              </a:solidFill>
              <a:latin typeface="Arial"/>
              <a:cs typeface="Arial"/>
            </a:endParaRPr>
          </a:p>
          <a:p>
            <a:pPr>
              <a:buFontTx/>
              <a:buNone/>
            </a:pPr>
            <a:r>
              <a:rPr lang="en-US" b="1" dirty="0">
                <a:solidFill>
                  <a:srgbClr val="000000"/>
                </a:solidFill>
                <a:latin typeface="Arial"/>
                <a:cs typeface="Arial"/>
              </a:rPr>
              <a:t>OK by elastic analysis</a:t>
            </a:r>
          </a:p>
        </p:txBody>
      </p:sp>
      <p:sp>
        <p:nvSpPr>
          <p:cNvPr id="44034" name="Rectangle 2"/>
          <p:cNvSpPr>
            <a:spLocks noGrp="1" noChangeArrowheads="1"/>
          </p:cNvSpPr>
          <p:nvPr>
            <p:ph type="title"/>
          </p:nvPr>
        </p:nvSpPr>
        <p:spPr/>
        <p:txBody>
          <a:bodyPr/>
          <a:lstStyle/>
          <a:p>
            <a:r>
              <a:rPr lang="en-US" sz="3200" dirty="0">
                <a:solidFill>
                  <a:srgbClr val="2D2DB9"/>
                </a:solidFill>
              </a:rPr>
              <a:t>Additive Combination</a:t>
            </a:r>
          </a:p>
        </p:txBody>
      </p:sp>
    </p:spTree>
    <p:extLst>
      <p:ext uri="{BB962C8B-B14F-4D97-AF65-F5344CB8AC3E}">
        <p14:creationId xmlns:p14="http://schemas.microsoft.com/office/powerpoint/2010/main" val="31247350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21</a:t>
            </a:fld>
            <a:endParaRPr lang="en-US" dirty="0"/>
          </a:p>
        </p:txBody>
      </p:sp>
      <p:sp>
        <p:nvSpPr>
          <p:cNvPr id="26"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grpSp>
        <p:nvGrpSpPr>
          <p:cNvPr id="2" name="Group 1" descr="Section of a shallow foundation is show of with L, with applied axial load P and overturning moment M.  Weight of the footing is shown as a downward force vector W.  Resistance is shown by a resultant upward force vector R at an eccentricity e which is shown as a uniform plastic distribution of soil pressure."/>
          <p:cNvGrpSpPr/>
          <p:nvPr/>
        </p:nvGrpSpPr>
        <p:grpSpPr>
          <a:xfrm>
            <a:off x="5486400" y="1752600"/>
            <a:ext cx="2809875" cy="4114800"/>
            <a:chOff x="5486400" y="1752600"/>
            <a:chExt cx="2809875" cy="4114800"/>
          </a:xfrm>
        </p:grpSpPr>
        <p:sp>
          <p:nvSpPr>
            <p:cNvPr id="46084" name="Rectangle 4"/>
            <p:cNvSpPr>
              <a:spLocks noChangeArrowheads="1"/>
            </p:cNvSpPr>
            <p:nvPr/>
          </p:nvSpPr>
          <p:spPr bwMode="auto">
            <a:xfrm>
              <a:off x="5486400" y="3352800"/>
              <a:ext cx="2743200" cy="914400"/>
            </a:xfrm>
            <a:prstGeom prst="rect">
              <a:avLst/>
            </a:prstGeom>
            <a:solidFill>
              <a:srgbClr val="66FFCC"/>
            </a:solidFill>
            <a:ln w="9525">
              <a:solidFill>
                <a:schemeClr val="tx1"/>
              </a:solidFill>
              <a:miter lim="800000"/>
              <a:headEnd/>
              <a:tailEnd/>
            </a:ln>
            <a:effectLst/>
          </p:spPr>
          <p:txBody>
            <a:bodyPr wrap="none" anchor="ctr"/>
            <a:lstStyle/>
            <a:p>
              <a:pPr algn="ctr"/>
              <a:endParaRPr lang="en-US" b="1" i="1"/>
            </a:p>
          </p:txBody>
        </p:sp>
        <p:sp>
          <p:nvSpPr>
            <p:cNvPr id="46085" name="Line 5"/>
            <p:cNvSpPr>
              <a:spLocks noChangeShapeType="1"/>
            </p:cNvSpPr>
            <p:nvPr/>
          </p:nvSpPr>
          <p:spPr bwMode="auto">
            <a:xfrm>
              <a:off x="6858000" y="2590800"/>
              <a:ext cx="0" cy="762000"/>
            </a:xfrm>
            <a:prstGeom prst="line">
              <a:avLst/>
            </a:prstGeom>
            <a:noFill/>
            <a:ln w="38100">
              <a:solidFill>
                <a:schemeClr val="tx1"/>
              </a:solidFill>
              <a:round/>
              <a:headEnd/>
              <a:tailEnd type="triangle" w="med" len="med"/>
            </a:ln>
            <a:effectLst/>
          </p:spPr>
          <p:txBody>
            <a:bodyPr/>
            <a:lstStyle/>
            <a:p>
              <a:endParaRPr lang="en-US"/>
            </a:p>
          </p:txBody>
        </p:sp>
        <p:sp>
          <p:nvSpPr>
            <p:cNvPr id="46086" name="Line 6"/>
            <p:cNvSpPr>
              <a:spLocks noChangeShapeType="1"/>
            </p:cNvSpPr>
            <p:nvPr/>
          </p:nvSpPr>
          <p:spPr bwMode="auto">
            <a:xfrm>
              <a:off x="6858000" y="3581400"/>
              <a:ext cx="0" cy="685800"/>
            </a:xfrm>
            <a:prstGeom prst="line">
              <a:avLst/>
            </a:prstGeom>
            <a:noFill/>
            <a:ln w="38100">
              <a:solidFill>
                <a:srgbClr val="FF0000"/>
              </a:solidFill>
              <a:round/>
              <a:headEnd/>
              <a:tailEnd type="triangle" w="med" len="med"/>
            </a:ln>
            <a:effectLst/>
          </p:spPr>
          <p:txBody>
            <a:bodyPr/>
            <a:lstStyle/>
            <a:p>
              <a:endParaRPr lang="en-US"/>
            </a:p>
          </p:txBody>
        </p:sp>
        <p:sp>
          <p:nvSpPr>
            <p:cNvPr id="46087" name="AutoShape 7"/>
            <p:cNvSpPr>
              <a:spLocks noChangeArrowheads="1"/>
            </p:cNvSpPr>
            <p:nvPr/>
          </p:nvSpPr>
          <p:spPr bwMode="auto">
            <a:xfrm>
              <a:off x="6553200" y="2819400"/>
              <a:ext cx="595313" cy="304800"/>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799 w 21600"/>
                <a:gd name="T5" fmla="*/ 0 h 21600"/>
                <a:gd name="T6" fmla="*/ 2700 w 21600"/>
                <a:gd name="T7" fmla="*/ 10800 h 21600"/>
                <a:gd name="T8" fmla="*/ 10799 w 21600"/>
                <a:gd name="T9" fmla="*/ 5400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tx1"/>
            </a:solidFill>
            <a:ln w="9525">
              <a:solidFill>
                <a:schemeClr val="tx1"/>
              </a:solidFill>
              <a:miter lim="800000"/>
              <a:headEnd/>
              <a:tailEnd/>
            </a:ln>
            <a:effectLst/>
          </p:spPr>
          <p:txBody>
            <a:bodyPr wrap="none" anchor="ctr"/>
            <a:lstStyle/>
            <a:p>
              <a:endParaRPr lang="en-US"/>
            </a:p>
          </p:txBody>
        </p:sp>
        <p:sp>
          <p:nvSpPr>
            <p:cNvPr id="46088" name="Line 8"/>
            <p:cNvSpPr>
              <a:spLocks noChangeShapeType="1"/>
            </p:cNvSpPr>
            <p:nvPr/>
          </p:nvSpPr>
          <p:spPr bwMode="auto">
            <a:xfrm flipV="1">
              <a:off x="5486400" y="1981200"/>
              <a:ext cx="0" cy="1295400"/>
            </a:xfrm>
            <a:prstGeom prst="line">
              <a:avLst/>
            </a:prstGeom>
            <a:noFill/>
            <a:ln w="9525">
              <a:solidFill>
                <a:schemeClr val="tx1"/>
              </a:solidFill>
              <a:round/>
              <a:headEnd/>
              <a:tailEnd/>
            </a:ln>
            <a:effectLst/>
          </p:spPr>
          <p:txBody>
            <a:bodyPr/>
            <a:lstStyle/>
            <a:p>
              <a:endParaRPr lang="en-US"/>
            </a:p>
          </p:txBody>
        </p:sp>
        <p:sp>
          <p:nvSpPr>
            <p:cNvPr id="46089" name="Line 9"/>
            <p:cNvSpPr>
              <a:spLocks noChangeShapeType="1"/>
            </p:cNvSpPr>
            <p:nvPr/>
          </p:nvSpPr>
          <p:spPr bwMode="auto">
            <a:xfrm flipV="1">
              <a:off x="8229600" y="1981200"/>
              <a:ext cx="0" cy="1295400"/>
            </a:xfrm>
            <a:prstGeom prst="line">
              <a:avLst/>
            </a:prstGeom>
            <a:noFill/>
            <a:ln w="9525">
              <a:solidFill>
                <a:schemeClr val="tx1"/>
              </a:solidFill>
              <a:round/>
              <a:headEnd/>
              <a:tailEnd/>
            </a:ln>
            <a:effectLst/>
          </p:spPr>
          <p:txBody>
            <a:bodyPr/>
            <a:lstStyle/>
            <a:p>
              <a:endParaRPr lang="en-US"/>
            </a:p>
          </p:txBody>
        </p:sp>
        <p:sp>
          <p:nvSpPr>
            <p:cNvPr id="46090" name="Line 10"/>
            <p:cNvSpPr>
              <a:spLocks noChangeShapeType="1"/>
            </p:cNvSpPr>
            <p:nvPr/>
          </p:nvSpPr>
          <p:spPr bwMode="auto">
            <a:xfrm>
              <a:off x="5486400" y="2209800"/>
              <a:ext cx="2743200" cy="0"/>
            </a:xfrm>
            <a:prstGeom prst="line">
              <a:avLst/>
            </a:prstGeom>
            <a:noFill/>
            <a:ln w="9525">
              <a:solidFill>
                <a:schemeClr val="tx1"/>
              </a:solidFill>
              <a:round/>
              <a:headEnd/>
              <a:tailEnd/>
            </a:ln>
            <a:effectLst/>
          </p:spPr>
          <p:txBody>
            <a:bodyPr/>
            <a:lstStyle/>
            <a:p>
              <a:endParaRPr lang="en-US"/>
            </a:p>
          </p:txBody>
        </p:sp>
        <p:sp>
          <p:nvSpPr>
            <p:cNvPr id="46091" name="Text Box 11"/>
            <p:cNvSpPr txBox="1">
              <a:spLocks noChangeArrowheads="1"/>
            </p:cNvSpPr>
            <p:nvPr/>
          </p:nvSpPr>
          <p:spPr bwMode="auto">
            <a:xfrm>
              <a:off x="6461125" y="2251075"/>
              <a:ext cx="369888" cy="457200"/>
            </a:xfrm>
            <a:prstGeom prst="rect">
              <a:avLst/>
            </a:prstGeom>
            <a:noFill/>
            <a:ln w="9525">
              <a:noFill/>
              <a:miter lim="800000"/>
              <a:headEnd/>
              <a:tailEnd/>
            </a:ln>
            <a:effectLst/>
          </p:spPr>
          <p:txBody>
            <a:bodyPr wrap="none">
              <a:spAutoFit/>
            </a:bodyPr>
            <a:lstStyle/>
            <a:p>
              <a:r>
                <a:rPr lang="en-US" b="1" i="1"/>
                <a:t>P</a:t>
              </a:r>
            </a:p>
          </p:txBody>
        </p:sp>
        <p:sp>
          <p:nvSpPr>
            <p:cNvPr id="46092" name="Text Box 12"/>
            <p:cNvSpPr txBox="1">
              <a:spLocks noChangeArrowheads="1"/>
            </p:cNvSpPr>
            <p:nvPr/>
          </p:nvSpPr>
          <p:spPr bwMode="auto">
            <a:xfrm>
              <a:off x="7146925" y="2479675"/>
              <a:ext cx="455613" cy="457200"/>
            </a:xfrm>
            <a:prstGeom prst="rect">
              <a:avLst/>
            </a:prstGeom>
            <a:noFill/>
            <a:ln w="9525">
              <a:noFill/>
              <a:miter lim="800000"/>
              <a:headEnd/>
              <a:tailEnd/>
            </a:ln>
            <a:effectLst/>
          </p:spPr>
          <p:txBody>
            <a:bodyPr wrap="none">
              <a:spAutoFit/>
            </a:bodyPr>
            <a:lstStyle/>
            <a:p>
              <a:r>
                <a:rPr lang="en-US" b="1" i="1"/>
                <a:t>M</a:t>
              </a:r>
            </a:p>
          </p:txBody>
        </p:sp>
        <p:sp>
          <p:nvSpPr>
            <p:cNvPr id="46093" name="Rectangle 13"/>
            <p:cNvSpPr>
              <a:spLocks noChangeArrowheads="1"/>
            </p:cNvSpPr>
            <p:nvPr/>
          </p:nvSpPr>
          <p:spPr bwMode="auto">
            <a:xfrm>
              <a:off x="6400800" y="3738563"/>
              <a:ext cx="455613" cy="457200"/>
            </a:xfrm>
            <a:prstGeom prst="rect">
              <a:avLst/>
            </a:prstGeom>
            <a:noFill/>
            <a:ln w="9525">
              <a:noFill/>
              <a:miter lim="800000"/>
              <a:headEnd/>
              <a:tailEnd/>
            </a:ln>
            <a:effectLst/>
          </p:spPr>
          <p:txBody>
            <a:bodyPr wrap="none">
              <a:spAutoFit/>
            </a:bodyPr>
            <a:lstStyle/>
            <a:p>
              <a:r>
                <a:rPr lang="en-US" b="1" i="1"/>
                <a:t>W</a:t>
              </a:r>
            </a:p>
          </p:txBody>
        </p:sp>
        <p:sp>
          <p:nvSpPr>
            <p:cNvPr id="46094" name="Text Box 14"/>
            <p:cNvSpPr txBox="1">
              <a:spLocks noChangeArrowheads="1"/>
            </p:cNvSpPr>
            <p:nvPr/>
          </p:nvSpPr>
          <p:spPr bwMode="auto">
            <a:xfrm>
              <a:off x="7467600" y="4800600"/>
              <a:ext cx="387350" cy="457200"/>
            </a:xfrm>
            <a:prstGeom prst="rect">
              <a:avLst/>
            </a:prstGeom>
            <a:noFill/>
            <a:ln w="9525">
              <a:noFill/>
              <a:miter lim="800000"/>
              <a:headEnd/>
              <a:tailEnd/>
            </a:ln>
            <a:effectLst/>
          </p:spPr>
          <p:txBody>
            <a:bodyPr wrap="none">
              <a:spAutoFit/>
            </a:bodyPr>
            <a:lstStyle/>
            <a:p>
              <a:r>
                <a:rPr lang="en-US" b="1" i="1"/>
                <a:t>R</a:t>
              </a:r>
            </a:p>
          </p:txBody>
        </p:sp>
        <p:sp>
          <p:nvSpPr>
            <p:cNvPr id="46095" name="Line 15"/>
            <p:cNvSpPr>
              <a:spLocks noChangeShapeType="1"/>
            </p:cNvSpPr>
            <p:nvPr/>
          </p:nvSpPr>
          <p:spPr bwMode="auto">
            <a:xfrm>
              <a:off x="6858000" y="4495800"/>
              <a:ext cx="0" cy="1295400"/>
            </a:xfrm>
            <a:prstGeom prst="line">
              <a:avLst/>
            </a:prstGeom>
            <a:noFill/>
            <a:ln w="9525">
              <a:solidFill>
                <a:schemeClr val="tx1"/>
              </a:solidFill>
              <a:round/>
              <a:headEnd/>
              <a:tailEnd/>
            </a:ln>
            <a:effectLst/>
          </p:spPr>
          <p:txBody>
            <a:bodyPr/>
            <a:lstStyle/>
            <a:p>
              <a:endParaRPr lang="en-US"/>
            </a:p>
          </p:txBody>
        </p:sp>
        <p:sp>
          <p:nvSpPr>
            <p:cNvPr id="46096" name="Line 16"/>
            <p:cNvSpPr>
              <a:spLocks noChangeShapeType="1"/>
            </p:cNvSpPr>
            <p:nvPr/>
          </p:nvSpPr>
          <p:spPr bwMode="auto">
            <a:xfrm>
              <a:off x="7848600" y="5562600"/>
              <a:ext cx="0" cy="304800"/>
            </a:xfrm>
            <a:prstGeom prst="line">
              <a:avLst/>
            </a:prstGeom>
            <a:noFill/>
            <a:ln w="9525">
              <a:solidFill>
                <a:schemeClr val="tx1"/>
              </a:solidFill>
              <a:round/>
              <a:headEnd/>
              <a:tailEnd/>
            </a:ln>
            <a:effectLst/>
          </p:spPr>
          <p:txBody>
            <a:bodyPr/>
            <a:lstStyle/>
            <a:p>
              <a:endParaRPr lang="en-US"/>
            </a:p>
          </p:txBody>
        </p:sp>
        <p:sp>
          <p:nvSpPr>
            <p:cNvPr id="46097" name="Line 17"/>
            <p:cNvSpPr>
              <a:spLocks noChangeShapeType="1"/>
            </p:cNvSpPr>
            <p:nvPr/>
          </p:nvSpPr>
          <p:spPr bwMode="auto">
            <a:xfrm>
              <a:off x="6858000" y="5715000"/>
              <a:ext cx="990600" cy="0"/>
            </a:xfrm>
            <a:prstGeom prst="line">
              <a:avLst/>
            </a:prstGeom>
            <a:noFill/>
            <a:ln w="9525">
              <a:solidFill>
                <a:schemeClr val="tx1"/>
              </a:solidFill>
              <a:round/>
              <a:headEnd/>
              <a:tailEnd/>
            </a:ln>
            <a:effectLst/>
          </p:spPr>
          <p:txBody>
            <a:bodyPr/>
            <a:lstStyle/>
            <a:p>
              <a:endParaRPr lang="en-US"/>
            </a:p>
          </p:txBody>
        </p:sp>
        <p:sp>
          <p:nvSpPr>
            <p:cNvPr id="46098" name="Text Box 18"/>
            <p:cNvSpPr txBox="1">
              <a:spLocks noChangeArrowheads="1"/>
            </p:cNvSpPr>
            <p:nvPr/>
          </p:nvSpPr>
          <p:spPr bwMode="auto">
            <a:xfrm>
              <a:off x="6705600" y="1752600"/>
              <a:ext cx="369888" cy="457200"/>
            </a:xfrm>
            <a:prstGeom prst="rect">
              <a:avLst/>
            </a:prstGeom>
            <a:noFill/>
            <a:ln w="9525">
              <a:noFill/>
              <a:miter lim="800000"/>
              <a:headEnd/>
              <a:tailEnd/>
            </a:ln>
            <a:effectLst/>
          </p:spPr>
          <p:txBody>
            <a:bodyPr wrap="none">
              <a:spAutoFit/>
            </a:bodyPr>
            <a:lstStyle/>
            <a:p>
              <a:r>
                <a:rPr lang="en-US" b="1" i="1"/>
                <a:t>L</a:t>
              </a:r>
            </a:p>
          </p:txBody>
        </p:sp>
        <p:sp>
          <p:nvSpPr>
            <p:cNvPr id="46099" name="Text Box 19"/>
            <p:cNvSpPr txBox="1">
              <a:spLocks noChangeArrowheads="1"/>
            </p:cNvSpPr>
            <p:nvPr/>
          </p:nvSpPr>
          <p:spPr bwMode="auto">
            <a:xfrm>
              <a:off x="7223125" y="5299075"/>
              <a:ext cx="319088" cy="457200"/>
            </a:xfrm>
            <a:prstGeom prst="rect">
              <a:avLst/>
            </a:prstGeom>
            <a:noFill/>
            <a:ln w="9525">
              <a:noFill/>
              <a:miter lim="800000"/>
              <a:headEnd/>
              <a:tailEnd/>
            </a:ln>
            <a:effectLst/>
          </p:spPr>
          <p:txBody>
            <a:bodyPr wrap="none">
              <a:spAutoFit/>
            </a:bodyPr>
            <a:lstStyle/>
            <a:p>
              <a:r>
                <a:rPr lang="en-US" b="1" i="1"/>
                <a:t>e</a:t>
              </a:r>
            </a:p>
          </p:txBody>
        </p:sp>
        <p:sp>
          <p:nvSpPr>
            <p:cNvPr id="46100" name="Rectangle 20" descr="Light vertical"/>
            <p:cNvSpPr>
              <a:spLocks noChangeArrowheads="1"/>
            </p:cNvSpPr>
            <p:nvPr/>
          </p:nvSpPr>
          <p:spPr bwMode="auto">
            <a:xfrm>
              <a:off x="7467600" y="4267200"/>
              <a:ext cx="762000" cy="914400"/>
            </a:xfrm>
            <a:prstGeom prst="rect">
              <a:avLst/>
            </a:prstGeom>
            <a:pattFill prst="ltVert">
              <a:fgClr>
                <a:schemeClr val="tx1"/>
              </a:fgClr>
              <a:bgClr>
                <a:srgbClr val="FFFFFF"/>
              </a:bgClr>
            </a:pattFill>
            <a:ln w="9525">
              <a:solidFill>
                <a:schemeClr val="tx1"/>
              </a:solidFill>
              <a:miter lim="800000"/>
              <a:headEnd/>
              <a:tailEnd/>
            </a:ln>
            <a:effectLst/>
          </p:spPr>
          <p:txBody>
            <a:bodyPr wrap="none" anchor="ctr"/>
            <a:lstStyle/>
            <a:p>
              <a:endParaRPr lang="en-US"/>
            </a:p>
          </p:txBody>
        </p:sp>
        <p:sp>
          <p:nvSpPr>
            <p:cNvPr id="46101" name="Line 21"/>
            <p:cNvSpPr>
              <a:spLocks noChangeShapeType="1"/>
            </p:cNvSpPr>
            <p:nvPr/>
          </p:nvSpPr>
          <p:spPr bwMode="auto">
            <a:xfrm flipV="1">
              <a:off x="7848600" y="4572000"/>
              <a:ext cx="0" cy="838200"/>
            </a:xfrm>
            <a:prstGeom prst="line">
              <a:avLst/>
            </a:prstGeom>
            <a:noFill/>
            <a:ln w="38100">
              <a:solidFill>
                <a:schemeClr val="tx1"/>
              </a:solidFill>
              <a:prstDash val="sysDot"/>
              <a:round/>
              <a:headEnd/>
              <a:tailEnd type="triangle" w="med" len="med"/>
            </a:ln>
            <a:effectLst/>
          </p:spPr>
          <p:txBody>
            <a:bodyPr/>
            <a:lstStyle/>
            <a:p>
              <a:endParaRPr lang="en-US"/>
            </a:p>
          </p:txBody>
        </p:sp>
        <p:sp>
          <p:nvSpPr>
            <p:cNvPr id="46102" name="Text Box 22"/>
            <p:cNvSpPr txBox="1">
              <a:spLocks noChangeArrowheads="1"/>
            </p:cNvSpPr>
            <p:nvPr/>
          </p:nvSpPr>
          <p:spPr bwMode="auto">
            <a:xfrm>
              <a:off x="7908925" y="5070475"/>
              <a:ext cx="387350" cy="457200"/>
            </a:xfrm>
            <a:prstGeom prst="rect">
              <a:avLst/>
            </a:prstGeom>
            <a:noFill/>
            <a:ln w="9525">
              <a:noFill/>
              <a:miter lim="800000"/>
              <a:headEnd/>
              <a:tailEnd/>
            </a:ln>
            <a:effectLst/>
          </p:spPr>
          <p:txBody>
            <a:bodyPr wrap="none">
              <a:spAutoFit/>
            </a:bodyPr>
            <a:lstStyle/>
            <a:p>
              <a:r>
                <a:rPr lang="en-US" b="1" i="1"/>
                <a:t>R</a:t>
              </a:r>
            </a:p>
          </p:txBody>
        </p:sp>
      </p:grpSp>
      <p:sp>
        <p:nvSpPr>
          <p:cNvPr id="46083" name="Rectangle 3"/>
          <p:cNvSpPr>
            <a:spLocks noGrp="1" noChangeArrowheads="1"/>
          </p:cNvSpPr>
          <p:nvPr>
            <p:ph type="body" idx="1"/>
          </p:nvPr>
        </p:nvSpPr>
        <p:spPr>
          <a:xfrm>
            <a:off x="661988" y="1604963"/>
            <a:ext cx="3605213" cy="4297362"/>
          </a:xfrm>
        </p:spPr>
        <p:txBody>
          <a:bodyPr/>
          <a:lstStyle/>
          <a:p>
            <a:r>
              <a:rPr lang="en-US" dirty="0"/>
              <a:t>Same objective as for elastic response</a:t>
            </a:r>
          </a:p>
          <a:p>
            <a:r>
              <a:rPr lang="en-US" dirty="0"/>
              <a:t>Smaller footings can be shown OK thus</a:t>
            </a:r>
          </a:p>
          <a:p>
            <a:endParaRPr lang="en-US" dirty="0"/>
          </a:p>
        </p:txBody>
      </p:sp>
      <p:sp>
        <p:nvSpPr>
          <p:cNvPr id="46082" name="Rectangle 2"/>
          <p:cNvSpPr>
            <a:spLocks noGrp="1" noChangeArrowheads="1"/>
          </p:cNvSpPr>
          <p:nvPr>
            <p:ph type="title"/>
          </p:nvPr>
        </p:nvSpPr>
        <p:spPr/>
        <p:txBody>
          <a:bodyPr/>
          <a:lstStyle/>
          <a:p>
            <a:r>
              <a:rPr lang="en-US"/>
              <a:t>Plastic Response</a:t>
            </a:r>
            <a:endParaRPr lang="en-US" dirty="0"/>
          </a:p>
        </p:txBody>
      </p:sp>
    </p:spTree>
    <p:extLst>
      <p:ext uri="{BB962C8B-B14F-4D97-AF65-F5344CB8AC3E}">
        <p14:creationId xmlns:p14="http://schemas.microsoft.com/office/powerpoint/2010/main" val="1920705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22</a:t>
            </a:fld>
            <a:endParaRPr lang="en-US" dirty="0"/>
          </a:p>
        </p:txBody>
      </p:sp>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49155" name="Rectangle 3"/>
          <p:cNvSpPr>
            <a:spLocks noGrp="1" noChangeArrowheads="1"/>
          </p:cNvSpPr>
          <p:nvPr>
            <p:ph type="body" idx="1"/>
          </p:nvPr>
        </p:nvSpPr>
        <p:spPr/>
        <p:txBody>
          <a:bodyPr/>
          <a:lstStyle/>
          <a:p>
            <a:r>
              <a:rPr lang="en-US" dirty="0">
                <a:solidFill>
                  <a:srgbClr val="000000"/>
                </a:solidFill>
              </a:rPr>
              <a:t>Long term settlement verification</a:t>
            </a:r>
          </a:p>
          <a:p>
            <a:r>
              <a:rPr lang="en-US" dirty="0">
                <a:solidFill>
                  <a:srgbClr val="000000"/>
                </a:solidFill>
              </a:rPr>
              <a:t>Load combination:  D+0.5L per Appendix C Commentary (ASCE 7)</a:t>
            </a:r>
          </a:p>
          <a:p>
            <a:r>
              <a:rPr lang="en-US" dirty="0">
                <a:solidFill>
                  <a:srgbClr val="000000"/>
                </a:solidFill>
              </a:rPr>
              <a:t>P = 340 kips</a:t>
            </a:r>
          </a:p>
          <a:p>
            <a:r>
              <a:rPr lang="en-US" dirty="0" err="1">
                <a:solidFill>
                  <a:srgbClr val="000000"/>
                </a:solidFill>
              </a:rPr>
              <a:t>Q</a:t>
            </a:r>
            <a:r>
              <a:rPr lang="en-US" baseline="-25000" dirty="0" err="1">
                <a:solidFill>
                  <a:srgbClr val="000000"/>
                </a:solidFill>
              </a:rPr>
              <a:t>sustained</a:t>
            </a:r>
            <a:r>
              <a:rPr lang="en-US" dirty="0">
                <a:solidFill>
                  <a:srgbClr val="000000"/>
                </a:solidFill>
              </a:rPr>
              <a:t> = 340,000 / (9’ x 40’) = 945 </a:t>
            </a:r>
            <a:r>
              <a:rPr lang="en-US" dirty="0" err="1">
                <a:solidFill>
                  <a:srgbClr val="000000"/>
                </a:solidFill>
              </a:rPr>
              <a:t>psf</a:t>
            </a:r>
            <a:endParaRPr lang="en-US" dirty="0">
              <a:solidFill>
                <a:srgbClr val="000000"/>
              </a:solidFill>
            </a:endParaRPr>
          </a:p>
          <a:p>
            <a:r>
              <a:rPr lang="en-US" dirty="0" err="1">
                <a:solidFill>
                  <a:srgbClr val="000000"/>
                </a:solidFill>
              </a:rPr>
              <a:t>Q</a:t>
            </a:r>
            <a:r>
              <a:rPr lang="en-US" baseline="-25000" dirty="0" err="1">
                <a:solidFill>
                  <a:srgbClr val="000000"/>
                </a:solidFill>
              </a:rPr>
              <a:t>allowable</a:t>
            </a:r>
            <a:r>
              <a:rPr lang="en-US" dirty="0">
                <a:solidFill>
                  <a:srgbClr val="000000"/>
                </a:solidFill>
              </a:rPr>
              <a:t> = 2,000 </a:t>
            </a:r>
            <a:r>
              <a:rPr lang="en-US" dirty="0" err="1">
                <a:solidFill>
                  <a:srgbClr val="000000"/>
                </a:solidFill>
              </a:rPr>
              <a:t>psf</a:t>
            </a:r>
            <a:endParaRPr lang="en-US" dirty="0">
              <a:solidFill>
                <a:srgbClr val="000000"/>
              </a:solidFill>
            </a:endParaRPr>
          </a:p>
          <a:p>
            <a:r>
              <a:rPr lang="en-US" b="1" dirty="0">
                <a:solidFill>
                  <a:srgbClr val="000000"/>
                </a:solidFill>
              </a:rPr>
              <a:t>OK for settlement</a:t>
            </a:r>
          </a:p>
        </p:txBody>
      </p:sp>
      <p:sp>
        <p:nvSpPr>
          <p:cNvPr id="49154" name="Rectangle 2"/>
          <p:cNvSpPr>
            <a:spLocks noGrp="1" noChangeArrowheads="1"/>
          </p:cNvSpPr>
          <p:nvPr>
            <p:ph type="title"/>
          </p:nvPr>
        </p:nvSpPr>
        <p:spPr/>
        <p:txBody>
          <a:bodyPr/>
          <a:lstStyle/>
          <a:p>
            <a:r>
              <a:rPr lang="en-US" sz="3200" dirty="0">
                <a:solidFill>
                  <a:srgbClr val="2D2DB9"/>
                </a:solidFill>
              </a:rPr>
              <a:t>Settlement Analysis</a:t>
            </a:r>
          </a:p>
        </p:txBody>
      </p:sp>
    </p:spTree>
    <p:extLst>
      <p:ext uri="{BB962C8B-B14F-4D97-AF65-F5344CB8AC3E}">
        <p14:creationId xmlns:p14="http://schemas.microsoft.com/office/powerpoint/2010/main" val="23091284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6" name="Slide Number Placeholder 4"/>
          <p:cNvSpPr>
            <a:spLocks noGrp="1"/>
          </p:cNvSpPr>
          <p:nvPr>
            <p:ph type="sldNum" sz="quarter" idx="11"/>
          </p:nvPr>
        </p:nvSpPr>
        <p:spPr>
          <a:xfrm>
            <a:off x="6807200" y="6394450"/>
            <a:ext cx="1670050" cy="306388"/>
          </a:xfrm>
        </p:spPr>
        <p:txBody>
          <a:bodyPr/>
          <a:lstStyle/>
          <a:p>
            <a:pPr>
              <a:defRPr/>
            </a:pPr>
            <a:r>
              <a:rPr lang="en-US"/>
              <a:t>Foundation Design - </a:t>
            </a:r>
            <a:fld id="{C89CB261-678F-46C7-9B50-9F41C27EFD57}" type="slidenum">
              <a:rPr lang="en-US" smtClean="0"/>
              <a:pPr>
                <a:defRPr/>
              </a:pPr>
              <a:t>23</a:t>
            </a:fld>
            <a:endParaRPr lang="en-US" dirty="0"/>
          </a:p>
        </p:txBody>
      </p:sp>
      <p:sp>
        <p:nvSpPr>
          <p:cNvPr id="49155" name="Rectangle 3"/>
          <p:cNvSpPr>
            <a:spLocks noGrp="1" noChangeArrowheads="1"/>
          </p:cNvSpPr>
          <p:nvPr>
            <p:ph type="body" idx="1"/>
          </p:nvPr>
        </p:nvSpPr>
        <p:spPr/>
        <p:txBody>
          <a:bodyPr/>
          <a:lstStyle/>
          <a:p>
            <a:r>
              <a:rPr lang="en-US">
                <a:solidFill>
                  <a:srgbClr val="000000"/>
                </a:solidFill>
              </a:rPr>
              <a:t>Moments and shears for reinforcement should be checked for the overturning case</a:t>
            </a:r>
          </a:p>
          <a:p>
            <a:r>
              <a:rPr lang="en-US">
                <a:solidFill>
                  <a:srgbClr val="000000"/>
                </a:solidFill>
              </a:rPr>
              <a:t>Plastic soil stress gives upper bound on moments and shears in concrete</a:t>
            </a:r>
          </a:p>
          <a:p>
            <a:r>
              <a:rPr lang="en-US">
                <a:solidFill>
                  <a:srgbClr val="000000"/>
                </a:solidFill>
              </a:rPr>
              <a:t>Horizontal equilibrium:  </a:t>
            </a:r>
            <a:r>
              <a:rPr lang="en-US" b="1" i="1">
                <a:solidFill>
                  <a:srgbClr val="000000"/>
                </a:solidFill>
              </a:rPr>
              <a:t>H</a:t>
            </a:r>
            <a:r>
              <a:rPr lang="en-US" b="1" i="1" baseline="-25000">
                <a:solidFill>
                  <a:srgbClr val="000000"/>
                </a:solidFill>
              </a:rPr>
              <a:t>max</a:t>
            </a:r>
            <a:r>
              <a:rPr lang="en-US">
                <a:solidFill>
                  <a:srgbClr val="000000"/>
                </a:solidFill>
              </a:rPr>
              <a:t>&lt; </a:t>
            </a:r>
            <a:r>
              <a:rPr lang="en-US" b="1" i="1">
                <a:solidFill>
                  <a:srgbClr val="000000"/>
                </a:solidFill>
                <a:latin typeface="Symbol" pitchFamily="18" charset="2"/>
              </a:rPr>
              <a:t>fm</a:t>
            </a:r>
            <a:r>
              <a:rPr lang="en-US">
                <a:solidFill>
                  <a:srgbClr val="000000"/>
                </a:solidFill>
              </a:rPr>
              <a:t>(</a:t>
            </a:r>
            <a:r>
              <a:rPr lang="en-US" b="1" i="1">
                <a:solidFill>
                  <a:srgbClr val="000000"/>
                </a:solidFill>
              </a:rPr>
              <a:t>P</a:t>
            </a:r>
            <a:r>
              <a:rPr lang="en-US">
                <a:solidFill>
                  <a:srgbClr val="000000"/>
                </a:solidFill>
              </a:rPr>
              <a:t>+</a:t>
            </a:r>
            <a:r>
              <a:rPr lang="en-US" b="1" i="1">
                <a:solidFill>
                  <a:srgbClr val="000000"/>
                </a:solidFill>
              </a:rPr>
              <a:t>W</a:t>
            </a:r>
            <a:r>
              <a:rPr lang="en-US">
                <a:solidFill>
                  <a:srgbClr val="000000"/>
                </a:solidFill>
              </a:rPr>
              <a:t>)</a:t>
            </a:r>
            <a:endParaRPr lang="en-US" baseline="-25000">
              <a:solidFill>
                <a:srgbClr val="000000"/>
              </a:solidFill>
            </a:endParaRPr>
          </a:p>
          <a:p>
            <a:pPr>
              <a:buFontTx/>
              <a:buNone/>
            </a:pPr>
            <a:r>
              <a:rPr lang="en-US">
                <a:solidFill>
                  <a:srgbClr val="000000"/>
                </a:solidFill>
              </a:rPr>
              <a:t>	in this case friction exceeds demand; passive could also be used</a:t>
            </a:r>
            <a:endParaRPr lang="en-US" dirty="0">
              <a:solidFill>
                <a:srgbClr val="000000"/>
              </a:solidFill>
            </a:endParaRPr>
          </a:p>
        </p:txBody>
      </p:sp>
      <p:sp>
        <p:nvSpPr>
          <p:cNvPr id="49154" name="Rectangle 2"/>
          <p:cNvSpPr>
            <a:spLocks noGrp="1" noChangeArrowheads="1"/>
          </p:cNvSpPr>
          <p:nvPr>
            <p:ph type="title"/>
          </p:nvPr>
        </p:nvSpPr>
        <p:spPr/>
        <p:txBody>
          <a:bodyPr/>
          <a:lstStyle/>
          <a:p>
            <a:r>
              <a:rPr lang="en-US" sz="3200">
                <a:solidFill>
                  <a:srgbClr val="2D2DB9"/>
                </a:solidFill>
              </a:rPr>
              <a:t>Additional Checks</a:t>
            </a:r>
            <a:endParaRPr lang="en-US" sz="3200" dirty="0">
              <a:solidFill>
                <a:srgbClr val="2D2DB9"/>
              </a:solidFill>
            </a:endParaRPr>
          </a:p>
        </p:txBody>
      </p:sp>
    </p:spTree>
    <p:extLst>
      <p:ext uri="{BB962C8B-B14F-4D97-AF65-F5344CB8AC3E}">
        <p14:creationId xmlns:p14="http://schemas.microsoft.com/office/powerpoint/2010/main" val="35345785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24</a:t>
            </a:fld>
            <a:endParaRPr lang="en-US" dirty="0"/>
          </a:p>
        </p:txBody>
      </p:sp>
      <p:sp>
        <p:nvSpPr>
          <p:cNvPr id="9"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pic>
        <p:nvPicPr>
          <p:cNvPr id="52228" name="Picture 4" descr="Analysis model of a 7 story braced core structure.  Two identical braced cores are shown which are 25 feet square.  The undeformed and deformed shape under application of lateral load is shown.  &#10;&#10;RAM Frame analysis of the structure, and the small plan is based on the same grids used for the 7 story moment frame.  The braced frames appear to be 8 stories high, because there is a small penthouse over the core."/>
          <p:cNvPicPr>
            <a:picLocks noChangeAspect="1" noChangeArrowheads="1"/>
          </p:cNvPicPr>
          <p:nvPr/>
        </p:nvPicPr>
        <p:blipFill>
          <a:blip r:embed="rId3" cstate="print"/>
          <a:srcRect r="56258"/>
          <a:stretch>
            <a:fillRect/>
          </a:stretch>
        </p:blipFill>
        <p:spPr bwMode="auto">
          <a:xfrm>
            <a:off x="571500" y="381000"/>
            <a:ext cx="3289300" cy="5638800"/>
          </a:xfrm>
          <a:prstGeom prst="rect">
            <a:avLst/>
          </a:prstGeom>
          <a:noFill/>
          <a:ln w="9525">
            <a:noFill/>
            <a:miter lim="800000"/>
            <a:headEnd/>
            <a:tailEnd/>
          </a:ln>
          <a:effectLst/>
        </p:spPr>
      </p:pic>
      <p:sp>
        <p:nvSpPr>
          <p:cNvPr id="52229" name="Text Box 5"/>
          <p:cNvSpPr txBox="1">
            <a:spLocks noChangeArrowheads="1"/>
          </p:cNvSpPr>
          <p:nvPr/>
        </p:nvSpPr>
        <p:spPr bwMode="auto">
          <a:xfrm>
            <a:off x="4724400" y="5181600"/>
            <a:ext cx="3597275" cy="822325"/>
          </a:xfrm>
          <a:prstGeom prst="rect">
            <a:avLst/>
          </a:prstGeom>
          <a:noFill/>
          <a:ln w="9525">
            <a:noFill/>
            <a:miter lim="800000"/>
            <a:headEnd/>
            <a:tailEnd/>
          </a:ln>
          <a:effectLst/>
        </p:spPr>
        <p:txBody>
          <a:bodyPr>
            <a:spAutoFit/>
          </a:bodyPr>
          <a:lstStyle/>
          <a:p>
            <a:r>
              <a:rPr lang="en-US"/>
              <a:t>25 foot square bays at center of building</a:t>
            </a:r>
          </a:p>
        </p:txBody>
      </p:sp>
      <p:pic>
        <p:nvPicPr>
          <p:cNvPr id="52227" name="Picture 3" descr="A framing plan for a braced frame system for the building shown in Figure 7.1-1.  Two square brace frame cores are shown (Grid C-D, 3-4, and Grid E-F,3-4), with each core consisting of four bays of bracing (all sides of a square bay).  The braced cores are separated by one bay with no frames to connect the braced cores.  Wide flange columns are oriented with strong axis in east-west direction.&#10;"/>
          <p:cNvPicPr>
            <a:picLocks noChangeAspect="1" noChangeArrowheads="1"/>
          </p:cNvPicPr>
          <p:nvPr/>
        </p:nvPicPr>
        <p:blipFill>
          <a:blip r:embed="rId4" cstate="print"/>
          <a:srcRect/>
          <a:stretch>
            <a:fillRect/>
          </a:stretch>
        </p:blipFill>
        <p:spPr bwMode="auto">
          <a:xfrm>
            <a:off x="4800600" y="3200400"/>
            <a:ext cx="2601913" cy="1566863"/>
          </a:xfrm>
          <a:prstGeom prst="rect">
            <a:avLst/>
          </a:prstGeom>
          <a:noFill/>
        </p:spPr>
      </p:pic>
      <p:sp>
        <p:nvSpPr>
          <p:cNvPr id="52226" name="Rectangle 2"/>
          <p:cNvSpPr>
            <a:spLocks noGrp="1" noChangeArrowheads="1"/>
          </p:cNvSpPr>
          <p:nvPr>
            <p:ph type="title"/>
          </p:nvPr>
        </p:nvSpPr>
        <p:spPr>
          <a:xfrm>
            <a:off x="4267200" y="609600"/>
            <a:ext cx="4495800" cy="2286000"/>
          </a:xfrm>
        </p:spPr>
        <p:txBody>
          <a:bodyPr/>
          <a:lstStyle/>
          <a:p>
            <a:pPr algn="l"/>
            <a:r>
              <a:rPr lang="en-US" sz="3200" dirty="0">
                <a:solidFill>
                  <a:srgbClr val="2D2DB9"/>
                </a:solidFill>
              </a:rPr>
              <a:t>Design of footings for core-braced 7 story building</a:t>
            </a:r>
          </a:p>
        </p:txBody>
      </p:sp>
    </p:spTree>
    <p:extLst>
      <p:ext uri="{BB962C8B-B14F-4D97-AF65-F5344CB8AC3E}">
        <p14:creationId xmlns:p14="http://schemas.microsoft.com/office/powerpoint/2010/main" val="12682540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25</a:t>
            </a:fld>
            <a:endParaRPr lang="en-US" dirty="0"/>
          </a:p>
        </p:txBody>
      </p:sp>
      <p:sp>
        <p:nvSpPr>
          <p:cNvPr id="8"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2" name="Content Placeholder 1"/>
          <p:cNvSpPr>
            <a:spLocks noGrp="1"/>
          </p:cNvSpPr>
          <p:nvPr>
            <p:ph idx="1"/>
          </p:nvPr>
        </p:nvSpPr>
        <p:spPr>
          <a:xfrm>
            <a:off x="5334000" y="1524000"/>
            <a:ext cx="3124200" cy="4572000"/>
          </a:xfrm>
        </p:spPr>
        <p:txBody>
          <a:bodyPr/>
          <a:lstStyle/>
          <a:p>
            <a:pPr marL="0" indent="0">
              <a:buNone/>
            </a:pPr>
            <a:r>
              <a:rPr lang="en-US" dirty="0">
                <a:solidFill>
                  <a:srgbClr val="000000"/>
                </a:solidFill>
              </a:rPr>
              <a:t>Very high uplifts at individual columns; mat is only practical shallow foundation</a:t>
            </a:r>
          </a:p>
        </p:txBody>
      </p:sp>
      <p:pic>
        <p:nvPicPr>
          <p:cNvPr id="54275" name="Picture 3" descr="A foundation plan view for the braced frame system identified in Figure 7.1-8.  A single combined mat footing captures both bays of bracing, encompassing grids C through D and 3 through 4. All other footings are shown as single concentrically loaded footings.&#10;"/>
          <p:cNvPicPr>
            <a:picLocks noChangeAspect="1" noChangeArrowheads="1"/>
          </p:cNvPicPr>
          <p:nvPr/>
        </p:nvPicPr>
        <p:blipFill>
          <a:blip r:embed="rId3" cstate="print"/>
          <a:srcRect/>
          <a:stretch>
            <a:fillRect/>
          </a:stretch>
        </p:blipFill>
        <p:spPr bwMode="auto">
          <a:xfrm>
            <a:off x="533400" y="1524000"/>
            <a:ext cx="4445000" cy="4191000"/>
          </a:xfrm>
          <a:prstGeom prst="rect">
            <a:avLst/>
          </a:prstGeom>
          <a:noFill/>
        </p:spPr>
      </p:pic>
      <p:sp>
        <p:nvSpPr>
          <p:cNvPr id="54274" name="Rectangle 2"/>
          <p:cNvSpPr>
            <a:spLocks noGrp="1" noChangeArrowheads="1"/>
          </p:cNvSpPr>
          <p:nvPr>
            <p:ph type="title"/>
          </p:nvPr>
        </p:nvSpPr>
        <p:spPr/>
        <p:txBody>
          <a:bodyPr/>
          <a:lstStyle/>
          <a:p>
            <a:r>
              <a:rPr lang="en-US" sz="3200" dirty="0">
                <a:solidFill>
                  <a:srgbClr val="2D2DB9"/>
                </a:solidFill>
              </a:rPr>
              <a:t>Solution for Central Mat</a:t>
            </a:r>
          </a:p>
        </p:txBody>
      </p:sp>
    </p:spTree>
    <p:extLst>
      <p:ext uri="{BB962C8B-B14F-4D97-AF65-F5344CB8AC3E}">
        <p14:creationId xmlns:p14="http://schemas.microsoft.com/office/powerpoint/2010/main" val="22306368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26</a:t>
            </a:fld>
            <a:endParaRPr lang="en-US" dirty="0"/>
          </a:p>
        </p:txBody>
      </p:sp>
      <p:pic>
        <p:nvPicPr>
          <p:cNvPr id="56323" name="Picture 3" descr="Two diagrams of bearing pressures resulting from applied loads under a mat foundation.  The first diagram (a) shows a plastic bearing pressure distribution with a uniform pressure of 12.2 ksf under the loaded edge (north edge).  The second diagram (b) shows an elastic solution to the same configuration as the first diagram, which shows a varying pressure distribution with at peak of approximately 16 ksf under the loaded edge."/>
          <p:cNvPicPr>
            <a:picLocks noChangeAspect="1" noChangeArrowheads="1"/>
          </p:cNvPicPr>
          <p:nvPr/>
        </p:nvPicPr>
        <p:blipFill>
          <a:blip r:embed="rId3" cstate="print"/>
          <a:srcRect/>
          <a:stretch>
            <a:fillRect/>
          </a:stretch>
        </p:blipFill>
        <p:spPr bwMode="auto">
          <a:xfrm>
            <a:off x="381000" y="1600200"/>
            <a:ext cx="6019800" cy="4471988"/>
          </a:xfrm>
          <a:prstGeom prst="rect">
            <a:avLst/>
          </a:prstGeom>
          <a:noFill/>
        </p:spPr>
      </p:pic>
      <p:sp>
        <p:nvSpPr>
          <p:cNvPr id="2" name="Content Placeholder 1"/>
          <p:cNvSpPr>
            <a:spLocks noGrp="1"/>
          </p:cNvSpPr>
          <p:nvPr>
            <p:ph idx="1"/>
          </p:nvPr>
        </p:nvSpPr>
        <p:spPr>
          <a:xfrm>
            <a:off x="6477000" y="1524000"/>
            <a:ext cx="2362200" cy="4572000"/>
          </a:xfrm>
        </p:spPr>
        <p:txBody>
          <a:bodyPr/>
          <a:lstStyle/>
          <a:p>
            <a:pPr marL="0" indent="0">
              <a:buNone/>
            </a:pPr>
            <a:r>
              <a:rPr lang="en-US" dirty="0">
                <a:solidFill>
                  <a:srgbClr val="000000"/>
                </a:solidFill>
              </a:rPr>
              <a:t>Plastic solution is satisfactory; elastic is not</a:t>
            </a:r>
          </a:p>
        </p:txBody>
      </p:sp>
      <p:sp>
        <p:nvSpPr>
          <p:cNvPr id="56322" name="Rectangle 2"/>
          <p:cNvSpPr>
            <a:spLocks noGrp="1" noChangeArrowheads="1"/>
          </p:cNvSpPr>
          <p:nvPr>
            <p:ph type="title"/>
          </p:nvPr>
        </p:nvSpPr>
        <p:spPr/>
        <p:txBody>
          <a:bodyPr/>
          <a:lstStyle/>
          <a:p>
            <a:r>
              <a:rPr lang="en-US" sz="3200" dirty="0">
                <a:solidFill>
                  <a:srgbClr val="2D2DB9"/>
                </a:solidFill>
              </a:rPr>
              <a:t>Bearing Pressure Solution</a:t>
            </a:r>
          </a:p>
        </p:txBody>
      </p:sp>
    </p:spTree>
    <p:extLst>
      <p:ext uri="{BB962C8B-B14F-4D97-AF65-F5344CB8AC3E}">
        <p14:creationId xmlns:p14="http://schemas.microsoft.com/office/powerpoint/2010/main" val="40133465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27</a:t>
            </a:fld>
            <a:endParaRPr lang="en-US" dirty="0"/>
          </a:p>
        </p:txBody>
      </p:sp>
      <p:sp>
        <p:nvSpPr>
          <p:cNvPr id="8"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pic>
        <p:nvPicPr>
          <p:cNvPr id="3074" name="Picture 2" descr="Four figures of the mat foundation described in Figure 7.1-10 with contour plots showing in plane flexural demands.  The moment countor diagrams are shown for the region between grid C-D and 3-4.  The figures show enveloped demands for Mx positive, Mx negative, My position, and My negative.  Mx positive shows a peak of 881 ft-kip/ft, Mx negative shows a peak of 669 ft-kip/ft, My positive shows a peak of 884 ft-kip/ft, My negative shows a peak of 484 ft-kip/ft.  Designations of A through D are indicated where reinforcement is selected in accordance with the capacities calculated in Table 7.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0725" y="1226820"/>
            <a:ext cx="4298950" cy="4851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661988" y="1604963"/>
            <a:ext cx="3868737" cy="4297362"/>
          </a:xfrm>
        </p:spPr>
        <p:txBody>
          <a:bodyPr/>
          <a:lstStyle/>
          <a:p>
            <a:r>
              <a:rPr lang="en-US" dirty="0"/>
              <a:t>Use moment contours to define areas of flexural reinforcement density</a:t>
            </a:r>
          </a:p>
        </p:txBody>
      </p:sp>
      <p:sp>
        <p:nvSpPr>
          <p:cNvPr id="56322" name="Rectangle 2"/>
          <p:cNvSpPr>
            <a:spLocks noGrp="1" noChangeArrowheads="1"/>
          </p:cNvSpPr>
          <p:nvPr>
            <p:ph type="title"/>
          </p:nvPr>
        </p:nvSpPr>
        <p:spPr/>
        <p:txBody>
          <a:bodyPr/>
          <a:lstStyle/>
          <a:p>
            <a:r>
              <a:rPr lang="en-US" sz="3200" dirty="0">
                <a:solidFill>
                  <a:srgbClr val="2D2DB9"/>
                </a:solidFill>
              </a:rPr>
              <a:t>Central Mat Flexural Reinforcement</a:t>
            </a:r>
          </a:p>
        </p:txBody>
      </p:sp>
    </p:spTree>
    <p:extLst>
      <p:ext uri="{BB962C8B-B14F-4D97-AF65-F5344CB8AC3E}">
        <p14:creationId xmlns:p14="http://schemas.microsoft.com/office/powerpoint/2010/main" val="4818987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28</a:t>
            </a:fld>
            <a:endParaRPr lang="en-US" dirty="0"/>
          </a:p>
        </p:txBody>
      </p:sp>
      <p:sp>
        <p:nvSpPr>
          <p:cNvPr id="8"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pic>
        <p:nvPicPr>
          <p:cNvPr id="4098" name="Picture 2" descr="Two figures indicating contour plots of shear stresses in orthogonal directions of Vx and Vy respectively.  The critical section for two-way shear is dashed at each column location.  The contour plots show shaded areas where stresses exceed 2√(〖𝑓′〗_𝑐 ).  In general, the shaded areas are smaller than the critical perimeter section.&#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3815" y="1341755"/>
            <a:ext cx="2647950" cy="4743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661988" y="1604963"/>
            <a:ext cx="3868737" cy="4297362"/>
          </a:xfrm>
        </p:spPr>
        <p:txBody>
          <a:bodyPr/>
          <a:lstStyle/>
          <a:p>
            <a:r>
              <a:rPr lang="en-US" dirty="0"/>
              <a:t>Critical section at d/2 (two-way) and d (one-way)</a:t>
            </a:r>
          </a:p>
          <a:p>
            <a:r>
              <a:rPr lang="en-US" dirty="0"/>
              <a:t>Be aware of size-effect in thick foundation elements</a:t>
            </a:r>
          </a:p>
        </p:txBody>
      </p:sp>
      <p:sp>
        <p:nvSpPr>
          <p:cNvPr id="56322" name="Rectangle 2"/>
          <p:cNvSpPr>
            <a:spLocks noGrp="1" noChangeArrowheads="1"/>
          </p:cNvSpPr>
          <p:nvPr>
            <p:ph type="title"/>
          </p:nvPr>
        </p:nvSpPr>
        <p:spPr/>
        <p:txBody>
          <a:bodyPr/>
          <a:lstStyle/>
          <a:p>
            <a:r>
              <a:rPr lang="en-US" sz="3200" dirty="0">
                <a:solidFill>
                  <a:srgbClr val="2D2DB9"/>
                </a:solidFill>
              </a:rPr>
              <a:t>Central Mat Shear Design</a:t>
            </a:r>
          </a:p>
        </p:txBody>
      </p:sp>
    </p:spTree>
    <p:extLst>
      <p:ext uri="{BB962C8B-B14F-4D97-AF65-F5344CB8AC3E}">
        <p14:creationId xmlns:p14="http://schemas.microsoft.com/office/powerpoint/2010/main" val="38651912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8"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29</a:t>
            </a:fld>
            <a:endParaRPr lang="en-US" dirty="0"/>
          </a:p>
        </p:txBody>
      </p:sp>
      <p:sp>
        <p:nvSpPr>
          <p:cNvPr id="2" name="Content Placeholder 1"/>
          <p:cNvSpPr>
            <a:spLocks noGrp="1"/>
          </p:cNvSpPr>
          <p:nvPr>
            <p:ph idx="1"/>
          </p:nvPr>
        </p:nvSpPr>
        <p:spPr>
          <a:xfrm>
            <a:off x="5665788" y="4191000"/>
            <a:ext cx="2743200" cy="1524000"/>
          </a:xfrm>
        </p:spPr>
        <p:txBody>
          <a:bodyPr/>
          <a:lstStyle/>
          <a:p>
            <a:pPr marL="0" indent="0">
              <a:buNone/>
            </a:pPr>
            <a:r>
              <a:rPr lang="en-US" sz="2400" dirty="0">
                <a:solidFill>
                  <a:srgbClr val="000000"/>
                </a:solidFill>
              </a:rPr>
              <a:t>View of cap with column above and piles below</a:t>
            </a:r>
          </a:p>
        </p:txBody>
      </p:sp>
      <p:pic>
        <p:nvPicPr>
          <p:cNvPr id="58371" name="Picture 3" descr="Isometric view of a rectangular pile cap with a square configuration of two by two for a total of four piles.  The piles are circular in cross section.  The cross section of a square column is shown on top of the pile cap."/>
          <p:cNvPicPr>
            <a:picLocks noChangeAspect="1" noChangeArrowheads="1"/>
          </p:cNvPicPr>
          <p:nvPr/>
        </p:nvPicPr>
        <p:blipFill>
          <a:blip r:embed="rId3" cstate="print"/>
          <a:srcRect/>
          <a:stretch>
            <a:fillRect/>
          </a:stretch>
        </p:blipFill>
        <p:spPr bwMode="auto">
          <a:xfrm>
            <a:off x="6096000" y="1981200"/>
            <a:ext cx="2312988" cy="1492250"/>
          </a:xfrm>
          <a:prstGeom prst="rect">
            <a:avLst/>
          </a:prstGeom>
          <a:noFill/>
        </p:spPr>
      </p:pic>
      <p:pic>
        <p:nvPicPr>
          <p:cNvPr id="58372" name="Picture 4" descr="Schematic model of a pile cap with piles.  The pile cap is shown with a horizontal spring representing the passive soil resistance.  The piles are shown with horizontal springs along the length to indicate p-y springs representing the soil resistance.  "/>
          <p:cNvPicPr>
            <a:picLocks noChangeAspect="1" noChangeArrowheads="1"/>
          </p:cNvPicPr>
          <p:nvPr/>
        </p:nvPicPr>
        <p:blipFill>
          <a:blip r:embed="rId4" cstate="print"/>
          <a:srcRect/>
          <a:stretch>
            <a:fillRect/>
          </a:stretch>
        </p:blipFill>
        <p:spPr bwMode="auto">
          <a:xfrm>
            <a:off x="609600" y="1828800"/>
            <a:ext cx="4384675" cy="3268663"/>
          </a:xfrm>
          <a:prstGeom prst="rect">
            <a:avLst/>
          </a:prstGeom>
          <a:noFill/>
        </p:spPr>
      </p:pic>
      <p:sp>
        <p:nvSpPr>
          <p:cNvPr id="58370" name="Rectangle 2"/>
          <p:cNvSpPr>
            <a:spLocks noGrp="1" noChangeArrowheads="1"/>
          </p:cNvSpPr>
          <p:nvPr>
            <p:ph type="title"/>
          </p:nvPr>
        </p:nvSpPr>
        <p:spPr/>
        <p:txBody>
          <a:bodyPr/>
          <a:lstStyle/>
          <a:p>
            <a:r>
              <a:rPr lang="en-US" sz="3200" dirty="0">
                <a:solidFill>
                  <a:srgbClr val="2D2DB9"/>
                </a:solidFill>
              </a:rPr>
              <a:t>Pile/Pier Foundations</a:t>
            </a:r>
          </a:p>
        </p:txBody>
      </p:sp>
    </p:spTree>
    <p:extLst>
      <p:ext uri="{BB962C8B-B14F-4D97-AF65-F5344CB8AC3E}">
        <p14:creationId xmlns:p14="http://schemas.microsoft.com/office/powerpoint/2010/main" val="3264357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Instructional Material Complementing FEMA 1051, Design Examples</a:t>
            </a:r>
            <a:endParaRPr lang="en-US" dirty="0"/>
          </a:p>
        </p:txBody>
      </p:sp>
      <p:sp>
        <p:nvSpPr>
          <p:cNvPr id="5"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3</a:t>
            </a:fld>
            <a:endParaRPr lang="en-US" dirty="0"/>
          </a:p>
        </p:txBody>
      </p:sp>
      <p:sp>
        <p:nvSpPr>
          <p:cNvPr id="3" name="Content Placeholder 2"/>
          <p:cNvSpPr>
            <a:spLocks noGrp="1"/>
          </p:cNvSpPr>
          <p:nvPr>
            <p:ph idx="1"/>
          </p:nvPr>
        </p:nvSpPr>
        <p:spPr/>
        <p:txBody>
          <a:bodyPr/>
          <a:lstStyle/>
          <a:p>
            <a:r>
              <a:rPr lang="en-US"/>
              <a:t>Proportioning Elements for:</a:t>
            </a:r>
          </a:p>
          <a:p>
            <a:r>
              <a:rPr lang="en-US"/>
              <a:t>Transfer of Seismic Forces</a:t>
            </a:r>
          </a:p>
          <a:p>
            <a:r>
              <a:rPr lang="en-US"/>
              <a:t>Strength and Stiffness</a:t>
            </a:r>
          </a:p>
          <a:p>
            <a:r>
              <a:rPr lang="en-US"/>
              <a:t>Shallow and Deep Foundations</a:t>
            </a:r>
          </a:p>
          <a:p>
            <a:r>
              <a:rPr lang="en-US"/>
              <a:t>Elastic and Plastic Analysis</a:t>
            </a:r>
          </a:p>
          <a:p>
            <a:endParaRPr lang="en-US" dirty="0"/>
          </a:p>
        </p:txBody>
      </p:sp>
      <p:sp>
        <p:nvSpPr>
          <p:cNvPr id="2" name="Title 1"/>
          <p:cNvSpPr>
            <a:spLocks noGrp="1"/>
          </p:cNvSpPr>
          <p:nvPr>
            <p:ph type="title"/>
          </p:nvPr>
        </p:nvSpPr>
        <p:spPr/>
        <p:txBody>
          <a:bodyPr/>
          <a:lstStyle/>
          <a:p>
            <a:r>
              <a:rPr lang="en-US"/>
              <a:t>FOUNDATION DESIGN</a:t>
            </a:r>
            <a:endParaRPr lang="en-US" dirty="0"/>
          </a:p>
        </p:txBody>
      </p:sp>
    </p:spTree>
    <p:extLst>
      <p:ext uri="{BB962C8B-B14F-4D97-AF65-F5344CB8AC3E}">
        <p14:creationId xmlns:p14="http://schemas.microsoft.com/office/powerpoint/2010/main" val="9852073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7"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30</a:t>
            </a:fld>
            <a:endParaRPr lang="en-US" dirty="0"/>
          </a:p>
        </p:txBody>
      </p:sp>
      <p:sp>
        <p:nvSpPr>
          <p:cNvPr id="59396" name="Rectangle 4"/>
          <p:cNvSpPr>
            <a:spLocks noGrp="1" noChangeArrowheads="1"/>
          </p:cNvSpPr>
          <p:nvPr>
            <p:ph type="body" sz="half" idx="2"/>
          </p:nvPr>
        </p:nvSpPr>
        <p:spPr/>
        <p:txBody>
          <a:bodyPr/>
          <a:lstStyle/>
          <a:p>
            <a:r>
              <a:rPr lang="en-US" dirty="0"/>
              <a:t>Soil Stiffness</a:t>
            </a:r>
          </a:p>
          <a:p>
            <a:pPr lvl="1"/>
            <a:r>
              <a:rPr lang="en-US" dirty="0"/>
              <a:t>Linear springs – </a:t>
            </a:r>
            <a:r>
              <a:rPr lang="en-US" dirty="0" err="1"/>
              <a:t>nomographs</a:t>
            </a:r>
            <a:r>
              <a:rPr lang="en-US" dirty="0"/>
              <a:t> e.g. NAVFAC DM7.2</a:t>
            </a:r>
          </a:p>
          <a:p>
            <a:pPr lvl="1"/>
            <a:r>
              <a:rPr lang="en-US" dirty="0"/>
              <a:t>Nonlinear springs – LPILE or similar analysis</a:t>
            </a:r>
          </a:p>
        </p:txBody>
      </p:sp>
      <p:sp>
        <p:nvSpPr>
          <p:cNvPr id="59395" name="Rectangle 3"/>
          <p:cNvSpPr>
            <a:spLocks noGrp="1" noChangeArrowheads="1"/>
          </p:cNvSpPr>
          <p:nvPr>
            <p:ph type="body" sz="half" idx="1"/>
          </p:nvPr>
        </p:nvSpPr>
        <p:spPr/>
        <p:txBody>
          <a:bodyPr/>
          <a:lstStyle/>
          <a:p>
            <a:r>
              <a:rPr lang="en-US" dirty="0"/>
              <a:t>Pile Stiffness:</a:t>
            </a:r>
          </a:p>
          <a:p>
            <a:pPr lvl="1"/>
            <a:r>
              <a:rPr lang="en-US" dirty="0"/>
              <a:t>Short (Rigid)</a:t>
            </a:r>
          </a:p>
          <a:p>
            <a:pPr lvl="1"/>
            <a:r>
              <a:rPr lang="en-US" dirty="0"/>
              <a:t>Intermediate</a:t>
            </a:r>
          </a:p>
          <a:p>
            <a:pPr lvl="1"/>
            <a:r>
              <a:rPr lang="en-US" dirty="0"/>
              <a:t>Long</a:t>
            </a:r>
          </a:p>
          <a:p>
            <a:r>
              <a:rPr lang="en-US" dirty="0"/>
              <a:t>Cap Influence</a:t>
            </a:r>
          </a:p>
          <a:p>
            <a:r>
              <a:rPr lang="en-US" dirty="0"/>
              <a:t>Group Action</a:t>
            </a:r>
          </a:p>
        </p:txBody>
      </p:sp>
      <p:sp>
        <p:nvSpPr>
          <p:cNvPr id="59394" name="Rectangle 2"/>
          <p:cNvSpPr>
            <a:spLocks noGrp="1" noChangeArrowheads="1"/>
          </p:cNvSpPr>
          <p:nvPr>
            <p:ph type="title"/>
          </p:nvPr>
        </p:nvSpPr>
        <p:spPr/>
        <p:txBody>
          <a:bodyPr/>
          <a:lstStyle/>
          <a:p>
            <a:r>
              <a:rPr lang="en-US"/>
              <a:t>Pile/Pier Foundations</a:t>
            </a:r>
            <a:endParaRPr lang="en-US" dirty="0"/>
          </a:p>
        </p:txBody>
      </p:sp>
    </p:spTree>
    <p:extLst>
      <p:ext uri="{BB962C8B-B14F-4D97-AF65-F5344CB8AC3E}">
        <p14:creationId xmlns:p14="http://schemas.microsoft.com/office/powerpoint/2010/main" val="27401261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31</a:t>
            </a:fld>
            <a:endParaRPr lang="en-US" dirty="0"/>
          </a:p>
        </p:txBody>
      </p:sp>
      <p:pic>
        <p:nvPicPr>
          <p:cNvPr id="67587" name="Picture 3" descr="Shear diagrams along the length of a single laterally loaded pile.  The vertical axis shows depth below grade starting at 0 feet and ending at 30 feet below grade.  The horizontal axis shows shear ranging from 15 kips to a shear maximum reversal of -5 kips.  The diagram shows curves for both Site Class C and Site Class E response.  The Site Class C response shows a shear reversal at closer to top of the pile due to the stiffer soil response when compared to the Site Class E response."/>
          <p:cNvPicPr>
            <a:picLocks noChangeAspect="1" noChangeArrowheads="1"/>
          </p:cNvPicPr>
          <p:nvPr/>
        </p:nvPicPr>
        <p:blipFill>
          <a:blip r:embed="rId3" cstate="print"/>
          <a:srcRect/>
          <a:stretch>
            <a:fillRect/>
          </a:stretch>
        </p:blipFill>
        <p:spPr bwMode="auto">
          <a:xfrm>
            <a:off x="2209800" y="1600200"/>
            <a:ext cx="4097338" cy="4621213"/>
          </a:xfrm>
          <a:prstGeom prst="rect">
            <a:avLst/>
          </a:prstGeom>
          <a:noFill/>
        </p:spPr>
      </p:pic>
      <p:sp>
        <p:nvSpPr>
          <p:cNvPr id="67586" name="Rectangle 2"/>
          <p:cNvSpPr>
            <a:spLocks noGrp="1" noChangeArrowheads="1"/>
          </p:cNvSpPr>
          <p:nvPr>
            <p:ph type="title"/>
          </p:nvPr>
        </p:nvSpPr>
        <p:spPr/>
        <p:txBody>
          <a:bodyPr/>
          <a:lstStyle/>
          <a:p>
            <a:r>
              <a:rPr lang="en-US" sz="3200" dirty="0">
                <a:solidFill>
                  <a:srgbClr val="2D2DB9"/>
                </a:solidFill>
              </a:rPr>
              <a:t>Pile Shear: Two Soil </a:t>
            </a:r>
            <a:br>
              <a:rPr lang="en-US" sz="3200" dirty="0">
                <a:solidFill>
                  <a:srgbClr val="2D2DB9"/>
                </a:solidFill>
              </a:rPr>
            </a:br>
            <a:r>
              <a:rPr lang="en-US" sz="3200" b="0" i="1" dirty="0" err="1">
                <a:solidFill>
                  <a:srgbClr val="2D2DB9"/>
                </a:solidFill>
              </a:rPr>
              <a:t>Stiffnesses</a:t>
            </a:r>
            <a:endParaRPr lang="en-US" sz="3200" b="0" i="1" dirty="0">
              <a:solidFill>
                <a:srgbClr val="2D2DB9"/>
              </a:solidFill>
            </a:endParaRPr>
          </a:p>
        </p:txBody>
      </p:sp>
    </p:spTree>
    <p:extLst>
      <p:ext uri="{BB962C8B-B14F-4D97-AF65-F5344CB8AC3E}">
        <p14:creationId xmlns:p14="http://schemas.microsoft.com/office/powerpoint/2010/main" val="19388907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32</a:t>
            </a:fld>
            <a:endParaRPr lang="en-US" dirty="0"/>
          </a:p>
        </p:txBody>
      </p:sp>
      <p:pic>
        <p:nvPicPr>
          <p:cNvPr id="69635" name="Picture 3" descr="Moment diagrams along the length of a single laterally loaded pile.  The vertical axis shows depth below grade starting at 0 feet and ending at 30 feet below grade.  The horizontal axis shows moment ranging from -1000 in-kips to 500 in-kips.  The diagram shows curves for both Site Class C and Site Class E response.  The Site Class C response shows a moment reversal closer to the top of the pile due to the stiffer soil response when compared to Site Class E response."/>
          <p:cNvPicPr>
            <a:picLocks noChangeAspect="1" noChangeArrowheads="1"/>
          </p:cNvPicPr>
          <p:nvPr/>
        </p:nvPicPr>
        <p:blipFill>
          <a:blip r:embed="rId3" cstate="print"/>
          <a:srcRect/>
          <a:stretch>
            <a:fillRect/>
          </a:stretch>
        </p:blipFill>
        <p:spPr bwMode="auto">
          <a:xfrm>
            <a:off x="914400" y="457200"/>
            <a:ext cx="4824413" cy="5562600"/>
          </a:xfrm>
          <a:prstGeom prst="rect">
            <a:avLst/>
          </a:prstGeom>
          <a:noFill/>
        </p:spPr>
      </p:pic>
      <p:sp>
        <p:nvSpPr>
          <p:cNvPr id="69634" name="Rectangle 2"/>
          <p:cNvSpPr>
            <a:spLocks noGrp="1" noChangeArrowheads="1"/>
          </p:cNvSpPr>
          <p:nvPr>
            <p:ph type="title"/>
          </p:nvPr>
        </p:nvSpPr>
        <p:spPr>
          <a:xfrm>
            <a:off x="6172200" y="609600"/>
            <a:ext cx="2286000" cy="2514600"/>
          </a:xfrm>
        </p:spPr>
        <p:txBody>
          <a:bodyPr/>
          <a:lstStyle/>
          <a:p>
            <a:r>
              <a:rPr lang="en-US" sz="3200" dirty="0">
                <a:solidFill>
                  <a:srgbClr val="2D2DB9"/>
                </a:solidFill>
              </a:rPr>
              <a:t>Pile Moment </a:t>
            </a:r>
            <a:r>
              <a:rPr lang="en-US" sz="3200" dirty="0" err="1">
                <a:solidFill>
                  <a:srgbClr val="2D2DB9"/>
                </a:solidFill>
              </a:rPr>
              <a:t>vs</a:t>
            </a:r>
            <a:r>
              <a:rPr lang="en-US" sz="3200" dirty="0">
                <a:solidFill>
                  <a:srgbClr val="2D2DB9"/>
                </a:solidFill>
              </a:rPr>
              <a:t> Depth</a:t>
            </a:r>
          </a:p>
        </p:txBody>
      </p:sp>
    </p:spTree>
    <p:extLst>
      <p:ext uri="{BB962C8B-B14F-4D97-AF65-F5344CB8AC3E}">
        <p14:creationId xmlns:p14="http://schemas.microsoft.com/office/powerpoint/2010/main" val="21389997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7"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33</a:t>
            </a:fld>
            <a:endParaRPr lang="en-US" dirty="0"/>
          </a:p>
        </p:txBody>
      </p:sp>
      <p:pic>
        <p:nvPicPr>
          <p:cNvPr id="71683" name="Picture 3" descr="Elevation view of a pile embedded into a pile cap.  The pile is detailed with three sections, with varying density of spiral pitch and vertical reinforcement to meet loading and minimum prescriptive detailing requirements.  The lower portion of pile, Section C, is 21’ long and is detailed with (4) #5 longitudinal bars and #4 spiral reinforcement at 9 inch pitch.  The middle portion of the pile, Section B, is 23’ long and is detailed with (6) #5 longitudinal bars and #4 spiral reinforcement at 9 inch pitch.  The top portion of the pile, Section A, is 6’ long and is detailed with (6) #5 longitudinal bars and #4 spiral reinforcement at 4.5 inch pitch.  The pile is embedded 4” into the pile cap, with longitudinal and transverse reinforcement extended into the cap for development."/>
          <p:cNvPicPr>
            <a:picLocks noChangeAspect="1" noChangeArrowheads="1"/>
          </p:cNvPicPr>
          <p:nvPr/>
        </p:nvPicPr>
        <p:blipFill>
          <a:blip r:embed="rId3" cstate="print"/>
          <a:srcRect/>
          <a:stretch>
            <a:fillRect/>
          </a:stretch>
        </p:blipFill>
        <p:spPr bwMode="auto">
          <a:xfrm>
            <a:off x="381000" y="304800"/>
            <a:ext cx="4059238" cy="5529263"/>
          </a:xfrm>
          <a:prstGeom prst="rect">
            <a:avLst/>
          </a:prstGeom>
          <a:noFill/>
        </p:spPr>
      </p:pic>
      <p:sp>
        <p:nvSpPr>
          <p:cNvPr id="2" name="Content Placeholder 1"/>
          <p:cNvSpPr>
            <a:spLocks noGrp="1"/>
          </p:cNvSpPr>
          <p:nvPr>
            <p:ph idx="1"/>
          </p:nvPr>
        </p:nvSpPr>
        <p:spPr>
          <a:xfrm>
            <a:off x="4953000" y="1676400"/>
            <a:ext cx="3505200" cy="4648200"/>
          </a:xfrm>
        </p:spPr>
        <p:txBody>
          <a:bodyPr/>
          <a:lstStyle/>
          <a:p>
            <a:pPr marL="173038" indent="-173038">
              <a:buClr>
                <a:srgbClr val="FF0000"/>
              </a:buClr>
            </a:pPr>
            <a:r>
              <a:rPr lang="en-US" sz="2400" dirty="0">
                <a:solidFill>
                  <a:srgbClr val="000000"/>
                </a:solidFill>
                <a:latin typeface="Arial" charset="0"/>
              </a:rPr>
              <a:t>Site Class C</a:t>
            </a:r>
          </a:p>
          <a:p>
            <a:pPr marL="173038" indent="-173038">
              <a:buClr>
                <a:srgbClr val="FF0000"/>
              </a:buClr>
            </a:pPr>
            <a:r>
              <a:rPr lang="en-US" sz="2400" dirty="0">
                <a:solidFill>
                  <a:srgbClr val="000000"/>
                </a:solidFill>
                <a:latin typeface="Arial" charset="0"/>
              </a:rPr>
              <a:t>Larger amounts where moments and shears are high</a:t>
            </a:r>
          </a:p>
          <a:p>
            <a:pPr marL="173038" indent="-173038">
              <a:buClr>
                <a:srgbClr val="FF0000"/>
              </a:buClr>
            </a:pPr>
            <a:r>
              <a:rPr lang="en-US" sz="2400" dirty="0">
                <a:solidFill>
                  <a:srgbClr val="000000"/>
                </a:solidFill>
                <a:latin typeface="Arial" charset="0"/>
              </a:rPr>
              <a:t>Minimum amounts must extend beyond theoretical cutoff points</a:t>
            </a:r>
          </a:p>
          <a:p>
            <a:pPr marL="173038" indent="-173038">
              <a:buClr>
                <a:srgbClr val="FF0000"/>
              </a:buClr>
            </a:pPr>
            <a:r>
              <a:rPr lang="en-US" sz="2400" dirty="0">
                <a:solidFill>
                  <a:srgbClr val="000000"/>
                </a:solidFill>
                <a:latin typeface="Arial" charset="0"/>
              </a:rPr>
              <a:t>“Half” spiral for 3D</a:t>
            </a:r>
          </a:p>
        </p:txBody>
      </p:sp>
      <p:sp>
        <p:nvSpPr>
          <p:cNvPr id="71682" name="Rectangle 2"/>
          <p:cNvSpPr>
            <a:spLocks noGrp="1" noChangeArrowheads="1"/>
          </p:cNvSpPr>
          <p:nvPr>
            <p:ph type="title"/>
          </p:nvPr>
        </p:nvSpPr>
        <p:spPr>
          <a:xfrm>
            <a:off x="4876800" y="0"/>
            <a:ext cx="4017962" cy="1524000"/>
          </a:xfrm>
        </p:spPr>
        <p:txBody>
          <a:bodyPr/>
          <a:lstStyle/>
          <a:p>
            <a:pPr algn="l"/>
            <a:r>
              <a:rPr lang="en-US" sz="3200" dirty="0">
                <a:solidFill>
                  <a:srgbClr val="2D2DB9"/>
                </a:solidFill>
              </a:rPr>
              <a:t>Pile Reinforcement</a:t>
            </a:r>
          </a:p>
        </p:txBody>
      </p:sp>
    </p:spTree>
    <p:extLst>
      <p:ext uri="{BB962C8B-B14F-4D97-AF65-F5344CB8AC3E}">
        <p14:creationId xmlns:p14="http://schemas.microsoft.com/office/powerpoint/2010/main" val="130652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Foundation Design - </a:t>
            </a:r>
            <a:fld id="{C89CB261-678F-46C7-9B50-9F41C27EFD57}" type="slidenum">
              <a:rPr lang="en-US" smtClean="0"/>
              <a:pPr>
                <a:defRPr/>
              </a:pPr>
              <a:t>34</a:t>
            </a:fld>
            <a:endParaRPr lang="en-US" dirty="0"/>
          </a:p>
        </p:txBody>
      </p:sp>
      <p:sp>
        <p:nvSpPr>
          <p:cNvPr id="6" name="TextBox 5"/>
          <p:cNvSpPr txBox="1"/>
          <p:nvPr/>
        </p:nvSpPr>
        <p:spPr>
          <a:xfrm>
            <a:off x="1205461" y="5635241"/>
            <a:ext cx="6733078" cy="461665"/>
          </a:xfrm>
          <a:prstGeom prst="rect">
            <a:avLst/>
          </a:prstGeom>
          <a:noFill/>
        </p:spPr>
        <p:txBody>
          <a:bodyPr wrap="square" rtlCol="0">
            <a:spAutoFit/>
          </a:bodyPr>
          <a:lstStyle/>
          <a:p>
            <a:pPr lvl="1"/>
            <a:r>
              <a:rPr lang="en-US"/>
              <a:t>Differential settlement / Lateral spreading</a:t>
            </a:r>
            <a:endParaRPr lang="en-US" dirty="0"/>
          </a:p>
        </p:txBody>
      </p:sp>
      <p:sp>
        <p:nvSpPr>
          <p:cNvPr id="9" name="TextBox 8"/>
          <p:cNvSpPr txBox="1"/>
          <p:nvPr/>
        </p:nvSpPr>
        <p:spPr>
          <a:xfrm>
            <a:off x="4832032" y="5248678"/>
            <a:ext cx="4311968" cy="230832"/>
          </a:xfrm>
          <a:prstGeom prst="rect">
            <a:avLst/>
          </a:prstGeom>
          <a:solidFill>
            <a:schemeClr val="bg1"/>
          </a:solidFill>
        </p:spPr>
        <p:txBody>
          <a:bodyPr wrap="square" rtlCol="0">
            <a:spAutoFit/>
          </a:bodyPr>
          <a:lstStyle/>
          <a:p>
            <a:r>
              <a:rPr lang="en-US" sz="900" dirty="0"/>
              <a:t>Picture by NISEE-PEER, Univ. of California, Berkeley.  Used by permission.</a:t>
            </a:r>
          </a:p>
        </p:txBody>
      </p:sp>
      <p:pic>
        <p:nvPicPr>
          <p:cNvPr id="7" name="Picture 6" descr="Damage to a port facility due to lateral spreading.  The soil moved towards the water’s edge, severely damaging the wharf structure.&#10;"/>
          <p:cNvPicPr>
            <a:picLocks noChangeAspect="1"/>
          </p:cNvPicPr>
          <p:nvPr/>
        </p:nvPicPr>
        <p:blipFill>
          <a:blip r:embed="rId3"/>
          <a:stretch>
            <a:fillRect/>
          </a:stretch>
        </p:blipFill>
        <p:spPr>
          <a:xfrm>
            <a:off x="4894898" y="2717098"/>
            <a:ext cx="3823809" cy="2508567"/>
          </a:xfrm>
          <a:prstGeom prst="rect">
            <a:avLst/>
          </a:prstGeom>
        </p:spPr>
      </p:pic>
      <p:pic>
        <p:nvPicPr>
          <p:cNvPr id="1026" name="Picture 2" descr="Severe differential settlement that occurred to mid-rise concrete shear-wall structures in the 1964 Niigata earthquake in Japan.  Although the buildings were not severely damaged due to the ground shaking, several of them tilted over at extreme angles from the vertical. ">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2930" y="2717098"/>
            <a:ext cx="4232910" cy="2514349"/>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661988" y="1604963"/>
            <a:ext cx="8281987" cy="958215"/>
          </a:xfrm>
        </p:spPr>
        <p:txBody>
          <a:bodyPr/>
          <a:lstStyle/>
          <a:p>
            <a:r>
              <a:rPr lang="en-US" dirty="0"/>
              <a:t>Occurs in loose, saturated sands and silts with poor drainage</a:t>
            </a:r>
          </a:p>
        </p:txBody>
      </p:sp>
      <p:sp>
        <p:nvSpPr>
          <p:cNvPr id="2" name="Title 1"/>
          <p:cNvSpPr>
            <a:spLocks noGrp="1"/>
          </p:cNvSpPr>
          <p:nvPr>
            <p:ph type="title"/>
          </p:nvPr>
        </p:nvSpPr>
        <p:spPr/>
        <p:txBody>
          <a:bodyPr/>
          <a:lstStyle/>
          <a:p>
            <a:r>
              <a:rPr lang="en-US" dirty="0"/>
              <a:t>Liquefaction</a:t>
            </a:r>
          </a:p>
        </p:txBody>
      </p:sp>
    </p:spTree>
    <p:extLst>
      <p:ext uri="{BB962C8B-B14F-4D97-AF65-F5344CB8AC3E}">
        <p14:creationId xmlns:p14="http://schemas.microsoft.com/office/powerpoint/2010/main" val="14192921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a:xfrm>
            <a:off x="6905625" y="6394450"/>
            <a:ext cx="1571625" cy="306388"/>
          </a:xfrm>
        </p:spPr>
        <p:txBody>
          <a:bodyPr/>
          <a:lstStyle/>
          <a:p>
            <a:pPr>
              <a:defRPr/>
            </a:pPr>
            <a:r>
              <a:rPr lang="en-US" dirty="0"/>
              <a:t>Foundation Design - </a:t>
            </a:r>
            <a:fld id="{C89CB261-678F-46C7-9B50-9F41C27EFD57}" type="slidenum">
              <a:rPr lang="en-US" smtClean="0"/>
              <a:pPr>
                <a:defRPr/>
              </a:pPr>
              <a:t>35</a:t>
            </a:fld>
            <a:endParaRPr lang="en-US" dirty="0"/>
          </a:p>
        </p:txBody>
      </p:sp>
      <p:sp>
        <p:nvSpPr>
          <p:cNvPr id="3" name="Content Placeholder 2"/>
          <p:cNvSpPr>
            <a:spLocks noGrp="1"/>
          </p:cNvSpPr>
          <p:nvPr>
            <p:ph idx="1"/>
          </p:nvPr>
        </p:nvSpPr>
        <p:spPr/>
        <p:txBody>
          <a:bodyPr/>
          <a:lstStyle/>
          <a:p>
            <a:r>
              <a:rPr lang="en-US" dirty="0"/>
              <a:t>Structures are intended to resist collapse due the liquefaction effects</a:t>
            </a:r>
          </a:p>
          <a:p>
            <a:pPr lvl="1"/>
            <a:r>
              <a:rPr lang="en-US" dirty="0"/>
              <a:t>MCE</a:t>
            </a:r>
            <a:r>
              <a:rPr lang="en-US" baseline="-25000" dirty="0"/>
              <a:t>G</a:t>
            </a:r>
            <a:r>
              <a:rPr lang="en-US" dirty="0"/>
              <a:t> ground motions.</a:t>
            </a:r>
          </a:p>
          <a:p>
            <a:r>
              <a:rPr lang="en-US" dirty="0"/>
              <a:t>Distinct from remainder of Provisions</a:t>
            </a:r>
          </a:p>
          <a:p>
            <a:pPr lvl="1"/>
            <a:r>
              <a:rPr lang="en-US" dirty="0"/>
              <a:t>2/3 of MCE</a:t>
            </a:r>
            <a:r>
              <a:rPr lang="en-US" baseline="-25000" dirty="0"/>
              <a:t>R</a:t>
            </a:r>
            <a:r>
              <a:rPr lang="en-US" dirty="0"/>
              <a:t> ground motions</a:t>
            </a:r>
          </a:p>
          <a:p>
            <a:r>
              <a:rPr lang="en-US" dirty="0"/>
              <a:t>Settlement or lateral spreading due to liquefaction may cause nonlinear behavior</a:t>
            </a:r>
          </a:p>
          <a:p>
            <a:r>
              <a:rPr lang="en-US" dirty="0"/>
              <a:t>Nonlinear behavior is assessed only for elements in which it expected.  </a:t>
            </a:r>
          </a:p>
          <a:p>
            <a:endParaRPr lang="en-US" dirty="0"/>
          </a:p>
          <a:p>
            <a:endParaRPr lang="en-US" dirty="0"/>
          </a:p>
        </p:txBody>
      </p:sp>
      <p:sp>
        <p:nvSpPr>
          <p:cNvPr id="2" name="Title 1"/>
          <p:cNvSpPr>
            <a:spLocks noGrp="1"/>
          </p:cNvSpPr>
          <p:nvPr>
            <p:ph type="title"/>
          </p:nvPr>
        </p:nvSpPr>
        <p:spPr/>
        <p:txBody>
          <a:bodyPr/>
          <a:lstStyle/>
          <a:p>
            <a:r>
              <a:rPr lang="en-US" dirty="0"/>
              <a:t>Performance Goals and Nonlinear Behavior</a:t>
            </a:r>
          </a:p>
        </p:txBody>
      </p:sp>
    </p:spTree>
    <p:extLst>
      <p:ext uri="{BB962C8B-B14F-4D97-AF65-F5344CB8AC3E}">
        <p14:creationId xmlns:p14="http://schemas.microsoft.com/office/powerpoint/2010/main" val="2391386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Foundation Design - </a:t>
            </a:r>
            <a:fld id="{C89CB261-678F-46C7-9B50-9F41C27EFD57}" type="slidenum">
              <a:rPr lang="en-US" smtClean="0"/>
              <a:pPr>
                <a:defRPr/>
              </a:pPr>
              <a:t>36</a:t>
            </a:fld>
            <a:endParaRPr lang="en-US" dirty="0"/>
          </a:p>
        </p:txBody>
      </p:sp>
      <p:sp>
        <p:nvSpPr>
          <p:cNvPr id="3" name="Content Placeholder 2"/>
          <p:cNvSpPr>
            <a:spLocks noGrp="1"/>
          </p:cNvSpPr>
          <p:nvPr>
            <p:ph idx="1"/>
          </p:nvPr>
        </p:nvSpPr>
        <p:spPr>
          <a:xfrm>
            <a:off x="661988" y="4164883"/>
            <a:ext cx="8158162" cy="1997792"/>
          </a:xfrm>
        </p:spPr>
        <p:txBody>
          <a:bodyPr/>
          <a:lstStyle/>
          <a:p>
            <a:r>
              <a:rPr lang="en-US" dirty="0"/>
              <a:t>Predicted differential settlement exceeds limit in Table 12.13-3</a:t>
            </a:r>
          </a:p>
          <a:p>
            <a:r>
              <a:rPr lang="en-US" dirty="0"/>
              <a:t>Structure must be shown to perform acceptably when subject to imposed settlement</a:t>
            </a:r>
          </a:p>
        </p:txBody>
      </p:sp>
      <p:pic>
        <p:nvPicPr>
          <p:cNvPr id="6" name="Picture 5" descr="Two-dimensional sketch of a single-story, two-bay frame, with three columns and spread footings at each column.  The bay length is indicated as “L.”  The leftmost footing has settled by an amount indicated as delta-v, bringing the supported column down with it.  This movement has created distortions in the remainder of the frame."/>
          <p:cNvPicPr>
            <a:picLocks noChangeAspect="1"/>
          </p:cNvPicPr>
          <p:nvPr/>
        </p:nvPicPr>
        <p:blipFill>
          <a:blip r:embed="rId3"/>
          <a:stretch>
            <a:fillRect/>
          </a:stretch>
        </p:blipFill>
        <p:spPr>
          <a:xfrm>
            <a:off x="1873251" y="1308100"/>
            <a:ext cx="5565774" cy="2752009"/>
          </a:xfrm>
          <a:prstGeom prst="rect">
            <a:avLst/>
          </a:prstGeom>
        </p:spPr>
      </p:pic>
      <p:sp>
        <p:nvSpPr>
          <p:cNvPr id="2" name="Title 1"/>
          <p:cNvSpPr>
            <a:spLocks noGrp="1"/>
          </p:cNvSpPr>
          <p:nvPr>
            <p:ph type="title"/>
          </p:nvPr>
        </p:nvSpPr>
        <p:spPr/>
        <p:txBody>
          <a:bodyPr/>
          <a:lstStyle/>
          <a:p>
            <a:r>
              <a:rPr lang="en-US" dirty="0"/>
              <a:t>Example: Differential Settlement</a:t>
            </a:r>
          </a:p>
        </p:txBody>
      </p:sp>
    </p:spTree>
    <p:extLst>
      <p:ext uri="{BB962C8B-B14F-4D97-AF65-F5344CB8AC3E}">
        <p14:creationId xmlns:p14="http://schemas.microsoft.com/office/powerpoint/2010/main" val="26755646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Foundation Design - </a:t>
            </a:r>
            <a:fld id="{C89CB261-678F-46C7-9B50-9F41C27EFD57}" type="slidenum">
              <a:rPr lang="en-US" smtClean="0"/>
              <a:pPr>
                <a:defRPr/>
              </a:pPr>
              <a:t>37</a:t>
            </a:fld>
            <a:endParaRPr lang="en-US" dirty="0"/>
          </a:p>
        </p:txBody>
      </p:sp>
      <p:sp>
        <p:nvSpPr>
          <p:cNvPr id="3" name="Content Placeholder 2"/>
          <p:cNvSpPr>
            <a:spLocks noGrp="1"/>
          </p:cNvSpPr>
          <p:nvPr>
            <p:ph idx="1"/>
          </p:nvPr>
        </p:nvSpPr>
        <p:spPr/>
        <p:txBody>
          <a:bodyPr/>
          <a:lstStyle/>
          <a:p>
            <a:r>
              <a:rPr lang="en-US" dirty="0"/>
              <a:t>Analysis is required to use shallow foundations</a:t>
            </a:r>
          </a:p>
          <a:p>
            <a:r>
              <a:rPr lang="en-US" dirty="0"/>
              <a:t>No loss of gravity support permitted</a:t>
            </a:r>
          </a:p>
          <a:p>
            <a:r>
              <a:rPr lang="en-US" dirty="0"/>
              <a:t>Residual member strength at least 2/3 of undamaged nominal strength</a:t>
            </a:r>
          </a:p>
          <a:p>
            <a:pPr lvl="1"/>
            <a:r>
              <a:rPr lang="en-US" dirty="0"/>
              <a:t>If demands exceed nominal strength consideration of nonlinear behavior is required</a:t>
            </a:r>
          </a:p>
        </p:txBody>
      </p:sp>
      <p:sp>
        <p:nvSpPr>
          <p:cNvPr id="2" name="Title 1"/>
          <p:cNvSpPr>
            <a:spLocks noGrp="1"/>
          </p:cNvSpPr>
          <p:nvPr>
            <p:ph type="title"/>
          </p:nvPr>
        </p:nvSpPr>
        <p:spPr/>
        <p:txBody>
          <a:bodyPr/>
          <a:lstStyle/>
          <a:p>
            <a:r>
              <a:rPr lang="en-US" dirty="0"/>
              <a:t>Structural Requirements</a:t>
            </a:r>
          </a:p>
        </p:txBody>
      </p:sp>
    </p:spTree>
    <p:extLst>
      <p:ext uri="{BB962C8B-B14F-4D97-AF65-F5344CB8AC3E}">
        <p14:creationId xmlns:p14="http://schemas.microsoft.com/office/powerpoint/2010/main" val="39929815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Foundation Design - </a:t>
            </a:r>
            <a:fld id="{C89CB261-678F-46C7-9B50-9F41C27EFD57}" type="slidenum">
              <a:rPr lang="en-US" smtClean="0"/>
              <a:pPr>
                <a:defRPr/>
              </a:pPr>
              <a:t>38</a:t>
            </a:fld>
            <a:endParaRPr lang="en-US" dirty="0"/>
          </a:p>
        </p:txBody>
      </p:sp>
      <p:pic>
        <p:nvPicPr>
          <p:cNvPr id="7" name="Picture 6" descr="Floor framing diagram for a multi-story steel-frame building.  The plan shape is essentially rectangular, with the bays at each of the four corners removed to create notches in the rectangular shape.  There are 5 bays from left to right, with gridlines A through F, and 4  bays from bottom to top, with gridlines 1 through 5.  There are wide-flange columns at each grid intersection.  Girders run parallel to the lettered gridlines, and beams run parallel to the numbered gridlines, with three beam spaces per bay.  There are special moment frames in the perimeter bays inboard of the corner notches.  Two conditions are indicated for evaluation:  Condition 1 at the end of a SMF girder at a corner notch, and condition 2 at a typical interior column.&#10;&#10;This is a multi-story steel-frame building (the number of stories is not relevant, as long as it’s more than one.    The floors are concrete on metal deck supported by steel beams.  The beams are not considered composite in this example.  We consider two locations:  One exterior and one interior.  Condition 1 (F/2) is at the end of a Special Moment Frame.  Condition 2 (C/2) is a gravity-only column.  Beams are W16s, girders are W24s.  The 8” settlement indicated in the relative settlement, specified as occurring over a distance of a 25-foot bay length."/>
          <p:cNvPicPr>
            <a:picLocks noChangeAspect="1"/>
          </p:cNvPicPr>
          <p:nvPr/>
        </p:nvPicPr>
        <p:blipFill>
          <a:blip r:embed="rId3"/>
          <a:stretch>
            <a:fillRect/>
          </a:stretch>
        </p:blipFill>
        <p:spPr>
          <a:xfrm>
            <a:off x="3730752" y="1572768"/>
            <a:ext cx="5075197" cy="4407408"/>
          </a:xfrm>
          <a:prstGeom prst="rect">
            <a:avLst/>
          </a:prstGeom>
        </p:spPr>
      </p:pic>
      <p:sp>
        <p:nvSpPr>
          <p:cNvPr id="3" name="Content Placeholder 2"/>
          <p:cNvSpPr>
            <a:spLocks noGrp="1"/>
          </p:cNvSpPr>
          <p:nvPr>
            <p:ph idx="1"/>
          </p:nvPr>
        </p:nvSpPr>
        <p:spPr>
          <a:xfrm>
            <a:off x="661988" y="1604963"/>
            <a:ext cx="3043237" cy="4297362"/>
          </a:xfrm>
        </p:spPr>
        <p:txBody>
          <a:bodyPr/>
          <a:lstStyle/>
          <a:p>
            <a:r>
              <a:rPr lang="en-US" dirty="0"/>
              <a:t>Steel SMF frame building</a:t>
            </a:r>
          </a:p>
          <a:p>
            <a:r>
              <a:rPr lang="en-US" dirty="0"/>
              <a:t>One condition studied</a:t>
            </a:r>
          </a:p>
          <a:p>
            <a:pPr lvl="1"/>
            <a:r>
              <a:rPr lang="en-US" dirty="0"/>
              <a:t>Corner</a:t>
            </a:r>
          </a:p>
          <a:p>
            <a:r>
              <a:rPr lang="en-US" dirty="0"/>
              <a:t>Expected Settlement, </a:t>
            </a:r>
            <a:r>
              <a:rPr lang="en-US" dirty="0">
                <a:latin typeface="Symbol" panose="05050102010706020507" pitchFamily="18" charset="2"/>
              </a:rPr>
              <a:t>d</a:t>
            </a:r>
            <a:r>
              <a:rPr lang="en-US" baseline="-25000" dirty="0"/>
              <a:t>v</a:t>
            </a:r>
            <a:r>
              <a:rPr lang="en-US" dirty="0"/>
              <a:t>=8”</a:t>
            </a:r>
          </a:p>
        </p:txBody>
      </p:sp>
      <p:sp>
        <p:nvSpPr>
          <p:cNvPr id="2" name="Title 1"/>
          <p:cNvSpPr>
            <a:spLocks noGrp="1"/>
          </p:cNvSpPr>
          <p:nvPr>
            <p:ph type="title"/>
          </p:nvPr>
        </p:nvSpPr>
        <p:spPr/>
        <p:txBody>
          <a:bodyPr/>
          <a:lstStyle/>
          <a:p>
            <a:r>
              <a:rPr lang="en-US" dirty="0"/>
              <a:t>Floor Framing Plan</a:t>
            </a:r>
          </a:p>
        </p:txBody>
      </p:sp>
    </p:spTree>
    <p:extLst>
      <p:ext uri="{BB962C8B-B14F-4D97-AF65-F5344CB8AC3E}">
        <p14:creationId xmlns:p14="http://schemas.microsoft.com/office/powerpoint/2010/main" val="102803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Foundation Design - </a:t>
            </a:r>
            <a:fld id="{C89CB261-678F-46C7-9B50-9F41C27EFD57}" type="slidenum">
              <a:rPr lang="en-US" smtClean="0"/>
              <a:pPr>
                <a:defRPr/>
              </a:pPr>
              <a:t>39</a:t>
            </a:fld>
            <a:endParaRPr lang="en-US" dirty="0"/>
          </a:p>
        </p:txBody>
      </p:sp>
      <p:pic>
        <p:nvPicPr>
          <p:cNvPr id="17" name="Picture 16" descr="Repeat of that shown in the previous slide, with the beam length of a typical bay dimensioned as 25 feet.  &#10;&#10;The rotation demand is simply the relative settlement divided by the bay length, which is this case exceeds the permissible value in Table 12.13-3 by nearly a factor of 3.  This is a large amount of relative settlement."/>
          <p:cNvPicPr>
            <a:picLocks noChangeAspect="1"/>
          </p:cNvPicPr>
          <p:nvPr/>
        </p:nvPicPr>
        <p:blipFill>
          <a:blip r:embed="rId3"/>
          <a:stretch>
            <a:fillRect/>
          </a:stretch>
        </p:blipFill>
        <p:spPr>
          <a:xfrm>
            <a:off x="3726181" y="1574483"/>
            <a:ext cx="5075197" cy="4407408"/>
          </a:xfrm>
          <a:prstGeom prst="rect">
            <a:avLst/>
          </a:prstGeom>
        </p:spPr>
      </p:pic>
      <p:grpSp>
        <p:nvGrpSpPr>
          <p:cNvPr id="14" name="Group 13" descr="red line extended 25 feet"/>
          <p:cNvGrpSpPr/>
          <p:nvPr/>
        </p:nvGrpSpPr>
        <p:grpSpPr>
          <a:xfrm>
            <a:off x="6022182" y="1540668"/>
            <a:ext cx="854869" cy="276999"/>
            <a:chOff x="6022182" y="1540668"/>
            <a:chExt cx="854869" cy="276999"/>
          </a:xfrm>
        </p:grpSpPr>
        <p:grpSp>
          <p:nvGrpSpPr>
            <p:cNvPr id="12" name="Group 11"/>
            <p:cNvGrpSpPr/>
            <p:nvPr/>
          </p:nvGrpSpPr>
          <p:grpSpPr>
            <a:xfrm>
              <a:off x="6022182" y="1731169"/>
              <a:ext cx="854869" cy="54769"/>
              <a:chOff x="6022182" y="1731169"/>
              <a:chExt cx="854869" cy="54769"/>
            </a:xfrm>
          </p:grpSpPr>
          <p:cxnSp>
            <p:nvCxnSpPr>
              <p:cNvPr id="8" name="Straight Connector 7"/>
              <p:cNvCxnSpPr/>
              <p:nvPr/>
            </p:nvCxnSpPr>
            <p:spPr bwMode="auto">
              <a:xfrm>
                <a:off x="6022182" y="1757363"/>
                <a:ext cx="854869" cy="4762"/>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Connector 8"/>
              <p:cNvCxnSpPr/>
              <p:nvPr/>
            </p:nvCxnSpPr>
            <p:spPr bwMode="auto">
              <a:xfrm flipV="1">
                <a:off x="6026946" y="1731169"/>
                <a:ext cx="59531" cy="52388"/>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Connector 10"/>
              <p:cNvCxnSpPr/>
              <p:nvPr/>
            </p:nvCxnSpPr>
            <p:spPr bwMode="auto">
              <a:xfrm flipV="1">
                <a:off x="6812758" y="1733550"/>
                <a:ext cx="59531" cy="52388"/>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3" name="TextBox 12"/>
            <p:cNvSpPr txBox="1"/>
            <p:nvPr/>
          </p:nvSpPr>
          <p:spPr>
            <a:xfrm>
              <a:off x="6212683" y="1540668"/>
              <a:ext cx="614363" cy="276999"/>
            </a:xfrm>
            <a:prstGeom prst="rect">
              <a:avLst/>
            </a:prstGeom>
            <a:noFill/>
          </p:spPr>
          <p:txBody>
            <a:bodyPr wrap="square" rtlCol="0">
              <a:spAutoFit/>
            </a:bodyPr>
            <a:lstStyle/>
            <a:p>
              <a:r>
                <a:rPr lang="en-US" sz="1200" dirty="0"/>
                <a:t>25 ft.</a:t>
              </a:r>
            </a:p>
          </p:txBody>
        </p:sp>
      </p:grpSp>
      <p:sp>
        <p:nvSpPr>
          <p:cNvPr id="16" name="Content Placeholder 2"/>
          <p:cNvSpPr txBox="1">
            <a:spLocks/>
          </p:cNvSpPr>
          <p:nvPr/>
        </p:nvSpPr>
        <p:spPr bwMode="auto">
          <a:xfrm>
            <a:off x="661987" y="3826044"/>
            <a:ext cx="3319465" cy="1422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r>
              <a:rPr lang="en-US" kern="0" dirty="0"/>
              <a:t>Exceeds 0.01 rad limit in Table 12.13-3</a:t>
            </a:r>
          </a:p>
        </p:txBody>
      </p:sp>
      <mc:AlternateContent xmlns:mc="http://schemas.openxmlformats.org/markup-compatibility/2006">
        <mc:Choice xmlns:a14="http://schemas.microsoft.com/office/drawing/2010/main" Requires="a14">
          <p:sp>
            <p:nvSpPr>
              <p:cNvPr id="15" name="Rectangle 14"/>
              <p:cNvSpPr/>
              <p:nvPr/>
            </p:nvSpPr>
            <p:spPr>
              <a:xfrm>
                <a:off x="523877" y="2630988"/>
                <a:ext cx="3595686" cy="118327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
                        <m:fPr>
                          <m:type m:val="lin"/>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𝑣</m:t>
                              </m:r>
                            </m:sub>
                          </m:sSub>
                        </m:num>
                        <m:den>
                          <m:r>
                            <a:rPr lang="en-US" i="1">
                              <a:latin typeface="Cambria Math" panose="02040503050406030204" pitchFamily="18" charset="0"/>
                            </a:rPr>
                            <m:t>𝐿</m:t>
                          </m:r>
                        </m:den>
                      </m:f>
                      <m:r>
                        <a:rPr lang="en-US" i="0">
                          <a:latin typeface="Cambria Math" panose="02040503050406030204" pitchFamily="18" charset="0"/>
                        </a:rPr>
                        <m:t>=</m:t>
                      </m:r>
                      <m:f>
                        <m:fPr>
                          <m:type m:val="lin"/>
                          <m:ctrlPr>
                            <a:rPr lang="en-US" i="1">
                              <a:latin typeface="Cambria Math" panose="02040503050406030204" pitchFamily="18" charset="0"/>
                            </a:rPr>
                          </m:ctrlPr>
                        </m:fPr>
                        <m:num>
                          <m:r>
                            <a:rPr lang="en-US" i="0">
                              <a:latin typeface="Cambria Math" panose="02040503050406030204" pitchFamily="18" charset="0"/>
                            </a:rPr>
                            <m:t>8 </m:t>
                          </m:r>
                          <m:r>
                            <a:rPr lang="en-US" i="1">
                              <a:latin typeface="Cambria Math" panose="02040503050406030204" pitchFamily="18" charset="0"/>
                            </a:rPr>
                            <m:t>𝑖𝑛</m:t>
                          </m:r>
                        </m:num>
                        <m:den>
                          <m:d>
                            <m:dPr>
                              <m:ctrlPr>
                                <a:rPr lang="en-US" i="1">
                                  <a:latin typeface="Cambria Math" panose="02040503050406030204" pitchFamily="18" charset="0"/>
                                </a:rPr>
                              </m:ctrlPr>
                            </m:dPr>
                            <m:e>
                              <m:r>
                                <a:rPr lang="en-US" i="0">
                                  <a:latin typeface="Cambria Math" panose="02040503050406030204" pitchFamily="18" charset="0"/>
                                </a:rPr>
                                <m:t>25 </m:t>
                              </m:r>
                              <m:r>
                                <a:rPr lang="en-US" i="1">
                                  <a:latin typeface="Cambria Math" panose="02040503050406030204" pitchFamily="18" charset="0"/>
                                </a:rPr>
                                <m:t>𝑓𝑡</m:t>
                              </m:r>
                              <m:r>
                                <a:rPr lang="en-US" i="0">
                                  <a:latin typeface="Cambria Math" panose="02040503050406030204" pitchFamily="18" charset="0"/>
                                </a:rPr>
                                <m:t>×12</m:t>
                              </m:r>
                              <m:f>
                                <m:fPr>
                                  <m:type m:val="lin"/>
                                  <m:ctrlPr>
                                    <a:rPr lang="en-US" i="1">
                                      <a:latin typeface="Cambria Math" panose="02040503050406030204" pitchFamily="18" charset="0"/>
                                    </a:rPr>
                                  </m:ctrlPr>
                                </m:fPr>
                                <m:num>
                                  <m:r>
                                    <a:rPr lang="en-US" i="1">
                                      <a:latin typeface="Cambria Math" panose="02040503050406030204" pitchFamily="18" charset="0"/>
                                    </a:rPr>
                                    <m:t>𝑖𝑛</m:t>
                                  </m:r>
                                </m:num>
                                <m:den>
                                  <m:r>
                                    <a:rPr lang="en-US" i="1">
                                      <a:latin typeface="Cambria Math" panose="02040503050406030204" pitchFamily="18" charset="0"/>
                                    </a:rPr>
                                    <m:t>𝑓𝑡</m:t>
                                  </m:r>
                                </m:den>
                              </m:f>
                            </m:e>
                          </m:d>
                        </m:den>
                      </m:f>
                      <m:r>
                        <a:rPr lang="en-US" i="0">
                          <a:latin typeface="Cambria Math" panose="02040503050406030204" pitchFamily="18" charset="0"/>
                        </a:rPr>
                        <m:t>=0.027 </m:t>
                      </m:r>
                      <m:r>
                        <a:rPr lang="en-US" i="1">
                          <a:latin typeface="Cambria Math" panose="02040503050406030204" pitchFamily="18" charset="0"/>
                        </a:rPr>
                        <m:t>𝑟𝑎𝑑</m:t>
                      </m:r>
                    </m:oMath>
                  </m:oMathPara>
                </a14:m>
                <a:endParaRPr lang="en-US" dirty="0"/>
              </a:p>
            </p:txBody>
          </p:sp>
        </mc:Choice>
        <mc:Fallback>
          <p:sp>
            <p:nvSpPr>
              <p:cNvPr id="15" name="Rectangle 14"/>
              <p:cNvSpPr>
                <a:spLocks noRot="1" noChangeAspect="1" noMove="1" noResize="1" noEditPoints="1" noAdjustHandles="1" noChangeArrowheads="1" noChangeShapeType="1" noTextEdit="1"/>
              </p:cNvSpPr>
              <p:nvPr/>
            </p:nvSpPr>
            <p:spPr>
              <a:xfrm>
                <a:off x="523877" y="2630988"/>
                <a:ext cx="3595686" cy="1183273"/>
              </a:xfrm>
              <a:prstGeom prst="rect">
                <a:avLst/>
              </a:prstGeom>
              <a:blipFill>
                <a:blip r:embed="rId4"/>
                <a:stretch>
                  <a:fillRect l="-4576" t="-48454" r="-12881" b="-44330"/>
                </a:stretch>
              </a:blipFill>
            </p:spPr>
            <p:txBody>
              <a:bodyPr/>
              <a:lstStyle/>
              <a:p>
                <a:r>
                  <a:rPr lang="en-US">
                    <a:noFill/>
                  </a:rPr>
                  <a:t> </a:t>
                </a:r>
              </a:p>
            </p:txBody>
          </p:sp>
        </mc:Fallback>
      </mc:AlternateContent>
      <p:sp>
        <p:nvSpPr>
          <p:cNvPr id="3" name="Content Placeholder 2"/>
          <p:cNvSpPr>
            <a:spLocks noGrp="1"/>
          </p:cNvSpPr>
          <p:nvPr>
            <p:ph idx="1"/>
          </p:nvPr>
        </p:nvSpPr>
        <p:spPr>
          <a:xfrm>
            <a:off x="661988" y="1604963"/>
            <a:ext cx="3319465" cy="1157287"/>
          </a:xfrm>
        </p:spPr>
        <p:txBody>
          <a:bodyPr/>
          <a:lstStyle/>
          <a:p>
            <a:r>
              <a:rPr lang="en-US" dirty="0"/>
              <a:t>Settlement </a:t>
            </a:r>
            <a:r>
              <a:rPr lang="en-US" dirty="0">
                <a:latin typeface="Symbol" panose="05050102010706020507" pitchFamily="18" charset="2"/>
              </a:rPr>
              <a:t>d</a:t>
            </a:r>
            <a:r>
              <a:rPr lang="en-US" baseline="-25000" dirty="0"/>
              <a:t>v</a:t>
            </a:r>
            <a:r>
              <a:rPr lang="en-US" dirty="0"/>
              <a:t>=8”</a:t>
            </a:r>
          </a:p>
          <a:p>
            <a:r>
              <a:rPr lang="en-US" dirty="0"/>
              <a:t>Bay width 25 ft.</a:t>
            </a:r>
          </a:p>
        </p:txBody>
      </p:sp>
      <p:sp>
        <p:nvSpPr>
          <p:cNvPr id="2" name="Title 1"/>
          <p:cNvSpPr>
            <a:spLocks noGrp="1"/>
          </p:cNvSpPr>
          <p:nvPr>
            <p:ph type="title"/>
          </p:nvPr>
        </p:nvSpPr>
        <p:spPr/>
        <p:txBody>
          <a:bodyPr/>
          <a:lstStyle/>
          <a:p>
            <a:r>
              <a:rPr lang="en-US" dirty="0"/>
              <a:t>Rotation Demand</a:t>
            </a:r>
          </a:p>
        </p:txBody>
      </p:sp>
    </p:spTree>
    <p:extLst>
      <p:ext uri="{BB962C8B-B14F-4D97-AF65-F5344CB8AC3E}">
        <p14:creationId xmlns:p14="http://schemas.microsoft.com/office/powerpoint/2010/main" val="35989535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20"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4</a:t>
            </a:fld>
            <a:endParaRPr lang="en-US" dirty="0"/>
          </a:p>
        </p:txBody>
      </p:sp>
      <p:grpSp>
        <p:nvGrpSpPr>
          <p:cNvPr id="3" name="Group 2" descr="First model: soil pressures in unmoving soil caused by force at top of deep pile; most of stress resisted at top of pile; only small stresses below about twice the characteristic length of pile.  &#10;&#10;Second model: unloaded pile subject to earthquake ground motion; small stresses induced by upper levels of soil lagging behind deep motion.  Note opposing directions of “push”.  &#10;&#10;Third model: both types of force act on pile.  The lag of structure induces inertial forces at top of pile similar to static force in first model; net force shape similar to static situation." title="Representation of a pile supported structure showing deflection and soil pressure on the pile due two effects.  First, is forces on the pile due to inertial forces from the structure.  Second, is forces on the pile due to soil pressure from the soil field activated by ground motion that is not in phase with the inertial forces.  A third portion of the figure shows both effects superimposed with deflected shape and soil pressure."/>
          <p:cNvGrpSpPr/>
          <p:nvPr/>
        </p:nvGrpSpPr>
        <p:grpSpPr>
          <a:xfrm>
            <a:off x="777875" y="1219200"/>
            <a:ext cx="7588250" cy="5208588"/>
            <a:chOff x="1217613" y="1219200"/>
            <a:chExt cx="7588250" cy="5208588"/>
          </a:xfrm>
        </p:grpSpPr>
        <p:pic>
          <p:nvPicPr>
            <p:cNvPr id="6" name="Picture 2" descr="Graphic1"/>
            <p:cNvPicPr>
              <a:picLocks noChangeAspect="1" noChangeArrowheads="1"/>
            </p:cNvPicPr>
            <p:nvPr/>
          </p:nvPicPr>
          <p:blipFill>
            <a:blip r:embed="rId3" cstate="print"/>
            <a:srcRect/>
            <a:stretch>
              <a:fillRect/>
            </a:stretch>
          </p:blipFill>
          <p:spPr bwMode="auto">
            <a:xfrm>
              <a:off x="1217613" y="1676400"/>
              <a:ext cx="7588250" cy="3819525"/>
            </a:xfrm>
            <a:prstGeom prst="rect">
              <a:avLst/>
            </a:prstGeom>
            <a:noFill/>
          </p:spPr>
        </p:pic>
        <p:sp>
          <p:nvSpPr>
            <p:cNvPr id="7" name="Text Box 4"/>
            <p:cNvSpPr txBox="1">
              <a:spLocks noChangeArrowheads="1"/>
            </p:cNvSpPr>
            <p:nvPr/>
          </p:nvSpPr>
          <p:spPr bwMode="auto">
            <a:xfrm>
              <a:off x="1219200" y="1676400"/>
              <a:ext cx="1695450" cy="366713"/>
            </a:xfrm>
            <a:prstGeom prst="rect">
              <a:avLst/>
            </a:prstGeom>
            <a:noFill/>
            <a:ln w="9525">
              <a:noFill/>
              <a:miter lim="800000"/>
              <a:headEnd/>
              <a:tailEnd/>
            </a:ln>
            <a:effectLst/>
          </p:spPr>
          <p:txBody>
            <a:bodyPr wrap="none">
              <a:spAutoFit/>
            </a:bodyPr>
            <a:lstStyle/>
            <a:p>
              <a:pPr eaLnBrk="0" hangingPunct="0"/>
              <a:r>
                <a:rPr lang="en-US" sz="1800" u="sng">
                  <a:latin typeface="Arial" charset="0"/>
                </a:rPr>
                <a:t>Force on a pile</a:t>
              </a:r>
            </a:p>
          </p:txBody>
        </p:sp>
        <p:sp>
          <p:nvSpPr>
            <p:cNvPr id="8" name="Text Box 5"/>
            <p:cNvSpPr txBox="1">
              <a:spLocks noChangeArrowheads="1"/>
            </p:cNvSpPr>
            <p:nvPr/>
          </p:nvSpPr>
          <p:spPr bwMode="auto">
            <a:xfrm>
              <a:off x="3581400" y="1676400"/>
              <a:ext cx="2254250" cy="366713"/>
            </a:xfrm>
            <a:prstGeom prst="rect">
              <a:avLst/>
            </a:prstGeom>
            <a:noFill/>
            <a:ln w="9525">
              <a:noFill/>
              <a:miter lim="800000"/>
              <a:headEnd/>
              <a:tailEnd/>
            </a:ln>
            <a:effectLst/>
          </p:spPr>
          <p:txBody>
            <a:bodyPr wrap="none">
              <a:spAutoFit/>
            </a:bodyPr>
            <a:lstStyle/>
            <a:p>
              <a:pPr eaLnBrk="0" hangingPunct="0"/>
              <a:r>
                <a:rPr lang="en-US" sz="1800" u="sng">
                  <a:latin typeface="Arial" charset="0"/>
                </a:rPr>
                <a:t>EQ on unloaded pile</a:t>
              </a:r>
            </a:p>
          </p:txBody>
        </p:sp>
        <p:sp>
          <p:nvSpPr>
            <p:cNvPr id="9" name="Text Box 6"/>
            <p:cNvSpPr txBox="1">
              <a:spLocks noChangeArrowheads="1"/>
            </p:cNvSpPr>
            <p:nvPr/>
          </p:nvSpPr>
          <p:spPr bwMode="auto">
            <a:xfrm>
              <a:off x="5867400" y="1219200"/>
              <a:ext cx="2647950" cy="366713"/>
            </a:xfrm>
            <a:prstGeom prst="rect">
              <a:avLst/>
            </a:prstGeom>
            <a:noFill/>
            <a:ln w="9525">
              <a:noFill/>
              <a:miter lim="800000"/>
              <a:headEnd/>
              <a:tailEnd/>
            </a:ln>
            <a:effectLst/>
          </p:spPr>
          <p:txBody>
            <a:bodyPr wrap="none">
              <a:spAutoFit/>
            </a:bodyPr>
            <a:lstStyle/>
            <a:p>
              <a:pPr eaLnBrk="0" hangingPunct="0"/>
              <a:r>
                <a:rPr lang="en-US" sz="1800" u="sng" dirty="0">
                  <a:latin typeface="Arial" charset="0"/>
                </a:rPr>
                <a:t>Pile supporting structure</a:t>
              </a:r>
            </a:p>
          </p:txBody>
        </p:sp>
        <p:sp>
          <p:nvSpPr>
            <p:cNvPr id="10" name="Text Box 7"/>
            <p:cNvSpPr txBox="1">
              <a:spLocks noChangeArrowheads="1"/>
            </p:cNvSpPr>
            <p:nvPr/>
          </p:nvSpPr>
          <p:spPr bwMode="auto">
            <a:xfrm>
              <a:off x="6689725" y="1779588"/>
              <a:ext cx="1030288" cy="304800"/>
            </a:xfrm>
            <a:prstGeom prst="rect">
              <a:avLst/>
            </a:prstGeom>
            <a:noFill/>
            <a:ln w="9525">
              <a:noFill/>
              <a:miter lim="800000"/>
              <a:headEnd/>
              <a:tailEnd/>
            </a:ln>
            <a:effectLst/>
          </p:spPr>
          <p:txBody>
            <a:bodyPr wrap="none">
              <a:spAutoFit/>
            </a:bodyPr>
            <a:lstStyle/>
            <a:p>
              <a:pPr eaLnBrk="0" hangingPunct="0"/>
              <a:r>
                <a:rPr lang="en-US" sz="1400">
                  <a:solidFill>
                    <a:schemeClr val="tx2"/>
                  </a:solidFill>
                  <a:latin typeface="Arial" charset="0"/>
                </a:rPr>
                <a:t>Inertial force</a:t>
              </a:r>
            </a:p>
          </p:txBody>
        </p:sp>
        <p:sp>
          <p:nvSpPr>
            <p:cNvPr id="11" name="Text Box 8"/>
            <p:cNvSpPr txBox="1">
              <a:spLocks noChangeArrowheads="1"/>
            </p:cNvSpPr>
            <p:nvPr/>
          </p:nvSpPr>
          <p:spPr bwMode="auto">
            <a:xfrm>
              <a:off x="1266825" y="6030913"/>
              <a:ext cx="1584325" cy="396875"/>
            </a:xfrm>
            <a:prstGeom prst="rect">
              <a:avLst/>
            </a:prstGeom>
            <a:noFill/>
            <a:ln w="9525">
              <a:noFill/>
              <a:miter lim="800000"/>
              <a:headEnd/>
              <a:tailEnd/>
            </a:ln>
            <a:effectLst/>
          </p:spPr>
          <p:txBody>
            <a:bodyPr wrap="none">
              <a:spAutoFit/>
            </a:bodyPr>
            <a:lstStyle/>
            <a:p>
              <a:pPr eaLnBrk="0" hangingPunct="0"/>
              <a:r>
                <a:rPr lang="en-US" sz="2000">
                  <a:solidFill>
                    <a:schemeClr val="accent2"/>
                  </a:solidFill>
                  <a:latin typeface="Arial" charset="0"/>
                </a:rPr>
                <a:t>Unmoving soil</a:t>
              </a:r>
              <a:endParaRPr lang="en-US" sz="2000">
                <a:solidFill>
                  <a:srgbClr val="00FFFF"/>
                </a:solidFill>
                <a:latin typeface="Arial" charset="0"/>
              </a:endParaRPr>
            </a:p>
          </p:txBody>
        </p:sp>
        <p:sp>
          <p:nvSpPr>
            <p:cNvPr id="12" name="Text Box 9"/>
            <p:cNvSpPr txBox="1">
              <a:spLocks noChangeArrowheads="1"/>
            </p:cNvSpPr>
            <p:nvPr/>
          </p:nvSpPr>
          <p:spPr bwMode="auto">
            <a:xfrm>
              <a:off x="5246688" y="6030913"/>
              <a:ext cx="1228725" cy="396875"/>
            </a:xfrm>
            <a:prstGeom prst="rect">
              <a:avLst/>
            </a:prstGeom>
            <a:noFill/>
            <a:ln w="9525">
              <a:noFill/>
              <a:miter lim="800000"/>
              <a:headEnd/>
              <a:tailEnd/>
            </a:ln>
            <a:effectLst/>
          </p:spPr>
          <p:txBody>
            <a:bodyPr wrap="none">
              <a:spAutoFit/>
            </a:bodyPr>
            <a:lstStyle/>
            <a:p>
              <a:pPr eaLnBrk="0" hangingPunct="0"/>
              <a:r>
                <a:rPr lang="en-US" sz="2000">
                  <a:solidFill>
                    <a:schemeClr val="accent2"/>
                  </a:solidFill>
                  <a:latin typeface="Arial" charset="0"/>
                </a:rPr>
                <a:t>EQ Motion</a:t>
              </a:r>
              <a:endParaRPr lang="en-US" sz="2000">
                <a:solidFill>
                  <a:srgbClr val="00FFFF"/>
                </a:solidFill>
                <a:latin typeface="Arial" charset="0"/>
              </a:endParaRPr>
            </a:p>
          </p:txBody>
        </p:sp>
        <p:sp>
          <p:nvSpPr>
            <p:cNvPr id="13" name="Line 10"/>
            <p:cNvSpPr>
              <a:spLocks noChangeShapeType="1"/>
            </p:cNvSpPr>
            <p:nvPr/>
          </p:nvSpPr>
          <p:spPr bwMode="auto">
            <a:xfrm>
              <a:off x="4953000" y="6400800"/>
              <a:ext cx="1905000"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14" name="Text Box 11"/>
            <p:cNvSpPr txBox="1">
              <a:spLocks noChangeArrowheads="1"/>
            </p:cNvSpPr>
            <p:nvPr/>
          </p:nvSpPr>
          <p:spPr bwMode="auto">
            <a:xfrm>
              <a:off x="1371600" y="5410200"/>
              <a:ext cx="803275" cy="517525"/>
            </a:xfrm>
            <a:prstGeom prst="rect">
              <a:avLst/>
            </a:prstGeom>
            <a:noFill/>
            <a:ln w="9525">
              <a:noFill/>
              <a:miter lim="800000"/>
              <a:headEnd/>
              <a:tailEnd/>
            </a:ln>
            <a:effectLst/>
          </p:spPr>
          <p:txBody>
            <a:bodyPr wrap="none">
              <a:spAutoFit/>
            </a:bodyPr>
            <a:lstStyle/>
            <a:p>
              <a:pPr eaLnBrk="0" hangingPunct="0"/>
              <a:r>
                <a:rPr lang="en-US" sz="1400" dirty="0">
                  <a:latin typeface="Arial" charset="0"/>
                </a:rPr>
                <a:t>deflected</a:t>
              </a:r>
            </a:p>
            <a:p>
              <a:pPr eaLnBrk="0" hangingPunct="0"/>
              <a:r>
                <a:rPr lang="en-US" sz="1400" dirty="0">
                  <a:latin typeface="Arial" charset="0"/>
                </a:rPr>
                <a:t>shape</a:t>
              </a:r>
            </a:p>
          </p:txBody>
        </p:sp>
        <p:sp>
          <p:nvSpPr>
            <p:cNvPr id="15" name="Text Box 12"/>
            <p:cNvSpPr txBox="1">
              <a:spLocks noChangeArrowheads="1"/>
            </p:cNvSpPr>
            <p:nvPr/>
          </p:nvSpPr>
          <p:spPr bwMode="auto">
            <a:xfrm>
              <a:off x="2362200" y="5410200"/>
              <a:ext cx="776288" cy="517525"/>
            </a:xfrm>
            <a:prstGeom prst="rect">
              <a:avLst/>
            </a:prstGeom>
            <a:noFill/>
            <a:ln w="9525">
              <a:noFill/>
              <a:miter lim="800000"/>
              <a:headEnd/>
              <a:tailEnd/>
            </a:ln>
            <a:effectLst/>
          </p:spPr>
          <p:txBody>
            <a:bodyPr wrap="none">
              <a:spAutoFit/>
            </a:bodyPr>
            <a:lstStyle/>
            <a:p>
              <a:pPr eaLnBrk="0" hangingPunct="0"/>
              <a:r>
                <a:rPr lang="en-US" sz="1400">
                  <a:latin typeface="Arial" charset="0"/>
                </a:rPr>
                <a:t>soil</a:t>
              </a:r>
            </a:p>
            <a:p>
              <a:pPr eaLnBrk="0" hangingPunct="0"/>
              <a:r>
                <a:rPr lang="en-US" sz="1400">
                  <a:latin typeface="Arial" charset="0"/>
                </a:rPr>
                <a:t>pressure</a:t>
              </a:r>
            </a:p>
          </p:txBody>
        </p:sp>
        <p:sp>
          <p:nvSpPr>
            <p:cNvPr id="16" name="Text Box 13"/>
            <p:cNvSpPr txBox="1">
              <a:spLocks noChangeArrowheads="1"/>
            </p:cNvSpPr>
            <p:nvPr/>
          </p:nvSpPr>
          <p:spPr bwMode="auto">
            <a:xfrm>
              <a:off x="3821113" y="5486400"/>
              <a:ext cx="803275" cy="517525"/>
            </a:xfrm>
            <a:prstGeom prst="rect">
              <a:avLst/>
            </a:prstGeom>
            <a:noFill/>
            <a:ln w="9525">
              <a:noFill/>
              <a:miter lim="800000"/>
              <a:headEnd/>
              <a:tailEnd/>
            </a:ln>
            <a:effectLst/>
          </p:spPr>
          <p:txBody>
            <a:bodyPr wrap="none">
              <a:spAutoFit/>
            </a:bodyPr>
            <a:lstStyle/>
            <a:p>
              <a:pPr eaLnBrk="0" hangingPunct="0"/>
              <a:r>
                <a:rPr lang="en-US" sz="1400">
                  <a:latin typeface="Arial" charset="0"/>
                </a:rPr>
                <a:t>deflected</a:t>
              </a:r>
            </a:p>
            <a:p>
              <a:pPr eaLnBrk="0" hangingPunct="0"/>
              <a:r>
                <a:rPr lang="en-US" sz="1400">
                  <a:latin typeface="Arial" charset="0"/>
                </a:rPr>
                <a:t>shape</a:t>
              </a:r>
            </a:p>
          </p:txBody>
        </p:sp>
        <p:sp>
          <p:nvSpPr>
            <p:cNvPr id="17" name="Text Box 14"/>
            <p:cNvSpPr txBox="1">
              <a:spLocks noChangeArrowheads="1"/>
            </p:cNvSpPr>
            <p:nvPr/>
          </p:nvSpPr>
          <p:spPr bwMode="auto">
            <a:xfrm>
              <a:off x="6019800" y="5486400"/>
              <a:ext cx="803275" cy="517525"/>
            </a:xfrm>
            <a:prstGeom prst="rect">
              <a:avLst/>
            </a:prstGeom>
            <a:noFill/>
            <a:ln w="9525">
              <a:noFill/>
              <a:miter lim="800000"/>
              <a:headEnd/>
              <a:tailEnd/>
            </a:ln>
            <a:effectLst/>
          </p:spPr>
          <p:txBody>
            <a:bodyPr wrap="none">
              <a:spAutoFit/>
            </a:bodyPr>
            <a:lstStyle/>
            <a:p>
              <a:pPr eaLnBrk="0" hangingPunct="0"/>
              <a:r>
                <a:rPr lang="en-US" sz="1400">
                  <a:latin typeface="Arial" charset="0"/>
                </a:rPr>
                <a:t>deflected</a:t>
              </a:r>
            </a:p>
            <a:p>
              <a:pPr eaLnBrk="0" hangingPunct="0"/>
              <a:r>
                <a:rPr lang="en-US" sz="1400">
                  <a:latin typeface="Arial" charset="0"/>
                </a:rPr>
                <a:t>shape</a:t>
              </a:r>
            </a:p>
          </p:txBody>
        </p:sp>
        <p:sp>
          <p:nvSpPr>
            <p:cNvPr id="18" name="Text Box 15"/>
            <p:cNvSpPr txBox="1">
              <a:spLocks noChangeArrowheads="1"/>
            </p:cNvSpPr>
            <p:nvPr/>
          </p:nvSpPr>
          <p:spPr bwMode="auto">
            <a:xfrm>
              <a:off x="4724400" y="5486400"/>
              <a:ext cx="776288" cy="517525"/>
            </a:xfrm>
            <a:prstGeom prst="rect">
              <a:avLst/>
            </a:prstGeom>
            <a:noFill/>
            <a:ln w="9525">
              <a:noFill/>
              <a:miter lim="800000"/>
              <a:headEnd/>
              <a:tailEnd/>
            </a:ln>
            <a:effectLst/>
          </p:spPr>
          <p:txBody>
            <a:bodyPr wrap="none">
              <a:spAutoFit/>
            </a:bodyPr>
            <a:lstStyle/>
            <a:p>
              <a:pPr eaLnBrk="0" hangingPunct="0"/>
              <a:r>
                <a:rPr lang="en-US" sz="1400">
                  <a:latin typeface="Arial" charset="0"/>
                </a:rPr>
                <a:t>soil</a:t>
              </a:r>
            </a:p>
            <a:p>
              <a:pPr eaLnBrk="0" hangingPunct="0"/>
              <a:r>
                <a:rPr lang="en-US" sz="1400">
                  <a:latin typeface="Arial" charset="0"/>
                </a:rPr>
                <a:t>pressure</a:t>
              </a:r>
            </a:p>
          </p:txBody>
        </p:sp>
        <p:sp>
          <p:nvSpPr>
            <p:cNvPr id="19" name="Text Box 16"/>
            <p:cNvSpPr txBox="1">
              <a:spLocks noChangeArrowheads="1"/>
            </p:cNvSpPr>
            <p:nvPr/>
          </p:nvSpPr>
          <p:spPr bwMode="auto">
            <a:xfrm>
              <a:off x="7010400" y="5486400"/>
              <a:ext cx="776288" cy="517525"/>
            </a:xfrm>
            <a:prstGeom prst="rect">
              <a:avLst/>
            </a:prstGeom>
            <a:noFill/>
            <a:ln w="9525">
              <a:noFill/>
              <a:miter lim="800000"/>
              <a:headEnd/>
              <a:tailEnd/>
            </a:ln>
            <a:effectLst/>
          </p:spPr>
          <p:txBody>
            <a:bodyPr wrap="none">
              <a:spAutoFit/>
            </a:bodyPr>
            <a:lstStyle/>
            <a:p>
              <a:pPr eaLnBrk="0" hangingPunct="0"/>
              <a:r>
                <a:rPr lang="en-US" sz="1400">
                  <a:latin typeface="Arial" charset="0"/>
                </a:rPr>
                <a:t>soil</a:t>
              </a:r>
            </a:p>
            <a:p>
              <a:pPr eaLnBrk="0" hangingPunct="0"/>
              <a:r>
                <a:rPr lang="en-US" sz="1400">
                  <a:latin typeface="Arial" charset="0"/>
                </a:rPr>
                <a:t>pressure</a:t>
              </a:r>
            </a:p>
          </p:txBody>
        </p:sp>
      </p:grpSp>
      <p:sp>
        <p:nvSpPr>
          <p:cNvPr id="2" name="Title 1"/>
          <p:cNvSpPr>
            <a:spLocks noGrp="1"/>
          </p:cNvSpPr>
          <p:nvPr>
            <p:ph type="title"/>
          </p:nvPr>
        </p:nvSpPr>
        <p:spPr>
          <a:xfrm>
            <a:off x="0" y="269875"/>
            <a:ext cx="9144000" cy="1143000"/>
          </a:xfrm>
        </p:spPr>
        <p:txBody>
          <a:bodyPr/>
          <a:lstStyle/>
          <a:p>
            <a:r>
              <a:rPr lang="en-US" sz="3200" dirty="0"/>
              <a:t>Load Path and Transfer of Seismic Forces</a:t>
            </a:r>
          </a:p>
        </p:txBody>
      </p:sp>
    </p:spTree>
    <p:extLst>
      <p:ext uri="{BB962C8B-B14F-4D97-AF65-F5344CB8AC3E}">
        <p14:creationId xmlns:p14="http://schemas.microsoft.com/office/powerpoint/2010/main" val="24294034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40</a:t>
            </a:fld>
            <a:endParaRPr lang="en-US" dirty="0"/>
          </a:p>
        </p:txBody>
      </p:sp>
      <p:pic>
        <p:nvPicPr>
          <p:cNvPr id="9" name="Picture 8" descr="Magnified view of the framing at condition 1, with the SMF girder indicated as W33x141, framing into the flange of the column and the perpendicular beam as a W16x36, framing into the column web.&#10;&#10;Because of the large seismic ductility capability of the SMF system, we don’t need to check the frame members and connections explicitly.  We need to assess the gravity framing, the standard designs are not designed for this kind of rotation.  "/>
          <p:cNvPicPr>
            <a:picLocks noChangeAspect="1"/>
          </p:cNvPicPr>
          <p:nvPr/>
        </p:nvPicPr>
        <p:blipFill>
          <a:blip r:embed="rId3"/>
          <a:stretch>
            <a:fillRect/>
          </a:stretch>
        </p:blipFill>
        <p:spPr>
          <a:xfrm>
            <a:off x="5057775" y="1604963"/>
            <a:ext cx="3419475" cy="4257675"/>
          </a:xfrm>
          <a:prstGeom prst="rect">
            <a:avLst/>
          </a:prstGeom>
        </p:spPr>
      </p:pic>
      <p:sp>
        <p:nvSpPr>
          <p:cNvPr id="3" name="Content Placeholder 2"/>
          <p:cNvSpPr>
            <a:spLocks noGrp="1"/>
          </p:cNvSpPr>
          <p:nvPr>
            <p:ph idx="1"/>
          </p:nvPr>
        </p:nvSpPr>
        <p:spPr>
          <a:xfrm>
            <a:off x="661988" y="1604963"/>
            <a:ext cx="4157662" cy="4297362"/>
          </a:xfrm>
        </p:spPr>
        <p:txBody>
          <a:bodyPr/>
          <a:lstStyle/>
          <a:p>
            <a:r>
              <a:rPr lang="en-US" dirty="0"/>
              <a:t>SMF members and connection can sustain 0.04 rad.</a:t>
            </a:r>
          </a:p>
          <a:p>
            <a:r>
              <a:rPr lang="en-US" dirty="0"/>
              <a:t>Must assess:</a:t>
            </a:r>
          </a:p>
          <a:p>
            <a:pPr lvl="1"/>
            <a:r>
              <a:rPr lang="en-US" dirty="0"/>
              <a:t>Simple shear tab connection to web</a:t>
            </a:r>
          </a:p>
          <a:p>
            <a:pPr lvl="1"/>
            <a:r>
              <a:rPr lang="en-US" dirty="0"/>
              <a:t>Gravity beam</a:t>
            </a:r>
          </a:p>
          <a:p>
            <a:pPr lvl="1"/>
            <a:r>
              <a:rPr lang="en-US" dirty="0"/>
              <a:t>Column weak axis </a:t>
            </a:r>
          </a:p>
        </p:txBody>
      </p:sp>
      <p:sp>
        <p:nvSpPr>
          <p:cNvPr id="2" name="Title 1"/>
          <p:cNvSpPr>
            <a:spLocks noGrp="1"/>
          </p:cNvSpPr>
          <p:nvPr>
            <p:ph type="title"/>
          </p:nvPr>
        </p:nvSpPr>
        <p:spPr/>
        <p:txBody>
          <a:bodyPr/>
          <a:lstStyle/>
          <a:p>
            <a:r>
              <a:rPr lang="en-US" dirty="0"/>
              <a:t>Corner Condition</a:t>
            </a:r>
          </a:p>
        </p:txBody>
      </p:sp>
    </p:spTree>
    <p:extLst>
      <p:ext uri="{BB962C8B-B14F-4D97-AF65-F5344CB8AC3E}">
        <p14:creationId xmlns:p14="http://schemas.microsoft.com/office/powerpoint/2010/main" val="26338473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41</a:t>
            </a:fld>
            <a:endParaRPr lang="en-US" dirty="0"/>
          </a:p>
        </p:txBody>
      </p:sp>
      <mc:AlternateContent xmlns:mc="http://schemas.openxmlformats.org/markup-compatibility/2006" xmlns:a14="http://schemas.microsoft.com/office/drawing/2010/main">
        <mc:Choice Requires="a14">
          <p:sp>
            <p:nvSpPr>
              <p:cNvPr id="40" name="Rectangle 39"/>
              <p:cNvSpPr/>
              <p:nvPr/>
            </p:nvSpPr>
            <p:spPr>
              <a:xfrm>
                <a:off x="0" y="5824317"/>
                <a:ext cx="5248276" cy="83099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m:t>
                          </m:r>
                        </m:sub>
                      </m:sSub>
                      <m:r>
                        <a:rPr lang="en-US" i="1">
                          <a:latin typeface="Cambria Math" panose="02040503050406030204" pitchFamily="18" charset="0"/>
                        </a:rPr>
                        <m:t>=</m:t>
                      </m:r>
                      <m:r>
                        <a:rPr lang="en-US" b="0" i="1" smtClean="0">
                          <a:latin typeface="Cambria Math" panose="02040503050406030204" pitchFamily="18" charset="0"/>
                        </a:rPr>
                        <m:t>6,929 </m:t>
                      </m:r>
                      <m:r>
                        <a:rPr lang="en-US" b="0" i="1" smtClean="0">
                          <a:latin typeface="Cambria Math" panose="02040503050406030204" pitchFamily="18" charset="0"/>
                        </a:rPr>
                        <m:t>𝑘𝑖𝑝</m:t>
                      </m:r>
                      <m:r>
                        <a:rPr lang="en-US" b="0" i="1" smtClean="0">
                          <a:latin typeface="Cambria Math" panose="02040503050406030204" pitchFamily="18" charset="0"/>
                        </a:rPr>
                        <m:t>−</m:t>
                      </m:r>
                      <m:r>
                        <a:rPr lang="en-US" b="0" i="1" smtClean="0">
                          <a:latin typeface="Cambria Math" panose="02040503050406030204" pitchFamily="18" charset="0"/>
                        </a:rPr>
                        <m:t>𝑖𝑛</m:t>
                      </m:r>
                      <m:r>
                        <a:rPr lang="en-US" b="0" i="1" smtClean="0">
                          <a:latin typeface="Cambria Math" panose="02040503050406030204" pitchFamily="18" charset="0"/>
                        </a:rPr>
                        <m:t>=577 </m:t>
                      </m:r>
                      <m:r>
                        <a:rPr lang="en-US" b="0" i="1" smtClean="0">
                          <a:latin typeface="Cambria Math" panose="02040503050406030204" pitchFamily="18" charset="0"/>
                        </a:rPr>
                        <m:t>𝑘𝑖𝑝</m:t>
                      </m:r>
                      <m:r>
                        <a:rPr lang="en-US" b="0" i="1" smtClean="0">
                          <a:latin typeface="Cambria Math" panose="02040503050406030204" pitchFamily="18" charset="0"/>
                        </a:rPr>
                        <m:t>−</m:t>
                      </m:r>
                      <m:r>
                        <a:rPr lang="en-US" b="0" i="1" smtClean="0">
                          <a:latin typeface="Cambria Math" panose="02040503050406030204" pitchFamily="18" charset="0"/>
                        </a:rPr>
                        <m:t>𝑓𝑡</m:t>
                      </m:r>
                    </m:oMath>
                  </m:oMathPara>
                </a14:m>
                <a:endParaRPr lang="en-US" i="1" dirty="0">
                  <a:latin typeface="Times New Roman" panose="02020603050405020304" pitchFamily="18" charset="0"/>
                  <a:cs typeface="Times New Roman" panose="02020603050405020304" pitchFamily="18" charset="0"/>
                </a:endParaRPr>
              </a:p>
              <a:p>
                <a:endParaRPr lang="en-US" dirty="0"/>
              </a:p>
            </p:txBody>
          </p:sp>
        </mc:Choice>
        <mc:Fallback xmlns="">
          <p:sp>
            <p:nvSpPr>
              <p:cNvPr id="40" name="Rectangle 39"/>
              <p:cNvSpPr>
                <a:spLocks noRot="1" noChangeAspect="1" noMove="1" noResize="1" noEditPoints="1" noAdjustHandles="1" noChangeArrowheads="1" noChangeShapeType="1" noTextEdit="1"/>
              </p:cNvSpPr>
              <p:nvPr/>
            </p:nvSpPr>
            <p:spPr>
              <a:xfrm>
                <a:off x="0" y="5824317"/>
                <a:ext cx="5248276" cy="830997"/>
              </a:xfrm>
              <a:prstGeom prst="rect">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9" name="Rectangle 38"/>
              <p:cNvSpPr/>
              <p:nvPr/>
            </p:nvSpPr>
            <p:spPr>
              <a:xfrm>
                <a:off x="133350" y="5472360"/>
                <a:ext cx="7584278"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0">
                              <a:latin typeface="Cambria Math" panose="02040503050406030204" pitchFamily="18" charset="0"/>
                            </a:rPr>
                            <m:t>∆</m:t>
                          </m:r>
                        </m:sub>
                      </m:sSub>
                      <m:r>
                        <a:rPr lang="en-US" i="0">
                          <a:latin typeface="Cambria Math" panose="02040503050406030204" pitchFamily="18" charset="0"/>
                        </a:rPr>
                        <m:t>=</m:t>
                      </m:r>
                      <m:f>
                        <m:fPr>
                          <m:type m:val="lin"/>
                          <m:ctrlPr>
                            <a:rPr lang="en-US" i="1">
                              <a:latin typeface="Cambria Math" panose="02040503050406030204" pitchFamily="18" charset="0"/>
                            </a:rPr>
                          </m:ctrlPr>
                        </m:fPr>
                        <m:num>
                          <m:d>
                            <m:dPr>
                              <m:ctrlPr>
                                <a:rPr lang="en-US" i="1">
                                  <a:latin typeface="Cambria Math" panose="02040503050406030204" pitchFamily="18" charset="0"/>
                                </a:rPr>
                              </m:ctrlPr>
                            </m:dPr>
                            <m:e>
                              <m:r>
                                <a:rPr lang="en-US">
                                  <a:latin typeface="Cambria Math" panose="02040503050406030204" pitchFamily="18" charset="0"/>
                                </a:rPr>
                                <m:t>6</m:t>
                              </m:r>
                            </m:e>
                          </m:d>
                          <m:d>
                            <m:dPr>
                              <m:ctrlPr>
                                <a:rPr lang="en-US" i="1">
                                  <a:latin typeface="Cambria Math" panose="02040503050406030204" pitchFamily="18" charset="0"/>
                                </a:rPr>
                              </m:ctrlPr>
                            </m:dPr>
                            <m:e>
                              <m:r>
                                <a:rPr lang="en-US">
                                  <a:latin typeface="Cambria Math" panose="02040503050406030204" pitchFamily="18" charset="0"/>
                                </a:rPr>
                                <m:t>29000</m:t>
                              </m:r>
                              <m:r>
                                <a:rPr lang="en-US" i="1">
                                  <a:latin typeface="Cambria Math" panose="02040503050406030204" pitchFamily="18" charset="0"/>
                                </a:rPr>
                                <m:t>𝑘𝑠𝑖</m:t>
                              </m:r>
                            </m:e>
                          </m:d>
                          <m:d>
                            <m:dPr>
                              <m:ctrlPr>
                                <a:rPr lang="en-US" i="1">
                                  <a:latin typeface="Cambria Math" panose="02040503050406030204" pitchFamily="18" charset="0"/>
                                </a:rPr>
                              </m:ctrlPr>
                            </m:dPr>
                            <m:e>
                              <m:r>
                                <a:rPr lang="en-US">
                                  <a:latin typeface="Cambria Math" panose="02040503050406030204" pitchFamily="18" charset="0"/>
                                </a:rPr>
                                <m:t>448</m:t>
                              </m:r>
                              <m:sSup>
                                <m:sSupPr>
                                  <m:ctrlPr>
                                    <a:rPr lang="en-US" i="1">
                                      <a:latin typeface="Cambria Math" panose="02040503050406030204" pitchFamily="18" charset="0"/>
                                    </a:rPr>
                                  </m:ctrlPr>
                                </m:sSupPr>
                                <m:e>
                                  <m:r>
                                    <a:rPr lang="en-US" i="1">
                                      <a:latin typeface="Cambria Math" panose="02040503050406030204" pitchFamily="18" charset="0"/>
                                    </a:rPr>
                                    <m:t>𝑖𝑛</m:t>
                                  </m:r>
                                </m:e>
                                <m:sup>
                                  <m:r>
                                    <a:rPr lang="en-US">
                                      <a:latin typeface="Cambria Math" panose="02040503050406030204" pitchFamily="18" charset="0"/>
                                    </a:rPr>
                                    <m:t>4</m:t>
                                  </m:r>
                                </m:sup>
                              </m:sSup>
                            </m:e>
                          </m:d>
                          <m:d>
                            <m:dPr>
                              <m:ctrlPr>
                                <a:rPr lang="en-US" i="1">
                                  <a:latin typeface="Cambria Math" panose="02040503050406030204" pitchFamily="18" charset="0"/>
                                </a:rPr>
                              </m:ctrlPr>
                            </m:dPr>
                            <m:e>
                              <m:r>
                                <a:rPr lang="en-US">
                                  <a:latin typeface="Cambria Math" panose="02040503050406030204" pitchFamily="18" charset="0"/>
                                </a:rPr>
                                <m:t>8</m:t>
                              </m:r>
                              <m:r>
                                <a:rPr lang="en-US" i="1">
                                  <a:latin typeface="Cambria Math" panose="02040503050406030204" pitchFamily="18" charset="0"/>
                                </a:rPr>
                                <m:t>𝑖𝑛</m:t>
                              </m:r>
                            </m:e>
                          </m:d>
                        </m:num>
                        <m:den>
                          <m:sSup>
                            <m:sSupPr>
                              <m:ctrlPr>
                                <a:rPr lang="en-US" i="1">
                                  <a:latin typeface="Cambria Math" panose="02040503050406030204" pitchFamily="18" charset="0"/>
                                </a:rPr>
                              </m:ctrlPr>
                            </m:sSupPr>
                            <m:e>
                              <m:d>
                                <m:dPr>
                                  <m:ctrlPr>
                                    <a:rPr lang="en-US" i="1">
                                      <a:latin typeface="Cambria Math" panose="02040503050406030204" pitchFamily="18" charset="0"/>
                                    </a:rPr>
                                  </m:ctrlPr>
                                </m:dPr>
                                <m:e>
                                  <m:r>
                                    <a:rPr lang="en-US">
                                      <a:latin typeface="Cambria Math" panose="02040503050406030204" pitchFamily="18" charset="0"/>
                                    </a:rPr>
                                    <m:t>25 </m:t>
                                  </m:r>
                                  <m:r>
                                    <a:rPr lang="en-US" i="1">
                                      <a:latin typeface="Cambria Math" panose="02040503050406030204" pitchFamily="18" charset="0"/>
                                    </a:rPr>
                                    <m:t>𝑓𝑡</m:t>
                                  </m:r>
                                  <m:r>
                                    <a:rPr lang="en-US">
                                      <a:latin typeface="Cambria Math" panose="02040503050406030204" pitchFamily="18" charset="0"/>
                                    </a:rPr>
                                    <m:t>×12</m:t>
                                  </m:r>
                                  <m:f>
                                    <m:fPr>
                                      <m:type m:val="lin"/>
                                      <m:ctrlPr>
                                        <a:rPr lang="en-US" i="1">
                                          <a:latin typeface="Cambria Math" panose="02040503050406030204" pitchFamily="18" charset="0"/>
                                        </a:rPr>
                                      </m:ctrlPr>
                                    </m:fPr>
                                    <m:num>
                                      <m:r>
                                        <a:rPr lang="en-US" i="1">
                                          <a:latin typeface="Cambria Math" panose="02040503050406030204" pitchFamily="18" charset="0"/>
                                        </a:rPr>
                                        <m:t>𝑖𝑛</m:t>
                                      </m:r>
                                    </m:num>
                                    <m:den>
                                      <m:r>
                                        <a:rPr lang="en-US" i="1">
                                          <a:latin typeface="Cambria Math" panose="02040503050406030204" pitchFamily="18" charset="0"/>
                                        </a:rPr>
                                        <m:t>𝑓𝑡</m:t>
                                      </m:r>
                                    </m:den>
                                  </m:f>
                                </m:e>
                              </m:d>
                            </m:e>
                            <m:sup>
                              <m:r>
                                <a:rPr lang="en-US">
                                  <a:latin typeface="Cambria Math" panose="02040503050406030204" pitchFamily="18" charset="0"/>
                                </a:rPr>
                                <m:t>2</m:t>
                              </m:r>
                            </m:sup>
                          </m:sSup>
                        </m:den>
                      </m:f>
                    </m:oMath>
                  </m:oMathPara>
                </a14:m>
                <a:endParaRPr lang="en-US" dirty="0"/>
              </a:p>
            </p:txBody>
          </p:sp>
        </mc:Choice>
        <mc:Fallback>
          <p:sp>
            <p:nvSpPr>
              <p:cNvPr id="39" name="Rectangle 38"/>
              <p:cNvSpPr>
                <a:spLocks noRot="1" noChangeAspect="1" noMove="1" noResize="1" noEditPoints="1" noAdjustHandles="1" noChangeArrowheads="1" noChangeShapeType="1" noTextEdit="1"/>
              </p:cNvSpPr>
              <p:nvPr/>
            </p:nvSpPr>
            <p:spPr>
              <a:xfrm>
                <a:off x="133350" y="5472360"/>
                <a:ext cx="7584278" cy="461665"/>
              </a:xfrm>
              <a:prstGeom prst="rect">
                <a:avLst/>
              </a:prstGeom>
              <a:blipFill>
                <a:blip r:embed="rId8"/>
                <a:stretch>
                  <a:fillRect t="-124000" r="-3617" b="-19733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8" name="Rectangle 37"/>
              <p:cNvSpPr/>
              <p:nvPr/>
            </p:nvSpPr>
            <p:spPr>
              <a:xfrm>
                <a:off x="133350" y="5107931"/>
                <a:ext cx="2200275"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0">
                              <a:latin typeface="Cambria Math" panose="02040503050406030204" pitchFamily="18" charset="0"/>
                            </a:rPr>
                            <m:t>∆</m:t>
                          </m:r>
                        </m:sub>
                      </m:sSub>
                      <m:r>
                        <a:rPr lang="en-US" i="0">
                          <a:latin typeface="Cambria Math" panose="02040503050406030204" pitchFamily="18" charset="0"/>
                        </a:rPr>
                        <m:t>=</m:t>
                      </m:r>
                      <m:f>
                        <m:fPr>
                          <m:type m:val="lin"/>
                          <m:ctrlPr>
                            <a:rPr lang="en-US" i="1">
                              <a:latin typeface="Cambria Math" panose="02040503050406030204" pitchFamily="18" charset="0"/>
                            </a:rPr>
                          </m:ctrlPr>
                        </m:fPr>
                        <m:num>
                          <m:r>
                            <a:rPr lang="en-US" i="0">
                              <a:latin typeface="Cambria Math" panose="02040503050406030204" pitchFamily="18" charset="0"/>
                            </a:rPr>
                            <m:t>6</m:t>
                          </m:r>
                          <m:r>
                            <a:rPr lang="en-US" i="1">
                              <a:latin typeface="Cambria Math" panose="02040503050406030204" pitchFamily="18" charset="0"/>
                            </a:rPr>
                            <m:t>𝐸𝐼</m:t>
                          </m:r>
                          <m:r>
                            <a:rPr lang="en-US" i="0">
                              <a:latin typeface="Cambria Math" panose="02040503050406030204" pitchFamily="18" charset="0"/>
                            </a:rPr>
                            <m:t>∆</m:t>
                          </m:r>
                        </m:num>
                        <m:den>
                          <m:sSup>
                            <m:sSupPr>
                              <m:ctrlPr>
                                <a:rPr lang="en-US" i="1">
                                  <a:latin typeface="Cambria Math" panose="02040503050406030204" pitchFamily="18" charset="0"/>
                                </a:rPr>
                              </m:ctrlPr>
                            </m:sSupPr>
                            <m:e>
                              <m:r>
                                <a:rPr lang="en-US" i="1">
                                  <a:latin typeface="Cambria Math" panose="02040503050406030204" pitchFamily="18" charset="0"/>
                                </a:rPr>
                                <m:t>𝐿</m:t>
                              </m:r>
                            </m:e>
                            <m:sup>
                              <m:r>
                                <a:rPr lang="en-US" i="0">
                                  <a:latin typeface="Cambria Math" panose="02040503050406030204" pitchFamily="18" charset="0"/>
                                </a:rPr>
                                <m:t>2</m:t>
                              </m:r>
                            </m:sup>
                          </m:sSup>
                        </m:den>
                      </m:f>
                    </m:oMath>
                  </m:oMathPara>
                </a14:m>
                <a:endParaRPr lang="en-US" dirty="0"/>
              </a:p>
            </p:txBody>
          </p:sp>
        </mc:Choice>
        <mc:Fallback>
          <p:sp>
            <p:nvSpPr>
              <p:cNvPr id="38" name="Rectangle 37"/>
              <p:cNvSpPr>
                <a:spLocks noRot="1" noChangeAspect="1" noMove="1" noResize="1" noEditPoints="1" noAdjustHandles="1" noChangeArrowheads="1" noChangeShapeType="1" noTextEdit="1"/>
              </p:cNvSpPr>
              <p:nvPr/>
            </p:nvSpPr>
            <p:spPr>
              <a:xfrm>
                <a:off x="133350" y="5107931"/>
                <a:ext cx="2200275" cy="461665"/>
              </a:xfrm>
              <a:prstGeom prst="rect">
                <a:avLst/>
              </a:prstGeom>
              <a:blipFill>
                <a:blip r:embed="rId9"/>
                <a:stretch>
                  <a:fillRect t="-122368" r="-24100" b="-19342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Rectangle 6"/>
              <p:cNvSpPr/>
              <p:nvPr/>
            </p:nvSpPr>
            <p:spPr>
              <a:xfrm>
                <a:off x="184489" y="4674542"/>
                <a:ext cx="9012238"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0">
                              <a:latin typeface="Cambria Math" panose="02040503050406030204" pitchFamily="18" charset="0"/>
                            </a:rPr>
                            <m:t>∆</m:t>
                          </m:r>
                        </m:sub>
                      </m:sSub>
                      <m:r>
                        <a:rPr lang="en-US" b="0" i="1" smtClean="0">
                          <a:latin typeface="Cambria Math" panose="02040503050406030204" pitchFamily="18" charset="0"/>
                        </a:rPr>
                        <m:t>=</m:t>
                      </m:r>
                      <m:f>
                        <m:fPr>
                          <m:type m:val="lin"/>
                          <m:ctrlPr>
                            <a:rPr lang="en-US" i="1">
                              <a:latin typeface="Cambria Math" panose="02040503050406030204" pitchFamily="18" charset="0"/>
                            </a:rPr>
                          </m:ctrlPr>
                        </m:fPr>
                        <m:num>
                          <m:d>
                            <m:dPr>
                              <m:ctrlPr>
                                <a:rPr lang="en-US" i="1">
                                  <a:latin typeface="Cambria Math" panose="02040503050406030204" pitchFamily="18" charset="0"/>
                                </a:rPr>
                              </m:ctrlPr>
                            </m:dPr>
                            <m:e>
                              <m:r>
                                <a:rPr lang="en-US">
                                  <a:latin typeface="Cambria Math" panose="02040503050406030204" pitchFamily="18" charset="0"/>
                                </a:rPr>
                                <m:t>12</m:t>
                              </m:r>
                            </m:e>
                          </m:d>
                          <m:d>
                            <m:dPr>
                              <m:ctrlPr>
                                <a:rPr lang="en-US" i="1">
                                  <a:latin typeface="Cambria Math" panose="02040503050406030204" pitchFamily="18" charset="0"/>
                                </a:rPr>
                              </m:ctrlPr>
                            </m:dPr>
                            <m:e>
                              <m:r>
                                <a:rPr lang="en-US">
                                  <a:latin typeface="Cambria Math" panose="02040503050406030204" pitchFamily="18" charset="0"/>
                                </a:rPr>
                                <m:t>29000</m:t>
                              </m:r>
                              <m:r>
                                <a:rPr lang="en-US" i="1">
                                  <a:latin typeface="Cambria Math" panose="02040503050406030204" pitchFamily="18" charset="0"/>
                                </a:rPr>
                                <m:t>𝑘𝑠𝑖</m:t>
                              </m:r>
                            </m:e>
                          </m:d>
                          <m:d>
                            <m:dPr>
                              <m:ctrlPr>
                                <a:rPr lang="en-US" i="1">
                                  <a:latin typeface="Cambria Math" panose="02040503050406030204" pitchFamily="18" charset="0"/>
                                </a:rPr>
                              </m:ctrlPr>
                            </m:dPr>
                            <m:e>
                              <m:r>
                                <a:rPr lang="en-US">
                                  <a:latin typeface="Cambria Math" panose="02040503050406030204" pitchFamily="18" charset="0"/>
                                </a:rPr>
                                <m:t>448</m:t>
                              </m:r>
                              <m:sSup>
                                <m:sSupPr>
                                  <m:ctrlPr>
                                    <a:rPr lang="en-US" i="1">
                                      <a:latin typeface="Cambria Math" panose="02040503050406030204" pitchFamily="18" charset="0"/>
                                    </a:rPr>
                                  </m:ctrlPr>
                                </m:sSupPr>
                                <m:e>
                                  <m:r>
                                    <a:rPr lang="en-US" i="1">
                                      <a:latin typeface="Cambria Math" panose="02040503050406030204" pitchFamily="18" charset="0"/>
                                    </a:rPr>
                                    <m:t>𝑖𝑛</m:t>
                                  </m:r>
                                </m:e>
                                <m:sup>
                                  <m:r>
                                    <a:rPr lang="en-US">
                                      <a:latin typeface="Cambria Math" panose="02040503050406030204" pitchFamily="18" charset="0"/>
                                    </a:rPr>
                                    <m:t>4</m:t>
                                  </m:r>
                                </m:sup>
                              </m:sSup>
                            </m:e>
                          </m:d>
                          <m:d>
                            <m:dPr>
                              <m:ctrlPr>
                                <a:rPr lang="en-US" i="1">
                                  <a:latin typeface="Cambria Math" panose="02040503050406030204" pitchFamily="18" charset="0"/>
                                </a:rPr>
                              </m:ctrlPr>
                            </m:dPr>
                            <m:e>
                              <m:r>
                                <a:rPr lang="en-US">
                                  <a:latin typeface="Cambria Math" panose="02040503050406030204" pitchFamily="18" charset="0"/>
                                </a:rPr>
                                <m:t>8</m:t>
                              </m:r>
                              <m:r>
                                <a:rPr lang="en-US" i="1">
                                  <a:latin typeface="Cambria Math" panose="02040503050406030204" pitchFamily="18" charset="0"/>
                                </a:rPr>
                                <m:t>𝑖𝑛</m:t>
                              </m:r>
                            </m:e>
                          </m:d>
                        </m:num>
                        <m:den>
                          <m:sSup>
                            <m:sSupPr>
                              <m:ctrlPr>
                                <a:rPr lang="en-US" i="1">
                                  <a:latin typeface="Cambria Math" panose="02040503050406030204" pitchFamily="18" charset="0"/>
                                </a:rPr>
                              </m:ctrlPr>
                            </m:sSupPr>
                            <m:e>
                              <m:d>
                                <m:dPr>
                                  <m:ctrlPr>
                                    <a:rPr lang="en-US" i="1">
                                      <a:latin typeface="Cambria Math" panose="02040503050406030204" pitchFamily="18" charset="0"/>
                                    </a:rPr>
                                  </m:ctrlPr>
                                </m:dPr>
                                <m:e>
                                  <m:r>
                                    <a:rPr lang="en-US">
                                      <a:latin typeface="Cambria Math" panose="02040503050406030204" pitchFamily="18" charset="0"/>
                                    </a:rPr>
                                    <m:t>25 </m:t>
                                  </m:r>
                                  <m:r>
                                    <a:rPr lang="en-US" i="1">
                                      <a:latin typeface="Cambria Math" panose="02040503050406030204" pitchFamily="18" charset="0"/>
                                    </a:rPr>
                                    <m:t>𝑓𝑡</m:t>
                                  </m:r>
                                  <m:r>
                                    <a:rPr lang="en-US">
                                      <a:latin typeface="Cambria Math" panose="02040503050406030204" pitchFamily="18" charset="0"/>
                                    </a:rPr>
                                    <m:t>×12</m:t>
                                  </m:r>
                                  <m:f>
                                    <m:fPr>
                                      <m:type m:val="lin"/>
                                      <m:ctrlPr>
                                        <a:rPr lang="en-US" i="1">
                                          <a:latin typeface="Cambria Math" panose="02040503050406030204" pitchFamily="18" charset="0"/>
                                        </a:rPr>
                                      </m:ctrlPr>
                                    </m:fPr>
                                    <m:num>
                                      <m:r>
                                        <a:rPr lang="en-US" i="1">
                                          <a:latin typeface="Cambria Math" panose="02040503050406030204" pitchFamily="18" charset="0"/>
                                        </a:rPr>
                                        <m:t>𝑖𝑛</m:t>
                                      </m:r>
                                    </m:num>
                                    <m:den>
                                      <m:r>
                                        <a:rPr lang="en-US" i="1">
                                          <a:latin typeface="Cambria Math" panose="02040503050406030204" pitchFamily="18" charset="0"/>
                                        </a:rPr>
                                        <m:t>𝑓𝑡</m:t>
                                      </m:r>
                                    </m:den>
                                  </m:f>
                                </m:e>
                              </m:d>
                            </m:e>
                            <m:sup>
                              <m:r>
                                <a:rPr lang="en-US">
                                  <a:latin typeface="Cambria Math" panose="02040503050406030204" pitchFamily="18" charset="0"/>
                                </a:rPr>
                                <m:t>3</m:t>
                              </m:r>
                            </m:sup>
                          </m:sSup>
                          <m:r>
                            <a:rPr lang="en-US">
                              <a:latin typeface="Cambria Math" panose="02040503050406030204" pitchFamily="18" charset="0"/>
                            </a:rPr>
                            <m:t>=46 </m:t>
                          </m:r>
                          <m:r>
                            <a:rPr lang="en-US" i="1">
                              <a:latin typeface="Cambria Math" panose="02040503050406030204" pitchFamily="18" charset="0"/>
                            </a:rPr>
                            <m:t>𝑘𝑖𝑝𝑠</m:t>
                          </m:r>
                        </m:den>
                      </m:f>
                    </m:oMath>
                  </m:oMathPara>
                </a14:m>
                <a:endParaRPr lang="en-US" dirty="0"/>
              </a:p>
            </p:txBody>
          </p:sp>
        </mc:Choice>
        <mc:Fallback>
          <p:sp>
            <p:nvSpPr>
              <p:cNvPr id="7" name="Rectangle 6"/>
              <p:cNvSpPr>
                <a:spLocks noRot="1" noChangeAspect="1" noMove="1" noResize="1" noEditPoints="1" noAdjustHandles="1" noChangeArrowheads="1" noChangeShapeType="1" noTextEdit="1"/>
              </p:cNvSpPr>
              <p:nvPr/>
            </p:nvSpPr>
            <p:spPr>
              <a:xfrm>
                <a:off x="184489" y="4674542"/>
                <a:ext cx="9012238" cy="461665"/>
              </a:xfrm>
              <a:prstGeom prst="rect">
                <a:avLst/>
              </a:prstGeom>
              <a:blipFill>
                <a:blip r:embed="rId10"/>
                <a:stretch>
                  <a:fillRect t="-122368" r="-338" b="-19342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6" name="Rectangle 35"/>
              <p:cNvSpPr/>
              <p:nvPr/>
            </p:nvSpPr>
            <p:spPr>
              <a:xfrm>
                <a:off x="184489" y="4279553"/>
                <a:ext cx="2228851"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0">
                              <a:latin typeface="Cambria Math" panose="02040503050406030204" pitchFamily="18" charset="0"/>
                            </a:rPr>
                            <m:t>∆</m:t>
                          </m:r>
                        </m:sub>
                      </m:sSub>
                      <m:r>
                        <a:rPr lang="en-US" i="0">
                          <a:latin typeface="Cambria Math" panose="02040503050406030204" pitchFamily="18" charset="0"/>
                        </a:rPr>
                        <m:t>=</m:t>
                      </m:r>
                      <m:f>
                        <m:fPr>
                          <m:type m:val="lin"/>
                          <m:ctrlPr>
                            <a:rPr lang="en-US" i="1">
                              <a:latin typeface="Cambria Math" panose="02040503050406030204" pitchFamily="18" charset="0"/>
                            </a:rPr>
                          </m:ctrlPr>
                        </m:fPr>
                        <m:num>
                          <m:r>
                            <a:rPr lang="en-US" i="0">
                              <a:latin typeface="Cambria Math" panose="02040503050406030204" pitchFamily="18" charset="0"/>
                            </a:rPr>
                            <m:t>12</m:t>
                          </m:r>
                          <m:r>
                            <a:rPr lang="en-US" i="1">
                              <a:latin typeface="Cambria Math" panose="02040503050406030204" pitchFamily="18" charset="0"/>
                            </a:rPr>
                            <m:t>𝐸𝐼</m:t>
                          </m:r>
                          <m:r>
                            <a:rPr lang="en-US" i="0">
                              <a:latin typeface="Cambria Math" panose="02040503050406030204" pitchFamily="18" charset="0"/>
                            </a:rPr>
                            <m:t>∆</m:t>
                          </m:r>
                        </m:num>
                        <m:den>
                          <m:sSup>
                            <m:sSupPr>
                              <m:ctrlPr>
                                <a:rPr lang="en-US" i="1">
                                  <a:latin typeface="Cambria Math" panose="02040503050406030204" pitchFamily="18" charset="0"/>
                                </a:rPr>
                              </m:ctrlPr>
                            </m:sSupPr>
                            <m:e>
                              <m:r>
                                <a:rPr lang="en-US" i="1">
                                  <a:latin typeface="Cambria Math" panose="02040503050406030204" pitchFamily="18" charset="0"/>
                                </a:rPr>
                                <m:t>𝐿</m:t>
                              </m:r>
                            </m:e>
                            <m:sup>
                              <m:r>
                                <a:rPr lang="en-US" i="0">
                                  <a:latin typeface="Cambria Math" panose="02040503050406030204" pitchFamily="18" charset="0"/>
                                </a:rPr>
                                <m:t>3</m:t>
                              </m:r>
                            </m:sup>
                          </m:sSup>
                        </m:den>
                      </m:f>
                    </m:oMath>
                  </m:oMathPara>
                </a14:m>
                <a:endParaRPr lang="en-US" dirty="0"/>
              </a:p>
            </p:txBody>
          </p:sp>
        </mc:Choice>
        <mc:Fallback>
          <p:sp>
            <p:nvSpPr>
              <p:cNvPr id="36" name="Rectangle 35"/>
              <p:cNvSpPr>
                <a:spLocks noRot="1" noChangeAspect="1" noMove="1" noResize="1" noEditPoints="1" noAdjustHandles="1" noChangeArrowheads="1" noChangeShapeType="1" noTextEdit="1"/>
              </p:cNvSpPr>
              <p:nvPr/>
            </p:nvSpPr>
            <p:spPr>
              <a:xfrm>
                <a:off x="184489" y="4279553"/>
                <a:ext cx="2228851" cy="461665"/>
              </a:xfrm>
              <a:prstGeom prst="rect">
                <a:avLst/>
              </a:prstGeom>
              <a:blipFill>
                <a:blip r:embed="rId11"/>
                <a:stretch>
                  <a:fillRect t="-122368" r="-25137" b="-193421"/>
                </a:stretch>
              </a:blipFill>
            </p:spPr>
            <p:txBody>
              <a:bodyPr/>
              <a:lstStyle/>
              <a:p>
                <a:r>
                  <a:rPr lang="en-US">
                    <a:noFill/>
                  </a:rPr>
                  <a:t> </a:t>
                </a:r>
              </a:p>
            </p:txBody>
          </p:sp>
        </mc:Fallback>
      </mc:AlternateContent>
      <p:grpSp>
        <p:nvGrpSpPr>
          <p:cNvPr id="35" name="Group 34" descr="Diagram of a fixed-fixed beam with its ends subject to a relative vertical displacement of “delta.”  Standard formulas for the shear and moment are presented and evaluated based on the beam properties and dimensions.&#10;&#10;Even though the gravity framing was designed originally as pinned-ended, we know that the ends are not “true” pins.  If the beams were “true” pins, there would be no moments or shears produced by the differential settlement.  But we know that some moment will develop at these connections when the settlement occurs.   When we presume fixed-fixed behavior, we can assess the maximum possible moments that can occur, then determine which condition is actually the weak link – where the yielding will actually occur – by a comparison of the relative strengths."/>
          <p:cNvGrpSpPr/>
          <p:nvPr/>
        </p:nvGrpSpPr>
        <p:grpSpPr>
          <a:xfrm>
            <a:off x="1044118" y="2630723"/>
            <a:ext cx="7004507" cy="1766714"/>
            <a:chOff x="1044118" y="2630723"/>
            <a:chExt cx="7004507" cy="1766714"/>
          </a:xfrm>
        </p:grpSpPr>
        <p:sp>
          <p:nvSpPr>
            <p:cNvPr id="13" name="Freeform 12"/>
            <p:cNvSpPr/>
            <p:nvPr/>
          </p:nvSpPr>
          <p:spPr bwMode="auto">
            <a:xfrm>
              <a:off x="2276474" y="3005138"/>
              <a:ext cx="3586163" cy="747712"/>
            </a:xfrm>
            <a:custGeom>
              <a:avLst/>
              <a:gdLst>
                <a:gd name="connsiteX0" fmla="*/ 0 w 3848100"/>
                <a:gd name="connsiteY0" fmla="*/ 0 h 709993"/>
                <a:gd name="connsiteX1" fmla="*/ 300037 w 3848100"/>
                <a:gd name="connsiteY1" fmla="*/ 28575 h 709993"/>
                <a:gd name="connsiteX2" fmla="*/ 714375 w 3848100"/>
                <a:gd name="connsiteY2" fmla="*/ 76200 h 709993"/>
                <a:gd name="connsiteX3" fmla="*/ 1038225 w 3848100"/>
                <a:gd name="connsiteY3" fmla="*/ 152400 h 709993"/>
                <a:gd name="connsiteX4" fmla="*/ 1452562 w 3848100"/>
                <a:gd name="connsiteY4" fmla="*/ 295275 h 709993"/>
                <a:gd name="connsiteX5" fmla="*/ 1876425 w 3848100"/>
                <a:gd name="connsiteY5" fmla="*/ 442912 h 709993"/>
                <a:gd name="connsiteX6" fmla="*/ 2366962 w 3848100"/>
                <a:gd name="connsiteY6" fmla="*/ 585787 h 709993"/>
                <a:gd name="connsiteX7" fmla="*/ 2828925 w 3848100"/>
                <a:gd name="connsiteY7" fmla="*/ 666750 h 709993"/>
                <a:gd name="connsiteX8" fmla="*/ 3238500 w 3848100"/>
                <a:gd name="connsiteY8" fmla="*/ 704850 h 709993"/>
                <a:gd name="connsiteX9" fmla="*/ 3600450 w 3848100"/>
                <a:gd name="connsiteY9" fmla="*/ 709612 h 709993"/>
                <a:gd name="connsiteX10" fmla="*/ 3848100 w 3848100"/>
                <a:gd name="connsiteY10" fmla="*/ 704850 h 709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48100" h="709993">
                  <a:moveTo>
                    <a:pt x="0" y="0"/>
                  </a:moveTo>
                  <a:lnTo>
                    <a:pt x="300037" y="28575"/>
                  </a:lnTo>
                  <a:cubicBezTo>
                    <a:pt x="419099" y="41275"/>
                    <a:pt x="591344" y="55563"/>
                    <a:pt x="714375" y="76200"/>
                  </a:cubicBezTo>
                  <a:cubicBezTo>
                    <a:pt x="837406" y="96837"/>
                    <a:pt x="915194" y="115888"/>
                    <a:pt x="1038225" y="152400"/>
                  </a:cubicBezTo>
                  <a:cubicBezTo>
                    <a:pt x="1161256" y="188913"/>
                    <a:pt x="1452562" y="295275"/>
                    <a:pt x="1452562" y="295275"/>
                  </a:cubicBezTo>
                  <a:cubicBezTo>
                    <a:pt x="1592262" y="343694"/>
                    <a:pt x="1724025" y="394493"/>
                    <a:pt x="1876425" y="442912"/>
                  </a:cubicBezTo>
                  <a:cubicBezTo>
                    <a:pt x="2028825" y="491331"/>
                    <a:pt x="2208212" y="548481"/>
                    <a:pt x="2366962" y="585787"/>
                  </a:cubicBezTo>
                  <a:cubicBezTo>
                    <a:pt x="2525712" y="623093"/>
                    <a:pt x="2683669" y="646906"/>
                    <a:pt x="2828925" y="666750"/>
                  </a:cubicBezTo>
                  <a:cubicBezTo>
                    <a:pt x="2974181" y="686594"/>
                    <a:pt x="3109913" y="697706"/>
                    <a:pt x="3238500" y="704850"/>
                  </a:cubicBezTo>
                  <a:cubicBezTo>
                    <a:pt x="3367088" y="711994"/>
                    <a:pt x="3498850" y="709612"/>
                    <a:pt x="3600450" y="709612"/>
                  </a:cubicBezTo>
                  <a:cubicBezTo>
                    <a:pt x="3702050" y="709612"/>
                    <a:pt x="3775075" y="707231"/>
                    <a:pt x="3848100" y="704850"/>
                  </a:cubicBezTo>
                </a:path>
              </a:pathLst>
            </a:custGeom>
            <a:noFill/>
            <a:ln w="28575"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grpSp>
          <p:nvGrpSpPr>
            <p:cNvPr id="16" name="Group 15"/>
            <p:cNvGrpSpPr/>
            <p:nvPr/>
          </p:nvGrpSpPr>
          <p:grpSpPr>
            <a:xfrm>
              <a:off x="1665288" y="2630723"/>
              <a:ext cx="687386" cy="1274763"/>
              <a:chOff x="1665288" y="2630723"/>
              <a:chExt cx="687386" cy="1274763"/>
            </a:xfrm>
          </p:grpSpPr>
          <p:sp>
            <p:nvSpPr>
              <p:cNvPr id="14" name="Curved Right Arrow 13"/>
              <p:cNvSpPr/>
              <p:nvPr/>
            </p:nvSpPr>
            <p:spPr bwMode="auto">
              <a:xfrm>
                <a:off x="1665288" y="2630723"/>
                <a:ext cx="457200" cy="1237134"/>
              </a:xfrm>
              <a:prstGeom prst="curved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sp>
            <p:nvSpPr>
              <p:cNvPr id="15" name="Up Arrow 14"/>
              <p:cNvSpPr/>
              <p:nvPr/>
            </p:nvSpPr>
            <p:spPr bwMode="auto">
              <a:xfrm>
                <a:off x="2200274" y="2638425"/>
                <a:ext cx="152400" cy="1267061"/>
              </a:xfrm>
              <a:prstGeom prst="up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grpSp>
        <p:grpSp>
          <p:nvGrpSpPr>
            <p:cNvPr id="17" name="Group 16"/>
            <p:cNvGrpSpPr/>
            <p:nvPr/>
          </p:nvGrpSpPr>
          <p:grpSpPr>
            <a:xfrm rot="10800000">
              <a:off x="5862637" y="3122674"/>
              <a:ext cx="687386" cy="1274763"/>
              <a:chOff x="1665288" y="2630723"/>
              <a:chExt cx="687386" cy="1274763"/>
            </a:xfrm>
          </p:grpSpPr>
          <p:sp>
            <p:nvSpPr>
              <p:cNvPr id="18" name="Curved Right Arrow 17"/>
              <p:cNvSpPr/>
              <p:nvPr/>
            </p:nvSpPr>
            <p:spPr bwMode="auto">
              <a:xfrm>
                <a:off x="1665288" y="2630723"/>
                <a:ext cx="457200" cy="1237134"/>
              </a:xfrm>
              <a:prstGeom prst="curved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sp>
            <p:nvSpPr>
              <p:cNvPr id="19" name="Up Arrow 18"/>
              <p:cNvSpPr/>
              <p:nvPr/>
            </p:nvSpPr>
            <p:spPr bwMode="auto">
              <a:xfrm>
                <a:off x="2200274" y="2638425"/>
                <a:ext cx="152400" cy="1267061"/>
              </a:xfrm>
              <a:prstGeom prst="up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grpSp>
        <p:grpSp>
          <p:nvGrpSpPr>
            <p:cNvPr id="34" name="Group 33"/>
            <p:cNvGrpSpPr/>
            <p:nvPr/>
          </p:nvGrpSpPr>
          <p:grpSpPr>
            <a:xfrm>
              <a:off x="2276474" y="2855119"/>
              <a:ext cx="5772151" cy="1019882"/>
              <a:chOff x="2276474" y="2855119"/>
              <a:chExt cx="5772151" cy="1019882"/>
            </a:xfrm>
          </p:grpSpPr>
          <p:cxnSp>
            <p:nvCxnSpPr>
              <p:cNvPr id="21" name="Straight Connector 20"/>
              <p:cNvCxnSpPr>
                <a:stCxn id="13" idx="0"/>
              </p:cNvCxnSpPr>
              <p:nvPr/>
            </p:nvCxnSpPr>
            <p:spPr bwMode="auto">
              <a:xfrm>
                <a:off x="2276474" y="3005138"/>
                <a:ext cx="5667376" cy="0"/>
              </a:xfrm>
              <a:prstGeom prst="line">
                <a:avLst/>
              </a:prstGeom>
              <a:solidFill>
                <a:schemeClr val="accent1"/>
              </a:solidFill>
              <a:ln w="9525" cap="flat" cmpd="sng" algn="ctr">
                <a:solidFill>
                  <a:schemeClr val="tx1"/>
                </a:solidFill>
                <a:prstDash val="lgDash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Connector 21"/>
              <p:cNvCxnSpPr/>
              <p:nvPr/>
            </p:nvCxnSpPr>
            <p:spPr bwMode="auto">
              <a:xfrm>
                <a:off x="2276474" y="3755058"/>
                <a:ext cx="5667376" cy="0"/>
              </a:xfrm>
              <a:prstGeom prst="line">
                <a:avLst/>
              </a:prstGeom>
              <a:solidFill>
                <a:schemeClr val="accent1"/>
              </a:solidFill>
              <a:ln w="9525" cap="flat" cmpd="sng" algn="ctr">
                <a:solidFill>
                  <a:schemeClr val="tx1"/>
                </a:solidFill>
                <a:prstDash val="lgDash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Connector 23"/>
              <p:cNvCxnSpPr/>
              <p:nvPr/>
            </p:nvCxnSpPr>
            <p:spPr bwMode="auto">
              <a:xfrm>
                <a:off x="7762875" y="2855119"/>
                <a:ext cx="0" cy="1019882"/>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Connector 26"/>
              <p:cNvCxnSpPr/>
              <p:nvPr/>
            </p:nvCxnSpPr>
            <p:spPr bwMode="auto">
              <a:xfrm>
                <a:off x="7663543" y="2914650"/>
                <a:ext cx="194582" cy="208024"/>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Straight Connector 27"/>
              <p:cNvCxnSpPr/>
              <p:nvPr/>
            </p:nvCxnSpPr>
            <p:spPr bwMode="auto">
              <a:xfrm>
                <a:off x="7673068" y="3657600"/>
                <a:ext cx="194582" cy="208024"/>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TextBox 28"/>
              <p:cNvSpPr txBox="1"/>
              <p:nvPr/>
            </p:nvSpPr>
            <p:spPr>
              <a:xfrm>
                <a:off x="7753350" y="3109268"/>
                <a:ext cx="295275" cy="461665"/>
              </a:xfrm>
              <a:prstGeom prst="rect">
                <a:avLst/>
              </a:prstGeom>
              <a:noFill/>
            </p:spPr>
            <p:txBody>
              <a:bodyPr wrap="square" rtlCol="0">
                <a:spAutoFit/>
              </a:bodyPr>
              <a:lstStyle/>
              <a:p>
                <a:r>
                  <a:rPr lang="en-US" dirty="0">
                    <a:latin typeface="Symbol" panose="05050102010706020507" pitchFamily="18" charset="2"/>
                  </a:rPr>
                  <a:t>D</a:t>
                </a:r>
              </a:p>
            </p:txBody>
          </p:sp>
        </p:grpSp>
        <p:sp>
          <p:nvSpPr>
            <p:cNvPr id="30" name="TextBox 29"/>
            <p:cNvSpPr txBox="1"/>
            <p:nvPr/>
          </p:nvSpPr>
          <p:spPr>
            <a:xfrm>
              <a:off x="1044118" y="3005138"/>
              <a:ext cx="608013" cy="461665"/>
            </a:xfrm>
            <a:prstGeom prst="rect">
              <a:avLst/>
            </a:prstGeom>
            <a:noFill/>
          </p:spPr>
          <p:txBody>
            <a:bodyPr wrap="square" rtlCol="0">
              <a:spAutoFit/>
            </a:bodyPr>
            <a:lstStyle/>
            <a:p>
              <a:r>
                <a:rPr lang="en-US" dirty="0"/>
                <a:t>M</a:t>
              </a:r>
              <a:r>
                <a:rPr lang="en-US" baseline="-25000" dirty="0">
                  <a:latin typeface="Symbol" panose="05050102010706020507" pitchFamily="18" charset="2"/>
                </a:rPr>
                <a:t>D</a:t>
              </a:r>
            </a:p>
          </p:txBody>
        </p:sp>
        <p:sp>
          <p:nvSpPr>
            <p:cNvPr id="31" name="TextBox 30"/>
            <p:cNvSpPr txBox="1"/>
            <p:nvPr/>
          </p:nvSpPr>
          <p:spPr>
            <a:xfrm>
              <a:off x="1805327" y="3007526"/>
              <a:ext cx="608013" cy="461665"/>
            </a:xfrm>
            <a:prstGeom prst="rect">
              <a:avLst/>
            </a:prstGeom>
            <a:noFill/>
          </p:spPr>
          <p:txBody>
            <a:bodyPr wrap="square" rtlCol="0">
              <a:spAutoFit/>
            </a:bodyPr>
            <a:lstStyle/>
            <a:p>
              <a:r>
                <a:rPr lang="en-US" dirty="0"/>
                <a:t>V</a:t>
              </a:r>
              <a:r>
                <a:rPr lang="en-US" baseline="-25000" dirty="0">
                  <a:latin typeface="Symbol" panose="05050102010706020507" pitchFamily="18" charset="2"/>
                </a:rPr>
                <a:t>D</a:t>
              </a:r>
            </a:p>
          </p:txBody>
        </p:sp>
        <p:sp>
          <p:nvSpPr>
            <p:cNvPr id="32" name="TextBox 31"/>
            <p:cNvSpPr txBox="1"/>
            <p:nvPr/>
          </p:nvSpPr>
          <p:spPr>
            <a:xfrm>
              <a:off x="6538911" y="3548037"/>
              <a:ext cx="608013" cy="461665"/>
            </a:xfrm>
            <a:prstGeom prst="rect">
              <a:avLst/>
            </a:prstGeom>
            <a:noFill/>
          </p:spPr>
          <p:txBody>
            <a:bodyPr wrap="square" rtlCol="0">
              <a:spAutoFit/>
            </a:bodyPr>
            <a:lstStyle/>
            <a:p>
              <a:r>
                <a:rPr lang="en-US" dirty="0"/>
                <a:t>M</a:t>
              </a:r>
              <a:r>
                <a:rPr lang="en-US" baseline="-25000" dirty="0">
                  <a:latin typeface="Symbol" panose="05050102010706020507" pitchFamily="18" charset="2"/>
                </a:rPr>
                <a:t>D</a:t>
              </a:r>
            </a:p>
          </p:txBody>
        </p:sp>
        <p:sp>
          <p:nvSpPr>
            <p:cNvPr id="33" name="TextBox 32"/>
            <p:cNvSpPr txBox="1"/>
            <p:nvPr/>
          </p:nvSpPr>
          <p:spPr>
            <a:xfrm>
              <a:off x="5961514" y="3530779"/>
              <a:ext cx="608013" cy="461665"/>
            </a:xfrm>
            <a:prstGeom prst="rect">
              <a:avLst/>
            </a:prstGeom>
            <a:noFill/>
          </p:spPr>
          <p:txBody>
            <a:bodyPr wrap="square" rtlCol="0">
              <a:spAutoFit/>
            </a:bodyPr>
            <a:lstStyle/>
            <a:p>
              <a:r>
                <a:rPr lang="en-US" dirty="0"/>
                <a:t>V</a:t>
              </a:r>
              <a:r>
                <a:rPr lang="en-US" baseline="-25000" dirty="0">
                  <a:latin typeface="Symbol" panose="05050102010706020507" pitchFamily="18" charset="2"/>
                </a:rPr>
                <a:t>D</a:t>
              </a:r>
            </a:p>
          </p:txBody>
        </p:sp>
      </p:grpSp>
      <p:sp>
        <p:nvSpPr>
          <p:cNvPr id="3" name="Content Placeholder 2"/>
          <p:cNvSpPr>
            <a:spLocks noGrp="1"/>
          </p:cNvSpPr>
          <p:nvPr>
            <p:ph idx="1"/>
          </p:nvPr>
        </p:nvSpPr>
        <p:spPr>
          <a:xfrm>
            <a:off x="661988" y="1604963"/>
            <a:ext cx="7772400" cy="1033462"/>
          </a:xfrm>
        </p:spPr>
        <p:txBody>
          <a:bodyPr/>
          <a:lstStyle/>
          <a:p>
            <a:r>
              <a:rPr lang="en-US" dirty="0"/>
              <a:t>Consider the beam fixed-ended with an imposed displacement</a:t>
            </a:r>
          </a:p>
        </p:txBody>
      </p:sp>
      <p:sp>
        <p:nvSpPr>
          <p:cNvPr id="2" name="Title 1"/>
          <p:cNvSpPr>
            <a:spLocks noGrp="1"/>
          </p:cNvSpPr>
          <p:nvPr>
            <p:ph type="title"/>
          </p:nvPr>
        </p:nvSpPr>
        <p:spPr/>
        <p:txBody>
          <a:bodyPr/>
          <a:lstStyle/>
          <a:p>
            <a:r>
              <a:rPr lang="en-US" dirty="0"/>
              <a:t>Check of W16x36 Beam</a:t>
            </a:r>
          </a:p>
        </p:txBody>
      </p:sp>
    </p:spTree>
    <p:extLst>
      <p:ext uri="{BB962C8B-B14F-4D97-AF65-F5344CB8AC3E}">
        <p14:creationId xmlns:p14="http://schemas.microsoft.com/office/powerpoint/2010/main" val="29052491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42</a:t>
            </a:fld>
            <a:endParaRPr lang="en-US" dirty="0"/>
          </a:p>
        </p:txBody>
      </p:sp>
      <mc:AlternateContent xmlns:mc="http://schemas.openxmlformats.org/markup-compatibility/2006" xmlns:a14="http://schemas.microsoft.com/office/drawing/2010/main">
        <mc:Choice Requires="a14">
          <p:sp>
            <p:nvSpPr>
              <p:cNvPr id="11" name="Rectangle 10"/>
              <p:cNvSpPr/>
              <p:nvPr/>
            </p:nvSpPr>
            <p:spPr>
              <a:xfrm>
                <a:off x="2122488" y="5103338"/>
                <a:ext cx="4376775"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𝑢</m:t>
                          </m:r>
                        </m:sub>
                      </m:sSub>
                      <m:r>
                        <a:rPr lang="en-US" i="0">
                          <a:latin typeface="Cambria Math" panose="02040503050406030204" pitchFamily="18" charset="0"/>
                        </a:rPr>
                        <m:t>=577+45=622 </m:t>
                      </m:r>
                      <m:r>
                        <a:rPr lang="en-US" i="1">
                          <a:latin typeface="Cambria Math" panose="02040503050406030204" pitchFamily="18" charset="0"/>
                        </a:rPr>
                        <m:t>𝑘𝑖𝑝</m:t>
                      </m:r>
                      <m:r>
                        <a:rPr lang="en-US" i="0">
                          <a:latin typeface="Cambria Math" panose="02040503050406030204" pitchFamily="18" charset="0"/>
                        </a:rPr>
                        <m:t>−</m:t>
                      </m:r>
                      <m:r>
                        <a:rPr lang="en-US" i="1">
                          <a:latin typeface="Cambria Math" panose="02040503050406030204" pitchFamily="18" charset="0"/>
                        </a:rPr>
                        <m:t>𝑓𝑡</m:t>
                      </m:r>
                    </m:oMath>
                  </m:oMathPara>
                </a14:m>
                <a:endParaRPr lang="en-US" dirty="0"/>
              </a:p>
            </p:txBody>
          </p:sp>
        </mc:Choice>
        <mc:Fallback xmlns="">
          <p:sp>
            <p:nvSpPr>
              <p:cNvPr id="11" name="Rectangle 10"/>
              <p:cNvSpPr>
                <a:spLocks noRot="1" noChangeAspect="1" noMove="1" noResize="1" noEditPoints="1" noAdjustHandles="1" noChangeArrowheads="1" noChangeShapeType="1" noTextEdit="1"/>
              </p:cNvSpPr>
              <p:nvPr/>
            </p:nvSpPr>
            <p:spPr>
              <a:xfrm>
                <a:off x="2122488" y="5103338"/>
                <a:ext cx="4376775" cy="461665"/>
              </a:xfrm>
              <a:prstGeom prst="rect">
                <a:avLst/>
              </a:prstGeom>
              <a:blipFill rotWithShape="0">
                <a:blip r:embed="rId7"/>
                <a:stretch>
                  <a:fillRect b="-1973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Rectangle 9"/>
              <p:cNvSpPr/>
              <p:nvPr/>
            </p:nvSpPr>
            <p:spPr>
              <a:xfrm>
                <a:off x="2122488" y="4722746"/>
                <a:ext cx="3393750"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𝑢</m:t>
                          </m:r>
                        </m:sub>
                      </m:sSub>
                      <m:r>
                        <a:rPr lang="en-US" i="0">
                          <a:latin typeface="Cambria Math" panose="02040503050406030204" pitchFamily="18" charset="0"/>
                        </a:rPr>
                        <m:t>=46+11=57 </m:t>
                      </m:r>
                      <m:r>
                        <a:rPr lang="en-US" i="1">
                          <a:latin typeface="Cambria Math" panose="02040503050406030204" pitchFamily="18" charset="0"/>
                        </a:rPr>
                        <m:t>𝑘𝑖𝑝𝑠</m:t>
                      </m:r>
                    </m:oMath>
                  </m:oMathPara>
                </a14:m>
                <a:endParaRPr lang="en-US" dirty="0"/>
              </a:p>
            </p:txBody>
          </p:sp>
        </mc:Choice>
        <mc:Fallback>
          <p:sp>
            <p:nvSpPr>
              <p:cNvPr id="10" name="Rectangle 9"/>
              <p:cNvSpPr>
                <a:spLocks noRot="1" noChangeAspect="1" noMove="1" noResize="1" noEditPoints="1" noAdjustHandles="1" noChangeArrowheads="1" noChangeShapeType="1" noTextEdit="1"/>
              </p:cNvSpPr>
              <p:nvPr/>
            </p:nvSpPr>
            <p:spPr>
              <a:xfrm>
                <a:off x="2122488" y="4722746"/>
                <a:ext cx="3393750" cy="461665"/>
              </a:xfrm>
              <a:prstGeom prst="rect">
                <a:avLst/>
              </a:prstGeom>
              <a:blipFill>
                <a:blip r:embed="rId8"/>
                <a:stretch>
                  <a:fillRect b="-2133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Rectangle 8"/>
              <p:cNvSpPr/>
              <p:nvPr/>
            </p:nvSpPr>
            <p:spPr>
              <a:xfrm>
                <a:off x="143669" y="4082351"/>
                <a:ext cx="6953250" cy="49917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𝑢𝑔</m:t>
                          </m:r>
                        </m:sub>
                      </m:sSub>
                      <m:r>
                        <a:rPr lang="en-US" i="0">
                          <a:latin typeface="Cambria Math" panose="02040503050406030204" pitchFamily="18" charset="0"/>
                        </a:rPr>
                        <m:t>=</m:t>
                      </m:r>
                      <m:f>
                        <m:fPr>
                          <m:type m:val="lin"/>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𝑤</m:t>
                              </m:r>
                            </m:e>
                            <m:sub>
                              <m:r>
                                <a:rPr lang="en-US" i="1">
                                  <a:latin typeface="Cambria Math" panose="02040503050406030204" pitchFamily="18" charset="0"/>
                                </a:rPr>
                                <m:t>𝑢𝑔</m:t>
                              </m:r>
                            </m:sub>
                          </m:sSub>
                          <m:sSup>
                            <m:sSupPr>
                              <m:ctrlPr>
                                <a:rPr lang="en-US" i="1">
                                  <a:latin typeface="Cambria Math" panose="02040503050406030204" pitchFamily="18" charset="0"/>
                                </a:rPr>
                              </m:ctrlPr>
                            </m:sSupPr>
                            <m:e>
                              <m:r>
                                <a:rPr lang="en-US" i="1">
                                  <a:latin typeface="Cambria Math" panose="02040503050406030204" pitchFamily="18" charset="0"/>
                                </a:rPr>
                                <m:t>𝑙</m:t>
                              </m:r>
                            </m:e>
                            <m:sup>
                              <m:r>
                                <a:rPr lang="en-US" i="0">
                                  <a:latin typeface="Cambria Math" panose="02040503050406030204" pitchFamily="18" charset="0"/>
                                </a:rPr>
                                <m:t>2</m:t>
                              </m:r>
                            </m:sup>
                          </m:sSup>
                        </m:num>
                        <m:den>
                          <m:r>
                            <a:rPr lang="en-US" i="0">
                              <a:latin typeface="Cambria Math" panose="02040503050406030204" pitchFamily="18" charset="0"/>
                            </a:rPr>
                            <m:t>12</m:t>
                          </m:r>
                        </m:den>
                      </m:f>
                      <m:r>
                        <a:rPr lang="en-US" i="0">
                          <a:latin typeface="Cambria Math" panose="02040503050406030204" pitchFamily="18" charset="0"/>
                        </a:rPr>
                        <m:t>=</m:t>
                      </m:r>
                      <m:f>
                        <m:fPr>
                          <m:type m:val="lin"/>
                          <m:ctrlPr>
                            <a:rPr lang="en-US" i="1">
                              <a:latin typeface="Cambria Math" panose="02040503050406030204" pitchFamily="18" charset="0"/>
                            </a:rPr>
                          </m:ctrlPr>
                        </m:fPr>
                        <m:num>
                          <m:d>
                            <m:dPr>
                              <m:ctrlPr>
                                <a:rPr lang="en-US" i="1">
                                  <a:latin typeface="Cambria Math" panose="02040503050406030204" pitchFamily="18" charset="0"/>
                                </a:rPr>
                              </m:ctrlPr>
                            </m:dPr>
                            <m:e>
                              <m:r>
                                <a:rPr lang="en-US" i="0">
                                  <a:latin typeface="Cambria Math" panose="02040503050406030204" pitchFamily="18" charset="0"/>
                                </a:rPr>
                                <m:t>0.866</m:t>
                              </m:r>
                            </m:e>
                          </m:d>
                          <m:sSup>
                            <m:sSupPr>
                              <m:ctrlPr>
                                <a:rPr lang="en-US" i="1">
                                  <a:latin typeface="Cambria Math" panose="02040503050406030204" pitchFamily="18" charset="0"/>
                                </a:rPr>
                              </m:ctrlPr>
                            </m:sSupPr>
                            <m:e>
                              <m:d>
                                <m:dPr>
                                  <m:ctrlPr>
                                    <a:rPr lang="en-US" i="1">
                                      <a:latin typeface="Cambria Math" panose="02040503050406030204" pitchFamily="18" charset="0"/>
                                    </a:rPr>
                                  </m:ctrlPr>
                                </m:dPr>
                                <m:e>
                                  <m:r>
                                    <a:rPr lang="en-US" i="0">
                                      <a:latin typeface="Cambria Math" panose="02040503050406030204" pitchFamily="18" charset="0"/>
                                    </a:rPr>
                                    <m:t>25</m:t>
                                  </m:r>
                                </m:e>
                              </m:d>
                            </m:e>
                            <m:sup>
                              <m:r>
                                <a:rPr lang="en-US" i="0">
                                  <a:latin typeface="Cambria Math" panose="02040503050406030204" pitchFamily="18" charset="0"/>
                                </a:rPr>
                                <m:t>2</m:t>
                              </m:r>
                            </m:sup>
                          </m:sSup>
                        </m:num>
                        <m:den>
                          <m:r>
                            <a:rPr lang="en-US" i="0">
                              <a:latin typeface="Cambria Math" panose="02040503050406030204" pitchFamily="18" charset="0"/>
                            </a:rPr>
                            <m:t>12</m:t>
                          </m:r>
                        </m:den>
                      </m:f>
                      <m:r>
                        <a:rPr lang="en-US" i="0">
                          <a:latin typeface="Cambria Math" panose="02040503050406030204" pitchFamily="18" charset="0"/>
                        </a:rPr>
                        <m:t>=45 </m:t>
                      </m:r>
                      <m:r>
                        <a:rPr lang="en-US" i="1">
                          <a:latin typeface="Cambria Math" panose="02040503050406030204" pitchFamily="18" charset="0"/>
                        </a:rPr>
                        <m:t>𝑘𝑖𝑝</m:t>
                      </m:r>
                      <m:r>
                        <a:rPr lang="en-US" i="0">
                          <a:latin typeface="Cambria Math" panose="02040503050406030204" pitchFamily="18" charset="0"/>
                        </a:rPr>
                        <m:t>−</m:t>
                      </m:r>
                      <m:r>
                        <a:rPr lang="en-US" i="1">
                          <a:latin typeface="Cambria Math" panose="02040503050406030204" pitchFamily="18" charset="0"/>
                        </a:rPr>
                        <m:t>𝑓𝑡</m:t>
                      </m:r>
                    </m:oMath>
                  </m:oMathPara>
                </a14:m>
                <a:endParaRPr lang="en-US" dirty="0"/>
              </a:p>
            </p:txBody>
          </p:sp>
        </mc:Choice>
        <mc:Fallback>
          <p:sp>
            <p:nvSpPr>
              <p:cNvPr id="9" name="Rectangle 8"/>
              <p:cNvSpPr>
                <a:spLocks noRot="1" noChangeAspect="1" noMove="1" noResize="1" noEditPoints="1" noAdjustHandles="1" noChangeArrowheads="1" noChangeShapeType="1" noTextEdit="1"/>
              </p:cNvSpPr>
              <p:nvPr/>
            </p:nvSpPr>
            <p:spPr>
              <a:xfrm>
                <a:off x="143669" y="4082351"/>
                <a:ext cx="6953250" cy="499176"/>
              </a:xfrm>
              <a:prstGeom prst="rect">
                <a:avLst/>
              </a:prstGeom>
              <a:blipFill>
                <a:blip r:embed="rId9"/>
                <a:stretch>
                  <a:fillRect t="-113415" r="-351" b="-17195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Rectangle 7"/>
              <p:cNvSpPr/>
              <p:nvPr/>
            </p:nvSpPr>
            <p:spPr>
              <a:xfrm>
                <a:off x="200025" y="3645094"/>
                <a:ext cx="5657850" cy="49173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𝑢𝑔</m:t>
                          </m:r>
                        </m:sub>
                      </m:sSub>
                      <m:r>
                        <a:rPr lang="en-US" i="0">
                          <a:latin typeface="Cambria Math" panose="02040503050406030204" pitchFamily="18" charset="0"/>
                        </a:rPr>
                        <m:t>=</m:t>
                      </m:r>
                      <m:f>
                        <m:fPr>
                          <m:type m:val="lin"/>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𝑤</m:t>
                              </m:r>
                            </m:e>
                            <m:sub>
                              <m:r>
                                <a:rPr lang="en-US" i="1">
                                  <a:latin typeface="Cambria Math" panose="02040503050406030204" pitchFamily="18" charset="0"/>
                                </a:rPr>
                                <m:t>𝑢𝑔</m:t>
                              </m:r>
                            </m:sub>
                          </m:sSub>
                          <m:r>
                            <a:rPr lang="en-US" i="1">
                              <a:latin typeface="Cambria Math" panose="02040503050406030204" pitchFamily="18" charset="0"/>
                            </a:rPr>
                            <m:t>𝑙</m:t>
                          </m:r>
                        </m:num>
                        <m:den>
                          <m:r>
                            <a:rPr lang="en-US" i="0">
                              <a:latin typeface="Cambria Math" panose="02040503050406030204" pitchFamily="18" charset="0"/>
                            </a:rPr>
                            <m:t>2</m:t>
                          </m:r>
                        </m:den>
                      </m:f>
                      <m:r>
                        <a:rPr lang="en-US" i="0">
                          <a:latin typeface="Cambria Math" panose="02040503050406030204" pitchFamily="18" charset="0"/>
                        </a:rPr>
                        <m:t>=</m:t>
                      </m:r>
                      <m:f>
                        <m:fPr>
                          <m:type m:val="lin"/>
                          <m:ctrlPr>
                            <a:rPr lang="en-US" i="1">
                              <a:latin typeface="Cambria Math" panose="02040503050406030204" pitchFamily="18" charset="0"/>
                            </a:rPr>
                          </m:ctrlPr>
                        </m:fPr>
                        <m:num>
                          <m:d>
                            <m:dPr>
                              <m:ctrlPr>
                                <a:rPr lang="en-US" i="1">
                                  <a:latin typeface="Cambria Math" panose="02040503050406030204" pitchFamily="18" charset="0"/>
                                </a:rPr>
                              </m:ctrlPr>
                            </m:dPr>
                            <m:e>
                              <m:r>
                                <a:rPr lang="en-US" i="0">
                                  <a:latin typeface="Cambria Math" panose="02040503050406030204" pitchFamily="18" charset="0"/>
                                </a:rPr>
                                <m:t>.866</m:t>
                              </m:r>
                            </m:e>
                          </m:d>
                          <m:d>
                            <m:dPr>
                              <m:ctrlPr>
                                <a:rPr lang="en-US" i="1">
                                  <a:latin typeface="Cambria Math" panose="02040503050406030204" pitchFamily="18" charset="0"/>
                                </a:rPr>
                              </m:ctrlPr>
                            </m:dPr>
                            <m:e>
                              <m:r>
                                <a:rPr lang="en-US" i="0">
                                  <a:latin typeface="Cambria Math" panose="02040503050406030204" pitchFamily="18" charset="0"/>
                                </a:rPr>
                                <m:t>25</m:t>
                              </m:r>
                            </m:e>
                          </m:d>
                        </m:num>
                        <m:den>
                          <m:r>
                            <a:rPr lang="en-US" i="0">
                              <a:latin typeface="Cambria Math" panose="02040503050406030204" pitchFamily="18" charset="0"/>
                            </a:rPr>
                            <m:t>2</m:t>
                          </m:r>
                        </m:den>
                      </m:f>
                      <m:r>
                        <a:rPr lang="en-US" i="0">
                          <a:latin typeface="Cambria Math" panose="02040503050406030204" pitchFamily="18" charset="0"/>
                        </a:rPr>
                        <m:t>=11 </m:t>
                      </m:r>
                      <m:r>
                        <a:rPr lang="en-US" i="1">
                          <a:latin typeface="Cambria Math" panose="02040503050406030204" pitchFamily="18" charset="0"/>
                        </a:rPr>
                        <m:t>𝑘𝑖𝑝𝑠</m:t>
                      </m:r>
                    </m:oMath>
                  </m:oMathPara>
                </a14:m>
                <a:endParaRPr lang="en-US" dirty="0"/>
              </a:p>
            </p:txBody>
          </p:sp>
        </mc:Choice>
        <mc:Fallback>
          <p:sp>
            <p:nvSpPr>
              <p:cNvPr id="8" name="Rectangle 7"/>
              <p:cNvSpPr>
                <a:spLocks noRot="1" noChangeAspect="1" noMove="1" noResize="1" noEditPoints="1" noAdjustHandles="1" noChangeArrowheads="1" noChangeShapeType="1" noTextEdit="1"/>
              </p:cNvSpPr>
              <p:nvPr/>
            </p:nvSpPr>
            <p:spPr>
              <a:xfrm>
                <a:off x="200025" y="3645094"/>
                <a:ext cx="5657850" cy="491738"/>
              </a:xfrm>
              <a:prstGeom prst="rect">
                <a:avLst/>
              </a:prstGeom>
              <a:blipFill>
                <a:blip r:embed="rId10"/>
                <a:stretch>
                  <a:fillRect t="-116049" b="-17407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Rectangle 5"/>
              <p:cNvSpPr/>
              <p:nvPr/>
            </p:nvSpPr>
            <p:spPr>
              <a:xfrm>
                <a:off x="29369" y="3166055"/>
                <a:ext cx="8705850" cy="49173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𝑤</m:t>
                          </m:r>
                        </m:e>
                        <m:sub>
                          <m:r>
                            <a:rPr lang="en-US" i="1">
                              <a:latin typeface="Cambria Math" panose="02040503050406030204" pitchFamily="18" charset="0"/>
                            </a:rPr>
                            <m:t>𝑢𝑔</m:t>
                          </m:r>
                        </m:sub>
                      </m:sSub>
                      <m:r>
                        <a:rPr lang="en-US" i="0">
                          <a:latin typeface="Cambria Math" panose="02040503050406030204" pitchFamily="18" charset="0"/>
                        </a:rPr>
                        <m:t>=1.2</m:t>
                      </m:r>
                      <m:d>
                        <m:dPr>
                          <m:ctrlPr>
                            <a:rPr lang="en-US" i="1">
                              <a:latin typeface="Cambria Math" panose="02040503050406030204" pitchFamily="18" charset="0"/>
                            </a:rPr>
                          </m:ctrlPr>
                        </m:dPr>
                        <m:e>
                          <m:r>
                            <a:rPr lang="en-US" i="0">
                              <a:latin typeface="Cambria Math" panose="02040503050406030204" pitchFamily="18" charset="0"/>
                            </a:rPr>
                            <m:t>4.17×85+280</m:t>
                          </m:r>
                        </m:e>
                      </m:d>
                      <m:r>
                        <a:rPr lang="en-US" i="0">
                          <a:latin typeface="Cambria Math" panose="02040503050406030204" pitchFamily="18" charset="0"/>
                        </a:rPr>
                        <m:t>+0.5</m:t>
                      </m:r>
                      <m:d>
                        <m:dPr>
                          <m:ctrlPr>
                            <a:rPr lang="en-US" i="1">
                              <a:latin typeface="Cambria Math" panose="02040503050406030204" pitchFamily="18" charset="0"/>
                            </a:rPr>
                          </m:ctrlPr>
                        </m:dPr>
                        <m:e>
                          <m:r>
                            <a:rPr lang="en-US" i="0">
                              <a:latin typeface="Cambria Math" panose="02040503050406030204" pitchFamily="18" charset="0"/>
                            </a:rPr>
                            <m:t>4.17×50</m:t>
                          </m:r>
                        </m:e>
                      </m:d>
                      <m:r>
                        <a:rPr lang="en-US" i="0">
                          <a:latin typeface="Cambria Math" panose="02040503050406030204" pitchFamily="18" charset="0"/>
                        </a:rPr>
                        <m:t>=0.866 </m:t>
                      </m:r>
                      <m:r>
                        <a:rPr lang="en-US" i="1">
                          <a:latin typeface="Cambria Math" panose="02040503050406030204" pitchFamily="18" charset="0"/>
                        </a:rPr>
                        <m:t>𝑘𝑖</m:t>
                      </m:r>
                      <m:f>
                        <m:fPr>
                          <m:type m:val="lin"/>
                          <m:ctrlPr>
                            <a:rPr lang="en-US" i="1">
                              <a:latin typeface="Cambria Math" panose="02040503050406030204" pitchFamily="18" charset="0"/>
                            </a:rPr>
                          </m:ctrlPr>
                        </m:fPr>
                        <m:num>
                          <m:r>
                            <a:rPr lang="en-US" i="1">
                              <a:latin typeface="Cambria Math" panose="02040503050406030204" pitchFamily="18" charset="0"/>
                            </a:rPr>
                            <m:t>𝑝</m:t>
                          </m:r>
                        </m:num>
                        <m:den>
                          <m:r>
                            <a:rPr lang="en-US" i="1">
                              <a:latin typeface="Cambria Math" panose="02040503050406030204" pitchFamily="18" charset="0"/>
                            </a:rPr>
                            <m:t>𝑓</m:t>
                          </m:r>
                        </m:den>
                      </m:f>
                      <m:r>
                        <a:rPr lang="en-US" i="1">
                          <a:latin typeface="Cambria Math" panose="02040503050406030204" pitchFamily="18" charset="0"/>
                        </a:rPr>
                        <m:t>𝑡</m:t>
                      </m:r>
                    </m:oMath>
                  </m:oMathPara>
                </a14:m>
                <a:endParaRPr lang="en-US" dirty="0"/>
              </a:p>
            </p:txBody>
          </p:sp>
        </mc:Choice>
        <mc:Fallback>
          <p:sp>
            <p:nvSpPr>
              <p:cNvPr id="6" name="Rectangle 5"/>
              <p:cNvSpPr>
                <a:spLocks noRot="1" noChangeAspect="1" noMove="1" noResize="1" noEditPoints="1" noAdjustHandles="1" noChangeArrowheads="1" noChangeShapeType="1" noTextEdit="1"/>
              </p:cNvSpPr>
              <p:nvPr/>
            </p:nvSpPr>
            <p:spPr>
              <a:xfrm>
                <a:off x="29369" y="3166055"/>
                <a:ext cx="8705850" cy="491738"/>
              </a:xfrm>
              <a:prstGeom prst="rect">
                <a:avLst/>
              </a:prstGeom>
              <a:blipFill>
                <a:blip r:embed="rId11"/>
                <a:stretch>
                  <a:fillRect t="-116049" r="-3922" b="-174074"/>
                </a:stretch>
              </a:blipFill>
            </p:spPr>
            <p:txBody>
              <a:bodyPr/>
              <a:lstStyle/>
              <a:p>
                <a:r>
                  <a:rPr lang="en-US">
                    <a:noFill/>
                  </a:rPr>
                  <a:t> </a:t>
                </a:r>
              </a:p>
            </p:txBody>
          </p:sp>
        </mc:Fallback>
      </mc:AlternateContent>
      <p:sp>
        <p:nvSpPr>
          <p:cNvPr id="3" name="Content Placeholder 2"/>
          <p:cNvSpPr>
            <a:spLocks noGrp="1"/>
          </p:cNvSpPr>
          <p:nvPr>
            <p:ph idx="1"/>
          </p:nvPr>
        </p:nvSpPr>
        <p:spPr>
          <a:xfrm>
            <a:off x="661988" y="1604962"/>
            <a:ext cx="7772400" cy="1595437"/>
          </a:xfrm>
        </p:spPr>
        <p:txBody>
          <a:bodyPr/>
          <a:lstStyle/>
          <a:p>
            <a:r>
              <a:rPr lang="en-US" dirty="0"/>
              <a:t>Compute the gravity shear and moment</a:t>
            </a:r>
          </a:p>
          <a:p>
            <a:pPr lvl="1"/>
            <a:r>
              <a:rPr lang="en-US" dirty="0"/>
              <a:t>85 </a:t>
            </a:r>
            <a:r>
              <a:rPr lang="en-US" dirty="0" err="1"/>
              <a:t>psf</a:t>
            </a:r>
            <a:r>
              <a:rPr lang="en-US" dirty="0"/>
              <a:t> dead load, 50 </a:t>
            </a:r>
            <a:r>
              <a:rPr lang="en-US" dirty="0" err="1"/>
              <a:t>psf</a:t>
            </a:r>
            <a:r>
              <a:rPr lang="en-US" dirty="0"/>
              <a:t> live load</a:t>
            </a:r>
          </a:p>
          <a:p>
            <a:pPr lvl="1"/>
            <a:r>
              <a:rPr lang="en-US" dirty="0"/>
              <a:t>4.17 feet tributary width</a:t>
            </a:r>
          </a:p>
        </p:txBody>
      </p:sp>
      <p:sp>
        <p:nvSpPr>
          <p:cNvPr id="2" name="Title 1"/>
          <p:cNvSpPr>
            <a:spLocks noGrp="1"/>
          </p:cNvSpPr>
          <p:nvPr>
            <p:ph type="title"/>
          </p:nvPr>
        </p:nvSpPr>
        <p:spPr/>
        <p:txBody>
          <a:bodyPr/>
          <a:lstStyle/>
          <a:p>
            <a:r>
              <a:rPr lang="en-US" dirty="0"/>
              <a:t>Add gravity loading</a:t>
            </a:r>
          </a:p>
        </p:txBody>
      </p:sp>
    </p:spTree>
    <p:extLst>
      <p:ext uri="{BB962C8B-B14F-4D97-AF65-F5344CB8AC3E}">
        <p14:creationId xmlns:p14="http://schemas.microsoft.com/office/powerpoint/2010/main" val="37310273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43</a:t>
            </a:fld>
            <a:endParaRPr lang="en-US" dirty="0"/>
          </a:p>
        </p:txBody>
      </p:sp>
      <p:sp>
        <p:nvSpPr>
          <p:cNvPr id="3" name="Content Placeholder 2"/>
          <p:cNvSpPr>
            <a:spLocks noGrp="1"/>
          </p:cNvSpPr>
          <p:nvPr>
            <p:ph idx="1"/>
          </p:nvPr>
        </p:nvSpPr>
        <p:spPr/>
        <p:txBody>
          <a:bodyPr/>
          <a:lstStyle/>
          <a:p>
            <a:r>
              <a:rPr lang="en-US" dirty="0"/>
              <a:t>Shear capacity </a:t>
            </a:r>
            <a:r>
              <a:rPr lang="en-US" i="1" dirty="0" err="1">
                <a:latin typeface="Symbol" panose="05050102010706020507" pitchFamily="18" charset="2"/>
                <a:cs typeface="Times New Roman" panose="02020603050405020304" pitchFamily="18" charset="0"/>
              </a:rPr>
              <a:t>f</a:t>
            </a:r>
            <a:r>
              <a:rPr lang="en-US" i="1" dirty="0" err="1">
                <a:latin typeface="Times New Roman" panose="02020603050405020304" pitchFamily="18" charset="0"/>
                <a:cs typeface="Times New Roman" panose="02020603050405020304" pitchFamily="18" charset="0"/>
              </a:rPr>
              <a:t>Vn</a:t>
            </a:r>
            <a:r>
              <a:rPr lang="en-US" dirty="0"/>
              <a:t> = 141 kip</a:t>
            </a:r>
          </a:p>
          <a:p>
            <a:pPr lvl="1"/>
            <a:r>
              <a:rPr lang="en-US" dirty="0"/>
              <a:t>Beam is adequate for shear</a:t>
            </a:r>
          </a:p>
          <a:p>
            <a:r>
              <a:rPr lang="en-US" dirty="0"/>
              <a:t>Flexural capacity </a:t>
            </a:r>
            <a:r>
              <a:rPr lang="en-US" i="1" dirty="0" err="1">
                <a:latin typeface="Symbol" panose="05050102010706020507" pitchFamily="18" charset="2"/>
                <a:cs typeface="Times New Roman" panose="02020603050405020304" pitchFamily="18" charset="0"/>
              </a:rPr>
              <a:t>f</a:t>
            </a:r>
            <a:r>
              <a:rPr lang="en-US" i="1" dirty="0" err="1">
                <a:latin typeface="Times New Roman" panose="02020603050405020304" pitchFamily="18" charset="0"/>
                <a:cs typeface="Times New Roman" panose="02020603050405020304" pitchFamily="18" charset="0"/>
              </a:rPr>
              <a:t>Mn</a:t>
            </a:r>
            <a:r>
              <a:rPr lang="en-US" dirty="0"/>
              <a:t> = 174 kip-</a:t>
            </a:r>
            <a:r>
              <a:rPr lang="en-US" dirty="0" err="1"/>
              <a:t>ft</a:t>
            </a:r>
            <a:endParaRPr lang="en-US" dirty="0"/>
          </a:p>
          <a:p>
            <a:pPr lvl="1"/>
            <a:r>
              <a:rPr lang="en-US" dirty="0"/>
              <a:t>Demand exceeds flexural capacity</a:t>
            </a:r>
          </a:p>
          <a:p>
            <a:pPr lvl="1"/>
            <a:r>
              <a:rPr lang="en-US" dirty="0"/>
              <a:t>Either the beam will yield in flexure or the connection will yield</a:t>
            </a:r>
          </a:p>
          <a:p>
            <a:endParaRPr lang="en-US" dirty="0"/>
          </a:p>
          <a:p>
            <a:endParaRPr lang="en-US" dirty="0"/>
          </a:p>
        </p:txBody>
      </p:sp>
      <p:sp>
        <p:nvSpPr>
          <p:cNvPr id="2" name="Title 1"/>
          <p:cNvSpPr>
            <a:spLocks noGrp="1"/>
          </p:cNvSpPr>
          <p:nvPr>
            <p:ph type="title"/>
          </p:nvPr>
        </p:nvSpPr>
        <p:spPr/>
        <p:txBody>
          <a:bodyPr/>
          <a:lstStyle/>
          <a:p>
            <a:r>
              <a:rPr lang="en-US" dirty="0"/>
              <a:t>Compare to design values</a:t>
            </a:r>
          </a:p>
        </p:txBody>
      </p:sp>
    </p:spTree>
    <p:extLst>
      <p:ext uri="{BB962C8B-B14F-4D97-AF65-F5344CB8AC3E}">
        <p14:creationId xmlns:p14="http://schemas.microsoft.com/office/powerpoint/2010/main" val="21952212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44</a:t>
            </a:fld>
            <a:endParaRPr lang="en-US" dirty="0"/>
          </a:p>
        </p:txBody>
      </p:sp>
      <p:pic>
        <p:nvPicPr>
          <p:cNvPr id="6" name="Picture 5" descr="Connection detail for a W16 beam framing into the web of a wideflange column.  The detail is a single-plate shear connection, with four bolts (3 spaces) from the shear tab to the beam web and stiffener plates top and bottom to engage the shear tab to the column flanges.  The bolts are indicated as ¾-inch diameter A325x.  Welds are not indicated."/>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01344" y="1703069"/>
            <a:ext cx="3523456" cy="4113979"/>
          </a:xfrm>
          <a:prstGeom prst="rect">
            <a:avLst/>
          </a:prstGeom>
          <a:noFill/>
          <a:ln>
            <a:noFill/>
          </a:ln>
        </p:spPr>
      </p:pic>
      <p:sp>
        <p:nvSpPr>
          <p:cNvPr id="3" name="Content Placeholder 2"/>
          <p:cNvSpPr>
            <a:spLocks noGrp="1"/>
          </p:cNvSpPr>
          <p:nvPr>
            <p:ph idx="1"/>
          </p:nvPr>
        </p:nvSpPr>
        <p:spPr>
          <a:xfrm>
            <a:off x="661988" y="1604963"/>
            <a:ext cx="2881312" cy="4297362"/>
          </a:xfrm>
        </p:spPr>
        <p:txBody>
          <a:bodyPr/>
          <a:lstStyle/>
          <a:p>
            <a:r>
              <a:rPr lang="en-US" dirty="0"/>
              <a:t>Shear capacity</a:t>
            </a:r>
            <a:br>
              <a:rPr lang="en-US" dirty="0"/>
            </a:br>
            <a:r>
              <a:rPr lang="en-US" i="1" dirty="0" err="1">
                <a:latin typeface="Symbol" panose="05050102010706020507" pitchFamily="18" charset="2"/>
                <a:cs typeface="Times New Roman" panose="02020603050405020304" pitchFamily="18" charset="0"/>
              </a:rPr>
              <a:t>f</a:t>
            </a:r>
            <a:r>
              <a:rPr lang="en-US" i="1" dirty="0" err="1">
                <a:latin typeface="Times New Roman" panose="02020603050405020304" pitchFamily="18" charset="0"/>
                <a:cs typeface="Times New Roman" panose="02020603050405020304" pitchFamily="18" charset="0"/>
              </a:rPr>
              <a:t>Vn</a:t>
            </a:r>
            <a:r>
              <a:rPr lang="en-US" dirty="0"/>
              <a:t> = 78.3 kip</a:t>
            </a:r>
          </a:p>
          <a:p>
            <a:r>
              <a:rPr lang="en-US" dirty="0"/>
              <a:t>Flexural capacity</a:t>
            </a:r>
            <a:br>
              <a:rPr lang="en-US" dirty="0"/>
            </a:br>
            <a:r>
              <a:rPr lang="en-US" i="1" dirty="0" err="1">
                <a:latin typeface="Symbol" panose="05050102010706020507" pitchFamily="18" charset="2"/>
                <a:cs typeface="Times New Roman" panose="02020603050405020304" pitchFamily="18" charset="0"/>
              </a:rPr>
              <a:t>f</a:t>
            </a:r>
            <a:r>
              <a:rPr lang="en-US" i="1" dirty="0" err="1">
                <a:latin typeface="Times New Roman" panose="02020603050405020304" pitchFamily="18" charset="0"/>
                <a:cs typeface="Times New Roman" panose="02020603050405020304" pitchFamily="18" charset="0"/>
              </a:rPr>
              <a:t>Mn</a:t>
            </a:r>
            <a:r>
              <a:rPr lang="en-US" dirty="0"/>
              <a:t> = 21 kip-</a:t>
            </a:r>
            <a:r>
              <a:rPr lang="en-US" dirty="0" err="1"/>
              <a:t>ft</a:t>
            </a:r>
            <a:endParaRPr lang="en-US" dirty="0"/>
          </a:p>
          <a:p>
            <a:r>
              <a:rPr lang="en-US" dirty="0">
                <a:solidFill>
                  <a:srgbClr val="FF0000"/>
                </a:solidFill>
              </a:rPr>
              <a:t>Connection will yield in flexure</a:t>
            </a:r>
          </a:p>
        </p:txBody>
      </p:sp>
      <p:sp>
        <p:nvSpPr>
          <p:cNvPr id="2" name="Title 1"/>
          <p:cNvSpPr>
            <a:spLocks noGrp="1"/>
          </p:cNvSpPr>
          <p:nvPr>
            <p:ph type="title"/>
          </p:nvPr>
        </p:nvSpPr>
        <p:spPr/>
        <p:txBody>
          <a:bodyPr/>
          <a:lstStyle/>
          <a:p>
            <a:r>
              <a:rPr lang="en-US" dirty="0"/>
              <a:t>Check Connection</a:t>
            </a:r>
          </a:p>
        </p:txBody>
      </p:sp>
    </p:spTree>
    <p:extLst>
      <p:ext uri="{BB962C8B-B14F-4D97-AF65-F5344CB8AC3E}">
        <p14:creationId xmlns:p14="http://schemas.microsoft.com/office/powerpoint/2010/main" val="26140764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45</a:t>
            </a:fld>
            <a:endParaRPr lang="en-US" dirty="0"/>
          </a:p>
        </p:txBody>
      </p:sp>
      <p:pic>
        <p:nvPicPr>
          <p:cNvPr id="7" name="Picture 6" descr="Connection detail for a W16 beam framing into the web of a wideflange column.  The detail is a single-plate shear connection, with four bolts (3 spaces) from the shear tab to the beam web and stiffener plates top and bottom to engage the shear tab to the column flanges.  The bolts are indicated as ¾-inch diameter A325x.  Welds are not indicated."/>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01344" y="1703069"/>
            <a:ext cx="3523456" cy="4113979"/>
          </a:xfrm>
          <a:prstGeom prst="rect">
            <a:avLst/>
          </a:prstGeom>
          <a:noFill/>
          <a:ln>
            <a:noFill/>
          </a:ln>
        </p:spPr>
      </p:pic>
      <p:sp>
        <p:nvSpPr>
          <p:cNvPr id="3" name="Content Placeholder 2"/>
          <p:cNvSpPr>
            <a:spLocks noGrp="1"/>
          </p:cNvSpPr>
          <p:nvPr>
            <p:ph idx="1"/>
          </p:nvPr>
        </p:nvSpPr>
        <p:spPr>
          <a:xfrm>
            <a:off x="661988" y="1604963"/>
            <a:ext cx="2881312" cy="4297362"/>
          </a:xfrm>
        </p:spPr>
        <p:txBody>
          <a:bodyPr/>
          <a:lstStyle/>
          <a:p>
            <a:r>
              <a:rPr lang="en-US" dirty="0"/>
              <a:t>Check plate thickness to ensure ductile behavior (plate yielding)</a:t>
            </a:r>
          </a:p>
          <a:p>
            <a:r>
              <a:rPr lang="en-US" dirty="0"/>
              <a:t>Check permissible rotation per ASCE 41</a:t>
            </a:r>
          </a:p>
        </p:txBody>
      </p:sp>
      <p:sp>
        <p:nvSpPr>
          <p:cNvPr id="2" name="Title 1"/>
          <p:cNvSpPr>
            <a:spLocks noGrp="1"/>
          </p:cNvSpPr>
          <p:nvPr>
            <p:ph type="title"/>
          </p:nvPr>
        </p:nvSpPr>
        <p:spPr/>
        <p:txBody>
          <a:bodyPr/>
          <a:lstStyle/>
          <a:p>
            <a:r>
              <a:rPr lang="en-US" dirty="0"/>
              <a:t>Check Connection</a:t>
            </a:r>
          </a:p>
        </p:txBody>
      </p:sp>
    </p:spTree>
    <p:extLst>
      <p:ext uri="{BB962C8B-B14F-4D97-AF65-F5344CB8AC3E}">
        <p14:creationId xmlns:p14="http://schemas.microsoft.com/office/powerpoint/2010/main" val="316947745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46</a:t>
            </a:fld>
            <a:endParaRPr lang="en-US" dirty="0"/>
          </a:p>
        </p:txBody>
      </p:sp>
      <p:pic>
        <p:nvPicPr>
          <p:cNvPr id="9" name="Picture 8" descr="Connection detail for a W16 beam framing into the web of a wideflange column.  The detail is a single-plate shear connection, with four bolts (3 spaces) from the shear tab to the beam web and stiffener plates top and bottom to engage the shear tab to the column flanges.  The bolts are indicated as ¾-inch diameter A325x.  Welds are not indicated."/>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01344" y="1703069"/>
            <a:ext cx="3523456" cy="4113979"/>
          </a:xfrm>
          <a:prstGeom prst="rect">
            <a:avLst/>
          </a:prstGeom>
          <a:noFill/>
          <a:ln>
            <a:noFill/>
          </a:ln>
        </p:spPr>
      </p:pic>
      <mc:AlternateContent xmlns:mc="http://schemas.openxmlformats.org/markup-compatibility/2006">
        <mc:Choice xmlns:a14="http://schemas.microsoft.com/office/drawing/2010/main" Requires="a14">
          <p:sp>
            <p:nvSpPr>
              <p:cNvPr id="8" name="Rectangle 7"/>
              <p:cNvSpPr/>
              <p:nvPr/>
            </p:nvSpPr>
            <p:spPr>
              <a:xfrm>
                <a:off x="161925" y="4614100"/>
                <a:ext cx="4572000" cy="912750"/>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𝑡</m:t>
                          </m:r>
                        </m:e>
                        <m:sub>
                          <m:r>
                            <a:rPr lang="en-US" i="1">
                              <a:latin typeface="Cambria Math" panose="02040503050406030204" pitchFamily="18" charset="0"/>
                            </a:rPr>
                            <m:t>𝑚𝑎𝑥</m:t>
                          </m:r>
                        </m:sub>
                      </m:sSub>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6</m:t>
                          </m:r>
                          <m:sSub>
                            <m:sSubPr>
                              <m:ctrlPr>
                                <a:rPr lang="en-US" i="1">
                                  <a:latin typeface="Cambria Math" panose="02040503050406030204" pitchFamily="18" charset="0"/>
                                </a:rPr>
                              </m:ctrlPr>
                            </m:sSubPr>
                            <m:e>
                              <m:r>
                                <a:rPr lang="en-US" i="1">
                                  <a:latin typeface="Cambria Math" panose="02040503050406030204" pitchFamily="18" charset="0"/>
                                </a:rPr>
                                <m:t>𝐹</m:t>
                              </m:r>
                            </m:e>
                            <m:sub>
                              <m:r>
                                <a:rPr lang="en-US" i="1">
                                  <a:latin typeface="Cambria Math" panose="02040503050406030204" pitchFamily="18" charset="0"/>
                                </a:rPr>
                                <m:t>𝑣</m:t>
                              </m:r>
                            </m:sub>
                          </m:sSub>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𝑏</m:t>
                                  </m:r>
                                </m:sub>
                              </m:sSub>
                              <m:sSup>
                                <m:sSupPr>
                                  <m:ctrlPr>
                                    <a:rPr lang="en-US" i="1">
                                      <a:latin typeface="Cambria Math" panose="02040503050406030204" pitchFamily="18" charset="0"/>
                                    </a:rPr>
                                  </m:ctrlPr>
                                </m:sSupPr>
                                <m:e>
                                  <m:r>
                                    <a:rPr lang="en-US" i="1">
                                      <a:latin typeface="Cambria Math" panose="02040503050406030204" pitchFamily="18" charset="0"/>
                                    </a:rPr>
                                    <m:t>𝐶</m:t>
                                  </m:r>
                                </m:e>
                                <m:sup>
                                  <m:r>
                                    <a:rPr lang="en-US" i="0">
                                      <a:latin typeface="Cambria Math" panose="02040503050406030204" pitchFamily="18" charset="0"/>
                                    </a:rPr>
                                    <m:t>′</m:t>
                                  </m:r>
                                </m:sup>
                              </m:sSup>
                            </m:e>
                          </m:d>
                        </m:num>
                        <m:den>
                          <m:r>
                            <a:rPr lang="en-US" i="0">
                              <a:latin typeface="Cambria Math" panose="02040503050406030204" pitchFamily="18" charset="0"/>
                            </a:rPr>
                            <m:t>0.90</m:t>
                          </m:r>
                          <m:sSub>
                            <m:sSubPr>
                              <m:ctrlPr>
                                <a:rPr lang="en-US" i="1">
                                  <a:latin typeface="Cambria Math" panose="02040503050406030204" pitchFamily="18" charset="0"/>
                                </a:rPr>
                              </m:ctrlPr>
                            </m:sSubPr>
                            <m:e>
                              <m:r>
                                <a:rPr lang="en-US" i="1">
                                  <a:latin typeface="Cambria Math" panose="02040503050406030204" pitchFamily="18" charset="0"/>
                                </a:rPr>
                                <m:t>𝐹</m:t>
                              </m:r>
                            </m:e>
                            <m:sub>
                              <m:r>
                                <a:rPr lang="en-US" i="1">
                                  <a:latin typeface="Cambria Math" panose="02040503050406030204" pitchFamily="18" charset="0"/>
                                </a:rPr>
                                <m:t>𝑦</m:t>
                              </m:r>
                            </m:sub>
                          </m:sSub>
                          <m:sSup>
                            <m:sSupPr>
                              <m:ctrlPr>
                                <a:rPr lang="en-US" i="1">
                                  <a:latin typeface="Cambria Math" panose="02040503050406030204" pitchFamily="18" charset="0"/>
                                </a:rPr>
                              </m:ctrlPr>
                            </m:sSupPr>
                            <m:e>
                              <m:r>
                                <a:rPr lang="en-US" i="1">
                                  <a:latin typeface="Cambria Math" panose="02040503050406030204" pitchFamily="18" charset="0"/>
                                </a:rPr>
                                <m:t>𝑑</m:t>
                              </m:r>
                            </m:e>
                            <m:sup>
                              <m:r>
                                <a:rPr lang="en-US" i="0">
                                  <a:latin typeface="Cambria Math" panose="02040503050406030204" pitchFamily="18" charset="0"/>
                                </a:rPr>
                                <m:t>2</m:t>
                              </m:r>
                            </m:sup>
                          </m:sSup>
                        </m:den>
                      </m:f>
                      <m:r>
                        <a:rPr lang="en-US" i="0">
                          <a:latin typeface="Cambria Math" panose="02040503050406030204" pitchFamily="18" charset="0"/>
                        </a:rPr>
                        <m:t>=0.44 </m:t>
                      </m:r>
                      <m:r>
                        <a:rPr lang="en-US" i="1">
                          <a:latin typeface="Cambria Math" panose="02040503050406030204" pitchFamily="18" charset="0"/>
                        </a:rPr>
                        <m:t>𝑖𝑛</m:t>
                      </m:r>
                      <m:r>
                        <a:rPr lang="en-US" i="0">
                          <a:latin typeface="Cambria Math" panose="02040503050406030204" pitchFamily="18" charset="0"/>
                        </a:rPr>
                        <m:t>.</m:t>
                      </m:r>
                    </m:oMath>
                  </m:oMathPara>
                </a14:m>
                <a:endParaRPr lang="en-US" dirty="0"/>
              </a:p>
            </p:txBody>
          </p:sp>
        </mc:Choice>
        <mc:Fallback>
          <p:sp>
            <p:nvSpPr>
              <p:cNvPr id="8" name="Rectangle 7"/>
              <p:cNvSpPr>
                <a:spLocks noRot="1" noChangeAspect="1" noMove="1" noResize="1" noEditPoints="1" noAdjustHandles="1" noChangeArrowheads="1" noChangeShapeType="1" noTextEdit="1"/>
              </p:cNvSpPr>
              <p:nvPr/>
            </p:nvSpPr>
            <p:spPr>
              <a:xfrm>
                <a:off x="161925" y="4614100"/>
                <a:ext cx="4572000" cy="912750"/>
              </a:xfrm>
              <a:prstGeom prst="rect">
                <a:avLst/>
              </a:prstGeom>
              <a:blipFill>
                <a:blip r:embed="rId4"/>
                <a:stretch>
                  <a:fillRect/>
                </a:stretch>
              </a:blipFill>
            </p:spPr>
            <p:txBody>
              <a:bodyPr/>
              <a:lstStyle/>
              <a:p>
                <a:r>
                  <a:rPr lang="en-US">
                    <a:noFill/>
                  </a:rPr>
                  <a:t> </a:t>
                </a:r>
              </a:p>
            </p:txBody>
          </p:sp>
        </mc:Fallback>
      </mc:AlternateContent>
      <p:sp>
        <p:nvSpPr>
          <p:cNvPr id="3" name="Content Placeholder 2"/>
          <p:cNvSpPr>
            <a:spLocks noGrp="1"/>
          </p:cNvSpPr>
          <p:nvPr>
            <p:ph idx="1"/>
          </p:nvPr>
        </p:nvSpPr>
        <p:spPr>
          <a:xfrm>
            <a:off x="661988" y="1604963"/>
            <a:ext cx="2957512" cy="1119187"/>
          </a:xfrm>
        </p:spPr>
        <p:txBody>
          <a:bodyPr/>
          <a:lstStyle/>
          <a:p>
            <a:r>
              <a:rPr lang="en-US" dirty="0"/>
              <a:t>Maximum plate thickness is acceptable</a:t>
            </a:r>
          </a:p>
          <a:p>
            <a:pPr lvl="1"/>
            <a:r>
              <a:rPr lang="en-US" dirty="0"/>
              <a:t>But </a:t>
            </a:r>
            <a:r>
              <a:rPr lang="en-US" i="1" dirty="0"/>
              <a:t>not</a:t>
            </a:r>
            <a:r>
              <a:rPr lang="en-US" dirty="0"/>
              <a:t> if it were 50 </a:t>
            </a:r>
            <a:r>
              <a:rPr lang="en-US" dirty="0" err="1"/>
              <a:t>ksi</a:t>
            </a:r>
            <a:r>
              <a:rPr lang="en-US" dirty="0"/>
              <a:t> steel</a:t>
            </a:r>
          </a:p>
        </p:txBody>
      </p:sp>
      <p:sp>
        <p:nvSpPr>
          <p:cNvPr id="2" name="Title 1"/>
          <p:cNvSpPr>
            <a:spLocks noGrp="1"/>
          </p:cNvSpPr>
          <p:nvPr>
            <p:ph type="title"/>
          </p:nvPr>
        </p:nvSpPr>
        <p:spPr/>
        <p:txBody>
          <a:bodyPr/>
          <a:lstStyle/>
          <a:p>
            <a:r>
              <a:rPr lang="en-US" dirty="0"/>
              <a:t>Check Connection</a:t>
            </a:r>
          </a:p>
        </p:txBody>
      </p:sp>
    </p:spTree>
    <p:extLst>
      <p:ext uri="{BB962C8B-B14F-4D97-AF65-F5344CB8AC3E}">
        <p14:creationId xmlns:p14="http://schemas.microsoft.com/office/powerpoint/2010/main" val="326950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47</a:t>
            </a:fld>
            <a:endParaRPr lang="en-US" dirty="0"/>
          </a:p>
        </p:txBody>
      </p:sp>
      <p:pic>
        <p:nvPicPr>
          <p:cNvPr id="8" name="Picture 7" descr="Connection detail for a W16 beam framing into the web of a wideflange column.  The detail is a single-plate shear connection, with four bolts (3 spaces) from the shear tab to the beam web and stiffener plates top and bottom to engage the shear tab to the column flanges.  The bolts are indicated as ¾-inch diameter A325x.  Welds are not indicated."/>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01344" y="1703069"/>
            <a:ext cx="3523456" cy="4113979"/>
          </a:xfrm>
          <a:prstGeom prst="rect">
            <a:avLst/>
          </a:prstGeom>
          <a:noFill/>
          <a:ln>
            <a:noFill/>
          </a:ln>
        </p:spPr>
      </p:pic>
      <mc:AlternateContent xmlns:mc="http://schemas.openxmlformats.org/markup-compatibility/2006">
        <mc:Choice xmlns:a14="http://schemas.microsoft.com/office/drawing/2010/main" Requires="a14">
          <p:sp>
            <p:nvSpPr>
              <p:cNvPr id="7" name="Rectangle 6"/>
              <p:cNvSpPr/>
              <p:nvPr/>
            </p:nvSpPr>
            <p:spPr>
              <a:xfrm>
                <a:off x="589757" y="4489002"/>
                <a:ext cx="3771900" cy="86107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𝜃</m:t>
                          </m:r>
                        </m:e>
                        <m:sub>
                          <m:r>
                            <a:rPr lang="en-US" i="1">
                              <a:latin typeface="Cambria Math" panose="02040503050406030204" pitchFamily="18" charset="0"/>
                            </a:rPr>
                            <m:t>𝐶𝑃</m:t>
                          </m:r>
                        </m:sub>
                      </m:sSub>
                      <m:r>
                        <a:rPr lang="en-US" i="0">
                          <a:latin typeface="Cambria Math" panose="02040503050406030204" pitchFamily="18" charset="0"/>
                        </a:rPr>
                        <m:t>=0.15−0.0036</m:t>
                      </m:r>
                      <m:sSub>
                        <m:sSubPr>
                          <m:ctrlPr>
                            <a:rPr lang="en-US" i="1">
                              <a:latin typeface="Cambria Math" panose="02040503050406030204" pitchFamily="18" charset="0"/>
                            </a:rPr>
                          </m:ctrlPr>
                        </m:sSubPr>
                        <m:e>
                          <m:r>
                            <a:rPr lang="en-US" i="1">
                              <a:latin typeface="Cambria Math" panose="02040503050406030204" pitchFamily="18" charset="0"/>
                            </a:rPr>
                            <m:t>𝑑</m:t>
                          </m:r>
                        </m:e>
                        <m:sub>
                          <m:r>
                            <a:rPr lang="en-US" i="1">
                              <a:latin typeface="Cambria Math" panose="02040503050406030204" pitchFamily="18" charset="0"/>
                            </a:rPr>
                            <m:t>𝑏𝑔</m:t>
                          </m:r>
                        </m:sub>
                      </m:sSub>
                      <m:r>
                        <a:rPr lang="en-US" i="0">
                          <a:latin typeface="Cambria Math" panose="02040503050406030204" pitchFamily="18" charset="0"/>
                        </a:rPr>
                        <m:t>=0.117 </m:t>
                      </m:r>
                      <m:r>
                        <a:rPr lang="en-US" i="1">
                          <a:latin typeface="Cambria Math" panose="02040503050406030204" pitchFamily="18" charset="0"/>
                        </a:rPr>
                        <m:t>𝑟𝑎𝑑</m:t>
                      </m:r>
                    </m:oMath>
                  </m:oMathPara>
                </a14:m>
                <a:endParaRPr lang="en-US" dirty="0"/>
              </a:p>
            </p:txBody>
          </p:sp>
        </mc:Choice>
        <mc:Fallback>
          <p:sp>
            <p:nvSpPr>
              <p:cNvPr id="7" name="Rectangle 6"/>
              <p:cNvSpPr>
                <a:spLocks noRot="1" noChangeAspect="1" noMove="1" noResize="1" noEditPoints="1" noAdjustHandles="1" noChangeArrowheads="1" noChangeShapeType="1" noTextEdit="1"/>
              </p:cNvSpPr>
              <p:nvPr/>
            </p:nvSpPr>
            <p:spPr>
              <a:xfrm>
                <a:off x="589757" y="4489002"/>
                <a:ext cx="3771900" cy="861070"/>
              </a:xfrm>
              <a:prstGeom prst="rect">
                <a:avLst/>
              </a:prstGeom>
              <a:blipFill>
                <a:blip r:embed="rId4"/>
                <a:stretch>
                  <a:fillRect/>
                </a:stretch>
              </a:blipFill>
            </p:spPr>
            <p:txBody>
              <a:bodyPr/>
              <a:lstStyle/>
              <a:p>
                <a:r>
                  <a:rPr lang="en-US">
                    <a:noFill/>
                  </a:rPr>
                  <a:t> </a:t>
                </a:r>
              </a:p>
            </p:txBody>
          </p:sp>
        </mc:Fallback>
      </mc:AlternateContent>
      <p:sp>
        <p:nvSpPr>
          <p:cNvPr id="3" name="Content Placeholder 2"/>
          <p:cNvSpPr>
            <a:spLocks noGrp="1"/>
          </p:cNvSpPr>
          <p:nvPr>
            <p:ph idx="1"/>
          </p:nvPr>
        </p:nvSpPr>
        <p:spPr>
          <a:xfrm>
            <a:off x="661987" y="1604963"/>
            <a:ext cx="3699669" cy="2319337"/>
          </a:xfrm>
        </p:spPr>
        <p:txBody>
          <a:bodyPr/>
          <a:lstStyle/>
          <a:p>
            <a:r>
              <a:rPr lang="en-US" dirty="0"/>
              <a:t>Check plastic rotation to provide collapse resistance per ASCE 41</a:t>
            </a:r>
          </a:p>
          <a:p>
            <a:pPr lvl="1"/>
            <a:r>
              <a:rPr lang="en-US" dirty="0"/>
              <a:t>Acceptable</a:t>
            </a:r>
          </a:p>
        </p:txBody>
      </p:sp>
      <p:sp>
        <p:nvSpPr>
          <p:cNvPr id="2" name="Title 1"/>
          <p:cNvSpPr>
            <a:spLocks noGrp="1"/>
          </p:cNvSpPr>
          <p:nvPr>
            <p:ph type="title"/>
          </p:nvPr>
        </p:nvSpPr>
        <p:spPr/>
        <p:txBody>
          <a:bodyPr/>
          <a:lstStyle/>
          <a:p>
            <a:r>
              <a:rPr lang="en-US" dirty="0"/>
              <a:t>Check Connection</a:t>
            </a:r>
          </a:p>
        </p:txBody>
      </p:sp>
    </p:spTree>
    <p:extLst>
      <p:ext uri="{BB962C8B-B14F-4D97-AF65-F5344CB8AC3E}">
        <p14:creationId xmlns:p14="http://schemas.microsoft.com/office/powerpoint/2010/main" val="32068517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48</a:t>
            </a:fld>
            <a:endParaRPr lang="en-US" dirty="0"/>
          </a:p>
        </p:txBody>
      </p:sp>
      <p:sp>
        <p:nvSpPr>
          <p:cNvPr id="3" name="Content Placeholder 2"/>
          <p:cNvSpPr>
            <a:spLocks noGrp="1"/>
          </p:cNvSpPr>
          <p:nvPr>
            <p:ph idx="1"/>
          </p:nvPr>
        </p:nvSpPr>
        <p:spPr/>
        <p:txBody>
          <a:bodyPr/>
          <a:lstStyle/>
          <a:p>
            <a:r>
              <a:rPr lang="en-US" dirty="0"/>
              <a:t>Considered acceptable, because:</a:t>
            </a:r>
          </a:p>
          <a:p>
            <a:pPr lvl="1"/>
            <a:r>
              <a:rPr lang="en-US" dirty="0"/>
              <a:t>SMF column is known to be able to resist any moment the beam can impart</a:t>
            </a:r>
          </a:p>
          <a:p>
            <a:pPr lvl="1"/>
            <a:r>
              <a:rPr lang="en-US" dirty="0"/>
              <a:t>Yield moment of weak axis connection is so small as to be considered negligible</a:t>
            </a:r>
          </a:p>
        </p:txBody>
      </p:sp>
      <p:sp>
        <p:nvSpPr>
          <p:cNvPr id="2" name="Title 1"/>
          <p:cNvSpPr>
            <a:spLocks noGrp="1"/>
          </p:cNvSpPr>
          <p:nvPr>
            <p:ph type="title"/>
          </p:nvPr>
        </p:nvSpPr>
        <p:spPr/>
        <p:txBody>
          <a:bodyPr/>
          <a:lstStyle/>
          <a:p>
            <a:r>
              <a:rPr lang="en-US" dirty="0"/>
              <a:t>Bi-Axial bending of column F/2</a:t>
            </a:r>
          </a:p>
        </p:txBody>
      </p:sp>
    </p:spTree>
    <p:extLst>
      <p:ext uri="{BB962C8B-B14F-4D97-AF65-F5344CB8AC3E}">
        <p14:creationId xmlns:p14="http://schemas.microsoft.com/office/powerpoint/2010/main" val="262813230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49</a:t>
            </a:fld>
            <a:endParaRPr lang="en-US" dirty="0"/>
          </a:p>
        </p:txBody>
      </p:sp>
      <p:sp>
        <p:nvSpPr>
          <p:cNvPr id="3" name="Content Placeholder 2"/>
          <p:cNvSpPr>
            <a:spLocks noGrp="1"/>
          </p:cNvSpPr>
          <p:nvPr>
            <p:ph idx="1"/>
          </p:nvPr>
        </p:nvSpPr>
        <p:spPr>
          <a:xfrm>
            <a:off x="661987" y="1604963"/>
            <a:ext cx="8120063" cy="4776787"/>
          </a:xfrm>
        </p:spPr>
        <p:txBody>
          <a:bodyPr/>
          <a:lstStyle/>
          <a:p>
            <a:r>
              <a:rPr lang="en-US" dirty="0"/>
              <a:t>The building can sustain the differential settlements imposed by the liquefaction</a:t>
            </a:r>
          </a:p>
          <a:p>
            <a:r>
              <a:rPr lang="en-US" dirty="0"/>
              <a:t>Acceptable to use shallow foundations</a:t>
            </a:r>
          </a:p>
          <a:p>
            <a:pPr lvl="1"/>
            <a:r>
              <a:rPr lang="en-US" dirty="0"/>
              <a:t>This assessment was primarily concerned with connection ductility</a:t>
            </a:r>
          </a:p>
          <a:p>
            <a:pPr lvl="1"/>
            <a:r>
              <a:rPr lang="en-US" dirty="0"/>
              <a:t>Other systems may have different concerns</a:t>
            </a:r>
          </a:p>
          <a:p>
            <a:pPr lvl="2"/>
            <a:r>
              <a:rPr lang="en-US" sz="2000" dirty="0"/>
              <a:t>Concrete systems must be checked for shear and remain essentially elastic</a:t>
            </a:r>
          </a:p>
          <a:p>
            <a:pPr lvl="2"/>
            <a:r>
              <a:rPr lang="en-US" sz="2000" dirty="0"/>
              <a:t>Non SMF steel moment connections may not have sufficient ductility</a:t>
            </a:r>
          </a:p>
          <a:p>
            <a:pPr lvl="2"/>
            <a:r>
              <a:rPr lang="en-US" sz="2000" dirty="0"/>
              <a:t>Must consider load reversals causing the need for added bracing</a:t>
            </a:r>
          </a:p>
        </p:txBody>
      </p:sp>
      <p:sp>
        <p:nvSpPr>
          <p:cNvPr id="2" name="Title 1"/>
          <p:cNvSpPr>
            <a:spLocks noGrp="1"/>
          </p:cNvSpPr>
          <p:nvPr>
            <p:ph type="title"/>
          </p:nvPr>
        </p:nvSpPr>
        <p:spPr/>
        <p:txBody>
          <a:bodyPr/>
          <a:lstStyle/>
          <a:p>
            <a:r>
              <a:rPr lang="en-US" dirty="0"/>
              <a:t>Conclusions</a:t>
            </a:r>
          </a:p>
        </p:txBody>
      </p:sp>
    </p:spTree>
    <p:extLst>
      <p:ext uri="{BB962C8B-B14F-4D97-AF65-F5344CB8AC3E}">
        <p14:creationId xmlns:p14="http://schemas.microsoft.com/office/powerpoint/2010/main" val="1667806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2"/>
          <p:cNvSpPr>
            <a:spLocks noGrp="1"/>
          </p:cNvSpPr>
          <p:nvPr>
            <p:ph type="sldNum" sz="quarter" idx="10"/>
          </p:nvPr>
        </p:nvSpPr>
        <p:spPr/>
        <p:txBody>
          <a:bodyPr/>
          <a:lstStyle/>
          <a:p>
            <a:pPr>
              <a:defRPr/>
            </a:pPr>
            <a:r>
              <a:rPr lang="en-US" dirty="0"/>
              <a:t>Instructional Material Complementing FEMA 1051, Design Examples</a:t>
            </a:r>
            <a:endParaRPr lang="en-US" i="1" dirty="0"/>
          </a:p>
        </p:txBody>
      </p:sp>
      <p:sp>
        <p:nvSpPr>
          <p:cNvPr id="1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5</a:t>
            </a:fld>
            <a:endParaRPr lang="en-US" dirty="0"/>
          </a:p>
        </p:txBody>
      </p:sp>
      <p:sp>
        <p:nvSpPr>
          <p:cNvPr id="11267" name="Rectangle 3"/>
          <p:cNvSpPr>
            <a:spLocks noGrp="1" noChangeArrowheads="1"/>
          </p:cNvSpPr>
          <p:nvPr>
            <p:ph type="title"/>
          </p:nvPr>
        </p:nvSpPr>
        <p:spPr>
          <a:xfrm>
            <a:off x="152400" y="228600"/>
            <a:ext cx="8839200" cy="1143000"/>
          </a:xfrm>
        </p:spPr>
        <p:txBody>
          <a:bodyPr/>
          <a:lstStyle/>
          <a:p>
            <a:r>
              <a:rPr lang="en-US" sz="3200" dirty="0">
                <a:solidFill>
                  <a:srgbClr val="2D2DB9"/>
                </a:solidFill>
              </a:rPr>
              <a:t>Load Path and Transfer of Seismic Forces</a:t>
            </a:r>
            <a:br>
              <a:rPr lang="en-US" sz="3200" i="1" dirty="0">
                <a:solidFill>
                  <a:srgbClr val="2D2DB9"/>
                </a:solidFill>
              </a:rPr>
            </a:br>
            <a:r>
              <a:rPr lang="en-US" sz="3200" i="1" dirty="0">
                <a:solidFill>
                  <a:srgbClr val="2D2DB9"/>
                </a:solidFill>
              </a:rPr>
              <a:t>foundation force transfer</a:t>
            </a:r>
          </a:p>
        </p:txBody>
      </p:sp>
      <p:grpSp>
        <p:nvGrpSpPr>
          <p:cNvPr id="2" name="Group 1" descr="Earthquake motion is show as being induced and the deformed shape of the structure is shown.  Resistance to the earthquake motion is shown as passive earth pressure on the vertical face of the footing combined with friction on the base of the footing.&#10;&#10;As building lags behind ground motion, induced inertial forces must be transferred between footing and soil.  Design may consider that inertial forces are transferred as passive earth pressure on face of footing, friction on bottom of footing, or both." title="Representation of a single story frame structure supported on shallow foundations."/>
          <p:cNvGrpSpPr/>
          <p:nvPr/>
        </p:nvGrpSpPr>
        <p:grpSpPr>
          <a:xfrm>
            <a:off x="1005682" y="1981200"/>
            <a:ext cx="7132637" cy="3390900"/>
            <a:chOff x="614363" y="1981200"/>
            <a:chExt cx="7132637" cy="3390900"/>
          </a:xfrm>
        </p:grpSpPr>
        <p:pic>
          <p:nvPicPr>
            <p:cNvPr id="11266" name="Picture 2" descr="Graphic1"/>
            <p:cNvPicPr>
              <a:picLocks noChangeAspect="1" noChangeArrowheads="1"/>
            </p:cNvPicPr>
            <p:nvPr/>
          </p:nvPicPr>
          <p:blipFill>
            <a:blip r:embed="rId3" cstate="print"/>
            <a:srcRect/>
            <a:stretch>
              <a:fillRect/>
            </a:stretch>
          </p:blipFill>
          <p:spPr bwMode="auto">
            <a:xfrm>
              <a:off x="1490663" y="1981200"/>
              <a:ext cx="6256337" cy="3390900"/>
            </a:xfrm>
            <a:prstGeom prst="rect">
              <a:avLst/>
            </a:prstGeom>
            <a:noFill/>
          </p:spPr>
        </p:pic>
        <p:sp>
          <p:nvSpPr>
            <p:cNvPr id="11268" name="Rectangle 4"/>
            <p:cNvSpPr>
              <a:spLocks noChangeArrowheads="1"/>
            </p:cNvSpPr>
            <p:nvPr/>
          </p:nvSpPr>
          <p:spPr bwMode="auto">
            <a:xfrm>
              <a:off x="3351213" y="3994150"/>
              <a:ext cx="6350" cy="14288"/>
            </a:xfrm>
            <a:prstGeom prst="rect">
              <a:avLst/>
            </a:prstGeom>
            <a:solidFill>
              <a:srgbClr val="FFFF00"/>
            </a:solidFill>
            <a:ln w="9525">
              <a:noFill/>
              <a:miter lim="800000"/>
              <a:headEnd/>
              <a:tailEnd/>
            </a:ln>
          </p:spPr>
          <p:txBody>
            <a:bodyPr/>
            <a:lstStyle/>
            <a:p>
              <a:endParaRPr lang="en-US"/>
            </a:p>
          </p:txBody>
        </p:sp>
        <p:sp>
          <p:nvSpPr>
            <p:cNvPr id="11269" name="Rectangle 5"/>
            <p:cNvSpPr>
              <a:spLocks noChangeArrowheads="1"/>
            </p:cNvSpPr>
            <p:nvPr/>
          </p:nvSpPr>
          <p:spPr bwMode="auto">
            <a:xfrm>
              <a:off x="3351213" y="3952875"/>
              <a:ext cx="6350" cy="14288"/>
            </a:xfrm>
            <a:prstGeom prst="rect">
              <a:avLst/>
            </a:prstGeom>
            <a:solidFill>
              <a:srgbClr val="FFFF00"/>
            </a:solidFill>
            <a:ln w="9525">
              <a:noFill/>
              <a:miter lim="800000"/>
              <a:headEnd/>
              <a:tailEnd/>
            </a:ln>
          </p:spPr>
          <p:txBody>
            <a:bodyPr/>
            <a:lstStyle/>
            <a:p>
              <a:endParaRPr lang="en-US"/>
            </a:p>
          </p:txBody>
        </p:sp>
        <p:sp>
          <p:nvSpPr>
            <p:cNvPr id="11270" name="Rectangle 6"/>
            <p:cNvSpPr>
              <a:spLocks noChangeArrowheads="1"/>
            </p:cNvSpPr>
            <p:nvPr/>
          </p:nvSpPr>
          <p:spPr bwMode="auto">
            <a:xfrm>
              <a:off x="3351213" y="3910013"/>
              <a:ext cx="6350" cy="14287"/>
            </a:xfrm>
            <a:prstGeom prst="rect">
              <a:avLst/>
            </a:prstGeom>
            <a:solidFill>
              <a:srgbClr val="FFFF00"/>
            </a:solidFill>
            <a:ln w="9525">
              <a:noFill/>
              <a:miter lim="800000"/>
              <a:headEnd/>
              <a:tailEnd/>
            </a:ln>
          </p:spPr>
          <p:txBody>
            <a:bodyPr/>
            <a:lstStyle/>
            <a:p>
              <a:endParaRPr lang="en-US"/>
            </a:p>
          </p:txBody>
        </p:sp>
        <p:sp>
          <p:nvSpPr>
            <p:cNvPr id="11271" name="Rectangle 7"/>
            <p:cNvSpPr>
              <a:spLocks noChangeArrowheads="1"/>
            </p:cNvSpPr>
            <p:nvPr/>
          </p:nvSpPr>
          <p:spPr bwMode="auto">
            <a:xfrm>
              <a:off x="3289300" y="3867150"/>
              <a:ext cx="4763" cy="14288"/>
            </a:xfrm>
            <a:prstGeom prst="rect">
              <a:avLst/>
            </a:prstGeom>
            <a:solidFill>
              <a:srgbClr val="FFFF00"/>
            </a:solidFill>
            <a:ln w="9525">
              <a:noFill/>
              <a:miter lim="800000"/>
              <a:headEnd/>
              <a:tailEnd/>
            </a:ln>
          </p:spPr>
          <p:txBody>
            <a:bodyPr/>
            <a:lstStyle/>
            <a:p>
              <a:endParaRPr lang="en-US"/>
            </a:p>
          </p:txBody>
        </p:sp>
        <p:sp>
          <p:nvSpPr>
            <p:cNvPr id="11272" name="Rectangle 8"/>
            <p:cNvSpPr>
              <a:spLocks noChangeArrowheads="1"/>
            </p:cNvSpPr>
            <p:nvPr/>
          </p:nvSpPr>
          <p:spPr bwMode="auto">
            <a:xfrm>
              <a:off x="3351213" y="3867150"/>
              <a:ext cx="6350" cy="14288"/>
            </a:xfrm>
            <a:prstGeom prst="rect">
              <a:avLst/>
            </a:prstGeom>
            <a:solidFill>
              <a:srgbClr val="FFFF00"/>
            </a:solidFill>
            <a:ln w="9525">
              <a:noFill/>
              <a:miter lim="800000"/>
              <a:headEnd/>
              <a:tailEnd/>
            </a:ln>
          </p:spPr>
          <p:txBody>
            <a:bodyPr/>
            <a:lstStyle/>
            <a:p>
              <a:endParaRPr lang="en-US"/>
            </a:p>
          </p:txBody>
        </p:sp>
        <p:sp>
          <p:nvSpPr>
            <p:cNvPr id="11273" name="Text Box 9"/>
            <p:cNvSpPr txBox="1">
              <a:spLocks noChangeArrowheads="1"/>
            </p:cNvSpPr>
            <p:nvPr/>
          </p:nvSpPr>
          <p:spPr bwMode="auto">
            <a:xfrm>
              <a:off x="3717925" y="4811713"/>
              <a:ext cx="1382713" cy="396875"/>
            </a:xfrm>
            <a:prstGeom prst="rect">
              <a:avLst/>
            </a:prstGeom>
            <a:noFill/>
            <a:ln w="9525">
              <a:noFill/>
              <a:miter lim="800000"/>
              <a:headEnd/>
              <a:tailEnd/>
            </a:ln>
            <a:effectLst/>
          </p:spPr>
          <p:txBody>
            <a:bodyPr wrap="none">
              <a:spAutoFit/>
            </a:bodyPr>
            <a:lstStyle/>
            <a:p>
              <a:pPr eaLnBrk="0" hangingPunct="0"/>
              <a:r>
                <a:rPr lang="en-US" sz="2000">
                  <a:solidFill>
                    <a:schemeClr val="tx2"/>
                  </a:solidFill>
                  <a:latin typeface="Arial" charset="0"/>
                </a:rPr>
                <a:t>EQ motion</a:t>
              </a:r>
            </a:p>
          </p:txBody>
        </p:sp>
        <p:sp>
          <p:nvSpPr>
            <p:cNvPr id="11274" name="Text Box 10"/>
            <p:cNvSpPr txBox="1">
              <a:spLocks noChangeArrowheads="1"/>
            </p:cNvSpPr>
            <p:nvPr/>
          </p:nvSpPr>
          <p:spPr bwMode="auto">
            <a:xfrm>
              <a:off x="614363" y="2971800"/>
              <a:ext cx="1414462" cy="581025"/>
            </a:xfrm>
            <a:prstGeom prst="rect">
              <a:avLst/>
            </a:prstGeom>
            <a:noFill/>
            <a:ln w="9525">
              <a:noFill/>
              <a:miter lim="800000"/>
              <a:headEnd/>
              <a:tailEnd/>
            </a:ln>
            <a:effectLst/>
          </p:spPr>
          <p:txBody>
            <a:bodyPr wrap="none">
              <a:spAutoFit/>
            </a:bodyPr>
            <a:lstStyle/>
            <a:p>
              <a:pPr algn="r" eaLnBrk="0" hangingPunct="0"/>
              <a:r>
                <a:rPr lang="en-US" sz="1600">
                  <a:latin typeface="Arial" charset="0"/>
                </a:rPr>
                <a:t>Passive earth</a:t>
              </a:r>
            </a:p>
            <a:p>
              <a:pPr algn="r" eaLnBrk="0" hangingPunct="0"/>
              <a:r>
                <a:rPr lang="en-US" sz="1600">
                  <a:latin typeface="Arial" charset="0"/>
                </a:rPr>
                <a:t>pressure</a:t>
              </a:r>
            </a:p>
          </p:txBody>
        </p:sp>
        <p:sp>
          <p:nvSpPr>
            <p:cNvPr id="11275" name="Text Box 11"/>
            <p:cNvSpPr txBox="1">
              <a:spLocks noChangeArrowheads="1"/>
            </p:cNvSpPr>
            <p:nvPr/>
          </p:nvSpPr>
          <p:spPr bwMode="auto">
            <a:xfrm>
              <a:off x="2960688" y="4387850"/>
              <a:ext cx="849312" cy="336550"/>
            </a:xfrm>
            <a:prstGeom prst="rect">
              <a:avLst/>
            </a:prstGeom>
            <a:noFill/>
            <a:ln w="9525">
              <a:noFill/>
              <a:miter lim="800000"/>
              <a:headEnd/>
              <a:tailEnd/>
            </a:ln>
            <a:effectLst/>
          </p:spPr>
          <p:txBody>
            <a:bodyPr wrap="none">
              <a:spAutoFit/>
            </a:bodyPr>
            <a:lstStyle/>
            <a:p>
              <a:pPr eaLnBrk="0" hangingPunct="0"/>
              <a:r>
                <a:rPr lang="en-US" sz="1600">
                  <a:latin typeface="Arial" charset="0"/>
                </a:rPr>
                <a:t>Friction</a:t>
              </a:r>
            </a:p>
          </p:txBody>
        </p:sp>
        <p:sp>
          <p:nvSpPr>
            <p:cNvPr id="11276" name="Text Box 12"/>
            <p:cNvSpPr txBox="1">
              <a:spLocks noChangeArrowheads="1"/>
            </p:cNvSpPr>
            <p:nvPr/>
          </p:nvSpPr>
          <p:spPr bwMode="auto">
            <a:xfrm>
              <a:off x="4191000" y="3048000"/>
              <a:ext cx="892175" cy="336550"/>
            </a:xfrm>
            <a:prstGeom prst="rect">
              <a:avLst/>
            </a:prstGeom>
            <a:noFill/>
            <a:ln w="9525">
              <a:noFill/>
              <a:miter lim="800000"/>
              <a:headEnd/>
              <a:tailEnd/>
            </a:ln>
            <a:effectLst/>
          </p:spPr>
          <p:txBody>
            <a:bodyPr wrap="none">
              <a:spAutoFit/>
            </a:bodyPr>
            <a:lstStyle/>
            <a:p>
              <a:pPr eaLnBrk="0" hangingPunct="0"/>
              <a:r>
                <a:rPr lang="en-US" sz="1600">
                  <a:latin typeface="Arial" charset="0"/>
                </a:rPr>
                <a:t>Shallow</a:t>
              </a:r>
            </a:p>
          </p:txBody>
        </p:sp>
        <p:sp>
          <p:nvSpPr>
            <p:cNvPr id="11277" name="Line 13"/>
            <p:cNvSpPr>
              <a:spLocks noChangeShapeType="1"/>
            </p:cNvSpPr>
            <p:nvPr/>
          </p:nvSpPr>
          <p:spPr bwMode="auto">
            <a:xfrm>
              <a:off x="1981200" y="3276600"/>
              <a:ext cx="609600" cy="838200"/>
            </a:xfrm>
            <a:prstGeom prst="line">
              <a:avLst/>
            </a:prstGeom>
            <a:noFill/>
            <a:ln w="19050">
              <a:solidFill>
                <a:schemeClr val="tx1"/>
              </a:solidFill>
              <a:round/>
              <a:headEnd/>
              <a:tailEnd type="arrow" w="sm" len="sm"/>
            </a:ln>
            <a:effectLst/>
          </p:spPr>
          <p:txBody>
            <a:bodyPr wrap="none" anchor="ctr"/>
            <a:lstStyle/>
            <a:p>
              <a:endParaRPr lang="en-US"/>
            </a:p>
          </p:txBody>
        </p:sp>
      </p:grpSp>
    </p:spTree>
    <p:extLst>
      <p:ext uri="{BB962C8B-B14F-4D97-AF65-F5344CB8AC3E}">
        <p14:creationId xmlns:p14="http://schemas.microsoft.com/office/powerpoint/2010/main" val="289114079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Foundation Design - </a:t>
            </a:r>
            <a:fld id="{C89CB261-678F-46C7-9B50-9F41C27EFD57}" type="slidenum">
              <a:rPr lang="en-US" smtClean="0"/>
              <a:pPr>
                <a:defRPr/>
              </a:pPr>
              <a:t>50</a:t>
            </a:fld>
            <a:endParaRPr lang="en-US" dirty="0"/>
          </a:p>
        </p:txBody>
      </p:sp>
      <p:sp>
        <p:nvSpPr>
          <p:cNvPr id="3" name="Content Placeholder 2"/>
          <p:cNvSpPr>
            <a:spLocks noGrp="1"/>
          </p:cNvSpPr>
          <p:nvPr>
            <p:ph idx="1"/>
          </p:nvPr>
        </p:nvSpPr>
        <p:spPr>
          <a:xfrm>
            <a:off x="673100" y="4888783"/>
            <a:ext cx="8158162" cy="997667"/>
          </a:xfrm>
        </p:spPr>
        <p:txBody>
          <a:bodyPr/>
          <a:lstStyle/>
          <a:p>
            <a:r>
              <a:rPr lang="en-US" sz="2400" dirty="0"/>
              <a:t>Structure is on deep foundations</a:t>
            </a:r>
          </a:p>
          <a:p>
            <a:r>
              <a:rPr lang="en-US" sz="2400" dirty="0"/>
              <a:t>Lateral displacements exceed Table 12.13-2 limits</a:t>
            </a:r>
          </a:p>
        </p:txBody>
      </p:sp>
      <p:pic>
        <p:nvPicPr>
          <p:cNvPr id="8" name="Picture 7" descr="Section of a column resting on a four-pile cap (only two piles are visible in the section).  The cap is 5 feet deep below the slab.  A layer of liquefiable soil continues for 30 feet below the cap, below which is competent soil.  The piles extend an unspecified distance into the competent soil.  The axial load on the column is indicated as 1,000 kips.  "/>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25115" y="1153354"/>
            <a:ext cx="2834338" cy="3735429"/>
          </a:xfrm>
          <a:prstGeom prst="rect">
            <a:avLst/>
          </a:prstGeom>
          <a:noFill/>
          <a:ln>
            <a:noFill/>
          </a:ln>
        </p:spPr>
      </p:pic>
      <p:sp>
        <p:nvSpPr>
          <p:cNvPr id="2" name="Title 1"/>
          <p:cNvSpPr>
            <a:spLocks noGrp="1"/>
          </p:cNvSpPr>
          <p:nvPr>
            <p:ph type="title"/>
          </p:nvPr>
        </p:nvSpPr>
        <p:spPr/>
        <p:txBody>
          <a:bodyPr/>
          <a:lstStyle/>
          <a:p>
            <a:r>
              <a:rPr lang="en-US" dirty="0"/>
              <a:t>Example: Lateral Spreading</a:t>
            </a:r>
          </a:p>
        </p:txBody>
      </p:sp>
    </p:spTree>
    <p:extLst>
      <p:ext uri="{BB962C8B-B14F-4D97-AF65-F5344CB8AC3E}">
        <p14:creationId xmlns:p14="http://schemas.microsoft.com/office/powerpoint/2010/main" val="80219567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Foundation Design - </a:t>
            </a:r>
            <a:fld id="{C89CB261-678F-46C7-9B50-9F41C27EFD57}" type="slidenum">
              <a:rPr lang="en-US" smtClean="0"/>
              <a:pPr>
                <a:defRPr/>
              </a:pPr>
              <a:t>51</a:t>
            </a:fld>
            <a:endParaRPr lang="en-US" dirty="0"/>
          </a:p>
        </p:txBody>
      </p:sp>
      <p:sp>
        <p:nvSpPr>
          <p:cNvPr id="3" name="Content Placeholder 2"/>
          <p:cNvSpPr>
            <a:spLocks noGrp="1"/>
          </p:cNvSpPr>
          <p:nvPr>
            <p:ph idx="1"/>
          </p:nvPr>
        </p:nvSpPr>
        <p:spPr/>
        <p:txBody>
          <a:bodyPr/>
          <a:lstStyle/>
          <a:p>
            <a:r>
              <a:rPr lang="en-US" dirty="0"/>
              <a:t>Analysis is required to demonstrate acceptable pile behavior</a:t>
            </a:r>
          </a:p>
          <a:p>
            <a:r>
              <a:rPr lang="en-US" dirty="0"/>
              <a:t>Nonlinear behavior is permitted</a:t>
            </a:r>
          </a:p>
          <a:p>
            <a:pPr lvl="1"/>
            <a:r>
              <a:rPr lang="en-US" dirty="0"/>
              <a:t>No loss of gravity support permitted</a:t>
            </a:r>
          </a:p>
          <a:p>
            <a:pPr lvl="1"/>
            <a:r>
              <a:rPr lang="en-US" dirty="0"/>
              <a:t>Residual member strength at least 2/3 of undamaged nominal strength</a:t>
            </a:r>
          </a:p>
          <a:p>
            <a:pPr lvl="1"/>
            <a:r>
              <a:rPr lang="en-US" dirty="0"/>
              <a:t>Prescriptive detailing for ductility</a:t>
            </a:r>
          </a:p>
          <a:p>
            <a:pPr lvl="1"/>
            <a:r>
              <a:rPr lang="en-US" dirty="0"/>
              <a:t>Nominal shear capacity must not be exceeded </a:t>
            </a:r>
          </a:p>
        </p:txBody>
      </p:sp>
      <p:sp>
        <p:nvSpPr>
          <p:cNvPr id="2" name="Title 1"/>
          <p:cNvSpPr>
            <a:spLocks noGrp="1"/>
          </p:cNvSpPr>
          <p:nvPr>
            <p:ph type="title"/>
          </p:nvPr>
        </p:nvSpPr>
        <p:spPr/>
        <p:txBody>
          <a:bodyPr/>
          <a:lstStyle/>
          <a:p>
            <a:r>
              <a:rPr lang="en-US" dirty="0"/>
              <a:t>Structural Requirements</a:t>
            </a:r>
          </a:p>
        </p:txBody>
      </p:sp>
    </p:spTree>
    <p:extLst>
      <p:ext uri="{BB962C8B-B14F-4D97-AF65-F5344CB8AC3E}">
        <p14:creationId xmlns:p14="http://schemas.microsoft.com/office/powerpoint/2010/main" val="262189093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Foundation Design - </a:t>
            </a:r>
            <a:fld id="{C89CB261-678F-46C7-9B50-9F41C27EFD57}" type="slidenum">
              <a:rPr lang="en-US" smtClean="0"/>
              <a:pPr>
                <a:defRPr/>
              </a:pPr>
              <a:t>52</a:t>
            </a:fld>
            <a:endParaRPr lang="en-US" dirty="0"/>
          </a:p>
        </p:txBody>
      </p:sp>
      <p:grpSp>
        <p:nvGrpSpPr>
          <p:cNvPr id="10" name="Group 9" descr="Kinematic diagram of a pile subject to lateral spreading of a 30-foot deep liquefiable layer.  The pile is idealized to behave rigidly between rotations at plastic hinge points at the pile head and the top of the competent soil below.  The lateral deformation at the pile head is indicated as 24 inches.  The applied axial load at the pile head, Pu, is resisted in the competent soil below.  The total rotation at each plastic hinge is indicated as Theta-t, which is the sum oy Theta-y (yield rotation) and Theta-p (plastic rotation)&#10;&#10;Here we see an idealized diagram of the pile behavior.  The total load on the foundation is 1,000 kips and there are four piles:  250 kips each.  As the lateral spreading occurs, the spreading layer will deform in shear.  The piles will deform beyond their elastic moment capacity and will develop plastic hinges at the cap and at the competent soil boundary.  The lower hinge may occur at a deeper depth; consideration of its location at the boundary is conservative.&#10;"/>
          <p:cNvGrpSpPr/>
          <p:nvPr/>
        </p:nvGrpSpPr>
        <p:grpSpPr>
          <a:xfrm>
            <a:off x="5305425" y="1069023"/>
            <a:ext cx="3629025" cy="4731702"/>
            <a:chOff x="5305425" y="907098"/>
            <a:chExt cx="3629025" cy="4731702"/>
          </a:xfrm>
        </p:grpSpPr>
        <p:pic>
          <p:nvPicPr>
            <p:cNvPr id="8" name="Picture 7" descr="A kinematic diagram of a pile subject to lateral spreading of a 30-foot deep liquefiable layer.  "/>
            <p:cNvPicPr/>
            <p:nvPr/>
          </p:nvPicPr>
          <p:blipFill>
            <a:blip r:embed="rId3">
              <a:extLst>
                <a:ext uri="{28A0092B-C50C-407E-A947-70E740481C1C}">
                  <a14:useLocalDpi xmlns:a14="http://schemas.microsoft.com/office/drawing/2010/main" val="0"/>
                </a:ext>
              </a:extLst>
            </a:blip>
            <a:srcRect/>
            <a:stretch>
              <a:fillRect/>
            </a:stretch>
          </p:blipFill>
          <p:spPr bwMode="auto">
            <a:xfrm>
              <a:off x="5305425" y="907098"/>
              <a:ext cx="3629025" cy="4731702"/>
            </a:xfrm>
            <a:prstGeom prst="rect">
              <a:avLst/>
            </a:prstGeom>
            <a:noFill/>
            <a:ln>
              <a:noFill/>
            </a:ln>
          </p:spPr>
        </p:pic>
        <p:sp>
          <p:nvSpPr>
            <p:cNvPr id="6" name="TextBox 5"/>
            <p:cNvSpPr txBox="1"/>
            <p:nvPr/>
          </p:nvSpPr>
          <p:spPr>
            <a:xfrm>
              <a:off x="8153400" y="1374775"/>
              <a:ext cx="781050" cy="276999"/>
            </a:xfrm>
            <a:prstGeom prst="rect">
              <a:avLst/>
            </a:prstGeom>
            <a:noFill/>
          </p:spPr>
          <p:txBody>
            <a:bodyPr wrap="square" rtlCol="0">
              <a:spAutoFit/>
            </a:bodyPr>
            <a:lstStyle/>
            <a:p>
              <a:r>
                <a:rPr lang="en-US" sz="1200" dirty="0">
                  <a:solidFill>
                    <a:srgbClr val="FF0000"/>
                  </a:solidFill>
                </a:rPr>
                <a:t>24 in.</a:t>
              </a:r>
            </a:p>
          </p:txBody>
        </p:sp>
        <p:sp>
          <p:nvSpPr>
            <p:cNvPr id="9" name="TextBox 8"/>
            <p:cNvSpPr txBox="1"/>
            <p:nvPr/>
          </p:nvSpPr>
          <p:spPr>
            <a:xfrm rot="16200000">
              <a:off x="5505451" y="3134449"/>
              <a:ext cx="781050" cy="276999"/>
            </a:xfrm>
            <a:prstGeom prst="rect">
              <a:avLst/>
            </a:prstGeom>
            <a:noFill/>
          </p:spPr>
          <p:txBody>
            <a:bodyPr wrap="square" rtlCol="0">
              <a:spAutoFit/>
            </a:bodyPr>
            <a:lstStyle/>
            <a:p>
              <a:r>
                <a:rPr lang="en-US" sz="1200" dirty="0">
                  <a:solidFill>
                    <a:srgbClr val="FF0000"/>
                  </a:solidFill>
                </a:rPr>
                <a:t>30 ft.</a:t>
              </a:r>
            </a:p>
          </p:txBody>
        </p:sp>
      </p:grpSp>
      <p:sp>
        <p:nvSpPr>
          <p:cNvPr id="3" name="Content Placeholder 2"/>
          <p:cNvSpPr>
            <a:spLocks noGrp="1"/>
          </p:cNvSpPr>
          <p:nvPr>
            <p:ph idx="1"/>
          </p:nvPr>
        </p:nvSpPr>
        <p:spPr>
          <a:xfrm>
            <a:off x="661988" y="1604963"/>
            <a:ext cx="4862512" cy="4297362"/>
          </a:xfrm>
        </p:spPr>
        <p:txBody>
          <a:bodyPr/>
          <a:lstStyle/>
          <a:p>
            <a:r>
              <a:rPr lang="en-US" dirty="0"/>
              <a:t>Lateral displacement 24 in</a:t>
            </a:r>
          </a:p>
          <a:p>
            <a:pPr lvl="1"/>
            <a:r>
              <a:rPr lang="en-US" dirty="0"/>
              <a:t>Exceeds 18 in limit</a:t>
            </a:r>
          </a:p>
          <a:p>
            <a:r>
              <a:rPr lang="en-US" dirty="0"/>
              <a:t>Occurs over depth of 30 ft.</a:t>
            </a:r>
          </a:p>
          <a:p>
            <a:r>
              <a:rPr lang="en-US" dirty="0"/>
              <a:t>Factored loads per pile 250k</a:t>
            </a:r>
          </a:p>
        </p:txBody>
      </p:sp>
      <p:sp>
        <p:nvSpPr>
          <p:cNvPr id="2" name="Title 1"/>
          <p:cNvSpPr>
            <a:spLocks noGrp="1"/>
          </p:cNvSpPr>
          <p:nvPr>
            <p:ph type="title"/>
          </p:nvPr>
        </p:nvSpPr>
        <p:spPr/>
        <p:txBody>
          <a:bodyPr/>
          <a:lstStyle/>
          <a:p>
            <a:r>
              <a:rPr lang="en-US" dirty="0"/>
              <a:t>Pile Foundation</a:t>
            </a:r>
          </a:p>
        </p:txBody>
      </p:sp>
    </p:spTree>
    <p:extLst>
      <p:ext uri="{BB962C8B-B14F-4D97-AF65-F5344CB8AC3E}">
        <p14:creationId xmlns:p14="http://schemas.microsoft.com/office/powerpoint/2010/main" val="133182938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Foundation Design - </a:t>
            </a:r>
            <a:fld id="{C89CB261-678F-46C7-9B50-9F41C27EFD57}" type="slidenum">
              <a:rPr lang="en-US" smtClean="0"/>
              <a:pPr>
                <a:defRPr/>
              </a:pPr>
              <a:t>53</a:t>
            </a:fld>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61988" y="1604963"/>
                <a:ext cx="7996237" cy="4386262"/>
              </a:xfrm>
            </p:spPr>
            <p:txBody>
              <a:bodyPr/>
              <a:lstStyle/>
              <a:p>
                <a:r>
                  <a:rPr lang="en-US" dirty="0"/>
                  <a:t>Improved flexural ductility at low axial loads</a:t>
                </a:r>
              </a:p>
              <a:p>
                <a:r>
                  <a:rPr lang="en-US" dirty="0"/>
                  <a:t>Choose diameter, such that</a:t>
                </a:r>
                <a14:m>
                  <m:oMath xmlns:m="http://schemas.openxmlformats.org/officeDocument/2006/math">
                    <m:r>
                      <a:rPr lang="en-US" b="0" i="0" smtClean="0">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250</m:t>
                        </m:r>
                        <m:r>
                          <a:rPr lang="en-US" i="1">
                            <a:latin typeface="Cambria Math" panose="02040503050406030204" pitchFamily="18" charset="0"/>
                          </a:rPr>
                          <m:t>𝑘</m:t>
                        </m:r>
                      </m:num>
                      <m:den>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𝑔</m:t>
                            </m:r>
                          </m:sub>
                        </m:sSub>
                        <m:sSubSup>
                          <m:sSubSupPr>
                            <m:ctrlPr>
                              <a:rPr lang="en-US" i="1">
                                <a:latin typeface="Cambria Math" panose="02040503050406030204" pitchFamily="18" charset="0"/>
                              </a:rPr>
                            </m:ctrlPr>
                          </m:sSubSupPr>
                          <m:e>
                            <m:r>
                              <a:rPr lang="en-US" i="1">
                                <a:latin typeface="Cambria Math" panose="02040503050406030204" pitchFamily="18" charset="0"/>
                              </a:rPr>
                              <m:t>𝑓</m:t>
                            </m:r>
                          </m:e>
                          <m:sub>
                            <m:r>
                              <a:rPr lang="en-US" i="1">
                                <a:latin typeface="Cambria Math" panose="02040503050406030204" pitchFamily="18" charset="0"/>
                              </a:rPr>
                              <m:t>𝑐</m:t>
                            </m:r>
                          </m:sub>
                          <m:sup>
                            <m:r>
                              <a:rPr lang="en-US" i="1">
                                <a:latin typeface="Cambria Math" panose="02040503050406030204" pitchFamily="18" charset="0"/>
                              </a:rPr>
                              <m:t>′</m:t>
                            </m:r>
                          </m:sup>
                        </m:sSubSup>
                      </m:den>
                    </m:f>
                    <m:r>
                      <a:rPr lang="en-US" i="1">
                        <a:latin typeface="Cambria Math" panose="02040503050406030204" pitchFamily="18" charset="0"/>
                      </a:rPr>
                      <m:t>&lt;0.1; </m:t>
                    </m:r>
                  </m:oMath>
                </a14:m>
                <a:endParaRPr lang="en-US" dirty="0"/>
              </a:p>
              <a:p>
                <a:pPr marL="457200" lvl="1" indent="0">
                  <a:buNone/>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𝑃𝑖𝑙𝑒</m:t>
                      </m:r>
                      <m:r>
                        <a:rPr lang="en-US" sz="2000" i="1">
                          <a:latin typeface="Cambria Math" panose="02040503050406030204" pitchFamily="18" charset="0"/>
                        </a:rPr>
                        <m:t> </m:t>
                      </m:r>
                      <m:r>
                        <a:rPr lang="en-US" sz="2000" i="1">
                          <a:latin typeface="Cambria Math" panose="02040503050406030204" pitchFamily="18" charset="0"/>
                        </a:rPr>
                        <m:t>𝐷𝑖𝑎𝑚𝑒𝑡𝑒𝑟</m:t>
                      </m:r>
                      <m:r>
                        <a:rPr lang="en-US" sz="2000" i="1">
                          <a:latin typeface="Cambria Math" panose="02040503050406030204" pitchFamily="18" charset="0"/>
                        </a:rPr>
                        <m:t>≥2</m:t>
                      </m:r>
                      <m:rad>
                        <m:radPr>
                          <m:degHide m:val="on"/>
                          <m:ctrlPr>
                            <a:rPr lang="en-US" sz="2000" i="1">
                              <a:latin typeface="Cambria Math" panose="02040503050406030204" pitchFamily="18" charset="0"/>
                            </a:rPr>
                          </m:ctrlPr>
                        </m:radPr>
                        <m:deg/>
                        <m:e>
                          <m:f>
                            <m:fPr>
                              <m:ctrlPr>
                                <a:rPr lang="en-US" sz="2000" i="1">
                                  <a:latin typeface="Cambria Math" panose="02040503050406030204" pitchFamily="18" charset="0"/>
                                </a:rPr>
                              </m:ctrlPr>
                            </m:fPr>
                            <m:num>
                              <m:r>
                                <a:rPr lang="en-US" sz="2000" i="1">
                                  <a:latin typeface="Cambria Math" panose="02040503050406030204" pitchFamily="18" charset="0"/>
                                </a:rPr>
                                <m:t>250</m:t>
                              </m:r>
                              <m:r>
                                <a:rPr lang="en-US" sz="2000" i="1">
                                  <a:latin typeface="Cambria Math" panose="02040503050406030204" pitchFamily="18" charset="0"/>
                                </a:rPr>
                                <m:t>𝑘</m:t>
                              </m:r>
                            </m:num>
                            <m:den>
                              <m:r>
                                <a:rPr lang="en-US" sz="2000" i="1">
                                  <a:latin typeface="Cambria Math" panose="02040503050406030204" pitchFamily="18" charset="0"/>
                                </a:rPr>
                                <m:t>𝜋</m:t>
                              </m:r>
                              <m:d>
                                <m:dPr>
                                  <m:ctrlPr>
                                    <a:rPr lang="en-US" sz="2000" i="1">
                                      <a:latin typeface="Cambria Math" panose="02040503050406030204" pitchFamily="18" charset="0"/>
                                    </a:rPr>
                                  </m:ctrlPr>
                                </m:dPr>
                                <m:e>
                                  <m:r>
                                    <a:rPr lang="en-US" sz="2000" i="1">
                                      <a:latin typeface="Cambria Math" panose="02040503050406030204" pitchFamily="18" charset="0"/>
                                    </a:rPr>
                                    <m:t>5</m:t>
                                  </m:r>
                                  <m:r>
                                    <a:rPr lang="en-US" sz="2000" i="1">
                                      <a:latin typeface="Cambria Math" panose="02040503050406030204" pitchFamily="18" charset="0"/>
                                    </a:rPr>
                                    <m:t>𝑘𝑠𝑖</m:t>
                                  </m:r>
                                </m:e>
                              </m:d>
                              <m:d>
                                <m:dPr>
                                  <m:ctrlPr>
                                    <a:rPr lang="en-US" sz="2000" i="1">
                                      <a:latin typeface="Cambria Math" panose="02040503050406030204" pitchFamily="18" charset="0"/>
                                    </a:rPr>
                                  </m:ctrlPr>
                                </m:dPr>
                                <m:e>
                                  <m:r>
                                    <a:rPr lang="en-US" sz="2000" i="1">
                                      <a:latin typeface="Cambria Math" panose="02040503050406030204" pitchFamily="18" charset="0"/>
                                    </a:rPr>
                                    <m:t>0.1</m:t>
                                  </m:r>
                                </m:e>
                              </m:d>
                            </m:den>
                          </m:f>
                        </m:e>
                      </m:rad>
                      <m:r>
                        <a:rPr lang="en-US" sz="2000" i="1">
                          <a:latin typeface="Cambria Math" panose="02040503050406030204" pitchFamily="18" charset="0"/>
                        </a:rPr>
                        <m:t>=25.2 </m:t>
                      </m:r>
                      <m:r>
                        <a:rPr lang="en-US" sz="2000" i="1">
                          <a:latin typeface="Cambria Math" panose="02040503050406030204" pitchFamily="18" charset="0"/>
                        </a:rPr>
                        <m:t>𝑖𝑛</m:t>
                      </m:r>
                    </m:oMath>
                  </m:oMathPara>
                </a14:m>
                <a:endParaRPr lang="en-US" sz="2000" dirty="0"/>
              </a:p>
              <a:p>
                <a:r>
                  <a:rPr lang="en-US" dirty="0"/>
                  <a:t>Choose 30 in. diameter</a:t>
                </a:r>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61988" y="1604963"/>
                <a:ext cx="7996237" cy="4386262"/>
              </a:xfrm>
              <a:blipFill>
                <a:blip r:embed="rId3"/>
                <a:stretch>
                  <a:fillRect l="-1373" t="-1389"/>
                </a:stretch>
              </a:blipFill>
            </p:spPr>
            <p:txBody>
              <a:bodyPr/>
              <a:lstStyle/>
              <a:p>
                <a:r>
                  <a:rPr lang="en-US">
                    <a:noFill/>
                  </a:rPr>
                  <a:t> </a:t>
                </a:r>
              </a:p>
            </p:txBody>
          </p:sp>
        </mc:Fallback>
      </mc:AlternateContent>
      <p:sp>
        <p:nvSpPr>
          <p:cNvPr id="2" name="Title 1"/>
          <p:cNvSpPr>
            <a:spLocks noGrp="1"/>
          </p:cNvSpPr>
          <p:nvPr>
            <p:ph type="title"/>
          </p:nvPr>
        </p:nvSpPr>
        <p:spPr/>
        <p:txBody>
          <a:bodyPr/>
          <a:lstStyle/>
          <a:p>
            <a:r>
              <a:rPr lang="en-US" dirty="0"/>
              <a:t>Pile Diameter</a:t>
            </a:r>
          </a:p>
        </p:txBody>
      </p:sp>
    </p:spTree>
    <p:extLst>
      <p:ext uri="{BB962C8B-B14F-4D97-AF65-F5344CB8AC3E}">
        <p14:creationId xmlns:p14="http://schemas.microsoft.com/office/powerpoint/2010/main" val="140832502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54</a:t>
            </a:fld>
            <a:endParaRPr lang="en-US" dirty="0"/>
          </a:p>
        </p:txBody>
      </p:sp>
      <mc:AlternateContent xmlns:mc="http://schemas.openxmlformats.org/markup-compatibility/2006" xmlns:a14="http://schemas.microsoft.com/office/drawing/2010/main">
        <mc:Choice Requires="a14">
          <p:sp>
            <p:nvSpPr>
              <p:cNvPr id="6" name="Rectangle 5"/>
              <p:cNvSpPr/>
              <p:nvPr/>
            </p:nvSpPr>
            <p:spPr>
              <a:xfrm>
                <a:off x="1762125" y="4078288"/>
                <a:ext cx="4572000" cy="1176028"/>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𝑢</m:t>
                          </m:r>
                        </m:sub>
                      </m:sSub>
                      <m:r>
                        <a:rPr lang="en-US" i="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𝑢</m:t>
                              </m:r>
                            </m:sub>
                          </m:sSub>
                          <m:r>
                            <a:rPr lang="en-US" i="0">
                              <a:latin typeface="Cambria Math" panose="02040503050406030204" pitchFamily="18" charset="0"/>
                            </a:rPr>
                            <m:t>∆</m:t>
                          </m:r>
                        </m:num>
                        <m:den>
                          <m:r>
                            <a:rPr lang="en-US" i="0">
                              <a:latin typeface="Cambria Math" panose="02040503050406030204" pitchFamily="18" charset="0"/>
                            </a:rPr>
                            <m:t>2</m:t>
                          </m:r>
                        </m:den>
                      </m:f>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250</m:t>
                          </m:r>
                          <m:r>
                            <a:rPr lang="en-US" i="1">
                              <a:latin typeface="Cambria Math" panose="02040503050406030204" pitchFamily="18" charset="0"/>
                            </a:rPr>
                            <m:t>𝑘</m:t>
                          </m:r>
                          <m:d>
                            <m:dPr>
                              <m:ctrlPr>
                                <a:rPr lang="en-US" i="1">
                                  <a:latin typeface="Cambria Math" panose="02040503050406030204" pitchFamily="18" charset="0"/>
                                </a:rPr>
                              </m:ctrlPr>
                            </m:dPr>
                            <m:e>
                              <m:r>
                                <a:rPr lang="en-US" i="0">
                                  <a:latin typeface="Cambria Math" panose="02040503050406030204" pitchFamily="18" charset="0"/>
                                </a:rPr>
                                <m:t>24</m:t>
                              </m:r>
                              <m:r>
                                <a:rPr lang="en-US" i="1">
                                  <a:latin typeface="Cambria Math" panose="02040503050406030204" pitchFamily="18" charset="0"/>
                                </a:rPr>
                                <m:t>𝑖𝑛</m:t>
                              </m:r>
                            </m:e>
                          </m:d>
                        </m:num>
                        <m:den>
                          <m:r>
                            <a:rPr lang="en-US" i="0">
                              <a:latin typeface="Cambria Math" panose="02040503050406030204" pitchFamily="18" charset="0"/>
                            </a:rPr>
                            <m:t>2</m:t>
                          </m:r>
                        </m:den>
                      </m:f>
                      <m:r>
                        <a:rPr lang="en-US" i="0">
                          <a:latin typeface="Cambria Math" panose="02040503050406030204" pitchFamily="18" charset="0"/>
                        </a:rPr>
                        <m:t>=3,000 </m:t>
                      </m:r>
                      <m:r>
                        <a:rPr lang="en-US" i="1">
                          <a:latin typeface="Cambria Math" panose="02040503050406030204" pitchFamily="18" charset="0"/>
                        </a:rPr>
                        <m:t>𝑘𝑖𝑝</m:t>
                      </m:r>
                      <m:r>
                        <a:rPr lang="en-US" i="0">
                          <a:latin typeface="Cambria Math" panose="02040503050406030204" pitchFamily="18" charset="0"/>
                        </a:rPr>
                        <m:t>−</m:t>
                      </m:r>
                      <m:r>
                        <a:rPr lang="en-US" i="1">
                          <a:latin typeface="Cambria Math" panose="02040503050406030204" pitchFamily="18" charset="0"/>
                        </a:rPr>
                        <m:t>𝑖𝑛</m:t>
                      </m:r>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1762125" y="4078288"/>
                <a:ext cx="4572000" cy="1176028"/>
              </a:xfrm>
              <a:prstGeom prst="rect">
                <a:avLst/>
              </a:prstGeom>
              <a:blipFill rotWithShape="0">
                <a:blip r:embed="rId3"/>
                <a:stretch>
                  <a:fillRect b="-7254"/>
                </a:stretch>
              </a:blipFill>
            </p:spPr>
            <p:txBody>
              <a:bodyPr/>
              <a:lstStyle/>
              <a:p>
                <a:r>
                  <a:rPr lang="en-US">
                    <a:noFill/>
                  </a:rPr>
                  <a:t> </a:t>
                </a:r>
              </a:p>
            </p:txBody>
          </p:sp>
        </mc:Fallback>
      </mc:AlternateContent>
      <p:sp>
        <p:nvSpPr>
          <p:cNvPr id="3" name="Content Placeholder 2"/>
          <p:cNvSpPr>
            <a:spLocks noGrp="1"/>
          </p:cNvSpPr>
          <p:nvPr>
            <p:ph idx="1"/>
          </p:nvPr>
        </p:nvSpPr>
        <p:spPr>
          <a:xfrm>
            <a:off x="661988" y="1604963"/>
            <a:ext cx="7772400" cy="2281237"/>
          </a:xfrm>
        </p:spPr>
        <p:txBody>
          <a:bodyPr/>
          <a:lstStyle/>
          <a:p>
            <a:r>
              <a:rPr lang="en-US" dirty="0"/>
              <a:t>Consider fixed-fixed behavior between the bottom of the cap and the top of the competent soil.  </a:t>
            </a:r>
          </a:p>
          <a:p>
            <a:pPr lvl="1"/>
            <a:r>
              <a:rPr lang="en-US" dirty="0"/>
              <a:t>Half of P-Delta moment occurs at two locations</a:t>
            </a:r>
          </a:p>
        </p:txBody>
      </p:sp>
      <p:sp>
        <p:nvSpPr>
          <p:cNvPr id="2" name="Title 1"/>
          <p:cNvSpPr>
            <a:spLocks noGrp="1"/>
          </p:cNvSpPr>
          <p:nvPr>
            <p:ph type="title"/>
          </p:nvPr>
        </p:nvSpPr>
        <p:spPr/>
        <p:txBody>
          <a:bodyPr/>
          <a:lstStyle/>
          <a:p>
            <a:r>
              <a:rPr lang="en-US" dirty="0"/>
              <a:t>Flexural Demand</a:t>
            </a:r>
          </a:p>
        </p:txBody>
      </p:sp>
    </p:spTree>
    <p:extLst>
      <p:ext uri="{BB962C8B-B14F-4D97-AF65-F5344CB8AC3E}">
        <p14:creationId xmlns:p14="http://schemas.microsoft.com/office/powerpoint/2010/main" val="1912776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55</a:t>
            </a:fld>
            <a:endParaRPr lang="en-US" dirty="0"/>
          </a:p>
        </p:txBody>
      </p:sp>
      <p:pic>
        <p:nvPicPr>
          <p:cNvPr id="6" name="Picture 5" descr="Interaction diagram for a 30-inch diameter pile reinforced with (8) #8 longitudinal bars.  The vertical axis is axial load in kips, ranging from -1000 to 5000.  The horizontal axis is moment in kip-inches, ranging from 0 to 14,000.  &#10;&#10;Here we see an interaction diagram for the preliminary pile design.  This is the nominal strength diagram with no strength-reduction factors incorporated.  The applied axial load is shown with a red dashed line.  The required flexural strength to resist the P-Delta moment is indicated with a black dash-dot line at 3,000 kip-in.  The pile’s flexural strength at the applied axial load (6,730 kip-in) is shown with a black dot.&#10;&#10;The pile has sufficient axial and flexural strength to resist the P-delta moment at the applied axial load.  Flexural demands will increase beyond this limit when the pile bends laterally and plastic hinges form."/>
          <p:cNvPicPr/>
          <p:nvPr/>
        </p:nvPicPr>
        <p:blipFill>
          <a:blip r:embed="rId3">
            <a:extLst>
              <a:ext uri="{28A0092B-C50C-407E-A947-70E740481C1C}">
                <a14:useLocalDpi xmlns:a14="http://schemas.microsoft.com/office/drawing/2010/main" val="0"/>
              </a:ext>
            </a:extLst>
          </a:blip>
          <a:srcRect/>
          <a:stretch>
            <a:fillRect/>
          </a:stretch>
        </p:blipFill>
        <p:spPr bwMode="auto">
          <a:xfrm>
            <a:off x="2200275" y="2038349"/>
            <a:ext cx="4981575" cy="4467225"/>
          </a:xfrm>
          <a:prstGeom prst="rect">
            <a:avLst/>
          </a:prstGeom>
          <a:noFill/>
          <a:ln>
            <a:noFill/>
          </a:ln>
        </p:spPr>
      </p:pic>
      <p:sp>
        <p:nvSpPr>
          <p:cNvPr id="3" name="Content Placeholder 2"/>
          <p:cNvSpPr>
            <a:spLocks noGrp="1"/>
          </p:cNvSpPr>
          <p:nvPr>
            <p:ph idx="1"/>
          </p:nvPr>
        </p:nvSpPr>
        <p:spPr/>
        <p:txBody>
          <a:bodyPr/>
          <a:lstStyle/>
          <a:p>
            <a:r>
              <a:rPr lang="en-US" sz="2000" dirty="0"/>
              <a:t>Consider fairly light reinforcing and concrete strength of 5ksi</a:t>
            </a:r>
          </a:p>
        </p:txBody>
      </p:sp>
      <p:sp>
        <p:nvSpPr>
          <p:cNvPr id="2" name="Title 1"/>
          <p:cNvSpPr>
            <a:spLocks noGrp="1"/>
          </p:cNvSpPr>
          <p:nvPr>
            <p:ph type="title"/>
          </p:nvPr>
        </p:nvSpPr>
        <p:spPr/>
        <p:txBody>
          <a:bodyPr/>
          <a:lstStyle/>
          <a:p>
            <a:r>
              <a:rPr lang="en-US" dirty="0"/>
              <a:t>Axial-Moment Interaction</a:t>
            </a:r>
          </a:p>
        </p:txBody>
      </p:sp>
    </p:spTree>
    <p:extLst>
      <p:ext uri="{BB962C8B-B14F-4D97-AF65-F5344CB8AC3E}">
        <p14:creationId xmlns:p14="http://schemas.microsoft.com/office/powerpoint/2010/main" val="3219552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56</a:t>
            </a:fld>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a:t>Rotation is computed from displacement and effective length</a:t>
                </a:r>
              </a:p>
              <a:p>
                <a:pPr marL="0" indent="0">
                  <a:buNone/>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𝜃</m:t>
                          </m:r>
                        </m:e>
                        <m:sub>
                          <m:r>
                            <a:rPr lang="en-US" sz="2000" i="1">
                              <a:latin typeface="Cambria Math" panose="02040503050406030204" pitchFamily="18" charset="0"/>
                            </a:rPr>
                            <m:t>𝑡</m:t>
                          </m:r>
                        </m:sub>
                      </m:sSub>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24</m:t>
                          </m:r>
                          <m:r>
                            <a:rPr lang="en-US" sz="2000" i="1">
                              <a:latin typeface="Cambria Math" panose="02040503050406030204" pitchFamily="18" charset="0"/>
                            </a:rPr>
                            <m:t>𝑖𝑛</m:t>
                          </m:r>
                        </m:num>
                        <m:den>
                          <m:r>
                            <a:rPr lang="en-US" sz="2000" i="1">
                              <a:latin typeface="Cambria Math" panose="02040503050406030204" pitchFamily="18" charset="0"/>
                            </a:rPr>
                            <m:t>360</m:t>
                          </m:r>
                          <m:r>
                            <a:rPr lang="en-US" sz="2000" i="1">
                              <a:latin typeface="Cambria Math" panose="02040503050406030204" pitchFamily="18" charset="0"/>
                            </a:rPr>
                            <m:t>𝑖𝑛</m:t>
                          </m:r>
                        </m:den>
                      </m:f>
                      <m:r>
                        <a:rPr lang="en-US" sz="2000" i="1">
                          <a:latin typeface="Cambria Math" panose="02040503050406030204" pitchFamily="18" charset="0"/>
                        </a:rPr>
                        <m:t>=0.0667 </m:t>
                      </m:r>
                      <m:r>
                        <a:rPr lang="en-US" sz="2000" i="1">
                          <a:latin typeface="Cambria Math" panose="02040503050406030204" pitchFamily="18" charset="0"/>
                        </a:rPr>
                        <m:t>𝑟𝑎𝑑</m:t>
                      </m:r>
                      <m:r>
                        <a:rPr lang="en-US" sz="2000" i="1">
                          <a:latin typeface="Cambria Math" panose="02040503050406030204" pitchFamily="18" charset="0"/>
                        </a:rPr>
                        <m:t>.</m:t>
                      </m:r>
                    </m:oMath>
                  </m:oMathPara>
                </a14:m>
                <a:endParaRPr lang="en-US" sz="2000" dirty="0"/>
              </a:p>
              <a:p>
                <a:r>
                  <a:rPr lang="en-US" dirty="0"/>
                  <a:t>Curvature depends on presumed hinge length:   ½ pile diameter</a:t>
                </a:r>
              </a:p>
              <a:p>
                <a:pPr marL="0" indent="0">
                  <a:buNone/>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𝜑</m:t>
                      </m:r>
                      <m:r>
                        <a:rPr lang="en-US" sz="2000" i="1">
                          <a:latin typeface="Cambria Math" panose="02040503050406030204" pitchFamily="18" charset="0"/>
                        </a:rPr>
                        <m:t>=</m:t>
                      </m:r>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𝜃</m:t>
                              </m:r>
                            </m:e>
                            <m:sub>
                              <m:r>
                                <a:rPr lang="en-US" sz="2000" i="1">
                                  <a:latin typeface="Cambria Math" panose="02040503050406030204" pitchFamily="18" charset="0"/>
                                </a:rPr>
                                <m:t>𝑡</m:t>
                              </m:r>
                            </m:sub>
                          </m:sSub>
                        </m:num>
                        <m:den>
                          <m:sSub>
                            <m:sSubPr>
                              <m:ctrlPr>
                                <a:rPr lang="en-US" sz="2000" i="1">
                                  <a:latin typeface="Cambria Math" panose="02040503050406030204" pitchFamily="18" charset="0"/>
                                </a:rPr>
                              </m:ctrlPr>
                            </m:sSubPr>
                            <m:e>
                              <m:r>
                                <a:rPr lang="en-US" sz="2000" i="1">
                                  <a:latin typeface="Cambria Math" panose="02040503050406030204" pitchFamily="18" charset="0"/>
                                </a:rPr>
                                <m:t>𝑙</m:t>
                              </m:r>
                            </m:e>
                            <m:sub>
                              <m:r>
                                <a:rPr lang="en-US" sz="2000" i="1">
                                  <a:latin typeface="Cambria Math" panose="02040503050406030204" pitchFamily="18" charset="0"/>
                                </a:rPr>
                                <m:t>𝑝</m:t>
                              </m:r>
                            </m:sub>
                          </m:sSub>
                        </m:den>
                      </m:f>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0.0667</m:t>
                          </m:r>
                          <m:r>
                            <a:rPr lang="en-US" sz="2000" i="1">
                              <a:latin typeface="Cambria Math" panose="02040503050406030204" pitchFamily="18" charset="0"/>
                            </a:rPr>
                            <m:t>𝑟𝑎𝑑</m:t>
                          </m:r>
                        </m:num>
                        <m:den>
                          <m:r>
                            <a:rPr lang="en-US" sz="2000" i="1">
                              <a:latin typeface="Cambria Math" panose="02040503050406030204" pitchFamily="18" charset="0"/>
                            </a:rPr>
                            <m:t>15</m:t>
                          </m:r>
                          <m:r>
                            <a:rPr lang="en-US" sz="2000" i="1">
                              <a:latin typeface="Cambria Math" panose="02040503050406030204" pitchFamily="18" charset="0"/>
                            </a:rPr>
                            <m:t>𝑖𝑛</m:t>
                          </m:r>
                        </m:den>
                      </m:f>
                      <m:r>
                        <a:rPr lang="en-US" sz="2000" i="1">
                          <a:latin typeface="Cambria Math" panose="02040503050406030204" pitchFamily="18" charset="0"/>
                        </a:rPr>
                        <m:t>=0.0044 </m:t>
                      </m:r>
                      <m:sSup>
                        <m:sSupPr>
                          <m:ctrlPr>
                            <a:rPr lang="en-US" sz="2000" i="1">
                              <a:latin typeface="Cambria Math" panose="02040503050406030204" pitchFamily="18" charset="0"/>
                            </a:rPr>
                          </m:ctrlPr>
                        </m:sSupPr>
                        <m:e>
                          <m:r>
                            <a:rPr lang="en-US" sz="2000" i="1">
                              <a:latin typeface="Cambria Math" panose="02040503050406030204" pitchFamily="18" charset="0"/>
                            </a:rPr>
                            <m:t>𝑖𝑛</m:t>
                          </m:r>
                        </m:e>
                        <m:sup>
                          <m:r>
                            <a:rPr lang="en-US" sz="2000" i="1">
                              <a:latin typeface="Cambria Math" panose="02040503050406030204" pitchFamily="18" charset="0"/>
                            </a:rPr>
                            <m:t>−1</m:t>
                          </m:r>
                        </m:sup>
                      </m:sSup>
                    </m:oMath>
                  </m:oMathPara>
                </a14:m>
                <a:endParaRPr lang="en-US"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412" t="-1418" r="-314"/>
                </a:stretch>
              </a:blipFill>
            </p:spPr>
            <p:txBody>
              <a:bodyPr/>
              <a:lstStyle/>
              <a:p>
                <a:r>
                  <a:rPr lang="en-US">
                    <a:noFill/>
                  </a:rPr>
                  <a:t> </a:t>
                </a:r>
              </a:p>
            </p:txBody>
          </p:sp>
        </mc:Fallback>
      </mc:AlternateContent>
      <p:sp>
        <p:nvSpPr>
          <p:cNvPr id="2" name="Title 1"/>
          <p:cNvSpPr>
            <a:spLocks noGrp="1"/>
          </p:cNvSpPr>
          <p:nvPr>
            <p:ph type="title"/>
          </p:nvPr>
        </p:nvSpPr>
        <p:spPr/>
        <p:txBody>
          <a:bodyPr/>
          <a:lstStyle/>
          <a:p>
            <a:r>
              <a:rPr lang="en-US" dirty="0"/>
              <a:t>Rotation and Curvature</a:t>
            </a:r>
          </a:p>
        </p:txBody>
      </p:sp>
    </p:spTree>
    <p:extLst>
      <p:ext uri="{BB962C8B-B14F-4D97-AF65-F5344CB8AC3E}">
        <p14:creationId xmlns:p14="http://schemas.microsoft.com/office/powerpoint/2010/main" val="384399397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57</a:t>
            </a:fld>
            <a:endParaRPr lang="en-US" dirty="0"/>
          </a:p>
        </p:txBody>
      </p:sp>
      <p:pic>
        <p:nvPicPr>
          <p:cNvPr id="7" name="Picture 6" descr="Moment curvature diagram at the design axial load of 250 kips per pile.  The horizontal axis is curvature in reciprocal inches, ranging form 0 to 0.006.  The vertical axis is moment in kip-inches, ranging from 0 to 8,000.  A single curve is shown, increasing to a nominal strength of 6,730 kip-inches at a curvature of approximately 0.0005, at which point the strength decreases slightly and then increases due to strain hardening. The 67% nominal strength value is shown as a dashed horizontal line at 4,500 kip inches. &#10;&#10;We compare the computed curvature of 0.0044 with the moment curvature relationship for the proposed pile section, at the design axial load. The computed curvature is less than the ultimate curvature (due to bar fracture) at about 0.005.  The moment strength at the design point exceeds the nominal strength due to strain-hardening. The requirement that the strength has not degraded to less than 67 percent of the nominal value is satisfied.  "/>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1435" y="1531434"/>
            <a:ext cx="4813300" cy="4572000"/>
          </a:xfrm>
          <a:prstGeom prst="rect">
            <a:avLst/>
          </a:prstGeom>
          <a:noFill/>
          <a:ln>
            <a:noFill/>
          </a:ln>
        </p:spPr>
      </p:pic>
      <p:sp>
        <p:nvSpPr>
          <p:cNvPr id="3" name="Content Placeholder 2"/>
          <p:cNvSpPr>
            <a:spLocks noGrp="1"/>
          </p:cNvSpPr>
          <p:nvPr>
            <p:ph idx="1"/>
          </p:nvPr>
        </p:nvSpPr>
        <p:spPr>
          <a:xfrm>
            <a:off x="661988" y="1604963"/>
            <a:ext cx="3100387" cy="4297362"/>
          </a:xfrm>
        </p:spPr>
        <p:txBody>
          <a:bodyPr/>
          <a:lstStyle/>
          <a:p>
            <a:r>
              <a:rPr lang="en-US" sz="2400" dirty="0"/>
              <a:t>Strength at imposed curvature remains above 67% limit</a:t>
            </a:r>
          </a:p>
          <a:p>
            <a:r>
              <a:rPr lang="en-US" sz="2400" dirty="0"/>
              <a:t>Imposed curvature is less than limit due to bar fracture</a:t>
            </a:r>
          </a:p>
        </p:txBody>
      </p:sp>
      <p:sp>
        <p:nvSpPr>
          <p:cNvPr id="2" name="Title 1"/>
          <p:cNvSpPr>
            <a:spLocks noGrp="1"/>
          </p:cNvSpPr>
          <p:nvPr>
            <p:ph type="title"/>
          </p:nvPr>
        </p:nvSpPr>
        <p:spPr/>
        <p:txBody>
          <a:bodyPr/>
          <a:lstStyle/>
          <a:p>
            <a:r>
              <a:rPr lang="en-US" dirty="0"/>
              <a:t>Moment-Curvature</a:t>
            </a:r>
          </a:p>
        </p:txBody>
      </p:sp>
    </p:spTree>
    <p:extLst>
      <p:ext uri="{BB962C8B-B14F-4D97-AF65-F5344CB8AC3E}">
        <p14:creationId xmlns:p14="http://schemas.microsoft.com/office/powerpoint/2010/main" val="76293623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58</a:t>
            </a:fld>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61988" y="1604963"/>
                <a:ext cx="7772400" cy="4776787"/>
              </a:xfrm>
            </p:spPr>
            <p:txBody>
              <a:bodyPr/>
              <a:lstStyle/>
              <a:p>
                <a:r>
                  <a:rPr lang="en-US" dirty="0"/>
                  <a:t>ACI 318-14, Sections 18.7.5.2 through .4</a:t>
                </a:r>
              </a:p>
              <a:p>
                <a:r>
                  <a:rPr lang="en-US" dirty="0"/>
                  <a:t>Spiral spacing</a:t>
                </a:r>
              </a:p>
              <a:p>
                <a:pPr lvl="1"/>
                <a:r>
                  <a:rPr lang="en-US" dirty="0"/>
                  <a:t>¼ member dimension (7.5 in.)</a:t>
                </a:r>
              </a:p>
              <a:p>
                <a:pPr lvl="1"/>
                <a:r>
                  <a:rPr lang="en-US" dirty="0"/>
                  <a:t>Six time bar diameter (6 in.)</a:t>
                </a:r>
              </a:p>
              <a:p>
                <a:pPr lvl="1"/>
                <a:r>
                  <a:rPr lang="en-US" dirty="0"/>
                  <a:t>6 in.</a:t>
                </a:r>
              </a:p>
              <a:p>
                <a:r>
                  <a:rPr lang="en-US" dirty="0"/>
                  <a:t>Volumetric ratio (larger of the following):</a:t>
                </a:r>
              </a:p>
              <a:p>
                <a:pPr marL="457200" lvl="1" indent="0">
                  <a:buNone/>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𝜌</m:t>
                          </m:r>
                        </m:e>
                        <m:sub>
                          <m:r>
                            <a:rPr lang="en-US" sz="2000" i="1">
                              <a:latin typeface="Cambria Math" panose="02040503050406030204" pitchFamily="18" charset="0"/>
                            </a:rPr>
                            <m:t>𝑠</m:t>
                          </m:r>
                        </m:sub>
                      </m:sSub>
                      <m:r>
                        <a:rPr lang="en-US" sz="2000" i="1">
                          <a:latin typeface="Cambria Math" panose="02040503050406030204" pitchFamily="18" charset="0"/>
                        </a:rPr>
                        <m:t>=0.12</m:t>
                      </m:r>
                      <m:f>
                        <m:fPr>
                          <m:type m:val="lin"/>
                          <m:ctrlPr>
                            <a:rPr lang="en-US" sz="2000" i="1">
                              <a:latin typeface="Cambria Math" panose="02040503050406030204" pitchFamily="18" charset="0"/>
                            </a:rPr>
                          </m:ctrlPr>
                        </m:fPr>
                        <m:num>
                          <m:sSubSup>
                            <m:sSubSupPr>
                              <m:ctrlPr>
                                <a:rPr lang="en-US" sz="2000" i="1">
                                  <a:latin typeface="Cambria Math" panose="02040503050406030204" pitchFamily="18" charset="0"/>
                                </a:rPr>
                              </m:ctrlPr>
                            </m:sSubSupPr>
                            <m:e>
                              <m:r>
                                <a:rPr lang="en-US" sz="2000" i="1">
                                  <a:latin typeface="Cambria Math" panose="02040503050406030204" pitchFamily="18" charset="0"/>
                                </a:rPr>
                                <m:t>𝑓</m:t>
                              </m:r>
                            </m:e>
                            <m:sub>
                              <m:r>
                                <a:rPr lang="en-US" sz="2000" i="1">
                                  <a:latin typeface="Cambria Math" panose="02040503050406030204" pitchFamily="18" charset="0"/>
                                </a:rPr>
                                <m:t>𝑐</m:t>
                              </m:r>
                            </m:sub>
                            <m:sup>
                              <m:r>
                                <a:rPr lang="en-US" sz="2000" i="1">
                                  <a:latin typeface="Cambria Math" panose="02040503050406030204" pitchFamily="18" charset="0"/>
                                </a:rPr>
                                <m:t>′</m:t>
                              </m:r>
                            </m:sup>
                          </m:sSubSup>
                        </m:num>
                        <m:den>
                          <m:sSub>
                            <m:sSubPr>
                              <m:ctrlPr>
                                <a:rPr lang="en-US" sz="2000" i="1">
                                  <a:latin typeface="Cambria Math" panose="02040503050406030204" pitchFamily="18" charset="0"/>
                                </a:rPr>
                              </m:ctrlPr>
                            </m:sSubPr>
                            <m:e>
                              <m:r>
                                <a:rPr lang="en-US" sz="2000" i="1">
                                  <a:latin typeface="Cambria Math" panose="02040503050406030204" pitchFamily="18" charset="0"/>
                                </a:rPr>
                                <m:t>𝑓</m:t>
                              </m:r>
                            </m:e>
                            <m:sub>
                              <m:r>
                                <a:rPr lang="en-US" sz="2000" i="1">
                                  <a:latin typeface="Cambria Math" panose="02040503050406030204" pitchFamily="18" charset="0"/>
                                </a:rPr>
                                <m:t>𝑦𝑡</m:t>
                              </m:r>
                            </m:sub>
                          </m:sSub>
                          <m:r>
                            <a:rPr lang="en-US" sz="2000" i="1">
                              <a:latin typeface="Cambria Math" panose="02040503050406030204" pitchFamily="18" charset="0"/>
                            </a:rPr>
                            <m:t>=0.01</m:t>
                          </m:r>
                        </m:den>
                      </m:f>
                    </m:oMath>
                  </m:oMathPara>
                </a14:m>
                <a:endParaRPr lang="en-US" sz="2000" dirty="0"/>
              </a:p>
              <a:p>
                <a:pPr marL="457200" lvl="1" indent="0">
                  <a:buNone/>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𝜌</m:t>
                          </m:r>
                        </m:e>
                        <m:sub>
                          <m:r>
                            <a:rPr lang="en-US" sz="2000" i="1">
                              <a:latin typeface="Cambria Math" panose="02040503050406030204" pitchFamily="18" charset="0"/>
                            </a:rPr>
                            <m:t>𝑠</m:t>
                          </m:r>
                        </m:sub>
                      </m:sSub>
                      <m:r>
                        <a:rPr lang="en-US" sz="2000" i="1">
                          <a:latin typeface="Cambria Math" panose="02040503050406030204" pitchFamily="18" charset="0"/>
                        </a:rPr>
                        <m:t>=0.45</m:t>
                      </m:r>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𝐴</m:t>
                                  </m:r>
                                </m:e>
                                <m:sub>
                                  <m:r>
                                    <a:rPr lang="en-US" sz="2000" i="1">
                                      <a:latin typeface="Cambria Math" panose="02040503050406030204" pitchFamily="18" charset="0"/>
                                    </a:rPr>
                                    <m:t>𝑔</m:t>
                                  </m:r>
                                </m:sub>
                              </m:sSub>
                            </m:num>
                            <m:den>
                              <m:sSub>
                                <m:sSubPr>
                                  <m:ctrlPr>
                                    <a:rPr lang="en-US" sz="2000" i="1">
                                      <a:latin typeface="Cambria Math" panose="02040503050406030204" pitchFamily="18" charset="0"/>
                                    </a:rPr>
                                  </m:ctrlPr>
                                </m:sSubPr>
                                <m:e>
                                  <m:r>
                                    <a:rPr lang="en-US" sz="2000" i="1">
                                      <a:latin typeface="Cambria Math" panose="02040503050406030204" pitchFamily="18" charset="0"/>
                                    </a:rPr>
                                    <m:t>𝐴</m:t>
                                  </m:r>
                                </m:e>
                                <m:sub>
                                  <m:r>
                                    <a:rPr lang="en-US" sz="2000" i="1">
                                      <a:latin typeface="Cambria Math" panose="02040503050406030204" pitchFamily="18" charset="0"/>
                                    </a:rPr>
                                    <m:t>𝑐h</m:t>
                                  </m:r>
                                </m:sub>
                              </m:sSub>
                            </m:den>
                          </m:f>
                          <m:r>
                            <a:rPr lang="en-US" sz="2000" i="1">
                              <a:latin typeface="Cambria Math" panose="02040503050406030204" pitchFamily="18" charset="0"/>
                            </a:rPr>
                            <m:t>−1</m:t>
                          </m:r>
                        </m:e>
                      </m:d>
                      <m:f>
                        <m:fPr>
                          <m:ctrlPr>
                            <a:rPr lang="en-US" sz="2000" i="1">
                              <a:latin typeface="Cambria Math" panose="02040503050406030204" pitchFamily="18" charset="0"/>
                            </a:rPr>
                          </m:ctrlPr>
                        </m:fPr>
                        <m:num>
                          <m:sSubSup>
                            <m:sSubSupPr>
                              <m:ctrlPr>
                                <a:rPr lang="en-US" sz="2000" i="1">
                                  <a:latin typeface="Cambria Math" panose="02040503050406030204" pitchFamily="18" charset="0"/>
                                </a:rPr>
                              </m:ctrlPr>
                            </m:sSubSupPr>
                            <m:e>
                              <m:r>
                                <a:rPr lang="en-US" sz="2000" i="1">
                                  <a:latin typeface="Cambria Math" panose="02040503050406030204" pitchFamily="18" charset="0"/>
                                </a:rPr>
                                <m:t>𝑓</m:t>
                              </m:r>
                            </m:e>
                            <m:sub>
                              <m:r>
                                <a:rPr lang="en-US" sz="2000" i="1">
                                  <a:latin typeface="Cambria Math" panose="02040503050406030204" pitchFamily="18" charset="0"/>
                                </a:rPr>
                                <m:t>𝑐</m:t>
                              </m:r>
                            </m:sub>
                            <m:sup>
                              <m:r>
                                <a:rPr lang="en-US" sz="2000" i="1">
                                  <a:latin typeface="Cambria Math" panose="02040503050406030204" pitchFamily="18" charset="0"/>
                                </a:rPr>
                                <m:t>′</m:t>
                              </m:r>
                            </m:sup>
                          </m:sSubSup>
                        </m:num>
                        <m:den>
                          <m:sSub>
                            <m:sSubPr>
                              <m:ctrlPr>
                                <a:rPr lang="en-US" sz="2000" i="1">
                                  <a:latin typeface="Cambria Math" panose="02040503050406030204" pitchFamily="18" charset="0"/>
                                </a:rPr>
                              </m:ctrlPr>
                            </m:sSubPr>
                            <m:e>
                              <m:r>
                                <a:rPr lang="en-US" sz="2000" i="1">
                                  <a:latin typeface="Cambria Math" panose="02040503050406030204" pitchFamily="18" charset="0"/>
                                </a:rPr>
                                <m:t>𝑓</m:t>
                              </m:r>
                            </m:e>
                            <m:sub>
                              <m:r>
                                <a:rPr lang="en-US" sz="2000" i="1">
                                  <a:latin typeface="Cambria Math" panose="02040503050406030204" pitchFamily="18" charset="0"/>
                                </a:rPr>
                                <m:t>𝑦𝑡</m:t>
                              </m:r>
                            </m:sub>
                          </m:sSub>
                        </m:den>
                      </m:f>
                      <m:r>
                        <a:rPr lang="en-US" sz="2000" i="1">
                          <a:latin typeface="Cambria Math" panose="02040503050406030204" pitchFamily="18" charset="0"/>
                        </a:rPr>
                        <m:t>=0.021</m:t>
                      </m:r>
                    </m:oMath>
                  </m:oMathPara>
                </a14:m>
                <a:endParaRPr lang="en-US"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61988" y="1604963"/>
                <a:ext cx="7772400" cy="4776787"/>
              </a:xfrm>
              <a:blipFill>
                <a:blip r:embed="rId3"/>
                <a:stretch>
                  <a:fillRect l="-1412" t="-1276"/>
                </a:stretch>
              </a:blipFill>
            </p:spPr>
            <p:txBody>
              <a:bodyPr/>
              <a:lstStyle/>
              <a:p>
                <a:r>
                  <a:rPr lang="en-US">
                    <a:noFill/>
                  </a:rPr>
                  <a:t> </a:t>
                </a:r>
              </a:p>
            </p:txBody>
          </p:sp>
        </mc:Fallback>
      </mc:AlternateContent>
      <p:sp>
        <p:nvSpPr>
          <p:cNvPr id="2" name="Title 1"/>
          <p:cNvSpPr>
            <a:spLocks noGrp="1"/>
          </p:cNvSpPr>
          <p:nvPr>
            <p:ph type="title"/>
          </p:nvPr>
        </p:nvSpPr>
        <p:spPr/>
        <p:txBody>
          <a:bodyPr/>
          <a:lstStyle/>
          <a:p>
            <a:r>
              <a:rPr lang="en-US" dirty="0"/>
              <a:t>Detailing for Ductility</a:t>
            </a:r>
          </a:p>
        </p:txBody>
      </p:sp>
    </p:spTree>
    <p:extLst>
      <p:ext uri="{BB962C8B-B14F-4D97-AF65-F5344CB8AC3E}">
        <p14:creationId xmlns:p14="http://schemas.microsoft.com/office/powerpoint/2010/main" val="355443650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59</a:t>
            </a:fld>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a:t>Choose #5 spirals and compute required spacing</a:t>
                </a:r>
              </a:p>
              <a:p>
                <a:pPr marL="457200" lvl="1" indent="0">
                  <a:buNone/>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𝜌</m:t>
                          </m:r>
                        </m:e>
                        <m:sub>
                          <m:r>
                            <a:rPr lang="en-US" sz="2000" i="1">
                              <a:latin typeface="Cambria Math" panose="02040503050406030204" pitchFamily="18" charset="0"/>
                            </a:rPr>
                            <m:t>𝑠</m:t>
                          </m:r>
                        </m:sub>
                      </m:sSub>
                      <m:r>
                        <a:rPr lang="en-US" sz="2000" i="1">
                          <a:latin typeface="Cambria Math" panose="02040503050406030204" pitchFamily="18" charset="0"/>
                        </a:rPr>
                        <m:t>=</m:t>
                      </m:r>
                      <m:f>
                        <m:fPr>
                          <m:type m:val="lin"/>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𝑉</m:t>
                              </m:r>
                            </m:e>
                            <m:sub>
                              <m:r>
                                <a:rPr lang="en-US" sz="2000" i="1">
                                  <a:latin typeface="Cambria Math" panose="02040503050406030204" pitchFamily="18" charset="0"/>
                                </a:rPr>
                                <m:t>𝑠</m:t>
                              </m:r>
                            </m:sub>
                          </m:sSub>
                        </m:num>
                        <m:den>
                          <m:sSub>
                            <m:sSubPr>
                              <m:ctrlPr>
                                <a:rPr lang="en-US" sz="2000" i="1">
                                  <a:latin typeface="Cambria Math" panose="02040503050406030204" pitchFamily="18" charset="0"/>
                                </a:rPr>
                              </m:ctrlPr>
                            </m:sSubPr>
                            <m:e>
                              <m:r>
                                <a:rPr lang="en-US" sz="2000" i="1">
                                  <a:latin typeface="Cambria Math" panose="02040503050406030204" pitchFamily="18" charset="0"/>
                                </a:rPr>
                                <m:t>𝑉</m:t>
                              </m:r>
                            </m:e>
                            <m:sub>
                              <m:r>
                                <a:rPr lang="en-US" sz="2000" i="1">
                                  <a:latin typeface="Cambria Math" panose="02040503050406030204" pitchFamily="18" charset="0"/>
                                </a:rPr>
                                <m:t>𝑐h</m:t>
                              </m:r>
                            </m:sub>
                          </m:sSub>
                          <m:r>
                            <a:rPr lang="en-US" sz="2000" i="1">
                              <a:latin typeface="Cambria Math" panose="02040503050406030204" pitchFamily="18" charset="0"/>
                            </a:rPr>
                            <m:t>=</m:t>
                          </m:r>
                          <m:f>
                            <m:fPr>
                              <m:type m:val="lin"/>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𝐴</m:t>
                                  </m:r>
                                </m:e>
                                <m:sub>
                                  <m:r>
                                    <a:rPr lang="en-US" sz="2000" i="1">
                                      <a:latin typeface="Cambria Math" panose="02040503050406030204" pitchFamily="18" charset="0"/>
                                    </a:rPr>
                                    <m:t>𝑠</m:t>
                                  </m:r>
                                </m:sub>
                              </m:sSub>
                              <m:r>
                                <a:rPr lang="en-US" sz="2000" i="1">
                                  <a:latin typeface="Cambria Math" panose="02040503050406030204" pitchFamily="18" charset="0"/>
                                </a:rPr>
                                <m:t>𝜋</m:t>
                              </m:r>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𝑐h</m:t>
                                  </m:r>
                                </m:sub>
                              </m:sSub>
                            </m:num>
                            <m:den>
                              <m:r>
                                <a:rPr lang="en-US" sz="2000" i="1">
                                  <a:latin typeface="Cambria Math" panose="02040503050406030204" pitchFamily="18" charset="0"/>
                                </a:rPr>
                                <m:t>𝑠</m:t>
                              </m:r>
                              <m:r>
                                <a:rPr lang="en-US" sz="2000" i="1">
                                  <a:latin typeface="Cambria Math" panose="02040503050406030204" pitchFamily="18" charset="0"/>
                                </a:rPr>
                                <m:t>𝜋</m:t>
                              </m:r>
                              <m:sSup>
                                <m:sSupPr>
                                  <m:ctrlPr>
                                    <a:rPr lang="en-US" sz="2000" i="1">
                                      <a:latin typeface="Cambria Math" panose="02040503050406030204" pitchFamily="18" charset="0"/>
                                    </a:rPr>
                                  </m:ctrlPr>
                                </m:sSupPr>
                                <m:e>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𝑐</m:t>
                                              </m:r>
                                            </m:sub>
                                          </m:sSub>
                                        </m:num>
                                        <m:den>
                                          <m:r>
                                            <a:rPr lang="en-US" sz="2000" i="1">
                                              <a:latin typeface="Cambria Math" panose="02040503050406030204" pitchFamily="18" charset="0"/>
                                            </a:rPr>
                                            <m:t>2</m:t>
                                          </m:r>
                                        </m:den>
                                      </m:f>
                                    </m:e>
                                  </m:d>
                                </m:e>
                                <m:sup>
                                  <m:r>
                                    <a:rPr lang="en-US" sz="2000" i="1">
                                      <a:latin typeface="Cambria Math" panose="02040503050406030204" pitchFamily="18" charset="0"/>
                                    </a:rPr>
                                    <m:t>2</m:t>
                                  </m:r>
                                </m:sup>
                              </m:sSup>
                            </m:den>
                          </m:f>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4</m:t>
                              </m:r>
                              <m:sSub>
                                <m:sSubPr>
                                  <m:ctrlPr>
                                    <a:rPr lang="en-US" sz="2000" i="1">
                                      <a:latin typeface="Cambria Math" panose="02040503050406030204" pitchFamily="18" charset="0"/>
                                    </a:rPr>
                                  </m:ctrlPr>
                                </m:sSubPr>
                                <m:e>
                                  <m:r>
                                    <a:rPr lang="en-US" sz="2000" i="1">
                                      <a:latin typeface="Cambria Math" panose="02040503050406030204" pitchFamily="18" charset="0"/>
                                    </a:rPr>
                                    <m:t>𝐴</m:t>
                                  </m:r>
                                </m:e>
                                <m:sub>
                                  <m:r>
                                    <a:rPr lang="en-US" sz="2000" i="1">
                                      <a:latin typeface="Cambria Math" panose="02040503050406030204" pitchFamily="18" charset="0"/>
                                    </a:rPr>
                                    <m:t>𝑠</m:t>
                                  </m:r>
                                </m:sub>
                              </m:sSub>
                            </m:num>
                            <m:den>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𝑐h</m:t>
                                  </m:r>
                                </m:sub>
                              </m:sSub>
                              <m:r>
                                <a:rPr lang="en-US" sz="2000" i="1">
                                  <a:latin typeface="Cambria Math" panose="02040503050406030204" pitchFamily="18" charset="0"/>
                                </a:rPr>
                                <m:t>𝑠</m:t>
                              </m:r>
                            </m:den>
                          </m:f>
                          <m:r>
                            <a:rPr lang="en-US" sz="2000" i="1">
                              <a:latin typeface="Cambria Math" panose="02040503050406030204" pitchFamily="18" charset="0"/>
                            </a:rPr>
                            <m:t> </m:t>
                          </m:r>
                        </m:den>
                      </m:f>
                    </m:oMath>
                  </m:oMathPara>
                </a14:m>
                <a:endParaRPr lang="en-US" sz="2000" dirty="0"/>
              </a:p>
              <a:p>
                <a:pPr marL="457200" lvl="1" indent="0">
                  <a:buNone/>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𝑠</m:t>
                      </m:r>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4</m:t>
                          </m:r>
                          <m:sSub>
                            <m:sSubPr>
                              <m:ctrlPr>
                                <a:rPr lang="en-US" sz="2000" i="1">
                                  <a:latin typeface="Cambria Math" panose="02040503050406030204" pitchFamily="18" charset="0"/>
                                </a:rPr>
                              </m:ctrlPr>
                            </m:sSubPr>
                            <m:e>
                              <m:r>
                                <a:rPr lang="en-US" sz="2000" i="1">
                                  <a:latin typeface="Cambria Math" panose="02040503050406030204" pitchFamily="18" charset="0"/>
                                </a:rPr>
                                <m:t>𝐴</m:t>
                              </m:r>
                            </m:e>
                            <m:sub>
                              <m:r>
                                <a:rPr lang="en-US" sz="2000" i="1">
                                  <a:latin typeface="Cambria Math" panose="02040503050406030204" pitchFamily="18" charset="0"/>
                                </a:rPr>
                                <m:t>𝑠</m:t>
                              </m:r>
                            </m:sub>
                          </m:sSub>
                        </m:num>
                        <m:den>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𝑐h</m:t>
                              </m:r>
                            </m:sub>
                          </m:sSub>
                          <m:sSub>
                            <m:sSubPr>
                              <m:ctrlPr>
                                <a:rPr lang="en-US" sz="2000" i="1">
                                  <a:latin typeface="Cambria Math" panose="02040503050406030204" pitchFamily="18" charset="0"/>
                                </a:rPr>
                              </m:ctrlPr>
                            </m:sSubPr>
                            <m:e>
                              <m:r>
                                <a:rPr lang="en-US" sz="2000" i="1">
                                  <a:latin typeface="Cambria Math" panose="02040503050406030204" pitchFamily="18" charset="0"/>
                                </a:rPr>
                                <m:t>𝜌</m:t>
                              </m:r>
                            </m:e>
                            <m:sub>
                              <m:r>
                                <a:rPr lang="en-US" sz="2000" i="1">
                                  <a:latin typeface="Cambria Math" panose="02040503050406030204" pitchFamily="18" charset="0"/>
                                </a:rPr>
                                <m:t>𝑠</m:t>
                              </m:r>
                            </m:sub>
                          </m:sSub>
                        </m:den>
                      </m:f>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4</m:t>
                          </m:r>
                          <m:d>
                            <m:dPr>
                              <m:ctrlPr>
                                <a:rPr lang="en-US" sz="2000" i="1">
                                  <a:latin typeface="Cambria Math" panose="02040503050406030204" pitchFamily="18" charset="0"/>
                                </a:rPr>
                              </m:ctrlPr>
                            </m:dPr>
                            <m:e>
                              <m:r>
                                <a:rPr lang="en-US" sz="2000" i="1">
                                  <a:latin typeface="Cambria Math" panose="02040503050406030204" pitchFamily="18" charset="0"/>
                                </a:rPr>
                                <m:t>0.31</m:t>
                              </m:r>
                            </m:e>
                          </m:d>
                        </m:num>
                        <m:den>
                          <m:d>
                            <m:dPr>
                              <m:ctrlPr>
                                <a:rPr lang="en-US" sz="2000" i="1">
                                  <a:latin typeface="Cambria Math" panose="02040503050406030204" pitchFamily="18" charset="0"/>
                                </a:rPr>
                              </m:ctrlPr>
                            </m:dPr>
                            <m:e>
                              <m:r>
                                <a:rPr lang="en-US" sz="2000" i="1">
                                  <a:latin typeface="Cambria Math" panose="02040503050406030204" pitchFamily="18" charset="0"/>
                                </a:rPr>
                                <m:t>24</m:t>
                              </m:r>
                            </m:e>
                          </m:d>
                          <m:r>
                            <a:rPr lang="en-US" sz="2000" i="1">
                              <a:latin typeface="Cambria Math" panose="02040503050406030204" pitchFamily="18" charset="0"/>
                            </a:rPr>
                            <m:t>0.021</m:t>
                          </m:r>
                        </m:den>
                      </m:f>
                      <m:r>
                        <a:rPr lang="en-US" sz="2000" i="1">
                          <a:latin typeface="Cambria Math" panose="02040503050406030204" pitchFamily="18" charset="0"/>
                        </a:rPr>
                        <m:t>=2.5 </m:t>
                      </m:r>
                      <m:r>
                        <a:rPr lang="en-US" sz="2000" i="1">
                          <a:latin typeface="Cambria Math" panose="02040503050406030204" pitchFamily="18" charset="0"/>
                        </a:rPr>
                        <m:t>𝑖𝑛</m:t>
                      </m:r>
                    </m:oMath>
                  </m:oMathPara>
                </a14:m>
                <a:endParaRPr lang="en-US" sz="2000" dirty="0"/>
              </a:p>
              <a:p>
                <a:r>
                  <a:rPr lang="en-US" dirty="0"/>
                  <a:t>Use pitch of 2½ inches</a:t>
                </a:r>
              </a:p>
              <a:p>
                <a:r>
                  <a:rPr lang="en-US" dirty="0"/>
                  <a:t>Required from the top of the pile to 7 pile diameters (17’-6”) below the interface of the liquefiable soil and the competent soil below. </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412" t="-1418" r="-314" b="-1844"/>
                </a:stretch>
              </a:blipFill>
            </p:spPr>
            <p:txBody>
              <a:bodyPr/>
              <a:lstStyle/>
              <a:p>
                <a:r>
                  <a:rPr lang="en-US">
                    <a:noFill/>
                  </a:rPr>
                  <a:t> </a:t>
                </a:r>
              </a:p>
            </p:txBody>
          </p:sp>
        </mc:Fallback>
      </mc:AlternateContent>
      <p:sp>
        <p:nvSpPr>
          <p:cNvPr id="2" name="Title 1"/>
          <p:cNvSpPr>
            <a:spLocks noGrp="1"/>
          </p:cNvSpPr>
          <p:nvPr>
            <p:ph type="title"/>
          </p:nvPr>
        </p:nvSpPr>
        <p:spPr/>
        <p:txBody>
          <a:bodyPr/>
          <a:lstStyle/>
          <a:p>
            <a:r>
              <a:rPr lang="en-US" dirty="0"/>
              <a:t>Detailing for Ductility</a:t>
            </a:r>
          </a:p>
        </p:txBody>
      </p:sp>
    </p:spTree>
    <p:extLst>
      <p:ext uri="{BB962C8B-B14F-4D97-AF65-F5344CB8AC3E}">
        <p14:creationId xmlns:p14="http://schemas.microsoft.com/office/powerpoint/2010/main" val="22467022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6</a:t>
            </a:fld>
            <a:endParaRPr lang="en-US" dirty="0"/>
          </a:p>
        </p:txBody>
      </p:sp>
      <p:sp>
        <p:nvSpPr>
          <p:cNvPr id="12"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13315" name="Rectangle 3"/>
          <p:cNvSpPr>
            <a:spLocks noGrp="1" noChangeArrowheads="1"/>
          </p:cNvSpPr>
          <p:nvPr>
            <p:ph type="title"/>
          </p:nvPr>
        </p:nvSpPr>
        <p:spPr>
          <a:xfrm>
            <a:off x="304800" y="228600"/>
            <a:ext cx="8458200" cy="1143000"/>
          </a:xfrm>
        </p:spPr>
        <p:txBody>
          <a:bodyPr/>
          <a:lstStyle/>
          <a:p>
            <a:r>
              <a:rPr lang="en-US" sz="3200" dirty="0">
                <a:solidFill>
                  <a:srgbClr val="2D2DB9"/>
                </a:solidFill>
              </a:rPr>
              <a:t>Load Path and Transfer of Seismic Forces</a:t>
            </a:r>
            <a:br>
              <a:rPr lang="en-US" sz="3200" dirty="0">
                <a:solidFill>
                  <a:srgbClr val="2D2DB9"/>
                </a:solidFill>
              </a:rPr>
            </a:br>
            <a:r>
              <a:rPr lang="en-US" sz="3200" i="1" dirty="0">
                <a:solidFill>
                  <a:srgbClr val="2D2DB9"/>
                </a:solidFill>
              </a:rPr>
              <a:t>soil to foundation force transfer</a:t>
            </a:r>
          </a:p>
        </p:txBody>
      </p:sp>
      <p:grpSp>
        <p:nvGrpSpPr>
          <p:cNvPr id="2" name="Group 1" descr="Earthquake motion is show as being induced and the deformed shape of the structure is shown.  Resistance to the earthquake motion is shown as soil pressure against the deep foundation elements with a bending moment diagram from the induces pressure.&#10;&#10;Same single story structure; now on deep pile foundation.  One leg shows pile displacements; other shows resulting earth pressures; third diagram shows bending moment in pile.  One reference that has long been used for laterally loaded piles is the Navy Design Manual 7.2, Foundations and Earth Structures.  However, it and most other older methods are based upon assumptions of linear behavior in soil.  Over the past two decades considerable progress has been made in developing design tools rooted in the strongly nonlinear behavior of soil.  “LPILE” is one widely used example that allows the user to specify soil parameters that model resistance of soil to lateral movement of piles." title="Representation of a single story frame structure supported on deep foundations"/>
          <p:cNvGrpSpPr/>
          <p:nvPr/>
        </p:nvGrpSpPr>
        <p:grpSpPr>
          <a:xfrm>
            <a:off x="1329532" y="1792110"/>
            <a:ext cx="6484937" cy="4557712"/>
            <a:chOff x="1820863" y="1905000"/>
            <a:chExt cx="6484937" cy="4557712"/>
          </a:xfrm>
        </p:grpSpPr>
        <p:pic>
          <p:nvPicPr>
            <p:cNvPr id="13314" name="Picture 2" descr="Graphic1"/>
            <p:cNvPicPr>
              <a:picLocks noChangeAspect="1" noChangeArrowheads="1"/>
            </p:cNvPicPr>
            <p:nvPr/>
          </p:nvPicPr>
          <p:blipFill>
            <a:blip r:embed="rId3" cstate="print"/>
            <a:srcRect/>
            <a:stretch>
              <a:fillRect/>
            </a:stretch>
          </p:blipFill>
          <p:spPr bwMode="auto">
            <a:xfrm>
              <a:off x="1820863" y="1905000"/>
              <a:ext cx="5697537" cy="4238625"/>
            </a:xfrm>
            <a:prstGeom prst="rect">
              <a:avLst/>
            </a:prstGeom>
            <a:noFill/>
          </p:spPr>
        </p:pic>
        <p:sp>
          <p:nvSpPr>
            <p:cNvPr id="13316" name="Text Box 4"/>
            <p:cNvSpPr txBox="1">
              <a:spLocks noChangeArrowheads="1"/>
            </p:cNvSpPr>
            <p:nvPr/>
          </p:nvSpPr>
          <p:spPr bwMode="auto">
            <a:xfrm>
              <a:off x="3810000" y="2743200"/>
              <a:ext cx="668338" cy="336550"/>
            </a:xfrm>
            <a:prstGeom prst="rect">
              <a:avLst/>
            </a:prstGeom>
            <a:noFill/>
            <a:ln w="9525">
              <a:noFill/>
              <a:miter lim="800000"/>
              <a:headEnd/>
              <a:tailEnd/>
            </a:ln>
            <a:effectLst/>
          </p:spPr>
          <p:txBody>
            <a:bodyPr wrap="none">
              <a:spAutoFit/>
            </a:bodyPr>
            <a:lstStyle/>
            <a:p>
              <a:pPr eaLnBrk="0" hangingPunct="0"/>
              <a:r>
                <a:rPr lang="en-US" sz="1600">
                  <a:latin typeface="Arial" charset="0"/>
                </a:rPr>
                <a:t>Deep</a:t>
              </a:r>
            </a:p>
          </p:txBody>
        </p:sp>
        <p:sp>
          <p:nvSpPr>
            <p:cNvPr id="13317" name="Text Box 5"/>
            <p:cNvSpPr txBox="1">
              <a:spLocks noChangeArrowheads="1"/>
            </p:cNvSpPr>
            <p:nvPr/>
          </p:nvSpPr>
          <p:spPr bwMode="auto">
            <a:xfrm>
              <a:off x="3429000" y="6096000"/>
              <a:ext cx="1263650" cy="366712"/>
            </a:xfrm>
            <a:prstGeom prst="rect">
              <a:avLst/>
            </a:prstGeom>
            <a:noFill/>
            <a:ln w="9525">
              <a:noFill/>
              <a:miter lim="800000"/>
              <a:headEnd/>
              <a:tailEnd/>
            </a:ln>
            <a:effectLst/>
          </p:spPr>
          <p:txBody>
            <a:bodyPr wrap="none">
              <a:spAutoFit/>
            </a:bodyPr>
            <a:lstStyle/>
            <a:p>
              <a:pPr eaLnBrk="0" hangingPunct="0"/>
              <a:r>
                <a:rPr lang="en-US" sz="1800" dirty="0">
                  <a:solidFill>
                    <a:schemeClr val="tx2"/>
                  </a:solidFill>
                  <a:latin typeface="Arial" charset="0"/>
                </a:rPr>
                <a:t>EQ Motion</a:t>
              </a:r>
            </a:p>
          </p:txBody>
        </p:sp>
        <p:sp>
          <p:nvSpPr>
            <p:cNvPr id="13318" name="Text Box 6"/>
            <p:cNvSpPr txBox="1">
              <a:spLocks noChangeArrowheads="1"/>
            </p:cNvSpPr>
            <p:nvPr/>
          </p:nvSpPr>
          <p:spPr bwMode="auto">
            <a:xfrm>
              <a:off x="2346325" y="4724400"/>
              <a:ext cx="793750" cy="336550"/>
            </a:xfrm>
            <a:prstGeom prst="rect">
              <a:avLst/>
            </a:prstGeom>
            <a:noFill/>
            <a:ln w="9525">
              <a:noFill/>
              <a:miter lim="800000"/>
              <a:headEnd/>
              <a:tailEnd/>
            </a:ln>
            <a:effectLst/>
          </p:spPr>
          <p:txBody>
            <a:bodyPr wrap="none">
              <a:spAutoFit/>
            </a:bodyPr>
            <a:lstStyle/>
            <a:p>
              <a:pPr eaLnBrk="0" hangingPunct="0"/>
              <a:r>
                <a:rPr lang="en-US" sz="1600">
                  <a:latin typeface="Arial" charset="0"/>
                </a:rPr>
                <a:t>Motion</a:t>
              </a:r>
            </a:p>
          </p:txBody>
        </p:sp>
        <p:sp>
          <p:nvSpPr>
            <p:cNvPr id="13319" name="Text Box 7"/>
            <p:cNvSpPr txBox="1">
              <a:spLocks noChangeArrowheads="1"/>
            </p:cNvSpPr>
            <p:nvPr/>
          </p:nvSpPr>
          <p:spPr bwMode="auto">
            <a:xfrm>
              <a:off x="3962400" y="4479925"/>
              <a:ext cx="974725" cy="581025"/>
            </a:xfrm>
            <a:prstGeom prst="rect">
              <a:avLst/>
            </a:prstGeom>
            <a:noFill/>
            <a:ln w="9525">
              <a:noFill/>
              <a:miter lim="800000"/>
              <a:headEnd/>
              <a:tailEnd/>
            </a:ln>
            <a:effectLst/>
          </p:spPr>
          <p:txBody>
            <a:bodyPr wrap="none">
              <a:spAutoFit/>
            </a:bodyPr>
            <a:lstStyle/>
            <a:p>
              <a:pPr algn="r" eaLnBrk="0" hangingPunct="0"/>
              <a:r>
                <a:rPr lang="en-US" sz="1600">
                  <a:latin typeface="Arial" charset="0"/>
                </a:rPr>
                <a:t>Soil</a:t>
              </a:r>
            </a:p>
            <a:p>
              <a:pPr algn="r" eaLnBrk="0" hangingPunct="0"/>
              <a:r>
                <a:rPr lang="en-US" sz="1600">
                  <a:latin typeface="Arial" charset="0"/>
                </a:rPr>
                <a:t>pressure</a:t>
              </a:r>
            </a:p>
          </p:txBody>
        </p:sp>
        <p:sp>
          <p:nvSpPr>
            <p:cNvPr id="13320" name="Text Box 8"/>
            <p:cNvSpPr txBox="1">
              <a:spLocks noChangeArrowheads="1"/>
            </p:cNvSpPr>
            <p:nvPr/>
          </p:nvSpPr>
          <p:spPr bwMode="auto">
            <a:xfrm>
              <a:off x="7378700" y="4479925"/>
              <a:ext cx="927100" cy="581025"/>
            </a:xfrm>
            <a:prstGeom prst="rect">
              <a:avLst/>
            </a:prstGeom>
            <a:noFill/>
            <a:ln w="9525">
              <a:noFill/>
              <a:miter lim="800000"/>
              <a:headEnd/>
              <a:tailEnd/>
            </a:ln>
            <a:effectLst/>
          </p:spPr>
          <p:txBody>
            <a:bodyPr wrap="none">
              <a:spAutoFit/>
            </a:bodyPr>
            <a:lstStyle/>
            <a:p>
              <a:pPr eaLnBrk="0" hangingPunct="0"/>
              <a:r>
                <a:rPr lang="en-US" sz="1600">
                  <a:latin typeface="Arial" charset="0"/>
                </a:rPr>
                <a:t>Bending</a:t>
              </a:r>
            </a:p>
            <a:p>
              <a:pPr eaLnBrk="0" hangingPunct="0"/>
              <a:r>
                <a:rPr lang="en-US" sz="1600">
                  <a:latin typeface="Arial" charset="0"/>
                </a:rPr>
                <a:t>moment</a:t>
              </a:r>
            </a:p>
          </p:txBody>
        </p:sp>
      </p:grpSp>
    </p:spTree>
    <p:extLst>
      <p:ext uri="{BB962C8B-B14F-4D97-AF65-F5344CB8AC3E}">
        <p14:creationId xmlns:p14="http://schemas.microsoft.com/office/powerpoint/2010/main" val="169225562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60</a:t>
            </a:fld>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a:t>Compute shear demand at probable moment</a:t>
                </a:r>
              </a:p>
              <a:p>
                <a:pPr lvl="1"/>
                <a:r>
                  <a:rPr lang="en-US" dirty="0"/>
                  <a:t>Taken conservatively as 1.25 times nominal moment</a:t>
                </a:r>
              </a:p>
              <a:p>
                <a:pPr marL="457200" lvl="1" indent="0">
                  <a:buNone/>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𝑉</m:t>
                          </m:r>
                        </m:e>
                        <m:sub>
                          <m:r>
                            <a:rPr lang="en-US" sz="2000" i="1">
                              <a:latin typeface="Cambria Math" panose="02040503050406030204" pitchFamily="18" charset="0"/>
                            </a:rPr>
                            <m:t>𝑢</m:t>
                          </m:r>
                        </m:sub>
                      </m:sSub>
                      <m:r>
                        <a:rPr lang="en-US" sz="2000" i="1">
                          <a:latin typeface="Cambria Math" panose="02040503050406030204" pitchFamily="18" charset="0"/>
                        </a:rPr>
                        <m:t>=</m:t>
                      </m:r>
                      <m:f>
                        <m:fPr>
                          <m:type m:val="lin"/>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2</m:t>
                              </m:r>
                              <m:r>
                                <a:rPr lang="en-US" sz="2000" i="1">
                                  <a:latin typeface="Cambria Math" panose="02040503050406030204" pitchFamily="18" charset="0"/>
                                </a:rPr>
                                <m:t>𝑀</m:t>
                              </m:r>
                            </m:e>
                            <m:sub>
                              <m:r>
                                <a:rPr lang="en-US" sz="2000" i="1">
                                  <a:latin typeface="Cambria Math" panose="02040503050406030204" pitchFamily="18" charset="0"/>
                                </a:rPr>
                                <m:t>𝑝𝑟</m:t>
                              </m:r>
                            </m:sub>
                          </m:sSub>
                        </m:num>
                        <m:den>
                          <m:r>
                            <a:rPr lang="en-US" sz="2000" i="1">
                              <a:latin typeface="Cambria Math" panose="02040503050406030204" pitchFamily="18" charset="0"/>
                            </a:rPr>
                            <m:t>𝑙</m:t>
                          </m:r>
                          <m:r>
                            <a:rPr lang="en-US" sz="2000" i="1">
                              <a:latin typeface="Cambria Math" panose="02040503050406030204" pitchFamily="18" charset="0"/>
                            </a:rPr>
                            <m:t>=</m:t>
                          </m:r>
                        </m:den>
                      </m:f>
                      <m:f>
                        <m:fPr>
                          <m:type m:val="lin"/>
                          <m:ctrlPr>
                            <a:rPr lang="en-US" sz="2000" i="1">
                              <a:latin typeface="Cambria Math" panose="02040503050406030204" pitchFamily="18" charset="0"/>
                            </a:rPr>
                          </m:ctrlPr>
                        </m:fPr>
                        <m:num>
                          <m:r>
                            <a:rPr lang="en-US" sz="2000" i="1">
                              <a:latin typeface="Cambria Math" panose="02040503050406030204" pitchFamily="18" charset="0"/>
                            </a:rPr>
                            <m:t>2</m:t>
                          </m:r>
                          <m:d>
                            <m:dPr>
                              <m:ctrlPr>
                                <a:rPr lang="en-US" sz="2000" i="1">
                                  <a:latin typeface="Cambria Math" panose="02040503050406030204" pitchFamily="18" charset="0"/>
                                </a:rPr>
                              </m:ctrlPr>
                            </m:dPr>
                            <m:e>
                              <m:r>
                                <a:rPr lang="en-US" sz="2000" i="1">
                                  <a:latin typeface="Cambria Math" panose="02040503050406030204" pitchFamily="18" charset="0"/>
                                </a:rPr>
                                <m:t>1.25×6,730 </m:t>
                              </m:r>
                              <m:r>
                                <a:rPr lang="en-US" sz="2000" i="1">
                                  <a:latin typeface="Cambria Math" panose="02040503050406030204" pitchFamily="18" charset="0"/>
                                </a:rPr>
                                <m:t>𝑘𝑖𝑝</m:t>
                              </m:r>
                              <m:r>
                                <a:rPr lang="en-US" sz="2000" i="1">
                                  <a:latin typeface="Cambria Math" panose="02040503050406030204" pitchFamily="18" charset="0"/>
                                </a:rPr>
                                <m:t>−</m:t>
                              </m:r>
                              <m:r>
                                <a:rPr lang="en-US" sz="2000" i="1">
                                  <a:latin typeface="Cambria Math" panose="02040503050406030204" pitchFamily="18" charset="0"/>
                                </a:rPr>
                                <m:t>𝑖𝑛</m:t>
                              </m:r>
                            </m:e>
                          </m:d>
                        </m:num>
                        <m:den>
                          <m:r>
                            <a:rPr lang="en-US" sz="2000" i="1">
                              <a:latin typeface="Cambria Math" panose="02040503050406030204" pitchFamily="18" charset="0"/>
                            </a:rPr>
                            <m:t>360 </m:t>
                          </m:r>
                          <m:r>
                            <a:rPr lang="en-US" sz="2000" i="1">
                              <a:latin typeface="Cambria Math" panose="02040503050406030204" pitchFamily="18" charset="0"/>
                            </a:rPr>
                            <m:t>𝑖𝑛</m:t>
                          </m:r>
                        </m:den>
                      </m:f>
                      <m:r>
                        <a:rPr lang="en-US" sz="2000" i="1">
                          <a:latin typeface="Cambria Math" panose="02040503050406030204" pitchFamily="18" charset="0"/>
                        </a:rPr>
                        <m:t>=47 </m:t>
                      </m:r>
                      <m:r>
                        <a:rPr lang="en-US" sz="2000" i="1">
                          <a:latin typeface="Cambria Math" panose="02040503050406030204" pitchFamily="18" charset="0"/>
                        </a:rPr>
                        <m:t>𝑘</m:t>
                      </m:r>
                      <m:r>
                        <a:rPr lang="en-US" sz="2000" i="1">
                          <a:latin typeface="Cambria Math" panose="02040503050406030204" pitchFamily="18" charset="0"/>
                        </a:rPr>
                        <m:t>.</m:t>
                      </m:r>
                    </m:oMath>
                  </m:oMathPara>
                </a14:m>
                <a:endParaRPr lang="en-US" sz="2000" dirty="0"/>
              </a:p>
              <a:p>
                <a:r>
                  <a:rPr lang="en-US" dirty="0"/>
                  <a:t>Compute shear strength ignoring concrete within plastic hinge</a:t>
                </a:r>
              </a:p>
              <a:p>
                <a:pPr marL="0" indent="0">
                  <a:buNone/>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𝜑</m:t>
                      </m:r>
                      <m:sSub>
                        <m:sSubPr>
                          <m:ctrlPr>
                            <a:rPr lang="en-US" sz="2000" i="1">
                              <a:latin typeface="Cambria Math" panose="02040503050406030204" pitchFamily="18" charset="0"/>
                            </a:rPr>
                          </m:ctrlPr>
                        </m:sSubPr>
                        <m:e>
                          <m:r>
                            <a:rPr lang="en-US" sz="2000" i="1">
                              <a:latin typeface="Cambria Math" panose="02040503050406030204" pitchFamily="18" charset="0"/>
                            </a:rPr>
                            <m:t>𝑉</m:t>
                          </m:r>
                        </m:e>
                        <m:sub>
                          <m:r>
                            <a:rPr lang="en-US" sz="2000" i="1">
                              <a:latin typeface="Cambria Math" panose="02040503050406030204" pitchFamily="18" charset="0"/>
                            </a:rPr>
                            <m:t>𝑛</m:t>
                          </m:r>
                        </m:sub>
                      </m:sSub>
                      <m:r>
                        <a:rPr lang="en-US" sz="2000" i="1">
                          <a:latin typeface="Cambria Math" panose="02040503050406030204" pitchFamily="18" charset="0"/>
                        </a:rPr>
                        <m:t>=</m:t>
                      </m:r>
                      <m:d>
                        <m:dPr>
                          <m:ctrlPr>
                            <a:rPr lang="en-US" sz="2000" i="1">
                              <a:latin typeface="Cambria Math" panose="02040503050406030204" pitchFamily="18" charset="0"/>
                            </a:rPr>
                          </m:ctrlPr>
                        </m:dPr>
                        <m:e>
                          <m:r>
                            <a:rPr lang="en-US" sz="2000" i="1">
                              <a:latin typeface="Cambria Math" panose="02040503050406030204" pitchFamily="18" charset="0"/>
                            </a:rPr>
                            <m:t>0.75</m:t>
                          </m:r>
                        </m:e>
                      </m:d>
                      <m:d>
                        <m:dPr>
                          <m:ctrlPr>
                            <a:rPr lang="en-US" sz="2000" i="1">
                              <a:latin typeface="Cambria Math" panose="02040503050406030204" pitchFamily="18" charset="0"/>
                            </a:rPr>
                          </m:ctrlPr>
                        </m:dPr>
                        <m:e>
                          <m:r>
                            <a:rPr lang="en-US" sz="2000" i="1">
                              <a:latin typeface="Cambria Math" panose="02040503050406030204" pitchFamily="18" charset="0"/>
                            </a:rPr>
                            <m:t>2</m:t>
                          </m:r>
                        </m:e>
                      </m:d>
                      <m:d>
                        <m:dPr>
                          <m:ctrlPr>
                            <a:rPr lang="en-US" sz="2000" i="1">
                              <a:latin typeface="Cambria Math" panose="02040503050406030204" pitchFamily="18" charset="0"/>
                            </a:rPr>
                          </m:ctrlPr>
                        </m:dPr>
                        <m:e>
                          <m:r>
                            <a:rPr lang="en-US" sz="2000" i="1">
                              <a:latin typeface="Cambria Math" panose="02040503050406030204" pitchFamily="18" charset="0"/>
                            </a:rPr>
                            <m:t>0.31</m:t>
                          </m:r>
                        </m:e>
                      </m:d>
                      <m:d>
                        <m:dPr>
                          <m:ctrlPr>
                            <a:rPr lang="en-US" sz="2000" i="1">
                              <a:latin typeface="Cambria Math" panose="02040503050406030204" pitchFamily="18" charset="0"/>
                            </a:rPr>
                          </m:ctrlPr>
                        </m:dPr>
                        <m:e>
                          <m:r>
                            <a:rPr lang="en-US" sz="2000" i="1">
                              <a:latin typeface="Cambria Math" panose="02040503050406030204" pitchFamily="18" charset="0"/>
                            </a:rPr>
                            <m:t>60</m:t>
                          </m:r>
                          <m:r>
                            <a:rPr lang="en-US" sz="2000" i="1">
                              <a:latin typeface="Cambria Math" panose="02040503050406030204" pitchFamily="18" charset="0"/>
                            </a:rPr>
                            <m:t>𝑘𝑠𝑖</m:t>
                          </m:r>
                        </m:e>
                      </m:d>
                      <m:f>
                        <m:fPr>
                          <m:type m:val="lin"/>
                          <m:ctrlPr>
                            <a:rPr lang="en-US" sz="2000" i="1">
                              <a:latin typeface="Cambria Math" panose="02040503050406030204" pitchFamily="18" charset="0"/>
                            </a:rPr>
                          </m:ctrlPr>
                        </m:fPr>
                        <m:num>
                          <m:d>
                            <m:dPr>
                              <m:ctrlPr>
                                <a:rPr lang="en-US" sz="2000" i="1">
                                  <a:latin typeface="Cambria Math" panose="02040503050406030204" pitchFamily="18" charset="0"/>
                                </a:rPr>
                              </m:ctrlPr>
                            </m:dPr>
                            <m:e>
                              <m:r>
                                <a:rPr lang="en-US" sz="2000" i="1">
                                  <a:latin typeface="Cambria Math" panose="02040503050406030204" pitchFamily="18" charset="0"/>
                                </a:rPr>
                                <m:t>0.8×30</m:t>
                              </m:r>
                            </m:e>
                          </m:d>
                        </m:num>
                        <m:den>
                          <m:r>
                            <a:rPr lang="en-US" sz="2000" i="1">
                              <a:latin typeface="Cambria Math" panose="02040503050406030204" pitchFamily="18" charset="0"/>
                            </a:rPr>
                            <m:t>2.5</m:t>
                          </m:r>
                        </m:den>
                      </m:f>
                      <m:r>
                        <a:rPr lang="en-US" sz="2000" i="1">
                          <a:latin typeface="Cambria Math" panose="02040503050406030204" pitchFamily="18" charset="0"/>
                        </a:rPr>
                        <m:t>=232</m:t>
                      </m:r>
                      <m:r>
                        <a:rPr lang="en-US" sz="2000" i="1">
                          <a:latin typeface="Cambria Math" panose="02040503050406030204" pitchFamily="18" charset="0"/>
                        </a:rPr>
                        <m:t>𝑘</m:t>
                      </m:r>
                    </m:oMath>
                  </m:oMathPara>
                </a14:m>
                <a:endParaRPr lang="en-US" sz="2000" dirty="0"/>
              </a:p>
              <a:p>
                <a:r>
                  <a:rPr lang="en-US" dirty="0"/>
                  <a:t>Shear capacity is sufficient.</a:t>
                </a:r>
                <a:endParaRPr lang="en-US" sz="32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412" t="-1418"/>
                </a:stretch>
              </a:blipFill>
            </p:spPr>
            <p:txBody>
              <a:bodyPr/>
              <a:lstStyle/>
              <a:p>
                <a:r>
                  <a:rPr lang="en-US">
                    <a:noFill/>
                  </a:rPr>
                  <a:t> </a:t>
                </a:r>
              </a:p>
            </p:txBody>
          </p:sp>
        </mc:Fallback>
      </mc:AlternateContent>
      <p:sp>
        <p:nvSpPr>
          <p:cNvPr id="2" name="Title 1"/>
          <p:cNvSpPr>
            <a:spLocks noGrp="1"/>
          </p:cNvSpPr>
          <p:nvPr>
            <p:ph type="title"/>
          </p:nvPr>
        </p:nvSpPr>
        <p:spPr/>
        <p:txBody>
          <a:bodyPr/>
          <a:lstStyle/>
          <a:p>
            <a:r>
              <a:rPr lang="en-US" dirty="0"/>
              <a:t>Shear Strength</a:t>
            </a:r>
          </a:p>
        </p:txBody>
      </p:sp>
    </p:spTree>
    <p:extLst>
      <p:ext uri="{BB962C8B-B14F-4D97-AF65-F5344CB8AC3E}">
        <p14:creationId xmlns:p14="http://schemas.microsoft.com/office/powerpoint/2010/main" val="386255455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61</a:t>
            </a:fld>
            <a:endParaRPr lang="en-US" dirty="0"/>
          </a:p>
        </p:txBody>
      </p:sp>
      <p:pic>
        <p:nvPicPr>
          <p:cNvPr id="6" name="Picture 5" descr="Sectional view of the final design of the pile section:  30-in diameter, eight #8 longitudinal bars, and #5 spirals at 2-1/2” pitch.  The 135-degree hook at the spiral end is required for all cast-in-place concrete piles, regardless of liquefaction.  The spirals are 3 inches clear from the pile surface. &#10;"/>
          <p:cNvPicPr>
            <a:picLocks noChangeAspect="1"/>
          </p:cNvPicPr>
          <p:nvPr/>
        </p:nvPicPr>
        <p:blipFill rotWithShape="1">
          <a:blip r:embed="rId3">
            <a:extLst>
              <a:ext uri="{28A0092B-C50C-407E-A947-70E740481C1C}">
                <a14:useLocalDpi xmlns:a14="http://schemas.microsoft.com/office/drawing/2010/main" val="0"/>
              </a:ext>
            </a:extLst>
          </a:blip>
          <a:srcRect b="10272"/>
          <a:stretch/>
        </p:blipFill>
        <p:spPr bwMode="auto">
          <a:xfrm>
            <a:off x="1473712" y="1412876"/>
            <a:ext cx="6115308" cy="3987800"/>
          </a:xfrm>
          <a:prstGeom prst="rect">
            <a:avLst/>
          </a:prstGeom>
          <a:noFill/>
          <a:ln>
            <a:noFill/>
          </a:ln>
        </p:spPr>
      </p:pic>
      <p:sp>
        <p:nvSpPr>
          <p:cNvPr id="2" name="Title 1"/>
          <p:cNvSpPr>
            <a:spLocks noGrp="1"/>
          </p:cNvSpPr>
          <p:nvPr>
            <p:ph type="title"/>
          </p:nvPr>
        </p:nvSpPr>
        <p:spPr/>
        <p:txBody>
          <a:bodyPr/>
          <a:lstStyle/>
          <a:p>
            <a:r>
              <a:rPr lang="en-US" dirty="0"/>
              <a:t>Pile Section Detail</a:t>
            </a:r>
          </a:p>
        </p:txBody>
      </p:sp>
    </p:spTree>
    <p:extLst>
      <p:ext uri="{BB962C8B-B14F-4D97-AF65-F5344CB8AC3E}">
        <p14:creationId xmlns:p14="http://schemas.microsoft.com/office/powerpoint/2010/main" val="21560224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62</a:t>
            </a:fld>
            <a:endParaRPr lang="en-US" dirty="0"/>
          </a:p>
        </p:txBody>
      </p:sp>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pic>
        <p:nvPicPr>
          <p:cNvPr id="5" name="Picture 2" descr="person sitting on green question 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1781" y="2254973"/>
            <a:ext cx="2724150" cy="341947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sz="3200" dirty="0">
                <a:solidFill>
                  <a:srgbClr val="2D2DB9"/>
                </a:solidFill>
              </a:rPr>
              <a:t>Questions</a:t>
            </a:r>
          </a:p>
        </p:txBody>
      </p:sp>
    </p:spTree>
    <p:extLst>
      <p:ext uri="{BB962C8B-B14F-4D97-AF65-F5344CB8AC3E}">
        <p14:creationId xmlns:p14="http://schemas.microsoft.com/office/powerpoint/2010/main" val="68309158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P-1051, Design Examples</a:t>
            </a:r>
            <a:endParaRPr lang="en-US" i="1" dirty="0"/>
          </a:p>
        </p:txBody>
      </p:sp>
      <p:sp>
        <p:nvSpPr>
          <p:cNvPr id="3" name="Content Placeholder 2"/>
          <p:cNvSpPr>
            <a:spLocks noGrp="1"/>
          </p:cNvSpPr>
          <p:nvPr>
            <p:ph idx="1"/>
          </p:nvPr>
        </p:nvSpPr>
        <p:spPr>
          <a:xfrm>
            <a:off x="632171" y="1276972"/>
            <a:ext cx="7772400" cy="4297362"/>
          </a:xfrm>
        </p:spPr>
        <p:txBody>
          <a:bodyPr/>
          <a:lstStyle/>
          <a:p>
            <a:pPr marL="0" indent="0">
              <a:buNone/>
            </a:pPr>
            <a:r>
              <a:rPr lang="en-US" sz="1800" dirty="0"/>
              <a:t> </a:t>
            </a:r>
          </a:p>
          <a:p>
            <a:r>
              <a:rPr lang="en-US" sz="1800" dirty="0"/>
              <a:t>NOTICE: Any opinions, findings, conclusions, or recommendations expressed in this publication do not necessarily reflect the views of the Federal Emergency Management Agency. Additionally, neither FEMA nor any of its employees make any warranty, expressed or implied, nor assume any legal liability or responsibility for the accuracy, completeness, or usefulness of any information, product or process included in this publication. </a:t>
            </a:r>
          </a:p>
          <a:p>
            <a:r>
              <a:rPr lang="en-US" sz="1800" dirty="0"/>
              <a:t>The opinions expressed herein regarding the requirements of the </a:t>
            </a:r>
            <a:r>
              <a:rPr lang="en-US" sz="1800" i="1" dirty="0"/>
              <a:t>NEHRP Recommended Seismic Provisions</a:t>
            </a:r>
            <a:r>
              <a:rPr lang="en-US" sz="1800" dirty="0"/>
              <a:t>, the referenced standards, and the building codes are not to be used for design purposes. Rather the user should consult the jurisdiction’s building official who has the authority to render interpretation of the code.</a:t>
            </a:r>
          </a:p>
          <a:p>
            <a:r>
              <a:rPr lang="en-US" sz="1800" dirty="0"/>
              <a:t>Any modifications made to the file represent the presenters' opinion only. </a:t>
            </a:r>
          </a:p>
        </p:txBody>
      </p:sp>
      <p:sp>
        <p:nvSpPr>
          <p:cNvPr id="2" name="Title 1"/>
          <p:cNvSpPr>
            <a:spLocks noGrp="1"/>
          </p:cNvSpPr>
          <p:nvPr>
            <p:ph type="title"/>
          </p:nvPr>
        </p:nvSpPr>
        <p:spPr/>
        <p:txBody>
          <a:bodyPr/>
          <a:lstStyle/>
          <a:p>
            <a:r>
              <a:rPr lang="en-US" dirty="0"/>
              <a:t>DISCLAIMER</a:t>
            </a:r>
          </a:p>
        </p:txBody>
      </p:sp>
    </p:spTree>
    <p:extLst>
      <p:ext uri="{BB962C8B-B14F-4D97-AF65-F5344CB8AC3E}">
        <p14:creationId xmlns:p14="http://schemas.microsoft.com/office/powerpoint/2010/main" val="35851886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8"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7</a:t>
            </a:fld>
            <a:endParaRPr lang="en-US" dirty="0"/>
          </a:p>
        </p:txBody>
      </p:sp>
      <p:sp>
        <p:nvSpPr>
          <p:cNvPr id="3" name="Content Placeholder 2"/>
          <p:cNvSpPr>
            <a:spLocks noGrp="1"/>
          </p:cNvSpPr>
          <p:nvPr>
            <p:ph sz="half" idx="2"/>
          </p:nvPr>
        </p:nvSpPr>
        <p:spPr/>
        <p:txBody>
          <a:bodyPr/>
          <a:lstStyle/>
          <a:p>
            <a:r>
              <a:rPr lang="en-US"/>
              <a:t>Strength Design</a:t>
            </a:r>
          </a:p>
          <a:p>
            <a:pPr lvl="1"/>
            <a:r>
              <a:rPr lang="en-US"/>
              <a:t>Permitted in 2015 Standard</a:t>
            </a:r>
          </a:p>
          <a:p>
            <a:pPr lvl="1"/>
            <a:r>
              <a:rPr lang="en-US"/>
              <a:t>Nominal strength with phi factors</a:t>
            </a:r>
          </a:p>
          <a:p>
            <a:pPr lvl="1"/>
            <a:r>
              <a:rPr lang="en-US"/>
              <a:t>Allows direct comparison of foundation capacity with superstructure capacity</a:t>
            </a:r>
          </a:p>
          <a:p>
            <a:pPr lvl="1"/>
            <a:endParaRPr lang="en-US" dirty="0"/>
          </a:p>
        </p:txBody>
      </p:sp>
      <p:sp>
        <p:nvSpPr>
          <p:cNvPr id="2" name="Content Placeholder 1"/>
          <p:cNvSpPr>
            <a:spLocks noGrp="1"/>
          </p:cNvSpPr>
          <p:nvPr>
            <p:ph sz="half" idx="1"/>
          </p:nvPr>
        </p:nvSpPr>
        <p:spPr/>
        <p:txBody>
          <a:bodyPr/>
          <a:lstStyle/>
          <a:p>
            <a:r>
              <a:rPr lang="en-US"/>
              <a:t>Allowable Stress Design</a:t>
            </a:r>
          </a:p>
          <a:p>
            <a:pPr lvl="1"/>
            <a:r>
              <a:rPr lang="en-US"/>
              <a:t>Traditional/historic approach</a:t>
            </a:r>
          </a:p>
          <a:p>
            <a:pPr lvl="1"/>
            <a:r>
              <a:rPr lang="en-US"/>
              <a:t>Allowable geotechnical values have inherent factor of safety</a:t>
            </a:r>
          </a:p>
          <a:p>
            <a:pPr lvl="1"/>
            <a:r>
              <a:rPr lang="en-US"/>
              <a:t>Requires separate ASD load combination</a:t>
            </a:r>
          </a:p>
          <a:p>
            <a:pPr lvl="1"/>
            <a:endParaRPr lang="en-US"/>
          </a:p>
          <a:p>
            <a:pPr lvl="1"/>
            <a:endParaRPr lang="en-US" dirty="0"/>
          </a:p>
        </p:txBody>
      </p:sp>
      <p:sp>
        <p:nvSpPr>
          <p:cNvPr id="17411" name="Rectangle 3"/>
          <p:cNvSpPr>
            <a:spLocks noGrp="1" noChangeArrowheads="1"/>
          </p:cNvSpPr>
          <p:nvPr>
            <p:ph type="title"/>
          </p:nvPr>
        </p:nvSpPr>
        <p:spPr/>
        <p:txBody>
          <a:bodyPr/>
          <a:lstStyle/>
          <a:p>
            <a:r>
              <a:rPr lang="en-US"/>
              <a:t>Allowable Stress Design vs Strength Design</a:t>
            </a:r>
            <a:endParaRPr lang="en-US" dirty="0"/>
          </a:p>
        </p:txBody>
      </p:sp>
    </p:spTree>
    <p:extLst>
      <p:ext uri="{BB962C8B-B14F-4D97-AF65-F5344CB8AC3E}">
        <p14:creationId xmlns:p14="http://schemas.microsoft.com/office/powerpoint/2010/main" val="28380240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8</a:t>
            </a:fld>
            <a:endParaRPr lang="en-US" dirty="0"/>
          </a:p>
        </p:txBody>
      </p:sp>
      <p:sp>
        <p:nvSpPr>
          <p:cNvPr id="9"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2" name="Content Placeholder 1"/>
          <p:cNvSpPr>
            <a:spLocks noGrp="1"/>
          </p:cNvSpPr>
          <p:nvPr>
            <p:ph idx="1"/>
          </p:nvPr>
        </p:nvSpPr>
        <p:spPr/>
        <p:txBody>
          <a:bodyPr/>
          <a:lstStyle/>
          <a:p>
            <a:r>
              <a:rPr lang="en-US"/>
              <a:t>Nominal Strength can be:</a:t>
            </a:r>
          </a:p>
          <a:p>
            <a:pPr lvl="1"/>
            <a:r>
              <a:rPr lang="en-US"/>
              <a:t>Nominal strength associated with anticipated failure mechanism</a:t>
            </a:r>
          </a:p>
          <a:p>
            <a:pPr lvl="1"/>
            <a:r>
              <a:rPr lang="en-US"/>
              <a:t>Nominal strength associated with limitation on maximum deformation at failure</a:t>
            </a:r>
          </a:p>
          <a:p>
            <a:r>
              <a:rPr lang="en-US"/>
              <a:t>Settlement based on sustained loads rather than the loading associated with nominal strength should be considered</a:t>
            </a:r>
          </a:p>
          <a:p>
            <a:pPr lvl="1"/>
            <a:endParaRPr lang="en-US"/>
          </a:p>
          <a:p>
            <a:pPr lvl="1"/>
            <a:endParaRPr lang="en-US" dirty="0"/>
          </a:p>
        </p:txBody>
      </p:sp>
      <p:sp>
        <p:nvSpPr>
          <p:cNvPr id="17411" name="Rectangle 3"/>
          <p:cNvSpPr>
            <a:spLocks noGrp="1" noChangeArrowheads="1"/>
          </p:cNvSpPr>
          <p:nvPr>
            <p:ph type="title"/>
          </p:nvPr>
        </p:nvSpPr>
        <p:spPr/>
        <p:txBody>
          <a:bodyPr/>
          <a:lstStyle/>
          <a:p>
            <a:r>
              <a:rPr lang="en-US"/>
              <a:t>Allowable Stress Design vs Strength Design</a:t>
            </a:r>
            <a:endParaRPr lang="en-US" dirty="0"/>
          </a:p>
        </p:txBody>
      </p:sp>
    </p:spTree>
    <p:extLst>
      <p:ext uri="{BB962C8B-B14F-4D97-AF65-F5344CB8AC3E}">
        <p14:creationId xmlns:p14="http://schemas.microsoft.com/office/powerpoint/2010/main" val="1250441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9</a:t>
            </a:fld>
            <a:endParaRPr lang="en-US" dirty="0"/>
          </a:p>
        </p:txBody>
      </p:sp>
      <p:sp>
        <p:nvSpPr>
          <p:cNvPr id="9"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2" name="Content Placeholder 1"/>
          <p:cNvSpPr>
            <a:spLocks noGrp="1"/>
          </p:cNvSpPr>
          <p:nvPr>
            <p:ph idx="1"/>
          </p:nvPr>
        </p:nvSpPr>
        <p:spPr/>
        <p:txBody>
          <a:bodyPr/>
          <a:lstStyle/>
          <a:p>
            <a:r>
              <a:rPr lang="en-US"/>
              <a:t>Nominal Strength Example</a:t>
            </a:r>
          </a:p>
          <a:p>
            <a:pPr lvl="1"/>
            <a:r>
              <a:rPr lang="en-US"/>
              <a:t>Strength reduction factor </a:t>
            </a:r>
            <a:r>
              <a:rPr lang="el-GR"/>
              <a:t>Φ</a:t>
            </a:r>
            <a:r>
              <a:rPr lang="en-US"/>
              <a:t>=0.45 for compression (bearing pressure)</a:t>
            </a:r>
          </a:p>
          <a:p>
            <a:r>
              <a:rPr lang="en-US"/>
              <a:t>Allowable Stress Example</a:t>
            </a:r>
          </a:p>
          <a:p>
            <a:pPr lvl="1"/>
            <a:r>
              <a:rPr lang="en-US"/>
              <a:t>Factor of safety of ~3.0</a:t>
            </a:r>
          </a:p>
          <a:p>
            <a:pPr lvl="1"/>
            <a:endParaRPr lang="en-US"/>
          </a:p>
          <a:p>
            <a:pPr lvl="1"/>
            <a:endParaRPr lang="en-US" dirty="0"/>
          </a:p>
        </p:txBody>
      </p:sp>
      <p:sp>
        <p:nvSpPr>
          <p:cNvPr id="17411" name="Rectangle 3"/>
          <p:cNvSpPr>
            <a:spLocks noGrp="1" noChangeArrowheads="1"/>
          </p:cNvSpPr>
          <p:nvPr>
            <p:ph type="title"/>
          </p:nvPr>
        </p:nvSpPr>
        <p:spPr/>
        <p:txBody>
          <a:bodyPr/>
          <a:lstStyle/>
          <a:p>
            <a:r>
              <a:rPr lang="en-US"/>
              <a:t>Allowable Stress Design vs Strength Design</a:t>
            </a:r>
            <a:endParaRPr lang="en-US" dirty="0"/>
          </a:p>
        </p:txBody>
      </p:sp>
    </p:spTree>
    <p:extLst>
      <p:ext uri="{BB962C8B-B14F-4D97-AF65-F5344CB8AC3E}">
        <p14:creationId xmlns:p14="http://schemas.microsoft.com/office/powerpoint/2010/main" val="1689415688"/>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12186</TotalTime>
  <Words>8660</Words>
  <Application>Microsoft Office PowerPoint</Application>
  <PresentationFormat>On-screen Show (4:3)</PresentationFormat>
  <Paragraphs>706</Paragraphs>
  <Slides>63</Slides>
  <Notes>62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63</vt:i4>
      </vt:variant>
    </vt:vector>
  </HeadingPairs>
  <TitlesOfParts>
    <vt:vector size="68" baseType="lpstr">
      <vt:lpstr>Arial</vt:lpstr>
      <vt:lpstr>Cambria Math</vt:lpstr>
      <vt:lpstr>Symbol</vt:lpstr>
      <vt:lpstr>Times New Roman</vt:lpstr>
      <vt:lpstr>Default Design</vt:lpstr>
      <vt:lpstr>Foundation and Liquefaction Design Ian McFarlane, S.E. and Stephen K. Harris, S.E. Originally developed by Michael Valley, S.E.</vt:lpstr>
      <vt:lpstr>FOUNDATION AND LIQUEFACTION DESIGN</vt:lpstr>
      <vt:lpstr>FOUNDATION DESIGN</vt:lpstr>
      <vt:lpstr>Load Path and Transfer of Seismic Forces</vt:lpstr>
      <vt:lpstr>Load Path and Transfer of Seismic Forces foundation force transfer</vt:lpstr>
      <vt:lpstr>Load Path and Transfer of Seismic Forces soil to foundation force transfer</vt:lpstr>
      <vt:lpstr>Allowable Stress Design vs Strength Design</vt:lpstr>
      <vt:lpstr>Allowable Stress Design vs Strength Design</vt:lpstr>
      <vt:lpstr>Allowable Stress Design vs Strength Design</vt:lpstr>
      <vt:lpstr>Foundation Design Concepts</vt:lpstr>
      <vt:lpstr>Reinforced Concrete Footings:   Basic Design Criteria   (concentrically loaded)</vt:lpstr>
      <vt:lpstr>Footing Subject to Compression and Moment: Uplift Nonlinear</vt:lpstr>
      <vt:lpstr>Example 7-story building: shallow foundations designed for perimeter frame and core bracing</vt:lpstr>
      <vt:lpstr>Shallow Footing Examples</vt:lpstr>
      <vt:lpstr>7 Story Frame, Deformed</vt:lpstr>
      <vt:lpstr>Combining Loads</vt:lpstr>
      <vt:lpstr>Reduction of Overturning Moment</vt:lpstr>
      <vt:lpstr>Elastic Response</vt:lpstr>
      <vt:lpstr>Additive Combination</vt:lpstr>
      <vt:lpstr>Additive Combination</vt:lpstr>
      <vt:lpstr>Plastic Response</vt:lpstr>
      <vt:lpstr>Settlement Analysis</vt:lpstr>
      <vt:lpstr>Additional Checks</vt:lpstr>
      <vt:lpstr>Design of footings for core-braced 7 story building</vt:lpstr>
      <vt:lpstr>Solution for Central Mat</vt:lpstr>
      <vt:lpstr>Bearing Pressure Solution</vt:lpstr>
      <vt:lpstr>Central Mat Flexural Reinforcement</vt:lpstr>
      <vt:lpstr>Central Mat Shear Design</vt:lpstr>
      <vt:lpstr>Pile/Pier Foundations</vt:lpstr>
      <vt:lpstr>Pile/Pier Foundations</vt:lpstr>
      <vt:lpstr>Pile Shear: Two Soil  Stiffnesses</vt:lpstr>
      <vt:lpstr>Pile Moment vs Depth</vt:lpstr>
      <vt:lpstr>Pile Reinforcement</vt:lpstr>
      <vt:lpstr>Liquefaction</vt:lpstr>
      <vt:lpstr>Performance Goals and Nonlinear Behavior</vt:lpstr>
      <vt:lpstr>Example: Differential Settlement</vt:lpstr>
      <vt:lpstr>Structural Requirements</vt:lpstr>
      <vt:lpstr>Floor Framing Plan</vt:lpstr>
      <vt:lpstr>Rotation Demand</vt:lpstr>
      <vt:lpstr>Corner Condition</vt:lpstr>
      <vt:lpstr>Check of W16x36 Beam</vt:lpstr>
      <vt:lpstr>Add gravity loading</vt:lpstr>
      <vt:lpstr>Compare to design values</vt:lpstr>
      <vt:lpstr>Check Connection</vt:lpstr>
      <vt:lpstr>Check Connection</vt:lpstr>
      <vt:lpstr>Check Connection</vt:lpstr>
      <vt:lpstr>Check Connection</vt:lpstr>
      <vt:lpstr>Bi-Axial bending of column F/2</vt:lpstr>
      <vt:lpstr>Conclusions</vt:lpstr>
      <vt:lpstr>Example: Lateral Spreading</vt:lpstr>
      <vt:lpstr>Structural Requirements</vt:lpstr>
      <vt:lpstr>Pile Foundation</vt:lpstr>
      <vt:lpstr>Pile Diameter</vt:lpstr>
      <vt:lpstr>Flexural Demand</vt:lpstr>
      <vt:lpstr>Axial-Moment Interaction</vt:lpstr>
      <vt:lpstr>Rotation and Curvature</vt:lpstr>
      <vt:lpstr>Moment-Curvature</vt:lpstr>
      <vt:lpstr>Detailing for Ductility</vt:lpstr>
      <vt:lpstr>Detailing for Ductility</vt:lpstr>
      <vt:lpstr>Shear Strength</vt:lpstr>
      <vt:lpstr>Pile Section Detail</vt:lpstr>
      <vt:lpstr>Questions</vt:lpstr>
      <vt:lpstr>DISCLAIMER</vt:lpstr>
    </vt:vector>
  </TitlesOfParts>
  <Company>Dell Computer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Finley A. Charney</dc:creator>
  <cp:lastModifiedBy>Maria Mulé</cp:lastModifiedBy>
  <cp:revision>260</cp:revision>
  <cp:lastPrinted>2016-07-30T16:40:20Z</cp:lastPrinted>
  <dcterms:created xsi:type="dcterms:W3CDTF">1998-06-02T20:38:30Z</dcterms:created>
  <dcterms:modified xsi:type="dcterms:W3CDTF">2016-09-28T16:58:02Z</dcterms:modified>
</cp:coreProperties>
</file>