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44.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45.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9"/>
  </p:notesMasterIdLst>
  <p:handoutMasterIdLst>
    <p:handoutMasterId r:id="rId50"/>
  </p:handoutMasterIdLst>
  <p:sldIdLst>
    <p:sldId id="262" r:id="rId2"/>
    <p:sldId id="532" r:id="rId3"/>
    <p:sldId id="533" r:id="rId4"/>
    <p:sldId id="570" r:id="rId5"/>
    <p:sldId id="568" r:id="rId6"/>
    <p:sldId id="571" r:id="rId7"/>
    <p:sldId id="553" r:id="rId8"/>
    <p:sldId id="507" r:id="rId9"/>
    <p:sldId id="572" r:id="rId10"/>
    <p:sldId id="508" r:id="rId11"/>
    <p:sldId id="573" r:id="rId12"/>
    <p:sldId id="574" r:id="rId13"/>
    <p:sldId id="575" r:id="rId14"/>
    <p:sldId id="576" r:id="rId15"/>
    <p:sldId id="578" r:id="rId16"/>
    <p:sldId id="580" r:id="rId17"/>
    <p:sldId id="579" r:id="rId18"/>
    <p:sldId id="585" r:id="rId19"/>
    <p:sldId id="583" r:id="rId20"/>
    <p:sldId id="584" r:id="rId21"/>
    <p:sldId id="581" r:id="rId22"/>
    <p:sldId id="586" r:id="rId23"/>
    <p:sldId id="582" r:id="rId24"/>
    <p:sldId id="587" r:id="rId25"/>
    <p:sldId id="588" r:id="rId26"/>
    <p:sldId id="589" r:id="rId27"/>
    <p:sldId id="557" r:id="rId28"/>
    <p:sldId id="559" r:id="rId29"/>
    <p:sldId id="560" r:id="rId30"/>
    <p:sldId id="561" r:id="rId31"/>
    <p:sldId id="562" r:id="rId32"/>
    <p:sldId id="565" r:id="rId33"/>
    <p:sldId id="566" r:id="rId34"/>
    <p:sldId id="567" r:id="rId35"/>
    <p:sldId id="514" r:id="rId36"/>
    <p:sldId id="536" r:id="rId37"/>
    <p:sldId id="548" r:id="rId38"/>
    <p:sldId id="527" r:id="rId39"/>
    <p:sldId id="517" r:id="rId40"/>
    <p:sldId id="510" r:id="rId41"/>
    <p:sldId id="518" r:id="rId42"/>
    <p:sldId id="550" r:id="rId43"/>
    <p:sldId id="593" r:id="rId44"/>
    <p:sldId id="591" r:id="rId45"/>
    <p:sldId id="592" r:id="rId46"/>
    <p:sldId id="502" r:id="rId47"/>
    <p:sldId id="594" r:id="rId48"/>
  </p:sldIdLst>
  <p:sldSz cx="9144000" cy="6858000" type="screen4x3"/>
  <p:notesSz cx="7315200" cy="9601200"/>
  <p:custDataLst>
    <p:tags r:id="rId51"/>
  </p:custDataLst>
  <p:defaultTex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CC"/>
    <a:srgbClr val="0000FF"/>
    <a:srgbClr val="3F352B"/>
    <a:srgbClr val="EEEDEC"/>
    <a:srgbClr val="C065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72671" autoAdjust="0"/>
  </p:normalViewPr>
  <p:slideViewPr>
    <p:cSldViewPr>
      <p:cViewPr varScale="1">
        <p:scale>
          <a:sx n="63" d="100"/>
          <a:sy n="63" d="100"/>
        </p:scale>
        <p:origin x="1325"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64"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ags" Target="tags/tag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sf-data\projects\project.B04\534\B4534033.00\Calcs\Active\Workshts\Site-Specific%20Spectra\1111%20Broadway%20-%20Kinematic%20SSI.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sf-data\projects\project.B04\534\B4534033.00\Calcs\Active\Models\Line%202%20Wall_2D\151001_RESULT%20summary.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sf-data\projects\project.B04\534\B4534033.00\Calcs\Active\Models\Line%202%20Wall_2D\151001_RESULT%20summary.xlsx" TargetMode="External"/><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731543172488055"/>
          <c:y val="7.4615424203196321E-2"/>
          <c:w val="0.84185661888417795"/>
          <c:h val="0.83844109620907092"/>
        </c:manualLayout>
      </c:layout>
      <c:scatterChart>
        <c:scatterStyle val="lineMarker"/>
        <c:varyColors val="0"/>
        <c:ser>
          <c:idx val="2"/>
          <c:order val="0"/>
          <c:tx>
            <c:strRef>
              <c:f>'SiteSpecific MaxDir'!$G$2</c:f>
              <c:strCache>
                <c:ptCount val="1"/>
                <c:pt idx="0">
                  <c:v>Sa_MCER_(MaxDir)</c:v>
                </c:pt>
              </c:strCache>
            </c:strRef>
          </c:tx>
          <c:spPr>
            <a:ln>
              <a:solidFill>
                <a:schemeClr val="bg1">
                  <a:lumMod val="50000"/>
                </a:schemeClr>
              </a:solidFill>
            </a:ln>
          </c:spPr>
          <c:marker>
            <c:symbol val="none"/>
          </c:marker>
          <c:xVal>
            <c:numRef>
              <c:f>'SiteSpecific MaxDir'!$A$3:$A$28</c:f>
              <c:numCache>
                <c:formatCode>General</c:formatCode>
                <c:ptCount val="26"/>
                <c:pt idx="0">
                  <c:v>0</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'SiteSpecific MaxDir'!$G$3:$G$28</c:f>
              <c:numCache>
                <c:formatCode>0.000</c:formatCode>
                <c:ptCount val="26"/>
                <c:pt idx="0">
                  <c:v>0.73070000000000002</c:v>
                </c:pt>
                <c:pt idx="1">
                  <c:v>0.85000000000000009</c:v>
                </c:pt>
                <c:pt idx="2">
                  <c:v>1.1000000000000001</c:v>
                </c:pt>
                <c:pt idx="3">
                  <c:v>1.35</c:v>
                </c:pt>
                <c:pt idx="4">
                  <c:v>1.5</c:v>
                </c:pt>
                <c:pt idx="5">
                  <c:v>1.5129999999999999</c:v>
                </c:pt>
                <c:pt idx="6">
                  <c:v>1.522</c:v>
                </c:pt>
                <c:pt idx="7">
                  <c:v>1.5389999999999999</c:v>
                </c:pt>
                <c:pt idx="8">
                  <c:v>1.5169999999999999</c:v>
                </c:pt>
                <c:pt idx="9">
                  <c:v>1.5</c:v>
                </c:pt>
                <c:pt idx="10">
                  <c:v>1.5</c:v>
                </c:pt>
                <c:pt idx="11">
                  <c:v>1.4999975000041665</c:v>
                </c:pt>
                <c:pt idx="12">
                  <c:v>1.2857124489822156</c:v>
                </c:pt>
                <c:pt idx="13">
                  <c:v>1.206</c:v>
                </c:pt>
                <c:pt idx="14">
                  <c:v>1.1319999999999999</c:v>
                </c:pt>
                <c:pt idx="15">
                  <c:v>1.069</c:v>
                </c:pt>
                <c:pt idx="16">
                  <c:v>0.91039999999999999</c:v>
                </c:pt>
                <c:pt idx="17">
                  <c:v>0.7913</c:v>
                </c:pt>
                <c:pt idx="18">
                  <c:v>0.68859999999999999</c:v>
                </c:pt>
                <c:pt idx="19">
                  <c:v>0.61170000000000002</c:v>
                </c:pt>
                <c:pt idx="20">
                  <c:v>0.49940000000000001</c:v>
                </c:pt>
                <c:pt idx="21">
                  <c:v>0.41849999999999998</c:v>
                </c:pt>
                <c:pt idx="22">
                  <c:v>0.35699999999999998</c:v>
                </c:pt>
                <c:pt idx="23">
                  <c:v>0.31040000000000001</c:v>
                </c:pt>
                <c:pt idx="24">
                  <c:v>0.27560000000000001</c:v>
                </c:pt>
                <c:pt idx="25">
                  <c:v>0.2477</c:v>
                </c:pt>
              </c:numCache>
            </c:numRef>
          </c:yVal>
          <c:smooth val="0"/>
          <c:extLst>
            <c:ext xmlns:c16="http://schemas.microsoft.com/office/drawing/2014/chart" uri="{C3380CC4-5D6E-409C-BE32-E72D297353CC}">
              <c16:uniqueId val="{00000000-0A77-4F97-982D-F687238405B0}"/>
            </c:ext>
          </c:extLst>
        </c:ser>
        <c:ser>
          <c:idx val="1"/>
          <c:order val="1"/>
          <c:tx>
            <c:strRef>
              <c:f>'SiteSpecific MaxDir'!$V$2</c:f>
              <c:strCache>
                <c:ptCount val="1"/>
                <c:pt idx="0">
                  <c:v>Sa_DE_(MaxDir)</c:v>
                </c:pt>
              </c:strCache>
            </c:strRef>
          </c:tx>
          <c:spPr>
            <a:ln>
              <a:solidFill>
                <a:schemeClr val="tx1"/>
              </a:solidFill>
            </a:ln>
          </c:spPr>
          <c:marker>
            <c:symbol val="none"/>
          </c:marker>
          <c:xVal>
            <c:numRef>
              <c:f>'SiteSpecific MaxDir'!$A$3:$A$28</c:f>
              <c:numCache>
                <c:formatCode>General</c:formatCode>
                <c:ptCount val="26"/>
                <c:pt idx="0">
                  <c:v>0</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'SiteSpecific MaxDir'!$V$3:$V$28</c:f>
              <c:numCache>
                <c:formatCode>0.00</c:formatCode>
                <c:ptCount val="26"/>
                <c:pt idx="0">
                  <c:v>0.48713333333333336</c:v>
                </c:pt>
                <c:pt idx="1">
                  <c:v>0.56666666666666676</c:v>
                </c:pt>
                <c:pt idx="2">
                  <c:v>0.73333333333333339</c:v>
                </c:pt>
                <c:pt idx="3">
                  <c:v>0.9</c:v>
                </c:pt>
                <c:pt idx="4">
                  <c:v>1</c:v>
                </c:pt>
                <c:pt idx="5">
                  <c:v>1.0086666666666666</c:v>
                </c:pt>
                <c:pt idx="6">
                  <c:v>1.0146666666666666</c:v>
                </c:pt>
                <c:pt idx="7">
                  <c:v>1.026</c:v>
                </c:pt>
                <c:pt idx="8">
                  <c:v>1.0113333333333332</c:v>
                </c:pt>
                <c:pt idx="9">
                  <c:v>1</c:v>
                </c:pt>
                <c:pt idx="10">
                  <c:v>1</c:v>
                </c:pt>
                <c:pt idx="11">
                  <c:v>0.99999833333611099</c:v>
                </c:pt>
                <c:pt idx="12">
                  <c:v>0.85714163265481036</c:v>
                </c:pt>
                <c:pt idx="13">
                  <c:v>0.80399999999999994</c:v>
                </c:pt>
                <c:pt idx="14">
                  <c:v>0.7546666666666666</c:v>
                </c:pt>
                <c:pt idx="15">
                  <c:v>0.71266666666666667</c:v>
                </c:pt>
                <c:pt idx="16">
                  <c:v>0.60693333333333332</c:v>
                </c:pt>
                <c:pt idx="17">
                  <c:v>0.5275333333333333</c:v>
                </c:pt>
                <c:pt idx="18">
                  <c:v>0.45906666666666668</c:v>
                </c:pt>
                <c:pt idx="19">
                  <c:v>0.4078</c:v>
                </c:pt>
                <c:pt idx="20">
                  <c:v>0.33293333333333336</c:v>
                </c:pt>
                <c:pt idx="21">
                  <c:v>0.27899999999999997</c:v>
                </c:pt>
                <c:pt idx="22">
                  <c:v>0.23799999999999999</c:v>
                </c:pt>
                <c:pt idx="23">
                  <c:v>0.20693333333333333</c:v>
                </c:pt>
                <c:pt idx="24">
                  <c:v>0.18373333333333333</c:v>
                </c:pt>
                <c:pt idx="25">
                  <c:v>0.16513333333333333</c:v>
                </c:pt>
              </c:numCache>
            </c:numRef>
          </c:yVal>
          <c:smooth val="0"/>
          <c:extLst>
            <c:ext xmlns:c16="http://schemas.microsoft.com/office/drawing/2014/chart" uri="{C3380CC4-5D6E-409C-BE32-E72D297353CC}">
              <c16:uniqueId val="{00000001-0A77-4F97-982D-F687238405B0}"/>
            </c:ext>
          </c:extLst>
        </c:ser>
        <c:dLbls>
          <c:showLegendKey val="0"/>
          <c:showVal val="0"/>
          <c:showCatName val="0"/>
          <c:showSerName val="0"/>
          <c:showPercent val="0"/>
          <c:showBubbleSize val="0"/>
        </c:dLbls>
        <c:axId val="5188224"/>
        <c:axId val="5190400"/>
      </c:scatterChart>
      <c:valAx>
        <c:axId val="5188224"/>
        <c:scaling>
          <c:orientation val="minMax"/>
          <c:max val="5"/>
        </c:scaling>
        <c:delete val="0"/>
        <c:axPos val="b"/>
        <c:title>
          <c:tx>
            <c:rich>
              <a:bodyPr/>
              <a:lstStyle/>
              <a:p>
                <a:pPr>
                  <a:defRPr/>
                </a:pPr>
                <a:r>
                  <a:rPr lang="en-US"/>
                  <a:t>Period,</a:t>
                </a:r>
                <a:r>
                  <a:rPr lang="en-US" baseline="0"/>
                  <a:t> T (sec)</a:t>
                </a:r>
                <a:endParaRPr lang="en-US"/>
              </a:p>
            </c:rich>
          </c:tx>
          <c:overlay val="0"/>
        </c:title>
        <c:numFmt formatCode="General" sourceLinked="1"/>
        <c:majorTickMark val="out"/>
        <c:minorTickMark val="none"/>
        <c:tickLblPos val="nextTo"/>
        <c:crossAx val="5190400"/>
        <c:crosses val="autoZero"/>
        <c:crossBetween val="midCat"/>
      </c:valAx>
      <c:valAx>
        <c:axId val="5190400"/>
        <c:scaling>
          <c:orientation val="minMax"/>
        </c:scaling>
        <c:delete val="0"/>
        <c:axPos val="l"/>
        <c:majorGridlines/>
        <c:title>
          <c:tx>
            <c:rich>
              <a:bodyPr/>
              <a:lstStyle/>
              <a:p>
                <a:pPr>
                  <a:defRPr/>
                </a:pPr>
                <a:r>
                  <a:rPr lang="en-US"/>
                  <a:t>Spectral Acceleration,</a:t>
                </a:r>
                <a:r>
                  <a:rPr lang="en-US" baseline="0"/>
                  <a:t> Sa (g)</a:t>
                </a:r>
                <a:endParaRPr lang="en-US"/>
              </a:p>
            </c:rich>
          </c:tx>
          <c:layout>
            <c:manualLayout>
              <c:xMode val="edge"/>
              <c:yMode val="edge"/>
              <c:x val="1.4525035332121948E-2"/>
              <c:y val="0.31751144322567765"/>
            </c:manualLayout>
          </c:layout>
          <c:overlay val="0"/>
        </c:title>
        <c:numFmt formatCode="0.000" sourceLinked="1"/>
        <c:majorTickMark val="out"/>
        <c:minorTickMark val="none"/>
        <c:tickLblPos val="nextTo"/>
        <c:crossAx val="5188224"/>
        <c:crosses val="autoZero"/>
        <c:crossBetween val="midCat"/>
      </c:valAx>
      <c:spPr>
        <a:ln>
          <a:solidFill>
            <a:schemeClr val="tx1"/>
          </a:solidFill>
        </a:ln>
      </c:spPr>
    </c:plotArea>
    <c:legend>
      <c:legendPos val="r"/>
      <c:layout>
        <c:manualLayout>
          <c:xMode val="edge"/>
          <c:yMode val="edge"/>
          <c:x val="0.71592092140745778"/>
          <c:y val="0.44297560887601833"/>
          <c:w val="0.23652535202646999"/>
          <c:h val="0.10909751665657177"/>
        </c:manualLayout>
      </c:layout>
      <c:overlay val="0"/>
    </c:legend>
    <c:plotVisOnly val="1"/>
    <c:dispBlanksAs val="gap"/>
    <c:showDLblsOverMax val="0"/>
  </c:chart>
  <c:spPr>
    <a:ln>
      <a:noFill/>
    </a:ln>
  </c:sp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8679931455014316E-2"/>
          <c:y val="1.4206863521599186E-2"/>
          <c:w val="0.92687411117960983"/>
          <c:h val="0.91482673881028198"/>
        </c:manualLayout>
      </c:layout>
      <c:scatterChart>
        <c:scatterStyle val="lineMarker"/>
        <c:varyColors val="0"/>
        <c:ser>
          <c:idx val="0"/>
          <c:order val="0"/>
          <c:marker>
            <c:symbol val="none"/>
          </c:marker>
          <c:xVal>
            <c:numRef>
              <c:f>[Book1]Sheet1!$A$2:$A$19</c:f>
              <c:numCache>
                <c:formatCode>General</c:formatCode>
                <c:ptCount val="18"/>
                <c:pt idx="0">
                  <c:v>0</c:v>
                </c:pt>
                <c:pt idx="1">
                  <c:v>0.1</c:v>
                </c:pt>
                <c:pt idx="2">
                  <c:v>0.2</c:v>
                </c:pt>
                <c:pt idx="3">
                  <c:v>0.3</c:v>
                </c:pt>
                <c:pt idx="4">
                  <c:v>0.4</c:v>
                </c:pt>
                <c:pt idx="5">
                  <c:v>0.5</c:v>
                </c:pt>
                <c:pt idx="6">
                  <c:v>0.6</c:v>
                </c:pt>
                <c:pt idx="7">
                  <c:v>0.7</c:v>
                </c:pt>
                <c:pt idx="8">
                  <c:v>0.8</c:v>
                </c:pt>
                <c:pt idx="9">
                  <c:v>0.9</c:v>
                </c:pt>
                <c:pt idx="10">
                  <c:v>1</c:v>
                </c:pt>
                <c:pt idx="11">
                  <c:v>1.2</c:v>
                </c:pt>
                <c:pt idx="12">
                  <c:v>1.4</c:v>
                </c:pt>
                <c:pt idx="13">
                  <c:v>1.6</c:v>
                </c:pt>
                <c:pt idx="14">
                  <c:v>1.8</c:v>
                </c:pt>
                <c:pt idx="15">
                  <c:v>2</c:v>
                </c:pt>
                <c:pt idx="16">
                  <c:v>3</c:v>
                </c:pt>
                <c:pt idx="17">
                  <c:v>4</c:v>
                </c:pt>
              </c:numCache>
            </c:numRef>
          </c:xVal>
          <c:yVal>
            <c:numRef>
              <c:f>[Book1]Sheet1!$B$2:$B$19</c:f>
              <c:numCache>
                <c:formatCode>General</c:formatCode>
                <c:ptCount val="18"/>
                <c:pt idx="0">
                  <c:v>0.4</c:v>
                </c:pt>
                <c:pt idx="1">
                  <c:v>1</c:v>
                </c:pt>
                <c:pt idx="2">
                  <c:v>1</c:v>
                </c:pt>
                <c:pt idx="3">
                  <c:v>1</c:v>
                </c:pt>
                <c:pt idx="4">
                  <c:v>1</c:v>
                </c:pt>
                <c:pt idx="5">
                  <c:v>1</c:v>
                </c:pt>
                <c:pt idx="6">
                  <c:v>1</c:v>
                </c:pt>
                <c:pt idx="7" formatCode="0.0">
                  <c:v>0.85714285714285721</c:v>
                </c:pt>
                <c:pt idx="8" formatCode="0.0">
                  <c:v>0.74999999999999989</c:v>
                </c:pt>
                <c:pt idx="9" formatCode="0.0">
                  <c:v>0.66666666666666663</c:v>
                </c:pt>
                <c:pt idx="10" formatCode="0.0">
                  <c:v>0.6</c:v>
                </c:pt>
                <c:pt idx="11" formatCode="0.0">
                  <c:v>0.5</c:v>
                </c:pt>
                <c:pt idx="12" formatCode="0.0">
                  <c:v>0.4285714285714286</c:v>
                </c:pt>
                <c:pt idx="13" formatCode="0.0">
                  <c:v>0.37499999999999994</c:v>
                </c:pt>
                <c:pt idx="14" formatCode="0.0">
                  <c:v>0.33333333333333331</c:v>
                </c:pt>
                <c:pt idx="15" formatCode="0.0">
                  <c:v>0.3</c:v>
                </c:pt>
                <c:pt idx="16" formatCode="0.0">
                  <c:v>0.19999999999999998</c:v>
                </c:pt>
                <c:pt idx="17" formatCode="0.0">
                  <c:v>0.15</c:v>
                </c:pt>
              </c:numCache>
            </c:numRef>
          </c:yVal>
          <c:smooth val="0"/>
          <c:extLst>
            <c:ext xmlns:c16="http://schemas.microsoft.com/office/drawing/2014/chart" uri="{C3380CC4-5D6E-409C-BE32-E72D297353CC}">
              <c16:uniqueId val="{00000000-9DCF-4643-928B-6712DAAB3938}"/>
            </c:ext>
          </c:extLst>
        </c:ser>
        <c:ser>
          <c:idx val="1"/>
          <c:order val="1"/>
          <c:marker>
            <c:symbol val="none"/>
          </c:marker>
          <c:xVal>
            <c:numRef>
              <c:f>[Book1]Sheet1!$A$2:$A$19</c:f>
              <c:numCache>
                <c:formatCode>General</c:formatCode>
                <c:ptCount val="18"/>
                <c:pt idx="0">
                  <c:v>0</c:v>
                </c:pt>
                <c:pt idx="1">
                  <c:v>0.1</c:v>
                </c:pt>
                <c:pt idx="2">
                  <c:v>0.2</c:v>
                </c:pt>
                <c:pt idx="3">
                  <c:v>0.3</c:v>
                </c:pt>
                <c:pt idx="4">
                  <c:v>0.4</c:v>
                </c:pt>
                <c:pt idx="5">
                  <c:v>0.5</c:v>
                </c:pt>
                <c:pt idx="6">
                  <c:v>0.6</c:v>
                </c:pt>
                <c:pt idx="7">
                  <c:v>0.7</c:v>
                </c:pt>
                <c:pt idx="8">
                  <c:v>0.8</c:v>
                </c:pt>
                <c:pt idx="9">
                  <c:v>0.9</c:v>
                </c:pt>
                <c:pt idx="10">
                  <c:v>1</c:v>
                </c:pt>
                <c:pt idx="11">
                  <c:v>1.2</c:v>
                </c:pt>
                <c:pt idx="12">
                  <c:v>1.4</c:v>
                </c:pt>
                <c:pt idx="13">
                  <c:v>1.6</c:v>
                </c:pt>
                <c:pt idx="14">
                  <c:v>1.8</c:v>
                </c:pt>
                <c:pt idx="15">
                  <c:v>2</c:v>
                </c:pt>
                <c:pt idx="16">
                  <c:v>3</c:v>
                </c:pt>
                <c:pt idx="17">
                  <c:v>4</c:v>
                </c:pt>
              </c:numCache>
            </c:numRef>
          </c:xVal>
          <c:yVal>
            <c:numRef>
              <c:f>[Book1]Sheet1!$F$2:$F$19</c:f>
              <c:numCache>
                <c:formatCode>General</c:formatCode>
                <c:ptCount val="18"/>
                <c:pt idx="0">
                  <c:v>0.10373597725290372</c:v>
                </c:pt>
                <c:pt idx="1">
                  <c:v>0.25933994313225928</c:v>
                </c:pt>
                <c:pt idx="2">
                  <c:v>0.25933994313225928</c:v>
                </c:pt>
                <c:pt idx="3">
                  <c:v>0.5294598419463844</c:v>
                </c:pt>
                <c:pt idx="4">
                  <c:v>0.66902653832790593</c:v>
                </c:pt>
                <c:pt idx="5">
                  <c:v>0.74984388980505967</c:v>
                </c:pt>
                <c:pt idx="6">
                  <c:v>0.8013843270029829</c:v>
                </c:pt>
                <c:pt idx="7">
                  <c:v>0.71713996701404925</c:v>
                </c:pt>
                <c:pt idx="8">
                  <c:v>0.64658695731067317</c:v>
                </c:pt>
                <c:pt idx="9">
                  <c:v>0.58748926335260898</c:v>
                </c:pt>
                <c:pt idx="10">
                  <c:v>0.53763358552450624</c:v>
                </c:pt>
                <c:pt idx="11">
                  <c:v>0.45870934203019631</c:v>
                </c:pt>
                <c:pt idx="12">
                  <c:v>0.39941568294162899</c:v>
                </c:pt>
                <c:pt idx="13">
                  <c:v>0.35342021013225117</c:v>
                </c:pt>
                <c:pt idx="14">
                  <c:v>0.3167769258462797</c:v>
                </c:pt>
                <c:pt idx="15">
                  <c:v>0.28693325790350777</c:v>
                </c:pt>
                <c:pt idx="16">
                  <c:v>0.19473052343329941</c:v>
                </c:pt>
                <c:pt idx="17">
                  <c:v>0.14722681505749319</c:v>
                </c:pt>
              </c:numCache>
            </c:numRef>
          </c:yVal>
          <c:smooth val="0"/>
          <c:extLst>
            <c:ext xmlns:c16="http://schemas.microsoft.com/office/drawing/2014/chart" uri="{C3380CC4-5D6E-409C-BE32-E72D297353CC}">
              <c16:uniqueId val="{00000001-9DCF-4643-928B-6712DAAB3938}"/>
            </c:ext>
          </c:extLst>
        </c:ser>
        <c:ser>
          <c:idx val="2"/>
          <c:order val="2"/>
          <c:spPr>
            <a:ln>
              <a:solidFill>
                <a:schemeClr val="bg1">
                  <a:lumMod val="50000"/>
                </a:schemeClr>
              </a:solidFill>
            </a:ln>
          </c:spPr>
          <c:marker>
            <c:symbol val="none"/>
          </c:marker>
          <c:xVal>
            <c:numRef>
              <c:f>[Book1]Sheet1!$A$2:$A$19</c:f>
              <c:numCache>
                <c:formatCode>General</c:formatCode>
                <c:ptCount val="18"/>
                <c:pt idx="0">
                  <c:v>0</c:v>
                </c:pt>
                <c:pt idx="1">
                  <c:v>0.1</c:v>
                </c:pt>
                <c:pt idx="2">
                  <c:v>0.2</c:v>
                </c:pt>
                <c:pt idx="3">
                  <c:v>0.3</c:v>
                </c:pt>
                <c:pt idx="4">
                  <c:v>0.4</c:v>
                </c:pt>
                <c:pt idx="5">
                  <c:v>0.5</c:v>
                </c:pt>
                <c:pt idx="6">
                  <c:v>0.6</c:v>
                </c:pt>
                <c:pt idx="7">
                  <c:v>0.7</c:v>
                </c:pt>
                <c:pt idx="8">
                  <c:v>0.8</c:v>
                </c:pt>
                <c:pt idx="9">
                  <c:v>0.9</c:v>
                </c:pt>
                <c:pt idx="10">
                  <c:v>1</c:v>
                </c:pt>
                <c:pt idx="11">
                  <c:v>1.2</c:v>
                </c:pt>
                <c:pt idx="12">
                  <c:v>1.4</c:v>
                </c:pt>
                <c:pt idx="13">
                  <c:v>1.6</c:v>
                </c:pt>
                <c:pt idx="14">
                  <c:v>1.8</c:v>
                </c:pt>
                <c:pt idx="15">
                  <c:v>2</c:v>
                </c:pt>
                <c:pt idx="16">
                  <c:v>3</c:v>
                </c:pt>
                <c:pt idx="17">
                  <c:v>4</c:v>
                </c:pt>
              </c:numCache>
            </c:numRef>
          </c:xVal>
          <c:yVal>
            <c:numRef>
              <c:f>[Book1]Sheet1!$M$2:$M$19</c:f>
              <c:numCache>
                <c:formatCode>General</c:formatCode>
                <c:ptCount val="18"/>
                <c:pt idx="0">
                  <c:v>0.2</c:v>
                </c:pt>
                <c:pt idx="1">
                  <c:v>0.5</c:v>
                </c:pt>
                <c:pt idx="2">
                  <c:v>0.5</c:v>
                </c:pt>
                <c:pt idx="3">
                  <c:v>0.6618383154423868</c:v>
                </c:pt>
                <c:pt idx="4">
                  <c:v>0.78068274296554296</c:v>
                </c:pt>
                <c:pt idx="5">
                  <c:v>0.84412936887295242</c:v>
                </c:pt>
                <c:pt idx="6">
                  <c:v>0.88493279262703584</c:v>
                </c:pt>
                <c:pt idx="7">
                  <c:v>0.7818344082209322</c:v>
                </c:pt>
                <c:pt idx="8">
                  <c:v>0.6982340658923023</c:v>
                </c:pt>
                <c:pt idx="9">
                  <c:v>0.62964980925642799</c:v>
                </c:pt>
                <c:pt idx="10">
                  <c:v>0.57266033944451855</c:v>
                </c:pt>
                <c:pt idx="11">
                  <c:v>0.48390358574405351</c:v>
                </c:pt>
                <c:pt idx="12">
                  <c:v>0.4183277984070482</c:v>
                </c:pt>
                <c:pt idx="13">
                  <c:v>0.3680902322402837</c:v>
                </c:pt>
                <c:pt idx="14">
                  <c:v>0.32845734157245221</c:v>
                </c:pt>
                <c:pt idx="15">
                  <c:v>0.29643329595945267</c:v>
                </c:pt>
                <c:pt idx="16">
                  <c:v>0.19893461215155991</c:v>
                </c:pt>
                <c:pt idx="17">
                  <c:v>0.14954925870508262</c:v>
                </c:pt>
              </c:numCache>
            </c:numRef>
          </c:yVal>
          <c:smooth val="0"/>
          <c:extLst>
            <c:ext xmlns:c16="http://schemas.microsoft.com/office/drawing/2014/chart" uri="{C3380CC4-5D6E-409C-BE32-E72D297353CC}">
              <c16:uniqueId val="{00000002-9DCF-4643-928B-6712DAAB3938}"/>
            </c:ext>
          </c:extLst>
        </c:ser>
        <c:dLbls>
          <c:showLegendKey val="0"/>
          <c:showVal val="0"/>
          <c:showCatName val="0"/>
          <c:showSerName val="0"/>
          <c:showPercent val="0"/>
          <c:showBubbleSize val="0"/>
        </c:dLbls>
        <c:axId val="142898304"/>
        <c:axId val="142899840"/>
      </c:scatterChart>
      <c:valAx>
        <c:axId val="142898304"/>
        <c:scaling>
          <c:orientation val="minMax"/>
          <c:max val="4"/>
        </c:scaling>
        <c:delete val="0"/>
        <c:axPos val="b"/>
        <c:numFmt formatCode="General" sourceLinked="1"/>
        <c:majorTickMark val="out"/>
        <c:minorTickMark val="none"/>
        <c:tickLblPos val="nextTo"/>
        <c:crossAx val="142899840"/>
        <c:crosses val="autoZero"/>
        <c:crossBetween val="midCat"/>
      </c:valAx>
      <c:valAx>
        <c:axId val="142899840"/>
        <c:scaling>
          <c:orientation val="minMax"/>
        </c:scaling>
        <c:delete val="0"/>
        <c:axPos val="l"/>
        <c:majorGridlines/>
        <c:numFmt formatCode="General" sourceLinked="1"/>
        <c:majorTickMark val="out"/>
        <c:minorTickMark val="none"/>
        <c:tickLblPos val="nextTo"/>
        <c:crossAx val="142898304"/>
        <c:crosses val="autoZero"/>
        <c:crossBetween val="midCat"/>
      </c:valAx>
      <c:spPr>
        <a:ln>
          <a:solidFill>
            <a:schemeClr val="tx1"/>
          </a:solidFill>
        </a:ln>
      </c:spPr>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t>RISK</a:t>
            </a:r>
            <a:r>
              <a:rPr lang="en-US" baseline="0" dirty="0"/>
              <a:t> TARGEDTED MCE AND KINEMATIC INTERACTION MODIFIED SPECTRUM</a:t>
            </a:r>
            <a:endParaRPr lang="en-US" dirty="0"/>
          </a:p>
        </c:rich>
      </c:tx>
      <c:layout>
        <c:manualLayout>
          <c:xMode val="edge"/>
          <c:yMode val="edge"/>
          <c:x val="0.14764140390746841"/>
          <c:y val="4.6879591062313685E-3"/>
        </c:manualLayout>
      </c:layout>
      <c:overlay val="0"/>
    </c:title>
    <c:autoTitleDeleted val="0"/>
    <c:plotArea>
      <c:layout>
        <c:manualLayout>
          <c:layoutTarget val="inner"/>
          <c:xMode val="edge"/>
          <c:yMode val="edge"/>
          <c:x val="0.12431933396713392"/>
          <c:y val="9.4127759066955863E-2"/>
          <c:w val="0.84773776884269048"/>
          <c:h val="0.80184495184321691"/>
        </c:manualLayout>
      </c:layout>
      <c:scatterChart>
        <c:scatterStyle val="lineMarker"/>
        <c:varyColors val="0"/>
        <c:ser>
          <c:idx val="3"/>
          <c:order val="0"/>
          <c:tx>
            <c:strRef>
              <c:f>'ASCE 41-13 SSI'!$F$50</c:f>
              <c:strCache>
                <c:ptCount val="1"/>
                <c:pt idx="0">
                  <c:v>Sa_MCE</c:v>
                </c:pt>
              </c:strCache>
            </c:strRef>
          </c:tx>
          <c:spPr>
            <a:ln>
              <a:solidFill>
                <a:srgbClr val="FF0000"/>
              </a:solidFill>
              <a:prstDash val="solid"/>
            </a:ln>
          </c:spPr>
          <c:marker>
            <c:symbol val="none"/>
          </c:marker>
          <c:xVal>
            <c:numRef>
              <c:f>'ASCE 41-13 SSI'!$A$51:$A$82</c:f>
              <c:numCache>
                <c:formatCode>General</c:formatCode>
                <c:ptCount val="32"/>
                <c:pt idx="0">
                  <c:v>0.01</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'ASCE 41-13 SSI'!$F$51:$F$82</c:f>
              <c:numCache>
                <c:formatCode>0.00</c:formatCode>
                <c:ptCount val="32"/>
                <c:pt idx="0">
                  <c:v>0.73070000000000002</c:v>
                </c:pt>
                <c:pt idx="1">
                  <c:v>0.85000000000000009</c:v>
                </c:pt>
                <c:pt idx="2">
                  <c:v>1.1000000000000001</c:v>
                </c:pt>
                <c:pt idx="3">
                  <c:v>1.35</c:v>
                </c:pt>
                <c:pt idx="4">
                  <c:v>1.5</c:v>
                </c:pt>
                <c:pt idx="5">
                  <c:v>1.5129999999999999</c:v>
                </c:pt>
                <c:pt idx="6">
                  <c:v>1.522</c:v>
                </c:pt>
                <c:pt idx="7">
                  <c:v>1.5389999999999999</c:v>
                </c:pt>
                <c:pt idx="8">
                  <c:v>1.5169999999999999</c:v>
                </c:pt>
                <c:pt idx="9">
                  <c:v>1.5</c:v>
                </c:pt>
                <c:pt idx="10">
                  <c:v>1.5</c:v>
                </c:pt>
                <c:pt idx="11">
                  <c:v>1.4999975000041665</c:v>
                </c:pt>
                <c:pt idx="12">
                  <c:v>1.2857124489822156</c:v>
                </c:pt>
                <c:pt idx="13">
                  <c:v>1.206</c:v>
                </c:pt>
                <c:pt idx="14">
                  <c:v>1.1319999999999999</c:v>
                </c:pt>
                <c:pt idx="15">
                  <c:v>1.069</c:v>
                </c:pt>
                <c:pt idx="16">
                  <c:v>0.91039999999999999</c:v>
                </c:pt>
                <c:pt idx="17">
                  <c:v>0.7913</c:v>
                </c:pt>
                <c:pt idx="18">
                  <c:v>0.68859999999999999</c:v>
                </c:pt>
                <c:pt idx="19">
                  <c:v>0.61170000000000002</c:v>
                </c:pt>
                <c:pt idx="20">
                  <c:v>0.49940000000000001</c:v>
                </c:pt>
                <c:pt idx="21">
                  <c:v>0.41849999999999998</c:v>
                </c:pt>
                <c:pt idx="22">
                  <c:v>0.35699999999999998</c:v>
                </c:pt>
                <c:pt idx="23">
                  <c:v>0.31040000000000001</c:v>
                </c:pt>
                <c:pt idx="24">
                  <c:v>0.27560000000000001</c:v>
                </c:pt>
                <c:pt idx="25">
                  <c:v>0.2477</c:v>
                </c:pt>
              </c:numCache>
            </c:numRef>
          </c:yVal>
          <c:smooth val="0"/>
          <c:extLst>
            <c:ext xmlns:c16="http://schemas.microsoft.com/office/drawing/2014/chart" uri="{C3380CC4-5D6E-409C-BE32-E72D297353CC}">
              <c16:uniqueId val="{00000000-D7A3-49C7-8C51-1A7E925C051E}"/>
            </c:ext>
          </c:extLst>
        </c:ser>
        <c:ser>
          <c:idx val="5"/>
          <c:order val="1"/>
          <c:tx>
            <c:strRef>
              <c:f>'ASCE 41-13 SSI'!$L$50</c:f>
              <c:strCache>
                <c:ptCount val="1"/>
                <c:pt idx="0">
                  <c:v>Sa_MCE (SSI 7-16)</c:v>
                </c:pt>
              </c:strCache>
            </c:strRef>
          </c:tx>
          <c:spPr>
            <a:ln w="38100">
              <a:solidFill>
                <a:srgbClr val="70AD47">
                  <a:lumMod val="75000"/>
                </a:srgbClr>
              </a:solidFill>
            </a:ln>
          </c:spPr>
          <c:marker>
            <c:symbol val="none"/>
          </c:marker>
          <c:xVal>
            <c:numRef>
              <c:f>'ASCE 41-13 SSI'!$A$51:$A$76</c:f>
              <c:numCache>
                <c:formatCode>General</c:formatCode>
                <c:ptCount val="26"/>
                <c:pt idx="0">
                  <c:v>0.01</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'ASCE 41-13 SSI'!$L$51:$L$76</c:f>
              <c:numCache>
                <c:formatCode>0.00</c:formatCode>
                <c:ptCount val="26"/>
                <c:pt idx="0">
                  <c:v>0.58456000000000008</c:v>
                </c:pt>
                <c:pt idx="1">
                  <c:v>0.68000000000000016</c:v>
                </c:pt>
                <c:pt idx="2">
                  <c:v>0.88000000000000012</c:v>
                </c:pt>
                <c:pt idx="3">
                  <c:v>1.08</c:v>
                </c:pt>
                <c:pt idx="4">
                  <c:v>1.2000000000000002</c:v>
                </c:pt>
                <c:pt idx="5">
                  <c:v>1.2103999999999999</c:v>
                </c:pt>
                <c:pt idx="6">
                  <c:v>1.2176</c:v>
                </c:pt>
                <c:pt idx="7">
                  <c:v>1.28659492097064</c:v>
                </c:pt>
                <c:pt idx="8">
                  <c:v>1.3238232397408045</c:v>
                </c:pt>
                <c:pt idx="9">
                  <c:v>1.3476088653608438</c:v>
                </c:pt>
                <c:pt idx="10">
                  <c:v>1.3757016704958165</c:v>
                </c:pt>
                <c:pt idx="11">
                  <c:v>1.4128903824329659</c:v>
                </c:pt>
                <c:pt idx="12">
                  <c:v>1.2305548486278923</c:v>
                </c:pt>
                <c:pt idx="13">
                  <c:v>1.1662459663880613</c:v>
                </c:pt>
                <c:pt idx="14">
                  <c:v>1.1024441143295398</c:v>
                </c:pt>
                <c:pt idx="15">
                  <c:v>1.0463522231270195</c:v>
                </c:pt>
                <c:pt idx="16">
                  <c:v>0.89802241146162798</c:v>
                </c:pt>
                <c:pt idx="17">
                  <c:v>0.78381792653400972</c:v>
                </c:pt>
                <c:pt idx="18">
                  <c:v>0.68381215496508041</c:v>
                </c:pt>
                <c:pt idx="19">
                  <c:v>0.60844179669712717</c:v>
                </c:pt>
                <c:pt idx="20">
                  <c:v>0.49769641844626189</c:v>
                </c:pt>
                <c:pt idx="21">
                  <c:v>0.41750823791825054</c:v>
                </c:pt>
                <c:pt idx="22">
                  <c:v>0.35637829659180942</c:v>
                </c:pt>
                <c:pt idx="23">
                  <c:v>0.30998608083329715</c:v>
                </c:pt>
                <c:pt idx="24">
                  <c:v>0.27530959039700409</c:v>
                </c:pt>
                <c:pt idx="25">
                  <c:v>0.24748856663083199</c:v>
                </c:pt>
              </c:numCache>
            </c:numRef>
          </c:yVal>
          <c:smooth val="0"/>
          <c:extLst>
            <c:ext xmlns:c16="http://schemas.microsoft.com/office/drawing/2014/chart" uri="{C3380CC4-5D6E-409C-BE32-E72D297353CC}">
              <c16:uniqueId val="{00000001-D7A3-49C7-8C51-1A7E925C051E}"/>
            </c:ext>
          </c:extLst>
        </c:ser>
        <c:ser>
          <c:idx val="4"/>
          <c:order val="2"/>
          <c:tx>
            <c:strRef>
              <c:f>'ASCE 41-13 SSI'!$G$50</c:f>
              <c:strCache>
                <c:ptCount val="1"/>
                <c:pt idx="0">
                  <c:v>Sa_MCE (2015 NEHRP)</c:v>
                </c:pt>
              </c:strCache>
            </c:strRef>
          </c:tx>
          <c:spPr>
            <a:ln w="28575">
              <a:solidFill>
                <a:srgbClr val="4472C4"/>
              </a:solidFill>
              <a:prstDash val="dash"/>
            </a:ln>
          </c:spPr>
          <c:marker>
            <c:symbol val="none"/>
          </c:marker>
          <c:xVal>
            <c:numRef>
              <c:f>'ASCE 41-13 SSI'!$A$51:$A$82</c:f>
              <c:numCache>
                <c:formatCode>General</c:formatCode>
                <c:ptCount val="32"/>
                <c:pt idx="0">
                  <c:v>0.01</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'ASCE 41-13 SSI'!$G$51:$G$82</c:f>
              <c:numCache>
                <c:formatCode>0.00</c:formatCode>
                <c:ptCount val="32"/>
                <c:pt idx="0">
                  <c:v>0.43841999999999998</c:v>
                </c:pt>
                <c:pt idx="1">
                  <c:v>0.51</c:v>
                </c:pt>
                <c:pt idx="2">
                  <c:v>0.66</c:v>
                </c:pt>
                <c:pt idx="3">
                  <c:v>0.81</c:v>
                </c:pt>
                <c:pt idx="4">
                  <c:v>0.89999999999999991</c:v>
                </c:pt>
                <c:pt idx="5">
                  <c:v>1.0533226735128007</c:v>
                </c:pt>
                <c:pt idx="6">
                  <c:v>1.1894428526800722</c:v>
                </c:pt>
                <c:pt idx="7">
                  <c:v>1.28659492097064</c:v>
                </c:pt>
                <c:pt idx="8">
                  <c:v>1.3238232397408045</c:v>
                </c:pt>
                <c:pt idx="9">
                  <c:v>1.3476088653608438</c:v>
                </c:pt>
                <c:pt idx="10">
                  <c:v>1.3757016704958165</c:v>
                </c:pt>
                <c:pt idx="11">
                  <c:v>1.4128903824329659</c:v>
                </c:pt>
                <c:pt idx="12">
                  <c:v>1.2305548486278923</c:v>
                </c:pt>
                <c:pt idx="13">
                  <c:v>1.1662459663880613</c:v>
                </c:pt>
                <c:pt idx="14">
                  <c:v>1.1024441143295398</c:v>
                </c:pt>
                <c:pt idx="15">
                  <c:v>1.0463522231270195</c:v>
                </c:pt>
                <c:pt idx="16">
                  <c:v>0.89802241146162798</c:v>
                </c:pt>
                <c:pt idx="17">
                  <c:v>0.78381792653400972</c:v>
                </c:pt>
                <c:pt idx="18">
                  <c:v>0.68381215496508041</c:v>
                </c:pt>
                <c:pt idx="19">
                  <c:v>0.60844179669712717</c:v>
                </c:pt>
                <c:pt idx="20">
                  <c:v>0.49769641844626189</c:v>
                </c:pt>
                <c:pt idx="21">
                  <c:v>0.41750823791825054</c:v>
                </c:pt>
                <c:pt idx="22">
                  <c:v>0.35637829659180942</c:v>
                </c:pt>
                <c:pt idx="23">
                  <c:v>0.30998608083329715</c:v>
                </c:pt>
                <c:pt idx="24">
                  <c:v>0.27530959039700409</c:v>
                </c:pt>
                <c:pt idx="25">
                  <c:v>0.24748856663083199</c:v>
                </c:pt>
              </c:numCache>
            </c:numRef>
          </c:yVal>
          <c:smooth val="0"/>
          <c:extLst>
            <c:ext xmlns:c16="http://schemas.microsoft.com/office/drawing/2014/chart" uri="{C3380CC4-5D6E-409C-BE32-E72D297353CC}">
              <c16:uniqueId val="{00000002-D7A3-49C7-8C51-1A7E925C051E}"/>
            </c:ext>
          </c:extLst>
        </c:ser>
        <c:dLbls>
          <c:showLegendKey val="0"/>
          <c:showVal val="0"/>
          <c:showCatName val="0"/>
          <c:showSerName val="0"/>
          <c:showPercent val="0"/>
          <c:showBubbleSize val="0"/>
        </c:dLbls>
        <c:axId val="142992512"/>
        <c:axId val="142994432"/>
      </c:scatterChart>
      <c:valAx>
        <c:axId val="142992512"/>
        <c:scaling>
          <c:orientation val="minMax"/>
          <c:max val="5"/>
        </c:scaling>
        <c:delete val="0"/>
        <c:axPos val="b"/>
        <c:title>
          <c:tx>
            <c:rich>
              <a:bodyPr/>
              <a:lstStyle/>
              <a:p>
                <a:pPr>
                  <a:defRPr/>
                </a:pPr>
                <a:r>
                  <a:rPr lang="en-US"/>
                  <a:t>Periods (s)</a:t>
                </a:r>
              </a:p>
            </c:rich>
          </c:tx>
          <c:overlay val="0"/>
        </c:title>
        <c:numFmt formatCode="General" sourceLinked="1"/>
        <c:majorTickMark val="out"/>
        <c:minorTickMark val="none"/>
        <c:tickLblPos val="nextTo"/>
        <c:crossAx val="142994432"/>
        <c:crosses val="autoZero"/>
        <c:crossBetween val="midCat"/>
        <c:majorUnit val="0.5"/>
      </c:valAx>
      <c:valAx>
        <c:axId val="142994432"/>
        <c:scaling>
          <c:orientation val="minMax"/>
        </c:scaling>
        <c:delete val="0"/>
        <c:axPos val="l"/>
        <c:majorGridlines/>
        <c:title>
          <c:tx>
            <c:rich>
              <a:bodyPr rot="-5400000" vert="horz"/>
              <a:lstStyle/>
              <a:p>
                <a:pPr>
                  <a:defRPr/>
                </a:pPr>
                <a:r>
                  <a:rPr lang="en-US"/>
                  <a:t>Sa (g)</a:t>
                </a:r>
              </a:p>
            </c:rich>
          </c:tx>
          <c:overlay val="0"/>
        </c:title>
        <c:numFmt formatCode="0.00" sourceLinked="1"/>
        <c:majorTickMark val="out"/>
        <c:minorTickMark val="none"/>
        <c:tickLblPos val="nextTo"/>
        <c:crossAx val="142992512"/>
        <c:crosses val="autoZero"/>
        <c:crossBetween val="midCat"/>
      </c:valAx>
      <c:spPr>
        <a:ln>
          <a:solidFill>
            <a:sysClr val="windowText" lastClr="000000"/>
          </a:solidFill>
        </a:ln>
      </c:spPr>
    </c:plotArea>
    <c:legend>
      <c:legendPos val="r"/>
      <c:layout>
        <c:manualLayout>
          <c:xMode val="edge"/>
          <c:yMode val="edge"/>
          <c:x val="0.52929833720823272"/>
          <c:y val="9.3356460598257404E-2"/>
          <c:w val="0.43763678126960714"/>
          <c:h val="0.28447172753161049"/>
        </c:manualLayout>
      </c:layout>
      <c:overlay val="0"/>
      <c:spPr>
        <a:solidFill>
          <a:schemeClr val="bg1"/>
        </a:solidFill>
        <a:ln>
          <a:solidFill>
            <a:schemeClr val="tx1"/>
          </a:solidFill>
        </a:ln>
      </c:spPr>
    </c:legend>
    <c:plotVisOnly val="1"/>
    <c:dispBlanksAs val="gap"/>
    <c:showDLblsOverMax val="0"/>
  </c:chart>
  <c:txPr>
    <a:bodyPr/>
    <a:lstStyle/>
    <a:p>
      <a:pPr>
        <a:defRPr sz="12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Displacement</a:t>
            </a:r>
          </a:p>
        </c:rich>
      </c:tx>
      <c:overlay val="0"/>
    </c:title>
    <c:autoTitleDeleted val="0"/>
    <c:plotArea>
      <c:layout>
        <c:manualLayout>
          <c:layoutTarget val="inner"/>
          <c:xMode val="edge"/>
          <c:yMode val="edge"/>
          <c:x val="0.10612807689579343"/>
          <c:y val="0.12330420235932046"/>
          <c:w val="0.80154607363268782"/>
          <c:h val="0.74114504917654522"/>
        </c:manualLayout>
      </c:layout>
      <c:scatterChart>
        <c:scatterStyle val="lineMarker"/>
        <c:varyColors val="0"/>
        <c:ser>
          <c:idx val="0"/>
          <c:order val="0"/>
          <c:tx>
            <c:strRef>
              <c:f>Results!$B$3</c:f>
              <c:strCache>
                <c:ptCount val="1"/>
                <c:pt idx="0">
                  <c:v>Sa_MCER</c:v>
                </c:pt>
              </c:strCache>
            </c:strRef>
          </c:tx>
          <c:xVal>
            <c:numRef>
              <c:f>Results!$E$3:$E$8</c:f>
              <c:numCache>
                <c:formatCode>0.00</c:formatCode>
                <c:ptCount val="6"/>
                <c:pt idx="0">
                  <c:v>4.17</c:v>
                </c:pt>
                <c:pt idx="1">
                  <c:v>3.15</c:v>
                </c:pt>
                <c:pt idx="2">
                  <c:v>2.13</c:v>
                </c:pt>
                <c:pt idx="3">
                  <c:v>1.1399999999999999</c:v>
                </c:pt>
                <c:pt idx="4">
                  <c:v>0.23</c:v>
                </c:pt>
                <c:pt idx="5">
                  <c:v>0.158</c:v>
                </c:pt>
              </c:numCache>
            </c:numRef>
          </c:xVal>
          <c:yVal>
            <c:numRef>
              <c:f>Results!$D$3:$D$8</c:f>
              <c:numCache>
                <c:formatCode>General</c:formatCode>
                <c:ptCount val="6"/>
                <c:pt idx="0">
                  <c:v>67</c:v>
                </c:pt>
                <c:pt idx="1">
                  <c:v>54</c:v>
                </c:pt>
                <c:pt idx="2">
                  <c:v>41</c:v>
                </c:pt>
                <c:pt idx="3">
                  <c:v>28</c:v>
                </c:pt>
                <c:pt idx="4">
                  <c:v>13</c:v>
                </c:pt>
                <c:pt idx="5">
                  <c:v>0</c:v>
                </c:pt>
              </c:numCache>
            </c:numRef>
          </c:yVal>
          <c:smooth val="0"/>
          <c:extLst>
            <c:ext xmlns:c16="http://schemas.microsoft.com/office/drawing/2014/chart" uri="{C3380CC4-5D6E-409C-BE32-E72D297353CC}">
              <c16:uniqueId val="{00000000-4B76-4326-8FC1-9681DF019A54}"/>
            </c:ext>
          </c:extLst>
        </c:ser>
        <c:ser>
          <c:idx val="1"/>
          <c:order val="1"/>
          <c:tx>
            <c:strRef>
              <c:f>Results!$B$10</c:f>
              <c:strCache>
                <c:ptCount val="1"/>
                <c:pt idx="0">
                  <c:v>Sa_MCE (SSI 7-16)</c:v>
                </c:pt>
              </c:strCache>
            </c:strRef>
          </c:tx>
          <c:xVal>
            <c:numRef>
              <c:f>Results!$E$10:$E$15</c:f>
              <c:numCache>
                <c:formatCode>0.00</c:formatCode>
                <c:ptCount val="6"/>
                <c:pt idx="0">
                  <c:v>3.63</c:v>
                </c:pt>
                <c:pt idx="1">
                  <c:v>2.75</c:v>
                </c:pt>
                <c:pt idx="2">
                  <c:v>1.86</c:v>
                </c:pt>
                <c:pt idx="3">
                  <c:v>1</c:v>
                </c:pt>
                <c:pt idx="4">
                  <c:v>0.2</c:v>
                </c:pt>
                <c:pt idx="5">
                  <c:v>0.14000000000000001</c:v>
                </c:pt>
              </c:numCache>
            </c:numRef>
          </c:xVal>
          <c:yVal>
            <c:numRef>
              <c:f>Results!$D$10:$D$15</c:f>
              <c:numCache>
                <c:formatCode>General</c:formatCode>
                <c:ptCount val="6"/>
                <c:pt idx="0">
                  <c:v>67</c:v>
                </c:pt>
                <c:pt idx="1">
                  <c:v>54</c:v>
                </c:pt>
                <c:pt idx="2">
                  <c:v>41</c:v>
                </c:pt>
                <c:pt idx="3">
                  <c:v>28</c:v>
                </c:pt>
                <c:pt idx="4">
                  <c:v>13</c:v>
                </c:pt>
                <c:pt idx="5">
                  <c:v>0</c:v>
                </c:pt>
              </c:numCache>
            </c:numRef>
          </c:yVal>
          <c:smooth val="0"/>
          <c:extLst>
            <c:ext xmlns:c16="http://schemas.microsoft.com/office/drawing/2014/chart" uri="{C3380CC4-5D6E-409C-BE32-E72D297353CC}">
              <c16:uniqueId val="{00000001-4B76-4326-8FC1-9681DF019A54}"/>
            </c:ext>
          </c:extLst>
        </c:ser>
        <c:ser>
          <c:idx val="2"/>
          <c:order val="2"/>
          <c:tx>
            <c:strRef>
              <c:f>Results!$B$17</c:f>
              <c:strCache>
                <c:ptCount val="1"/>
                <c:pt idx="0">
                  <c:v>Sa_MCE (2015 NEHRP)</c:v>
                </c:pt>
              </c:strCache>
            </c:strRef>
          </c:tx>
          <c:spPr>
            <a:ln>
              <a:solidFill>
                <a:srgbClr val="C00000"/>
              </a:solidFill>
            </a:ln>
          </c:spPr>
          <c:marker>
            <c:spPr>
              <a:solidFill>
                <a:srgbClr val="C00000"/>
              </a:solidFill>
              <a:ln>
                <a:solidFill>
                  <a:srgbClr val="C00000"/>
                </a:solidFill>
              </a:ln>
            </c:spPr>
          </c:marker>
          <c:xVal>
            <c:numRef>
              <c:f>Results!$E$17:$E$22</c:f>
              <c:numCache>
                <c:formatCode>0.00</c:formatCode>
                <c:ptCount val="6"/>
                <c:pt idx="0">
                  <c:v>3.69</c:v>
                </c:pt>
                <c:pt idx="1">
                  <c:v>2.8</c:v>
                </c:pt>
                <c:pt idx="2">
                  <c:v>1.9</c:v>
                </c:pt>
                <c:pt idx="3">
                  <c:v>1.02</c:v>
                </c:pt>
                <c:pt idx="4">
                  <c:v>0.20599999999999999</c:v>
                </c:pt>
                <c:pt idx="5">
                  <c:v>0.14199999999999999</c:v>
                </c:pt>
              </c:numCache>
            </c:numRef>
          </c:xVal>
          <c:yVal>
            <c:numRef>
              <c:f>Results!$D$17:$D$22</c:f>
              <c:numCache>
                <c:formatCode>General</c:formatCode>
                <c:ptCount val="6"/>
                <c:pt idx="0">
                  <c:v>67</c:v>
                </c:pt>
                <c:pt idx="1">
                  <c:v>54</c:v>
                </c:pt>
                <c:pt idx="2">
                  <c:v>41</c:v>
                </c:pt>
                <c:pt idx="3">
                  <c:v>28</c:v>
                </c:pt>
                <c:pt idx="4">
                  <c:v>13</c:v>
                </c:pt>
                <c:pt idx="5">
                  <c:v>0</c:v>
                </c:pt>
              </c:numCache>
            </c:numRef>
          </c:yVal>
          <c:smooth val="0"/>
          <c:extLst>
            <c:ext xmlns:c16="http://schemas.microsoft.com/office/drawing/2014/chart" uri="{C3380CC4-5D6E-409C-BE32-E72D297353CC}">
              <c16:uniqueId val="{00000002-4B76-4326-8FC1-9681DF019A54}"/>
            </c:ext>
          </c:extLst>
        </c:ser>
        <c:dLbls>
          <c:showLegendKey val="0"/>
          <c:showVal val="0"/>
          <c:showCatName val="0"/>
          <c:showSerName val="0"/>
          <c:showPercent val="0"/>
          <c:showBubbleSize val="0"/>
        </c:dLbls>
        <c:axId val="143112832"/>
        <c:axId val="143123584"/>
      </c:scatterChart>
      <c:valAx>
        <c:axId val="143112832"/>
        <c:scaling>
          <c:orientation val="minMax"/>
        </c:scaling>
        <c:delete val="0"/>
        <c:axPos val="b"/>
        <c:title>
          <c:tx>
            <c:rich>
              <a:bodyPr/>
              <a:lstStyle/>
              <a:p>
                <a:pPr>
                  <a:defRPr/>
                </a:pPr>
                <a:r>
                  <a:rPr lang="en-US"/>
                  <a:t>displacement, in</a:t>
                </a:r>
              </a:p>
            </c:rich>
          </c:tx>
          <c:overlay val="0"/>
        </c:title>
        <c:numFmt formatCode="0.00" sourceLinked="1"/>
        <c:majorTickMark val="none"/>
        <c:minorTickMark val="none"/>
        <c:tickLblPos val="nextTo"/>
        <c:crossAx val="143123584"/>
        <c:crosses val="autoZero"/>
        <c:crossBetween val="midCat"/>
      </c:valAx>
      <c:valAx>
        <c:axId val="143123584"/>
        <c:scaling>
          <c:orientation val="minMax"/>
        </c:scaling>
        <c:delete val="0"/>
        <c:axPos val="l"/>
        <c:majorGridlines/>
        <c:title>
          <c:tx>
            <c:rich>
              <a:bodyPr/>
              <a:lstStyle/>
              <a:p>
                <a:pPr>
                  <a:defRPr/>
                </a:pPr>
                <a:r>
                  <a:rPr lang="en-US"/>
                  <a:t>Story elevation, ft</a:t>
                </a:r>
              </a:p>
            </c:rich>
          </c:tx>
          <c:overlay val="0"/>
        </c:title>
        <c:numFmt formatCode="General" sourceLinked="1"/>
        <c:majorTickMark val="none"/>
        <c:minorTickMark val="none"/>
        <c:tickLblPos val="nextTo"/>
        <c:crossAx val="143112832"/>
        <c:crosses val="autoZero"/>
        <c:crossBetween val="midCat"/>
      </c:valAx>
    </c:plotArea>
    <c:legend>
      <c:legendPos val="r"/>
      <c:layout>
        <c:manualLayout>
          <c:xMode val="edge"/>
          <c:yMode val="edge"/>
          <c:x val="0.65512343051713129"/>
          <c:y val="0.59449257295997038"/>
          <c:w val="0.31537540379567941"/>
          <c:h val="0.2286041586849574"/>
        </c:manualLayout>
      </c:layout>
      <c:overlay val="0"/>
    </c:legend>
    <c:plotVisOnly val="1"/>
    <c:dispBlanksAs val="gap"/>
    <c:showDLblsOverMax val="0"/>
  </c:chart>
  <c:txPr>
    <a:bodyPr/>
    <a:lstStyle/>
    <a:p>
      <a:pPr>
        <a:defRPr sz="12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Story Drift Ratio</a:t>
            </a:r>
          </a:p>
        </c:rich>
      </c:tx>
      <c:overlay val="0"/>
    </c:title>
    <c:autoTitleDeleted val="0"/>
    <c:plotArea>
      <c:layout>
        <c:manualLayout>
          <c:layoutTarget val="inner"/>
          <c:xMode val="edge"/>
          <c:yMode val="edge"/>
          <c:x val="0.1061281089863767"/>
          <c:y val="0.12077412964502092"/>
          <c:w val="0.80154607363268782"/>
          <c:h val="0.74114504917654522"/>
        </c:manualLayout>
      </c:layout>
      <c:scatterChart>
        <c:scatterStyle val="lineMarker"/>
        <c:varyColors val="0"/>
        <c:ser>
          <c:idx val="0"/>
          <c:order val="0"/>
          <c:tx>
            <c:strRef>
              <c:f>Results!$B$3</c:f>
              <c:strCache>
                <c:ptCount val="1"/>
                <c:pt idx="0">
                  <c:v>Sa_MCER</c:v>
                </c:pt>
              </c:strCache>
            </c:strRef>
          </c:tx>
          <c:xVal>
            <c:numRef>
              <c:f>Results!$G$3:$G$8</c:f>
              <c:numCache>
                <c:formatCode>0.00%</c:formatCode>
                <c:ptCount val="6"/>
                <c:pt idx="0">
                  <c:v>6.5384615384615381E-3</c:v>
                </c:pt>
                <c:pt idx="1">
                  <c:v>6.5384615384615381E-3</c:v>
                </c:pt>
                <c:pt idx="2">
                  <c:v>6.346153846153846E-3</c:v>
                </c:pt>
                <c:pt idx="3">
                  <c:v>5.0555555555555553E-3</c:v>
                </c:pt>
                <c:pt idx="4">
                  <c:v>4.6153846153846158E-4</c:v>
                </c:pt>
                <c:pt idx="5">
                  <c:v>0</c:v>
                </c:pt>
              </c:numCache>
            </c:numRef>
          </c:xVal>
          <c:yVal>
            <c:numRef>
              <c:f>Results!$D$3:$D$8</c:f>
              <c:numCache>
                <c:formatCode>General</c:formatCode>
                <c:ptCount val="6"/>
                <c:pt idx="0">
                  <c:v>67</c:v>
                </c:pt>
                <c:pt idx="1">
                  <c:v>54</c:v>
                </c:pt>
                <c:pt idx="2">
                  <c:v>41</c:v>
                </c:pt>
                <c:pt idx="3">
                  <c:v>28</c:v>
                </c:pt>
                <c:pt idx="4">
                  <c:v>13</c:v>
                </c:pt>
                <c:pt idx="5">
                  <c:v>0</c:v>
                </c:pt>
              </c:numCache>
            </c:numRef>
          </c:yVal>
          <c:smooth val="0"/>
          <c:extLst>
            <c:ext xmlns:c16="http://schemas.microsoft.com/office/drawing/2014/chart" uri="{C3380CC4-5D6E-409C-BE32-E72D297353CC}">
              <c16:uniqueId val="{00000000-3958-45A1-9000-F79CFF323D68}"/>
            </c:ext>
          </c:extLst>
        </c:ser>
        <c:ser>
          <c:idx val="1"/>
          <c:order val="1"/>
          <c:tx>
            <c:strRef>
              <c:f>Results!$B$10</c:f>
              <c:strCache>
                <c:ptCount val="1"/>
                <c:pt idx="0">
                  <c:v>Sa_MCE (SSI 7-16)</c:v>
                </c:pt>
              </c:strCache>
            </c:strRef>
          </c:tx>
          <c:xVal>
            <c:numRef>
              <c:f>Results!$G$10:$G$15</c:f>
              <c:numCache>
                <c:formatCode>0.00%</c:formatCode>
                <c:ptCount val="6"/>
                <c:pt idx="0">
                  <c:v>5.6410256410256406E-3</c:v>
                </c:pt>
                <c:pt idx="1">
                  <c:v>5.7051282051282038E-3</c:v>
                </c:pt>
                <c:pt idx="2">
                  <c:v>5.5128205128205134E-3</c:v>
                </c:pt>
                <c:pt idx="3">
                  <c:v>4.4444444444444444E-3</c:v>
                </c:pt>
                <c:pt idx="4">
                  <c:v>3.8461538461538456E-4</c:v>
                </c:pt>
                <c:pt idx="5">
                  <c:v>0</c:v>
                </c:pt>
              </c:numCache>
            </c:numRef>
          </c:xVal>
          <c:yVal>
            <c:numRef>
              <c:f>Results!$D$10:$D$15</c:f>
              <c:numCache>
                <c:formatCode>General</c:formatCode>
                <c:ptCount val="6"/>
                <c:pt idx="0">
                  <c:v>67</c:v>
                </c:pt>
                <c:pt idx="1">
                  <c:v>54</c:v>
                </c:pt>
                <c:pt idx="2">
                  <c:v>41</c:v>
                </c:pt>
                <c:pt idx="3">
                  <c:v>28</c:v>
                </c:pt>
                <c:pt idx="4">
                  <c:v>13</c:v>
                </c:pt>
                <c:pt idx="5">
                  <c:v>0</c:v>
                </c:pt>
              </c:numCache>
            </c:numRef>
          </c:yVal>
          <c:smooth val="0"/>
          <c:extLst>
            <c:ext xmlns:c16="http://schemas.microsoft.com/office/drawing/2014/chart" uri="{C3380CC4-5D6E-409C-BE32-E72D297353CC}">
              <c16:uniqueId val="{00000001-3958-45A1-9000-F79CFF323D68}"/>
            </c:ext>
          </c:extLst>
        </c:ser>
        <c:ser>
          <c:idx val="2"/>
          <c:order val="2"/>
          <c:tx>
            <c:strRef>
              <c:f>Results!$B$17</c:f>
              <c:strCache>
                <c:ptCount val="1"/>
                <c:pt idx="0">
                  <c:v>Sa_MCE (2015 NEHRP)</c:v>
                </c:pt>
              </c:strCache>
            </c:strRef>
          </c:tx>
          <c:spPr>
            <a:ln>
              <a:solidFill>
                <a:srgbClr val="C00000"/>
              </a:solidFill>
            </a:ln>
          </c:spPr>
          <c:marker>
            <c:spPr>
              <a:solidFill>
                <a:srgbClr val="C00000"/>
              </a:solidFill>
              <a:ln>
                <a:solidFill>
                  <a:srgbClr val="C00000"/>
                </a:solidFill>
              </a:ln>
            </c:spPr>
          </c:marker>
          <c:xVal>
            <c:numRef>
              <c:f>Results!$G$17:$G$22</c:f>
              <c:numCache>
                <c:formatCode>0.00%</c:formatCode>
                <c:ptCount val="6"/>
                <c:pt idx="0">
                  <c:v>5.7051282051282064E-3</c:v>
                </c:pt>
                <c:pt idx="1">
                  <c:v>5.7692307692307687E-3</c:v>
                </c:pt>
                <c:pt idx="2">
                  <c:v>5.6410256410256406E-3</c:v>
                </c:pt>
                <c:pt idx="3">
                  <c:v>4.5222222222222226E-3</c:v>
                </c:pt>
                <c:pt idx="4">
                  <c:v>4.1025641025641029E-4</c:v>
                </c:pt>
                <c:pt idx="5">
                  <c:v>0</c:v>
                </c:pt>
              </c:numCache>
            </c:numRef>
          </c:xVal>
          <c:yVal>
            <c:numRef>
              <c:f>Results!$D$17:$D$22</c:f>
              <c:numCache>
                <c:formatCode>General</c:formatCode>
                <c:ptCount val="6"/>
                <c:pt idx="0">
                  <c:v>67</c:v>
                </c:pt>
                <c:pt idx="1">
                  <c:v>54</c:v>
                </c:pt>
                <c:pt idx="2">
                  <c:v>41</c:v>
                </c:pt>
                <c:pt idx="3">
                  <c:v>28</c:v>
                </c:pt>
                <c:pt idx="4">
                  <c:v>13</c:v>
                </c:pt>
                <c:pt idx="5">
                  <c:v>0</c:v>
                </c:pt>
              </c:numCache>
            </c:numRef>
          </c:yVal>
          <c:smooth val="0"/>
          <c:extLst>
            <c:ext xmlns:c16="http://schemas.microsoft.com/office/drawing/2014/chart" uri="{C3380CC4-5D6E-409C-BE32-E72D297353CC}">
              <c16:uniqueId val="{00000002-3958-45A1-9000-F79CFF323D68}"/>
            </c:ext>
          </c:extLst>
        </c:ser>
        <c:dLbls>
          <c:showLegendKey val="0"/>
          <c:showVal val="0"/>
          <c:showCatName val="0"/>
          <c:showSerName val="0"/>
          <c:showPercent val="0"/>
          <c:showBubbleSize val="0"/>
        </c:dLbls>
        <c:axId val="143167872"/>
        <c:axId val="143170176"/>
      </c:scatterChart>
      <c:valAx>
        <c:axId val="143167872"/>
        <c:scaling>
          <c:orientation val="minMax"/>
        </c:scaling>
        <c:delete val="0"/>
        <c:axPos val="b"/>
        <c:title>
          <c:tx>
            <c:rich>
              <a:bodyPr/>
              <a:lstStyle/>
              <a:p>
                <a:pPr>
                  <a:defRPr/>
                </a:pPr>
                <a:r>
                  <a:rPr lang="en-US"/>
                  <a:t>displacement, in</a:t>
                </a:r>
              </a:p>
            </c:rich>
          </c:tx>
          <c:overlay val="0"/>
        </c:title>
        <c:numFmt formatCode="0.00%" sourceLinked="1"/>
        <c:majorTickMark val="none"/>
        <c:minorTickMark val="none"/>
        <c:tickLblPos val="nextTo"/>
        <c:crossAx val="143170176"/>
        <c:crosses val="autoZero"/>
        <c:crossBetween val="midCat"/>
      </c:valAx>
      <c:valAx>
        <c:axId val="143170176"/>
        <c:scaling>
          <c:orientation val="minMax"/>
        </c:scaling>
        <c:delete val="0"/>
        <c:axPos val="l"/>
        <c:majorGridlines/>
        <c:title>
          <c:tx>
            <c:rich>
              <a:bodyPr/>
              <a:lstStyle/>
              <a:p>
                <a:pPr>
                  <a:defRPr/>
                </a:pPr>
                <a:r>
                  <a:rPr lang="en-US"/>
                  <a:t>Story elevation, ft</a:t>
                </a:r>
              </a:p>
            </c:rich>
          </c:tx>
          <c:overlay val="0"/>
        </c:title>
        <c:numFmt formatCode="General" sourceLinked="1"/>
        <c:majorTickMark val="none"/>
        <c:minorTickMark val="none"/>
        <c:tickLblPos val="nextTo"/>
        <c:crossAx val="143167872"/>
        <c:crosses val="autoZero"/>
        <c:crossBetween val="midCat"/>
      </c:valAx>
    </c:plotArea>
    <c:legend>
      <c:legendPos val="r"/>
      <c:layout>
        <c:manualLayout>
          <c:xMode val="edge"/>
          <c:yMode val="edge"/>
          <c:x val="0.68665496204866283"/>
          <c:y val="0.68642704991219283"/>
          <c:w val="0.25929098389728311"/>
          <c:h val="0.13419599156677009"/>
        </c:manualLayout>
      </c:layout>
      <c:overlay val="0"/>
    </c:legend>
    <c:plotVisOnly val="1"/>
    <c:dispBlanksAs val="gap"/>
    <c:showDLblsOverMax val="0"/>
  </c:chart>
  <c:txPr>
    <a:bodyPr/>
    <a:lstStyle/>
    <a:p>
      <a:pPr>
        <a:defRPr sz="1100"/>
      </a:pPr>
      <a:endParaRPr lang="en-US"/>
    </a:p>
  </c:txPr>
  <c:externalData r:id="rId2">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3.wmf"/><Relationship Id="rId7" Type="http://schemas.openxmlformats.org/officeDocument/2006/relationships/image" Target="../media/image27.wmf"/><Relationship Id="rId2" Type="http://schemas.openxmlformats.org/officeDocument/2006/relationships/image" Target="../media/image22.wmf"/><Relationship Id="rId1" Type="http://schemas.openxmlformats.org/officeDocument/2006/relationships/image" Target="../media/image21.wmf"/><Relationship Id="rId6" Type="http://schemas.openxmlformats.org/officeDocument/2006/relationships/image" Target="../media/image26.wmf"/><Relationship Id="rId5" Type="http://schemas.openxmlformats.org/officeDocument/2006/relationships/image" Target="../media/image25.wmf"/><Relationship Id="rId4"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s>
</file>

<file path=ppt/drawings/drawing1.xml><?xml version="1.0" encoding="utf-8"?>
<c:userShapes xmlns:c="http://schemas.openxmlformats.org/drawingml/2006/chart">
  <cdr:relSizeAnchor xmlns:cdr="http://schemas.openxmlformats.org/drawingml/2006/chartDrawing">
    <cdr:from>
      <cdr:x>0.2079</cdr:x>
      <cdr:y>0.07052</cdr:y>
    </cdr:from>
    <cdr:to>
      <cdr:x>0.2079</cdr:x>
      <cdr:y>0.91676</cdr:y>
    </cdr:to>
    <cdr:cxnSp macro="">
      <cdr:nvCxnSpPr>
        <cdr:cNvPr id="3" name="Straight Connector 2" descr="Black Line"/>
        <cdr:cNvCxnSpPr/>
      </cdr:nvCxnSpPr>
      <cdr:spPr bwMode="auto">
        <a:xfrm xmlns:a="http://schemas.openxmlformats.org/drawingml/2006/main" flipV="1">
          <a:off x="1536700" y="387350"/>
          <a:ext cx="0" cy="4648200"/>
        </a:xfrm>
        <a:prstGeom xmlns:a="http://schemas.openxmlformats.org/drawingml/2006/main" prst="line">
          <a:avLst/>
        </a:prstGeom>
        <a:solidFill xmlns:a="http://schemas.openxmlformats.org/drawingml/2006/main">
          <a:schemeClr val="accent1"/>
        </a:solidFill>
        <a:ln xmlns:a="http://schemas.openxmlformats.org/drawingml/2006/main" w="9525" cap="flat" cmpd="sng" algn="ctr">
          <a:solidFill>
            <a:schemeClr val="tx1"/>
          </a:solidFill>
          <a:prstDash val="solid"/>
          <a:round/>
          <a:headEnd type="none" w="med" len="med"/>
          <a:tailEnd type="none" w="med" len="med"/>
        </a:ln>
        <a:effectLst xmlns:a="http://schemas.openxmlformats.org/drawingml/2006/main"/>
      </cdr:spPr>
    </cdr:cxnSp>
  </cdr:relSizeAnchor>
  <cdr:relSizeAnchor xmlns:cdr="http://schemas.openxmlformats.org/drawingml/2006/chartDrawing">
    <cdr:from>
      <cdr:x>0.18729</cdr:x>
      <cdr:y>0.07688</cdr:y>
    </cdr:from>
    <cdr:to>
      <cdr:x>0.18729</cdr:x>
      <cdr:y>0.92312</cdr:y>
    </cdr:to>
    <cdr:cxnSp macro="">
      <cdr:nvCxnSpPr>
        <cdr:cNvPr id="6" name="Straight Connector 5" descr="Black Line"/>
        <cdr:cNvCxnSpPr/>
      </cdr:nvCxnSpPr>
      <cdr:spPr bwMode="auto">
        <a:xfrm xmlns:a="http://schemas.openxmlformats.org/drawingml/2006/main" flipV="1">
          <a:off x="1384300" y="422275"/>
          <a:ext cx="0" cy="4648200"/>
        </a:xfrm>
        <a:prstGeom xmlns:a="http://schemas.openxmlformats.org/drawingml/2006/main" prst="line">
          <a:avLst/>
        </a:prstGeom>
        <a:solidFill xmlns:a="http://schemas.openxmlformats.org/drawingml/2006/main">
          <a:schemeClr val="accent1"/>
        </a:solidFill>
        <a:ln xmlns:a="http://schemas.openxmlformats.org/drawingml/2006/main" w="9525" cap="flat" cmpd="sng" algn="ctr">
          <a:solidFill>
            <a:schemeClr val="tx1"/>
          </a:solidFill>
          <a:prstDash val="solid"/>
          <a:round/>
          <a:headEnd type="none" w="med" len="med"/>
          <a:tailEnd type="none" w="med" len="med"/>
        </a:ln>
        <a:effectLst xmlns:a="http://schemas.openxmlformats.org/drawingml/2006/main"/>
      </cdr:spPr>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5746" tIns="47873" rIns="95746" bIns="47873" numCol="1" anchor="t" anchorCtr="0" compatLnSpc="1">
            <a:prstTxWarp prst="textNoShape">
              <a:avLst/>
            </a:prstTxWarp>
          </a:bodyPr>
          <a:lstStyle>
            <a:lvl1pPr defTabSz="956909">
              <a:defRPr sz="1200"/>
            </a:lvl1pPr>
          </a:lstStyle>
          <a:p>
            <a:pPr>
              <a:defRPr/>
            </a:pPr>
            <a:endParaRPr lang="en-US"/>
          </a:p>
        </p:txBody>
      </p:sp>
      <p:sp>
        <p:nvSpPr>
          <p:cNvPr id="31747"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5746" tIns="47873" rIns="95746" bIns="47873" numCol="1" anchor="t" anchorCtr="0" compatLnSpc="1">
            <a:prstTxWarp prst="textNoShape">
              <a:avLst/>
            </a:prstTxWarp>
          </a:bodyPr>
          <a:lstStyle>
            <a:lvl1pPr algn="r" defTabSz="956909">
              <a:defRPr sz="1200"/>
            </a:lvl1pPr>
          </a:lstStyle>
          <a:p>
            <a:pPr>
              <a:defRPr/>
            </a:pPr>
            <a:endParaRPr lang="en-US"/>
          </a:p>
        </p:txBody>
      </p:sp>
      <p:sp>
        <p:nvSpPr>
          <p:cNvPr id="31748"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5746" tIns="47873" rIns="95746" bIns="47873" numCol="1" anchor="b" anchorCtr="0" compatLnSpc="1">
            <a:prstTxWarp prst="textNoShape">
              <a:avLst/>
            </a:prstTxWarp>
          </a:bodyPr>
          <a:lstStyle>
            <a:lvl1pPr defTabSz="956909">
              <a:defRPr sz="1200"/>
            </a:lvl1pPr>
          </a:lstStyle>
          <a:p>
            <a:pPr>
              <a:defRPr/>
            </a:pPr>
            <a:endParaRPr lang="en-US"/>
          </a:p>
        </p:txBody>
      </p:sp>
      <p:sp>
        <p:nvSpPr>
          <p:cNvPr id="31749"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5746" tIns="47873" rIns="95746" bIns="47873" numCol="1" anchor="b" anchorCtr="0" compatLnSpc="1">
            <a:prstTxWarp prst="textNoShape">
              <a:avLst/>
            </a:prstTxWarp>
          </a:bodyPr>
          <a:lstStyle>
            <a:lvl1pPr algn="r" defTabSz="955675">
              <a:defRPr sz="1200"/>
            </a:lvl1pPr>
          </a:lstStyle>
          <a:p>
            <a:fld id="{B23AEFE9-8EFA-4B4A-BFD3-ACB572FA0691}" type="slidenum">
              <a:rPr lang="en-US" altLang="en-US"/>
              <a:pPr/>
              <a:t>‹#›</a:t>
            </a:fld>
            <a:endParaRPr lang="en-US" altLang="en-US"/>
          </a:p>
        </p:txBody>
      </p:sp>
    </p:spTree>
    <p:extLst>
      <p:ext uri="{BB962C8B-B14F-4D97-AF65-F5344CB8AC3E}">
        <p14:creationId xmlns:p14="http://schemas.microsoft.com/office/powerpoint/2010/main" val="32244732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5746" tIns="47873" rIns="95746" bIns="47873" numCol="1" anchor="t" anchorCtr="0" compatLnSpc="1">
            <a:prstTxWarp prst="textNoShape">
              <a:avLst/>
            </a:prstTxWarp>
          </a:bodyPr>
          <a:lstStyle>
            <a:lvl1pPr defTabSz="956909">
              <a:defRPr sz="1200"/>
            </a:lvl1pPr>
          </a:lstStyle>
          <a:p>
            <a:pPr>
              <a:defRPr/>
            </a:pPr>
            <a:endParaRPr lang="en-US"/>
          </a:p>
        </p:txBody>
      </p:sp>
      <p:sp>
        <p:nvSpPr>
          <p:cNvPr id="33795"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5746" tIns="47873" rIns="95746" bIns="47873" numCol="1" anchor="t" anchorCtr="0" compatLnSpc="1">
            <a:prstTxWarp prst="textNoShape">
              <a:avLst/>
            </a:prstTxWarp>
          </a:bodyPr>
          <a:lstStyle>
            <a:lvl1pPr algn="r" defTabSz="956909">
              <a:defRPr sz="1200"/>
            </a:lvl1pPr>
          </a:lstStyle>
          <a:p>
            <a:pPr>
              <a:defRPr/>
            </a:pPr>
            <a:endParaRPr lang="en-US"/>
          </a:p>
        </p:txBody>
      </p:sp>
      <p:sp>
        <p:nvSpPr>
          <p:cNvPr id="205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7" name="Rectangle 5"/>
          <p:cNvSpPr>
            <a:spLocks noGrp="1" noChangeArrowheads="1"/>
          </p:cNvSpPr>
          <p:nvPr>
            <p:ph type="body" sz="quarter" idx="3"/>
          </p:nvPr>
        </p:nvSpPr>
        <p:spPr bwMode="auto">
          <a:xfrm>
            <a:off x="976313" y="4560888"/>
            <a:ext cx="5362575" cy="4319587"/>
          </a:xfrm>
          <a:prstGeom prst="rect">
            <a:avLst/>
          </a:prstGeom>
          <a:noFill/>
          <a:ln w="9525">
            <a:noFill/>
            <a:miter lim="800000"/>
            <a:headEnd/>
            <a:tailEnd/>
          </a:ln>
          <a:effectLst/>
        </p:spPr>
        <p:txBody>
          <a:bodyPr vert="horz" wrap="square" lIns="95746" tIns="47873" rIns="95746" bIns="4787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3798"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5746" tIns="47873" rIns="95746" bIns="47873" numCol="1" anchor="b" anchorCtr="0" compatLnSpc="1">
            <a:prstTxWarp prst="textNoShape">
              <a:avLst/>
            </a:prstTxWarp>
          </a:bodyPr>
          <a:lstStyle>
            <a:lvl1pPr defTabSz="956909">
              <a:defRPr sz="1200"/>
            </a:lvl1pPr>
          </a:lstStyle>
          <a:p>
            <a:pPr>
              <a:defRPr/>
            </a:pPr>
            <a:endParaRPr lang="en-US"/>
          </a:p>
        </p:txBody>
      </p:sp>
      <p:sp>
        <p:nvSpPr>
          <p:cNvPr id="33799"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5746" tIns="47873" rIns="95746" bIns="47873" numCol="1" anchor="b" anchorCtr="0" compatLnSpc="1">
            <a:prstTxWarp prst="textNoShape">
              <a:avLst/>
            </a:prstTxWarp>
          </a:bodyPr>
          <a:lstStyle>
            <a:lvl1pPr algn="r" defTabSz="955675">
              <a:defRPr sz="1200"/>
            </a:lvl1pPr>
          </a:lstStyle>
          <a:p>
            <a:fld id="{7F3C02D9-939D-4D46-ACFB-B9F93C8A1C8A}" type="slidenum">
              <a:rPr lang="en-US" altLang="en-US"/>
              <a:pPr/>
              <a:t>‹#›</a:t>
            </a:fld>
            <a:endParaRPr lang="en-US" altLang="en-US"/>
          </a:p>
        </p:txBody>
      </p:sp>
    </p:spTree>
    <p:extLst>
      <p:ext uri="{BB962C8B-B14F-4D97-AF65-F5344CB8AC3E}">
        <p14:creationId xmlns:p14="http://schemas.microsoft.com/office/powerpoint/2010/main" val="22892835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7B77D460-2AA9-487C-B2AB-95E363C0C28C}" type="slidenum">
              <a:rPr lang="en-US" altLang="en-US" sz="1200"/>
              <a:pPr/>
              <a:t>1</a:t>
            </a:fld>
            <a:endParaRPr lang="en-US" altLang="en-US" sz="120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pitchFamily="18" charset="0"/>
              </a:rPr>
              <a:t>Title slide, includes an image of the cover </a:t>
            </a:r>
            <a:r>
              <a:rPr lang="en-US" altLang="en-US" dirty="0"/>
              <a:t>of the data disk containing the 2015 NEHRP Recommended Seismic Provisions, and the name of the author of the 2015 Design Provisions Examples.</a:t>
            </a:r>
          </a:p>
          <a:p>
            <a:endParaRPr lang="en-US" altLang="en-US" dirty="0"/>
          </a:p>
          <a:p>
            <a:r>
              <a:rPr lang="en-US" altLang="en-US" dirty="0"/>
              <a:t>This presentation is a brief introduction to the theory behind soil structure interaction and it’s affect on building performance during seismic events. </a:t>
            </a:r>
          </a:p>
          <a:p>
            <a:endParaRPr lang="en-US" altLang="en-US" dirty="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plan view image of the same building shown in elevation on the previous slide. In plan it is 6 bays by 5 bays, each 30 feet wide</a:t>
            </a:r>
          </a:p>
          <a:p>
            <a:endParaRPr lang="en-US" altLang="en-US" dirty="0"/>
          </a:p>
          <a:p>
            <a:r>
              <a:rPr lang="en-US" altLang="en-US" dirty="0"/>
              <a:t>The building is rectangular with a north south dimension of 180 feet and an east-west dimension of 150 feet.  Floor slabs are reinforced concrete flat plates and the columns are rectangular cast-in-place concrete situated on spread footings.  The lateral forces are resisted by cast-in-place special reinforced concrete shear walls.  There is a reinforced concrete wall around the entire basement.  The interior walls and columns are founded on spread footings and the basement wall is founded on a continuous strip footing. </a:t>
            </a:r>
          </a:p>
          <a:p>
            <a:endParaRPr lang="en-US" altLang="en-US" dirty="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98AC75A4-4CFF-4D8E-B799-FA1252E32711}" type="slidenum">
              <a:rPr lang="en-US" altLang="en-US" sz="1200"/>
              <a:pPr/>
              <a:t>10</a:t>
            </a:fld>
            <a:endParaRPr lang="en-US"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lists the first mode period obtained by two methods of analysis, one considering a rigid base and one consider a flexible base</a:t>
            </a:r>
          </a:p>
          <a:p>
            <a:endParaRPr lang="en-US" altLang="en-US" dirty="0"/>
          </a:p>
          <a:p>
            <a:r>
              <a:rPr lang="en-US" altLang="en-US" dirty="0"/>
              <a:t>When the building is model in a conventional structural analysis program, including the basement, but assuming fixity at the base of the walls, the fundamental period is computed to be 0.39 seconds.  When springs are added to approximate the stiffness of the surrounding soil in both the horizontal and vertical directions, the period of the structural system increases to 0.49 seconds.  This is a 25% increase in the period due to flexibility, which means movement at the base of the building due to the flexibility of the subsurface media accounts for an additional 50% increase in the overall flexibility.  </a:t>
            </a: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62C45853-7BA6-442A-9164-57710AED45D8}" type="slidenum">
              <a:rPr lang="en-US" altLang="en-US" sz="1200"/>
              <a:pPr/>
              <a:t>11</a:t>
            </a:fld>
            <a:endParaRPr lang="en-US"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response spectrum showing the maximum considered earthquake (MCE) and design level earthquake (DE) with vertical lines for the two period values listed in the previous slide</a:t>
            </a:r>
          </a:p>
          <a:p>
            <a:endParaRPr lang="en-US" altLang="en-US" dirty="0"/>
          </a:p>
          <a:p>
            <a:r>
              <a:rPr lang="en-US" altLang="en-US" dirty="0"/>
              <a:t>Both the rigid base and flexible base periods are plotted on the MCE and DE spectrum. In this instance, both periods land on the peak, and there is not much change in the design forces because of the increased flexibility.  </a:t>
            </a:r>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D3D8EA8B-9419-4D2D-B02A-2EC71F31477A}" type="slidenum">
              <a:rPr lang="en-US" altLang="en-US" sz="1200"/>
              <a:pPr/>
              <a:t>12</a:t>
            </a:fld>
            <a:endParaRPr lang="en-US"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spectral acceleration graph with multiple motions plotted. The motion with the highest peak shows a measurable reduction in spectral acceleration when the flexible base foundation is considered (from about 2 to 1.3 g’s). It also shows that if the fixed base period falls on the ascending branch of the spectrum then considering a flexible base can actually increase the design loads. </a:t>
            </a:r>
          </a:p>
          <a:p>
            <a:endParaRPr lang="en-US" altLang="en-US" dirty="0"/>
          </a:p>
          <a:p>
            <a:r>
              <a:rPr lang="en-US" altLang="en-US" dirty="0"/>
              <a:t>Depending on the shape of the spectrum at a given location and hazard level, foundation flexibility can have a range of effects on the design forces and the response of the building. If the rigid base period falls at the peak, then the flexible base will result in a lower spectral acceleration, however, if the rigid base period is on the ascending branch of the spectrum, then considering a flexible base can actually increase the design loads. Something important to note is that for the bottom response spectra, where the fixed base period has a lower spectral ordinate than the flexible base period, SSI increases design forces instead of lowering them. </a:t>
            </a:r>
          </a:p>
          <a:p>
            <a:endParaRPr lang="en-US" altLang="en-US" dirty="0"/>
          </a:p>
          <a:p>
            <a:endParaRPr lang="en-US" altLang="en-US" dirty="0"/>
          </a:p>
          <a:p>
            <a:endParaRPr lang="en-US" altLang="en-US" dirty="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03DD65BD-A1E4-4C07-97BF-B1A3A3589A5F}" type="slidenum">
              <a:rPr lang="en-US" altLang="en-US" sz="1200"/>
              <a:pPr/>
              <a:t>13</a:t>
            </a:fld>
            <a:endParaRPr lang="en-US"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list of statements regarding foundation yielding</a:t>
            </a:r>
          </a:p>
          <a:p>
            <a:endParaRPr lang="en-US" altLang="en-US" dirty="0"/>
          </a:p>
          <a:p>
            <a:r>
              <a:rPr lang="en-US" altLang="en-US" dirty="0"/>
              <a:t>Current seismic design philosophy ensures ductile behavior by designing elements to be </a:t>
            </a:r>
            <a:r>
              <a:rPr lang="en-US" altLang="en-US" dirty="0" err="1"/>
              <a:t>flexurally</a:t>
            </a:r>
            <a:r>
              <a:rPr lang="en-US" altLang="en-US" dirty="0"/>
              <a:t> controlled, and typically attempts to control which elements in the structure will yield and which will remain elastic. However, this philosophy is not currently extended to the foundation. It is therefore possible that the foundation element or soil can move into the non-linear range before the structure itself because there are no </a:t>
            </a:r>
            <a:r>
              <a:rPr lang="en-US" altLang="en-US" dirty="0" err="1"/>
              <a:t>overstrength</a:t>
            </a:r>
            <a:r>
              <a:rPr lang="en-US" altLang="en-US" dirty="0"/>
              <a:t> or capacity design requirements on the foundation elements or soil actions.  </a:t>
            </a:r>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CF6E6A13-8A1B-45CA-9958-49686E9E1B84}" type="slidenum">
              <a:rPr lang="en-US" altLang="en-US" sz="1200"/>
              <a:pPr/>
              <a:t>14</a:t>
            </a:fld>
            <a:endParaRPr lang="en-US" alt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list of statements regarding the new SSI provisions in ASCE 7-16</a:t>
            </a:r>
          </a:p>
          <a:p>
            <a:endParaRPr lang="en-US" altLang="en-US" dirty="0"/>
          </a:p>
          <a:p>
            <a:r>
              <a:rPr lang="en-US" altLang="en-US" dirty="0"/>
              <a:t>New measures will be introduced in ASCE 7-16 to address soil loading. Methodology will be LRFD instead of ASD, which is typically used for soil actions, and the phi factors will vary based on soil type and the level of geotechnical investigation performed.</a:t>
            </a:r>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E10B476F-5B68-4209-B04F-9F36727E3B42}" type="slidenum">
              <a:rPr lang="en-US" altLang="en-US" sz="1200"/>
              <a:pPr/>
              <a:t>15</a:t>
            </a:fld>
            <a:endParaRPr lang="en-US" alt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has an image on the left of a plan view of a concrete wall on a concrete footing. Information on the right is given regarding the design of the footing and wall</a:t>
            </a:r>
          </a:p>
          <a:p>
            <a:endParaRPr lang="en-US" altLang="en-US" dirty="0"/>
          </a:p>
          <a:p>
            <a:r>
              <a:rPr lang="en-US" altLang="en-US" dirty="0"/>
              <a:t>This example shows the design of a foundation for one of the walls.  The first design simply follows ASCE 7-16 and the Provisions by using the same R-factor reduced forces to design a base area based on bearing capacity of the soil and size the thickness and reinforcement of the footing for the forces of the analysis.  No attempt is made to ensure a mechanism in the wall above.  The second design attempts to proportion the foundation so yielding in the wall above is guaranteed.  This leads to a wider, thicker and more heavily reinforced footing.  The last design attempts to proportion a footing such that either the wall or the soil yields before the foundation has shear failure or flexure yielding.  This leads to an increase in the thickness and the reinforcement.  Currently the code does not require either of the latter two designs, but some engineers believe that at minimum the last option should be followed to prevent </a:t>
            </a:r>
            <a:r>
              <a:rPr lang="en-US" altLang="en-US" dirty="0" err="1"/>
              <a:t>nonductile</a:t>
            </a:r>
            <a:r>
              <a:rPr lang="en-US" altLang="en-US" dirty="0"/>
              <a:t> failures in the footing. </a:t>
            </a: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B6DF6423-AEB8-4CE3-814D-ED92DAE5B304}" type="slidenum">
              <a:rPr lang="en-US" altLang="en-US" sz="1200"/>
              <a:pPr/>
              <a:t>16</a:t>
            </a:fld>
            <a:endParaRPr lang="en-US" alt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way in which to model a building considering SSI effects. Shows a structure with foundation on vertical and horizontal springs and dashpots where the ends of the horizontal springs are subjected to an earthquake motion that varies over the depth. </a:t>
            </a:r>
          </a:p>
          <a:p>
            <a:endParaRPr lang="en-US" altLang="en-US" dirty="0"/>
          </a:p>
          <a:p>
            <a:r>
              <a:rPr lang="en-US" altLang="en-US" dirty="0"/>
              <a:t>Foundation is comprised of two different types of damping, radiation and soil hysteresis. Movement of the foundation (translation and rotation) generate waves emanating from the foundation which interfere with the earthquake waves coming through the soil. Radiation damping represents this interference. Soil Hysteretic damping occurs as the earthquake waves move through the soil medium to the soil-foundation interface and is proportional to the intensity of shaking at the site and the stiffness of the soil. </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4222FEBA-D8D9-4BAE-9491-F902FF110367}" type="slidenum">
              <a:rPr lang="en-US" altLang="en-US" sz="1200"/>
              <a:pPr/>
              <a:t>17</a:t>
            </a:fld>
            <a:endParaRPr lang="en-US" alt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list of statements regarding foundation damping</a:t>
            </a:r>
          </a:p>
          <a:p>
            <a:endParaRPr lang="en-US" altLang="en-US" dirty="0"/>
          </a:p>
          <a:p>
            <a:r>
              <a:rPr lang="en-US" altLang="en-US" dirty="0"/>
              <a:t>Foundation damping is comprised of radiation damping and soil hysteretic damping, and ASCE 7-16 includes equations representing both. One way in which SSI can be incorporated into building design is by calculating the foundation damping and reducing spectral acceleration by using a damping ratio higher than the 5% number used to develop the general response spectrum. However, when performing  non-linear analysis including SSI effects, specific elements much be included to account for foundation damping, simple damping relationships that reduce the target response spectrum are not permitted.</a:t>
            </a:r>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090926B6-88E6-4A48-A445-F63835DF0BE7}" type="slidenum">
              <a:rPr lang="en-US" altLang="en-US" sz="1200"/>
              <a:pPr/>
              <a:t>18</a:t>
            </a:fld>
            <a:endParaRPr lang="en-US" alt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four images, two plots of spectral acceleration versus period, one is on a linear scale and the other is on a log scale. Both show the effects of including foundation flexibility and foundation damping. The other two images are single degree of freedom representations of the rigid base model and the flexible base model. The flexible model shows rotation at the base. </a:t>
            </a:r>
          </a:p>
          <a:p>
            <a:endParaRPr lang="en-US" altLang="en-US" dirty="0"/>
          </a:p>
          <a:p>
            <a:r>
              <a:rPr lang="en-US" altLang="en-US" dirty="0"/>
              <a:t>Plots show that foundation flexible increases the first mode period moving “down” the spectrum, and foundation damping reduces the entire spectrum.  So while foundation damping reduces the response spectrum, the increase in period due to flexibility at the soil-foundation interface can lead to an increase in design forces.  </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3E497330-E7CD-4294-BCE9-29452126898F}" type="slidenum">
              <a:rPr lang="en-US" altLang="en-US" sz="1200"/>
              <a:pPr/>
              <a:t>19</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lists the three major factors contributing to soil-structure interaction effects</a:t>
            </a:r>
          </a:p>
          <a:p>
            <a:endParaRPr lang="en-US" altLang="en-US" dirty="0"/>
          </a:p>
          <a:p>
            <a:r>
              <a:rPr lang="en-US" altLang="en-US" dirty="0"/>
              <a:t>Soil structure interaction is comprised primarily of inertial effects and kinematic effects. Inertial effects include foundation flexibility, yielding at the interface, and foundation damping. Kinematic effects include base slab averaging and embedment effects</a:t>
            </a:r>
          </a:p>
        </p:txBody>
      </p:sp>
      <p:sp>
        <p:nvSpPr>
          <p:cNvPr id="71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E98EAE1F-D2C0-45C5-9C1B-06A468E901AA}" type="slidenum">
              <a:rPr lang="en-US" altLang="en-US" sz="1200"/>
              <a:pPr/>
              <a:t>2</a:t>
            </a:fld>
            <a:endParaRPr lang="en-US" alt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series of statements regarding the R-Factor and an equation representing the base shear including SSI effects</a:t>
            </a:r>
          </a:p>
          <a:p>
            <a:endParaRPr lang="en-US" altLang="en-US" dirty="0"/>
          </a:p>
          <a:p>
            <a:r>
              <a:rPr lang="en-US" altLang="en-US" dirty="0"/>
              <a:t>The R-factor is a global spectral ordinate reduction to account for structural yielding that permits the designer to that was developed to provide engineers with a minimum force to proportion a structural system with appropriate toughness to resist seismic shaking. There is an argument that some soil structure interaction effects are already inherently included in the R factor and that by combining SSI effects with a traditional design approach will be “double counting.” For this reason ASCE 7-10 capped the benefits from doing an SSI analysis to a max of 30% reduction in base shear for low R-factor systems.  The equation for base shear including SSI is shown. </a:t>
            </a: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4BD9C9C0-84BB-4B89-97E5-C214C103CD7C}" type="slidenum">
              <a:rPr lang="en-US" altLang="en-US" sz="1200"/>
              <a:pPr/>
              <a:t>20</a:t>
            </a:fld>
            <a:endParaRPr lang="en-US" alt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equations included in ASCE 7-16</a:t>
            </a:r>
          </a:p>
          <a:p>
            <a:endParaRPr lang="en-US" altLang="en-US" dirty="0"/>
          </a:p>
          <a:p>
            <a:r>
              <a:rPr lang="en-US" altLang="en-US" dirty="0"/>
              <a:t>ASCE 7-16 recognizes that if the structure is very ductile, meaning it has a high R-factor, then the majority of the energy will be dissipated through structural yielding and not SSI.  That is why the equations including SSI that modify the base shear are capped at 10% for high ductility systems and 30% for low ductility systems.</a:t>
            </a: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97664789-071B-42E3-BD71-25E8D2D41B77}" type="slidenum">
              <a:rPr lang="en-US" altLang="en-US" sz="1200"/>
              <a:pPr/>
              <a:t>21</a:t>
            </a:fld>
            <a:endParaRPr lang="en-US" alt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table of soil damping (Beta-s) values based on effective peak acceleration and site class</a:t>
            </a:r>
          </a:p>
          <a:p>
            <a:endParaRPr lang="en-US" altLang="en-US" dirty="0"/>
          </a:p>
          <a:p>
            <a:r>
              <a:rPr lang="en-US" altLang="en-US" dirty="0"/>
              <a:t>Table of estimated soil damping (Beta-s) values based on effective peak acceleration and site class.  As can be seen, soil damping increases with the magnitude of the seismic shaking and the flexibility of the soil.</a:t>
            </a:r>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503F5734-15D4-4FCF-A798-670C04EEA3CA}" type="slidenum">
              <a:rPr lang="en-US" altLang="en-US" sz="1200"/>
              <a:pPr/>
              <a:t>22</a:t>
            </a:fld>
            <a:endParaRPr lang="en-US" alt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a series of equations from chapter 19 of the NEHRP provisions for radiation damping</a:t>
            </a:r>
          </a:p>
          <a:p>
            <a:endParaRPr lang="en-US" altLang="en-US" dirty="0"/>
          </a:p>
          <a:p>
            <a:r>
              <a:rPr lang="en-US" altLang="en-US" dirty="0"/>
              <a:t>Foundation is comprised of radiation damping and soil damping. The following series of equations are used to determine the radiation damping value.  The </a:t>
            </a:r>
            <a:r>
              <a:rPr lang="en-US" altLang="en-US" i="1" dirty="0">
                <a:latin typeface="Cambria Math" pitchFamily="18" charset="0"/>
                <a:cs typeface="Times New Roman" pitchFamily="18" charset="0"/>
                <a:sym typeface="Symbol" pitchFamily="18" charset="2"/>
              </a:rPr>
              <a:t></a:t>
            </a:r>
            <a:r>
              <a:rPr lang="en-US" altLang="en-US" i="1" dirty="0">
                <a:latin typeface="Cambria Math" pitchFamily="18" charset="0"/>
                <a:cs typeface="Times New Roman" pitchFamily="18" charset="0"/>
              </a:rPr>
              <a:t>y </a:t>
            </a:r>
            <a:r>
              <a:rPr lang="en-US" altLang="en-US" dirty="0"/>
              <a:t>term is for radiation damping due to translational (sliding) movement and the </a:t>
            </a:r>
            <a:r>
              <a:rPr lang="en-US" altLang="en-US" i="1" dirty="0">
                <a:latin typeface="Cambria Math" pitchFamily="18" charset="0"/>
                <a:cs typeface="Times New Roman" pitchFamily="18" charset="0"/>
                <a:sym typeface="Symbol" pitchFamily="18" charset="2"/>
              </a:rPr>
              <a:t></a:t>
            </a:r>
            <a:r>
              <a:rPr lang="en-US" altLang="en-US" i="1" dirty="0">
                <a:latin typeface="Cambria Math" pitchFamily="18" charset="0"/>
                <a:cs typeface="Times New Roman" pitchFamily="18" charset="0"/>
              </a:rPr>
              <a:t>xx </a:t>
            </a:r>
            <a:r>
              <a:rPr lang="en-US" altLang="en-US" dirty="0"/>
              <a:t>term is for rotational (overturning) radiation damping.  The </a:t>
            </a:r>
            <a:r>
              <a:rPr lang="en-US" altLang="en-US" dirty="0" err="1"/>
              <a:t>Ky</a:t>
            </a:r>
            <a:r>
              <a:rPr lang="en-US" altLang="en-US" dirty="0"/>
              <a:t> and </a:t>
            </a:r>
            <a:r>
              <a:rPr lang="en-US" altLang="en-US" dirty="0" err="1"/>
              <a:t>Kxx</a:t>
            </a:r>
            <a:r>
              <a:rPr lang="en-US" altLang="en-US" dirty="0"/>
              <a:t> terms calculate the stiffness of a rigid plate on the soil in translation and rotation, they are then converted to periods based on the mass of the structure atop.  The damping is proportional to the different in flexibility between the structure above and the foundation translating and rotating as a rigid body.  The stiffer the structure, the more radiation damping.  The majority of these equations rely on the modulus of the subgrade, G, which should be provided by a geotechnical engineer and be based on soil properties under seismic shaking. </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FDEBF9F9-4B71-42E5-9BAF-BF04D0202C8F}" type="slidenum">
              <a:rPr lang="en-US" altLang="en-US" sz="1200"/>
              <a:pPr/>
              <a:t>23</a:t>
            </a:fld>
            <a:endParaRPr lang="en-US" alt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a sample calculation using the equations listed previously for foundation damping, total damping and a spectral acceleration reduction factor, B_SSI</a:t>
            </a:r>
          </a:p>
          <a:p>
            <a:endParaRPr lang="en-US" altLang="en-US" dirty="0"/>
          </a:p>
          <a:p>
            <a:r>
              <a:rPr lang="en-US" altLang="en-US" dirty="0"/>
              <a:t>To determine the overall damping ration for the soil-structure system, the following equations are used and sample values are provided to give context. In this example, the overall damping should be 16% as opposed to the standard 5%. For the best results, the geotechnical engineer should develop the site specific spectrum with a 16% damping ratio, however, the 5% damping spectrum can also be reduced by the factor B_SSI. </a:t>
            </a:r>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9958F37C-6563-4087-9995-5CCF5BE4D704}" type="slidenum">
              <a:rPr lang="en-US" altLang="en-US" sz="1200"/>
              <a:pPr/>
              <a:t>24</a:t>
            </a:fld>
            <a:endParaRPr lang="en-US" alt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summary of how foundation damping is incorporated, it has an equation with sample calculations for damping base shear reduction, base shear, R factor limit and the revised overall base shear</a:t>
            </a:r>
          </a:p>
          <a:p>
            <a:endParaRPr lang="en-US" altLang="en-US" dirty="0"/>
          </a:p>
          <a:p>
            <a:r>
              <a:rPr lang="en-US" altLang="en-US" dirty="0"/>
              <a:t>Using the example calculation, we see that the overall structural base shear is reduced from V = 0.2W to V = 0.17W</a:t>
            </a:r>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D396A92A-DC02-456D-9EA9-44F05CA0B89C}" type="slidenum">
              <a:rPr lang="en-US" altLang="en-US" sz="1200"/>
              <a:pPr/>
              <a:t>25</a:t>
            </a:fld>
            <a:endParaRPr lang="en-US" alt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slide shows a table comparing and contrasting a design considering a rigid base and a flexible base</a:t>
            </a:r>
          </a:p>
          <a:p>
            <a:endParaRPr lang="en-US" altLang="en-US" dirty="0"/>
          </a:p>
          <a:p>
            <a:r>
              <a:rPr lang="en-US" altLang="en-US" dirty="0"/>
              <a:t>As can be seen from the table comparing the same design with and without considering a flexible base, gains can be had in terms of smaller member sizes and less steel when designing with SSI effects. These can translate to cost savings due to reduced reinforcement and eliminating the need for confined boundary regions. </a:t>
            </a:r>
          </a:p>
        </p:txBody>
      </p:sp>
      <p:sp>
        <p:nvSpPr>
          <p:cNvPr id="56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82997490-5966-4675-88ED-EEF3229AC4A4}" type="slidenum">
              <a:rPr lang="en-US" altLang="en-US" sz="1200"/>
              <a:pPr/>
              <a:t>26</a:t>
            </a:fld>
            <a:endParaRPr lang="en-US" alt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introduces the concept of kinematic effects with bullets and an image on the bottom right. The image is repeated from the “Foundation damping” slide, showing a building model with horizontal and vertical springs and dashpots. The horizontal springs can be excited with a ground motion that varies over depth, and the vertical springs can experience multi-support excitation</a:t>
            </a:r>
          </a:p>
          <a:p>
            <a:endParaRPr lang="en-US" altLang="en-US" dirty="0"/>
          </a:p>
          <a:p>
            <a:r>
              <a:rPr lang="en-US" altLang="en-US" dirty="0"/>
              <a:t>The presence of foundation elements inherently affects the free-field ground motions that are transmitted to the structure and therefore the ground motion felt by a structure is never exactly the same as what is recorded at the site if the structure was not present, know as the free-field record. This is the concept behind kinematic effects which is comprised of base slab averaging and embedment effects. </a:t>
            </a:r>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FEAAA67E-E7E5-4702-BB0B-04C1AB3F1E2E}" type="slidenum">
              <a:rPr lang="en-US" altLang="en-US" sz="1200"/>
              <a:pPr/>
              <a:t>27</a:t>
            </a:fld>
            <a:endParaRPr lang="en-US" alt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65200"/>
            <a:r>
              <a:rPr lang="en-US" altLang="en-US" dirty="0"/>
              <a:t>Figure on left depicts the particle motion of a point from earthquake shaking. Figure on the right is a plan view of a foundation with vectors representing the ground motion felt at varying points on the slab. For low frequencies, these vectors are well correlated and point in the same direction. </a:t>
            </a:r>
          </a:p>
          <a:p>
            <a:pPr defTabSz="965200"/>
            <a:endParaRPr lang="en-US" altLang="en-US" dirty="0"/>
          </a:p>
          <a:p>
            <a:pPr defTabSz="965200"/>
            <a:r>
              <a:rPr lang="en-US" altLang="en-US" dirty="0"/>
              <a:t>The first of two kinematic interaction phenomena is base slab averaging, which is when a large, rigid base of the structure filters out high frequency, out-of-phase ground motion.  That results in decrease in the spectral ordinates at short periods.  Free field response spectra assumes that all the ground shaking is in-phase over the base of the structure.  </a:t>
            </a:r>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0634FFCE-4D37-418E-B24D-FC4DD3C0480D}" type="slidenum">
              <a:rPr lang="en-US" altLang="en-US" sz="1200">
                <a:solidFill>
                  <a:srgbClr val="000000"/>
                </a:solidFill>
              </a:rPr>
              <a:pPr/>
              <a:t>28</a:t>
            </a:fld>
            <a:endParaRPr lang="en-US" altLang="en-US" sz="1200">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65200"/>
            <a:r>
              <a:rPr lang="en-US" altLang="en-US" dirty="0"/>
              <a:t>Slide is two images. On the left is a graph of the motion of a particle motion due to earthquake shaking. On the right is the same plan view of a foundation slab with vectors representing the earthquake at different points on the slab. These vectors are all varying in direction and magnitude. </a:t>
            </a:r>
          </a:p>
          <a:p>
            <a:pPr defTabSz="965200"/>
            <a:endParaRPr lang="en-US" altLang="en-US" dirty="0"/>
          </a:p>
          <a:p>
            <a:pPr defTabSz="965200"/>
            <a:r>
              <a:rPr lang="en-US" altLang="en-US" dirty="0"/>
              <a:t>In reality the ground motion is not completely in phase at every point under the base of the structure.  In fact the high frequency motion can be very out-of-phase over large base distances.  I the base is rigid </a:t>
            </a:r>
            <a:r>
              <a:rPr lang="en-US" altLang="en-US" dirty="0" err="1"/>
              <a:t>reltative</a:t>
            </a:r>
            <a:r>
              <a:rPr lang="en-US" altLang="en-US" dirty="0"/>
              <a:t> to the vertical elements of the lateral force resisting system, then the base filters the out-of-phase, high frequency motion, leading to reduced response for short period structures and higher modes that have low periods.</a:t>
            </a:r>
          </a:p>
        </p:txBody>
      </p:sp>
      <p:sp>
        <p:nvSpPr>
          <p:cNvPr id="62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038C5100-4668-4543-B6C3-4058FD12D4D0}" type="slidenum">
              <a:rPr lang="en-US" altLang="en-US" sz="1200">
                <a:solidFill>
                  <a:srgbClr val="000000"/>
                </a:solidFill>
              </a:rPr>
              <a:pPr/>
              <a:t>29</a:t>
            </a:fld>
            <a:endParaRPr lang="en-US" altLang="en-US" sz="120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picture of a modelling configuration used to represent the structure, link elements representing the foundation, a mesh element representing the soil, and a transmitting boundary at the ends of the soil elements</a:t>
            </a:r>
          </a:p>
          <a:p>
            <a:endParaRPr lang="en-US" altLang="en-US" dirty="0"/>
          </a:p>
          <a:p>
            <a:r>
              <a:rPr lang="en-US" altLang="en-US" dirty="0"/>
              <a:t>There are two analysis methods to capture soil-structure interaction (SSI) effects, the Direct Method and the Substructure Method. In the direct method depicted here, we would have one model representing the soil, foundation, and structure and the earthquake motion would be applied to the ends of the soil elements. This method would most accurately reflect the true condition. However, this method is computationally demanding and rarely used. A more common approach is to partition each contributing factor and combine the results of each part to observe a global response</a:t>
            </a:r>
          </a:p>
        </p:txBody>
      </p:sp>
      <p:sp>
        <p:nvSpPr>
          <p:cNvPr id="9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8AB1B574-5121-4479-911D-13A93BCF7F44}" type="slidenum">
              <a:rPr lang="en-US" altLang="en-US" sz="1200"/>
              <a:pPr/>
              <a:t>3</a:t>
            </a:fld>
            <a:endParaRPr lang="en-US" altLang="en-US"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65200"/>
            <a:r>
              <a:rPr lang="en-US" altLang="en-US" dirty="0"/>
              <a:t>Slide is a picture of a building basement surrounded by soil. At a distance away from the basement is where the ground motion is being recorded. Displacement varies with depth in a wave pattern with a low frequency. On the right are a few statement regarding embedment effects. </a:t>
            </a:r>
          </a:p>
          <a:p>
            <a:pPr defTabSz="965200"/>
            <a:endParaRPr lang="en-US" altLang="en-US" dirty="0"/>
          </a:p>
          <a:p>
            <a:pPr defTabSz="965200"/>
            <a:r>
              <a:rPr lang="en-US" altLang="en-US" dirty="0"/>
              <a:t>A similar filtering of high frequency motion occurs as the depth of the structure’s base extends below the ground.  </a:t>
            </a:r>
          </a:p>
        </p:txBody>
      </p:sp>
      <p:sp>
        <p:nvSpPr>
          <p:cNvPr id="64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700B4ECB-5407-449C-B75D-F0A7C11C1763}" type="slidenum">
              <a:rPr lang="en-US" altLang="en-US" sz="1200">
                <a:solidFill>
                  <a:srgbClr val="000000"/>
                </a:solidFill>
              </a:rPr>
              <a:pPr/>
              <a:t>30</a:t>
            </a:fld>
            <a:endParaRPr lang="en-US" altLang="en-US" sz="1200">
              <a:solidFill>
                <a:srgbClr val="000000"/>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65200"/>
            <a:r>
              <a:rPr lang="en-US" altLang="en-US" dirty="0"/>
              <a:t>Same image of a building basement on the left, where the ground motion is being recorded, displacement varies with depth in a wave pattern with a higher frequency than the previous slide. On the right statements regarding embedment effects with high frequency motions</a:t>
            </a:r>
          </a:p>
          <a:p>
            <a:pPr defTabSz="965200"/>
            <a:endParaRPr lang="en-US" altLang="en-US" dirty="0"/>
          </a:p>
          <a:p>
            <a:pPr defTabSz="965200"/>
            <a:r>
              <a:rPr lang="en-US" altLang="en-US" dirty="0"/>
              <a:t>High frequency ground motions are not as prevalent at depths below the ground surface.  Therefore a structure with a deep, rigid base, will see a similar filtering out of high frequency motion as occurs with base slab </a:t>
            </a:r>
            <a:r>
              <a:rPr lang="en-US" altLang="en-US" dirty="0" err="1"/>
              <a:t>averging</a:t>
            </a:r>
            <a:r>
              <a:rPr lang="en-US" altLang="en-US" dirty="0"/>
              <a:t>.  </a:t>
            </a: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C973B32A-CDF1-4D67-8E54-3577B79B671D}" type="slidenum">
              <a:rPr lang="en-US" altLang="en-US" sz="1200">
                <a:solidFill>
                  <a:srgbClr val="000000"/>
                </a:solidFill>
              </a:rPr>
              <a:pPr/>
              <a:t>31</a:t>
            </a:fld>
            <a:endParaRPr lang="en-US" altLang="en-US" sz="1200">
              <a:solidFill>
                <a:srgbClr val="000000"/>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spectral acceleration plot versus period. Three series are plotted, the unreduced MCE spectra, the base slab averaged reduced spectra, and the factor resulting from dividing the two spectra</a:t>
            </a:r>
          </a:p>
          <a:p>
            <a:endParaRPr lang="en-US" altLang="en-US" dirty="0"/>
          </a:p>
          <a:p>
            <a:r>
              <a:rPr lang="en-US" altLang="en-US" dirty="0"/>
              <a:t>As can be seen, considering base slab averaging can have a significant reduction in the design spectrum. The reduction factor is also plotted on the same chart where we see that base slab averaging has an affect in the short period range, however after a period of about 1.5 seconds considering base slab averaging has little effect.  For structures with large base areas, over say 40,000 sf, the effect can be significant.  Similar reductions are seen with structures embedded more than 10 feet below the surface.  </a:t>
            </a:r>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4609A3E2-B419-4659-9877-2FBB70C01562}" type="slidenum">
              <a:rPr lang="en-US" altLang="en-US" sz="1200"/>
              <a:pPr/>
              <a:t>32</a:t>
            </a:fld>
            <a:endParaRPr lang="en-US" altLang="en-US" sz="12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a plot of spectral acceleration for a series of actual recorded (free field)  motions and the SRSS average of the motions. </a:t>
            </a:r>
          </a:p>
          <a:p>
            <a:endParaRPr lang="en-US" altLang="en-US" dirty="0"/>
          </a:p>
          <a:p>
            <a:r>
              <a:rPr lang="en-US" altLang="en-US" dirty="0"/>
              <a:t>The practical effect of Kinematic SSK is that is lead to a reduction in the target response spectrum and therefore different ground motion response histories.  The picture above shows the ground motion response histories that would be used to match the free-field spectra.</a:t>
            </a:r>
          </a:p>
        </p:txBody>
      </p:sp>
      <p:sp>
        <p:nvSpPr>
          <p:cNvPr id="70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161D6976-7C9E-4E43-959C-31AF0615870F}" type="slidenum">
              <a:rPr lang="en-US" altLang="en-US" sz="1200"/>
              <a:pPr/>
              <a:t>33</a:t>
            </a:fld>
            <a:endParaRPr lang="en-US" altLang="en-US" sz="12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a plot of the same spectral acceleration for a series of recorded motions that are scaled to represent the motion felt at depth. The SRSS average is also shown along with the scale factor representing the difference from the free field motion.  </a:t>
            </a:r>
          </a:p>
          <a:p>
            <a:endParaRPr lang="en-US" altLang="en-US" dirty="0"/>
          </a:p>
          <a:p>
            <a:r>
              <a:rPr lang="en-US" altLang="en-US" dirty="0"/>
              <a:t>This figure shows the ground motions that would be selected to meet the site spectra that is reduced due to </a:t>
            </a:r>
          </a:p>
        </p:txBody>
      </p:sp>
      <p:sp>
        <p:nvSpPr>
          <p:cNvPr id="727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9EA4F418-F73E-4A1F-B5C7-93A4008CD935}" type="slidenum">
              <a:rPr lang="en-US" altLang="en-US" sz="1200"/>
              <a:pPr/>
              <a:t>34</a:t>
            </a:fld>
            <a:endParaRPr lang="en-US" altLang="en-US" sz="12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bulleted list of statements regarding kinematic effects</a:t>
            </a:r>
          </a:p>
          <a:p>
            <a:endParaRPr lang="en-US" altLang="en-US" dirty="0"/>
          </a:p>
          <a:p>
            <a:r>
              <a:rPr lang="en-US" altLang="en-US" dirty="0"/>
              <a:t>The original provisions for KSSI were found in the ASCE 41 standard.  However, there were several issues with those provisions, which in turn lead to what some believed to be </a:t>
            </a:r>
            <a:r>
              <a:rPr lang="en-US" altLang="en-US" dirty="0" err="1"/>
              <a:t>unconservative</a:t>
            </a:r>
            <a:r>
              <a:rPr lang="en-US" altLang="en-US" dirty="0"/>
              <a:t> reductions in response. </a:t>
            </a:r>
          </a:p>
        </p:txBody>
      </p:sp>
      <p:sp>
        <p:nvSpPr>
          <p:cNvPr id="747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2E767A69-F47B-47F1-9F89-D2AD0B24CC90}" type="slidenum">
              <a:rPr lang="en-US" altLang="en-US" sz="1200"/>
              <a:pPr/>
              <a:t>35</a:t>
            </a:fld>
            <a:endParaRPr lang="en-US" altLang="en-US" sz="12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two plots. On the right is spectral acceleration versus period for the unreduced free-field spectrum, the base slab averaged (BSA) reduced spectrum, the embedment effects reduced spectrum, and the combined BSA-Embedment Effects reduced spectrum. On the left is a plot of the reduction factors from each of the same three factors</a:t>
            </a:r>
          </a:p>
          <a:p>
            <a:endParaRPr lang="en-US" altLang="en-US" dirty="0"/>
          </a:p>
          <a:p>
            <a:r>
              <a:rPr lang="en-US" altLang="en-US" dirty="0"/>
              <a:t>As can be seen, combining both kinematic effects using the theoretical equations can result in extreme reductions in spectral acceleration at short periods. </a:t>
            </a:r>
          </a:p>
        </p:txBody>
      </p:sp>
      <p:sp>
        <p:nvSpPr>
          <p:cNvPr id="768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2B500EBC-25F7-47E4-B834-651565A92E4A}" type="slidenum">
              <a:rPr lang="en-US" altLang="en-US" sz="1200"/>
              <a:pPr/>
              <a:t>36</a:t>
            </a:fld>
            <a:endParaRPr lang="en-US" altLang="en-US" sz="120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is an image of the observed scatter for the spectral acceleration graphs shown on the previous slide</a:t>
            </a:r>
          </a:p>
          <a:p>
            <a:endParaRPr lang="en-US" altLang="en-US" dirty="0"/>
          </a:p>
          <a:p>
            <a:r>
              <a:rPr lang="en-US" altLang="en-US" dirty="0"/>
              <a:t>There is also significant scatter in the data that has measured the actual phenomena of base slab averaging when comparing foundation instruments to free-field instruments of buildings that have experienced earthquake shaking.</a:t>
            </a:r>
          </a:p>
        </p:txBody>
      </p:sp>
      <p:sp>
        <p:nvSpPr>
          <p:cNvPr id="78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3D382ECE-9889-43CD-BDB3-B093B36B8535}" type="slidenum">
              <a:rPr lang="en-US" altLang="en-US" sz="1200"/>
              <a:pPr/>
              <a:t>37</a:t>
            </a:fld>
            <a:endParaRPr lang="en-US" altLang="en-US" sz="12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series of images. The background image is a plot of the response spectrum modification factor for the base slab averaging &amp; embedment effects reduction factor as defined by ASCE 41-06 and the ratio between measured free-field response for the Northridge earthquake and the measured response at the basement of the Wadsworth Veterans Affairs hospital in Los Angeles for the same ground motion. On the left are two additional images including a satellite image of the greater Los Angeles region and a street level view of the VA hospital. </a:t>
            </a:r>
          </a:p>
          <a:p>
            <a:endParaRPr lang="en-US" altLang="en-US" dirty="0"/>
          </a:p>
          <a:p>
            <a:r>
              <a:rPr lang="en-US" altLang="en-US" dirty="0"/>
              <a:t>In this example the reduction factor is well correlated with the measured data, up to the point where the theoretical equations predict significant reductions.   There is lots of variation in the short period range, where the reduction is greatest.</a:t>
            </a:r>
          </a:p>
        </p:txBody>
      </p:sp>
      <p:sp>
        <p:nvSpPr>
          <p:cNvPr id="809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98464A4E-9F7D-468E-A813-6833BBFE77DC}" type="slidenum">
              <a:rPr lang="en-US" altLang="en-US" sz="1200"/>
              <a:pPr/>
              <a:t>38</a:t>
            </a:fld>
            <a:endParaRPr lang="en-US" altLang="en-US" sz="120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list of bulleted issues that have been addressed in ASCE 41 regarding soil structure interaction</a:t>
            </a:r>
          </a:p>
          <a:p>
            <a:endParaRPr lang="en-US" altLang="en-US" dirty="0"/>
          </a:p>
          <a:p>
            <a:r>
              <a:rPr lang="en-US" altLang="en-US" dirty="0"/>
              <a:t>In the 2013 update to the ASCE 41 standard a number of the issues related to kinematic interaction effects were addressed.  The changes required explicit modeling of the flexibility of the foundation and subsurface media if one wanted to use KSSI, since the reductions are dependent upon period.  Excluding the flexibility of the foundation and the soil can predict a shorter period and lead to a larger KSSI reduction.  There was an overall reduction limit of 50% placed on the KSSI theoretical equations.  Further, a factor was applied to temper the reduction to approximately one standard deviation from the mean.  Lastly, limits on the maximum base area were applied and an updated base slab averaging reduction equation was proposed. </a:t>
            </a:r>
          </a:p>
        </p:txBody>
      </p:sp>
      <p:sp>
        <p:nvSpPr>
          <p:cNvPr id="829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F7431AB0-4C41-404D-B712-839468AB87BE}" type="slidenum">
              <a:rPr lang="en-US" altLang="en-US" sz="1200"/>
              <a:pPr/>
              <a:t>39</a:t>
            </a:fld>
            <a:endParaRPr lang="en-US"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model representing SSI effects. It is a complicated soil model including soil spring and dashpots, with varying ground motions applied at the ends of each soil element. On top of the soil model is a very simple single-degree of free building model</a:t>
            </a:r>
          </a:p>
          <a:p>
            <a:endParaRPr lang="en-US" altLang="en-US" dirty="0"/>
          </a:p>
          <a:p>
            <a:r>
              <a:rPr lang="en-US" altLang="en-US" dirty="0"/>
              <a:t>Geotechnical engineers have a vast understanding of soil characteristics and can accurately model its response to earthquake motions that vary over the depth, but they often lack that level of detail when it comes to modelling the structure itself.  This figure depicts a sophisticated model of the soil and basement of a structure, which would be used to generate the response spectrum that the structural engineer would use to design the structure.  </a:t>
            </a:r>
          </a:p>
        </p:txBody>
      </p:sp>
      <p:sp>
        <p:nvSpPr>
          <p:cNvPr id="11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0616DD7B-AC2E-4A60-BBFD-AC09620F17B4}" type="slidenum">
              <a:rPr lang="en-US" altLang="en-US" sz="1200"/>
              <a:pPr/>
              <a:t>4</a:t>
            </a:fld>
            <a:endParaRPr lang="en-US" altLang="en-US" sz="120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spectral acceleration plot comparing three spectra; the fixed base condition, and the condition considering SSI under the parameters for ASCE 41-06 (which is lower by ~0.1g for virtually the entire period range) and ASCE 41-13 (which is higher by about 0.2 – 0.5 g) for virtually all period ranges. </a:t>
            </a:r>
          </a:p>
          <a:p>
            <a:endParaRPr lang="en-US" altLang="en-US" dirty="0"/>
          </a:p>
          <a:p>
            <a:r>
              <a:rPr lang="en-US" altLang="en-US" dirty="0"/>
              <a:t>The result of the ASCE 41-13 changes are lower reductions due to KSSI, but the reductions can still be significant.  </a:t>
            </a:r>
          </a:p>
        </p:txBody>
      </p:sp>
      <p:sp>
        <p:nvSpPr>
          <p:cNvPr id="849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97D33C7A-704B-4098-99C6-2CE7C393ACED}" type="slidenum">
              <a:rPr lang="en-US" altLang="en-US" sz="1200"/>
              <a:pPr/>
              <a:t>40</a:t>
            </a:fld>
            <a:endParaRPr lang="en-US" altLang="en-US" sz="120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summary of equations for reductions due to base slab averaging and embedment effects. The maximum reduction is 50%. </a:t>
            </a:r>
          </a:p>
          <a:p>
            <a:endParaRPr lang="en-US" altLang="en-US" dirty="0"/>
          </a:p>
          <a:p>
            <a:r>
              <a:rPr lang="en-US" altLang="en-US" dirty="0"/>
              <a:t>The equations for base slab averaging and embedment effects are shown here.  The BSA reduction can be represented by a Bessel function with the main parameter for BSA is the average base dimension, which is the square root of the base area.  That parameter is limited to 260 feet, which is the upper-bound of the structures that were studied to validate the theoretical equations.  For embedment, the main parameters are the soil stiffness and the embedment.  In both equations a 0.75 factor is placed on the reduction to temper them to approximately one standard deviation as a means of acknowledging the scatter in the data.  </a:t>
            </a:r>
          </a:p>
        </p:txBody>
      </p:sp>
      <p:sp>
        <p:nvSpPr>
          <p:cNvPr id="870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A9D4CB61-7A14-4602-BD2E-FD0BA43C52D9}" type="slidenum">
              <a:rPr lang="en-US" altLang="en-US" sz="1200"/>
              <a:pPr/>
              <a:t>41</a:t>
            </a:fld>
            <a:endParaRPr lang="en-US" altLang="en-US" sz="120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series of statements regarding the reductions allowed for kinematic interactions</a:t>
            </a:r>
          </a:p>
          <a:p>
            <a:endParaRPr lang="en-US" altLang="en-US" dirty="0"/>
          </a:p>
          <a:p>
            <a:r>
              <a:rPr lang="en-US" altLang="en-US" dirty="0"/>
              <a:t>The Provisions and ASCE 7-16 adopt the ASCE 41-13 provisions with some additional limitations.  The most significant limitation is the requirement that kinematic interaction only be used with nonlinear procedures.  That is because there has not been sufficient study to correlate kinematic interaction effects with yielding in the structure and there was concern of double-counting reductions.  The other modifications were to temper the maximum reduction from kinematic interaction.  </a:t>
            </a:r>
          </a:p>
        </p:txBody>
      </p:sp>
      <p:sp>
        <p:nvSpPr>
          <p:cNvPr id="890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A5CA34F6-5D32-43F9-A9B3-E82696C82100}" type="slidenum">
              <a:rPr lang="en-US" altLang="en-US" sz="1200"/>
              <a:pPr/>
              <a:t>42</a:t>
            </a:fld>
            <a:endParaRPr lang="en-US" altLang="en-US" sz="12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a graph of the site specific response spectrum compared to the kinematic interaction modified spectrum per the </a:t>
            </a:r>
            <a:r>
              <a:rPr lang="en-US" altLang="en-US" i="1" dirty="0"/>
              <a:t>Standard </a:t>
            </a:r>
            <a:r>
              <a:rPr lang="en-US" altLang="en-US" dirty="0"/>
              <a:t>and the </a:t>
            </a:r>
            <a:r>
              <a:rPr lang="en-US" altLang="en-US" i="1" dirty="0"/>
              <a:t>NEHRP Provisions </a:t>
            </a:r>
            <a:r>
              <a:rPr lang="en-US" altLang="en-US" dirty="0"/>
              <a:t>assuming there is Peer Review.</a:t>
            </a:r>
          </a:p>
          <a:p>
            <a:endParaRPr lang="en-US" altLang="en-US" dirty="0"/>
          </a:p>
          <a:p>
            <a:r>
              <a:rPr lang="en-US" altLang="en-US" dirty="0"/>
              <a:t>The kinematic interaction modified spectrum per the Provisions and ASCE 7-16 still shows significant reductions in spectral accelerations at short periods. The dashed blue line shows the additional reduction that can be achieved per the NEHRP Provisions when Peer Review is provided. This additional reduction was not adopted by the standard.</a:t>
            </a:r>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04262412-8B78-4550-BD2E-4035AC4BAAEC}" type="slidenum">
              <a:rPr lang="en-US" altLang="en-US" sz="1200"/>
              <a:pPr/>
              <a:t>43</a:t>
            </a:fld>
            <a:endParaRPr lang="en-US" altLang="en-US" sz="120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a graph of the building displacements calculated using response history analysis and compares those computed with the site specific response spectrum and the kinematic interaction modified spectrum per the </a:t>
            </a:r>
            <a:r>
              <a:rPr lang="en-US" altLang="en-US" i="1" dirty="0"/>
              <a:t>Standard</a:t>
            </a:r>
            <a:r>
              <a:rPr lang="en-US" altLang="en-US" dirty="0"/>
              <a:t> and per the </a:t>
            </a:r>
            <a:r>
              <a:rPr lang="en-US" altLang="en-US" i="1" dirty="0"/>
              <a:t>NEHRP Provisions </a:t>
            </a:r>
            <a:r>
              <a:rPr lang="en-US" altLang="en-US" dirty="0"/>
              <a:t>with Peer Review.</a:t>
            </a:r>
          </a:p>
          <a:p>
            <a:endParaRPr lang="en-US" altLang="en-US" dirty="0"/>
          </a:p>
          <a:p>
            <a:r>
              <a:rPr lang="en-US" altLang="en-US" dirty="0"/>
              <a:t>As can be seen, accounting for the kinematic interactions in the non linear analysis results in a considerable reduction in story displacement. It should also be noted that the story displacements calculated per the </a:t>
            </a:r>
            <a:r>
              <a:rPr lang="en-US" altLang="en-US" i="1" dirty="0"/>
              <a:t>NEHRP Provisions</a:t>
            </a:r>
            <a:r>
              <a:rPr lang="en-US" altLang="en-US" dirty="0"/>
              <a:t> with Peer Review are slightly larger than those calculated per the </a:t>
            </a:r>
            <a:r>
              <a:rPr lang="en-US" altLang="en-US" i="1" dirty="0"/>
              <a:t>Standard </a:t>
            </a:r>
            <a:r>
              <a:rPr lang="en-US" altLang="en-US" dirty="0"/>
              <a:t>with the cap on the maximum reduction at the lower periods of the modified spectra. This is because the larger reduction in the 2</a:t>
            </a:r>
            <a:r>
              <a:rPr lang="en-US" altLang="en-US" baseline="30000" dirty="0"/>
              <a:t>nd</a:t>
            </a:r>
            <a:r>
              <a:rPr lang="en-US" altLang="en-US" dirty="0"/>
              <a:t> mode modified spectrum ordinate lessens the contribution of that modes effect on the structure. Since the second mode acts to reduce some of the fundamental modes response, this modal interaction is lessened, and the global structure response is increased.</a:t>
            </a:r>
          </a:p>
        </p:txBody>
      </p:sp>
      <p:sp>
        <p:nvSpPr>
          <p:cNvPr id="931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876DC116-4A20-47FA-AFD7-DBB3E70AB10C}" type="slidenum">
              <a:rPr lang="en-US" altLang="en-US" sz="1200"/>
              <a:pPr/>
              <a:t>44</a:t>
            </a:fld>
            <a:endParaRPr lang="en-US" altLang="en-US" sz="120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a graph of the building displacements calculated using response history analysis and compares those computed with the site specific response spectrum and the kinematic interaction modified spectrum per the </a:t>
            </a:r>
            <a:r>
              <a:rPr lang="en-US" altLang="en-US" i="1" dirty="0"/>
              <a:t>Standard</a:t>
            </a:r>
            <a:r>
              <a:rPr lang="en-US" altLang="en-US" dirty="0"/>
              <a:t> and per the </a:t>
            </a:r>
            <a:r>
              <a:rPr lang="en-US" altLang="en-US" i="1" dirty="0"/>
              <a:t>NEHRP Provisions </a:t>
            </a:r>
            <a:r>
              <a:rPr lang="en-US" altLang="en-US" dirty="0"/>
              <a:t>with Peer Review.</a:t>
            </a:r>
          </a:p>
          <a:p>
            <a:endParaRPr lang="en-US" altLang="en-US" dirty="0"/>
          </a:p>
          <a:p>
            <a:r>
              <a:rPr lang="en-US" altLang="en-US" dirty="0"/>
              <a:t>As can be seen, accounting for the kinematic interactions in the non linear analysis results in a considerable reduction in story displacement. It should also be noted that the story displacements calculated per the </a:t>
            </a:r>
            <a:r>
              <a:rPr lang="en-US" altLang="en-US" i="1" dirty="0"/>
              <a:t>NEHRP Provisions</a:t>
            </a:r>
            <a:r>
              <a:rPr lang="en-US" altLang="en-US" dirty="0"/>
              <a:t> with Peer Review are slightly larger than those calculated per the </a:t>
            </a:r>
            <a:r>
              <a:rPr lang="en-US" altLang="en-US" i="1" dirty="0"/>
              <a:t>Standard </a:t>
            </a:r>
            <a:r>
              <a:rPr lang="en-US" altLang="en-US" dirty="0"/>
              <a:t>with the cap on the maximum reduction at the lower periods of the modified spectra. This is because the larger reduction in the 2</a:t>
            </a:r>
            <a:r>
              <a:rPr lang="en-US" altLang="en-US" baseline="30000" dirty="0"/>
              <a:t>nd</a:t>
            </a:r>
            <a:r>
              <a:rPr lang="en-US" altLang="en-US" dirty="0"/>
              <a:t> mode modified spectrum ordinate lessens the contribution of that modes effect on the structure. Since the second mode acts to reduce some of the fundamental modes response, this modal interaction is lessened, and the global structure response is increased.</a:t>
            </a:r>
          </a:p>
          <a:p>
            <a:endParaRPr lang="en-US" altLang="en-US" dirty="0"/>
          </a:p>
        </p:txBody>
      </p:sp>
      <p:sp>
        <p:nvSpPr>
          <p:cNvPr id="952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5A157902-96DF-484F-8C38-450717BC367F}" type="slidenum">
              <a:rPr lang="en-US" altLang="en-US" sz="1200"/>
              <a:pPr/>
              <a:t>45</a:t>
            </a:fld>
            <a:endParaRPr lang="en-US" altLang="en-US" sz="120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8F6EDEC2-8897-40CB-9B05-416D95282054}" type="slidenum">
              <a:rPr lang="en-US" altLang="en-US" sz="1200"/>
              <a:pPr/>
              <a:t>46</a:t>
            </a:fld>
            <a:endParaRPr lang="en-US" altLang="en-US" sz="120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itchFamily="18"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3C02D9-939D-4D46-ACFB-B9F93C8A1C8A}" type="slidenum">
              <a:rPr lang="en-US" altLang="en-US" smtClean="0"/>
              <a:pPr/>
              <a:t>47</a:t>
            </a:fld>
            <a:endParaRPr lang="en-US" altLang="en-US"/>
          </a:p>
        </p:txBody>
      </p:sp>
    </p:spTree>
    <p:extLst>
      <p:ext uri="{BB962C8B-B14F-4D97-AF65-F5344CB8AC3E}">
        <p14:creationId xmlns:p14="http://schemas.microsoft.com/office/powerpoint/2010/main" val="1882295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single degree of freedom oscillator which has deflected after some force, F, has been applied</a:t>
            </a:r>
          </a:p>
          <a:p>
            <a:endParaRPr lang="en-US" altLang="en-US" dirty="0"/>
          </a:p>
          <a:p>
            <a:r>
              <a:rPr lang="en-US" altLang="en-US" dirty="0"/>
              <a:t>Structural engineers typically design buildings using a response spectrum, which is the response of a single degree of freedom oscillator, shown above, to ground shaking.  This is what the spectral response values found on the USGS website are based on.</a:t>
            </a:r>
          </a:p>
        </p:txBody>
      </p:sp>
      <p:sp>
        <p:nvSpPr>
          <p:cNvPr id="133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686A1D1E-CFB7-4708-A9CD-264F1A62E29E}" type="slidenum">
              <a:rPr lang="en-US" altLang="en-US" sz="1200"/>
              <a:pPr/>
              <a:t>5</a:t>
            </a:fld>
            <a:endParaRPr lang="en-U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simple 6-story building model with one basement level, a rigid foundation, and an earthquake ground motion applied to the ground level</a:t>
            </a:r>
          </a:p>
          <a:p>
            <a:endParaRPr lang="en-US" altLang="en-US" dirty="0"/>
          </a:p>
          <a:p>
            <a:r>
              <a:rPr lang="en-US" altLang="en-US" dirty="0"/>
              <a:t>Structural engineers model the entire building earthquake response using principles of dynamics, but consider the base of the building to be rigid.  That does not consider the varying effects of different soils or foundations.  Often the basement is not even modeled and is designed separately. </a:t>
            </a:r>
          </a:p>
        </p:txBody>
      </p:sp>
      <p:sp>
        <p:nvSpPr>
          <p:cNvPr id="15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4C7CD466-5E81-4661-9DB2-47D492A38F74}" type="slidenum">
              <a:rPr lang="en-US" altLang="en-US" sz="1200"/>
              <a:pPr/>
              <a:t>6</a:t>
            </a:fld>
            <a:endParaRPr lang="en-US"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lists a brief history of the development of the SSI chapter in ASCE 7-16 and the 2015 NEHRP provisions</a:t>
            </a:r>
          </a:p>
          <a:p>
            <a:endParaRPr lang="en-US" altLang="en-US" dirty="0"/>
          </a:p>
          <a:p>
            <a:r>
              <a:rPr lang="en-US" altLang="en-US" dirty="0"/>
              <a:t>The new SSI chapter in the Provisions is based on a recent NIST report and provides direction on how to include of the flexibility of the soil, an import of the ASCE 41-13 SSI provisions in to ASCE 7, updated foundation damping equations for rectangular foundations, provisions to use Kinematic Interaction SSI and clarifications on the limitations of use for SSI. This presentation will discuss the different types of SSI.  </a:t>
            </a: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7C7C906A-6E3E-4793-A032-807F2EA1D7FA}" type="slidenum">
              <a:rPr lang="en-US" altLang="en-US" sz="1200"/>
              <a:pPr/>
              <a:t>7</a:t>
            </a:fld>
            <a:endParaRPr lang="en-US"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modelling scheme for a foundation, shown as a rigid U-shape with vertical and horizontal springs and dashpots connected to a surface fixed in translation</a:t>
            </a:r>
          </a:p>
          <a:p>
            <a:endParaRPr lang="en-US" altLang="en-US" dirty="0"/>
          </a:p>
          <a:p>
            <a:r>
              <a:rPr lang="en-US" altLang="en-US" dirty="0"/>
              <a:t>One way in which to consider foundation flexibility is to model the base of the building on vertical and horizontal springs with stiffness based on the characteristics of the surrounding subsurface medial (soil) or based on the behavior of the piles or piers in the subsurface media . These values are not always provided by the geotechnical engineer, but can be derived from empirical formulas or requested from a geotechnical engineer.  When requesting them it is important to get the parameters specific to the level of earthquake shaking that is being used for design.  Horizontal springs can also be used to represent soil passive pressure on the basement walls.  Parameters can be computed to approximate the damping at the soil-foundation interface.  </a:t>
            </a:r>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96FC2E14-F508-4B9E-936C-9211C7321F58}" type="slidenum">
              <a:rPr lang="en-US" altLang="en-US" sz="1200"/>
              <a:pPr/>
              <a:t>8</a:t>
            </a:fld>
            <a:endParaRPr lang="en-US"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building elevation with 5 bays and four stories. Gridlines and story heights are shown. </a:t>
            </a:r>
          </a:p>
          <a:p>
            <a:endParaRPr lang="en-US" altLang="en-US" dirty="0"/>
          </a:p>
          <a:p>
            <a:r>
              <a:rPr lang="en-US" altLang="en-US" dirty="0"/>
              <a:t>The easiest way to explain SSI is to use an example building to illustrate it.  Consider the four story reinforced concrete wall building located on a site that would be classified as Sit Class D. The building used for the example is approximately 53 feet tall and the basement is 15 feet below grade. </a:t>
            </a:r>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itchFamily="18" charset="0"/>
              </a:defRPr>
            </a:lvl1pPr>
            <a:lvl2pPr marL="742950" indent="-285750" defTabSz="955675">
              <a:defRPr sz="2400">
                <a:solidFill>
                  <a:schemeClr val="tx1"/>
                </a:solidFill>
                <a:latin typeface="Times" pitchFamily="18" charset="0"/>
              </a:defRPr>
            </a:lvl2pPr>
            <a:lvl3pPr marL="1143000" indent="-228600" defTabSz="955675">
              <a:defRPr sz="2400">
                <a:solidFill>
                  <a:schemeClr val="tx1"/>
                </a:solidFill>
                <a:latin typeface="Times" pitchFamily="18" charset="0"/>
              </a:defRPr>
            </a:lvl3pPr>
            <a:lvl4pPr marL="1600200" indent="-228600" defTabSz="955675">
              <a:defRPr sz="2400">
                <a:solidFill>
                  <a:schemeClr val="tx1"/>
                </a:solidFill>
                <a:latin typeface="Times" pitchFamily="18" charset="0"/>
              </a:defRPr>
            </a:lvl4pPr>
            <a:lvl5pPr marL="2057400" indent="-228600" defTabSz="955675">
              <a:defRPr sz="2400">
                <a:solidFill>
                  <a:schemeClr val="tx1"/>
                </a:solidFill>
                <a:latin typeface="Times" pitchFamily="18" charset="0"/>
              </a:defRPr>
            </a:lvl5pPr>
            <a:lvl6pPr marL="2514600" indent="-228600" defTabSz="955675" eaLnBrk="0" fontAlgn="base" hangingPunct="0">
              <a:spcBef>
                <a:spcPct val="0"/>
              </a:spcBef>
              <a:spcAft>
                <a:spcPct val="0"/>
              </a:spcAft>
              <a:defRPr sz="2400">
                <a:solidFill>
                  <a:schemeClr val="tx1"/>
                </a:solidFill>
                <a:latin typeface="Times" pitchFamily="18" charset="0"/>
              </a:defRPr>
            </a:lvl6pPr>
            <a:lvl7pPr marL="2971800" indent="-228600" defTabSz="955675" eaLnBrk="0" fontAlgn="base" hangingPunct="0">
              <a:spcBef>
                <a:spcPct val="0"/>
              </a:spcBef>
              <a:spcAft>
                <a:spcPct val="0"/>
              </a:spcAft>
              <a:defRPr sz="2400">
                <a:solidFill>
                  <a:schemeClr val="tx1"/>
                </a:solidFill>
                <a:latin typeface="Times" pitchFamily="18" charset="0"/>
              </a:defRPr>
            </a:lvl7pPr>
            <a:lvl8pPr marL="3429000" indent="-228600" defTabSz="955675" eaLnBrk="0" fontAlgn="base" hangingPunct="0">
              <a:spcBef>
                <a:spcPct val="0"/>
              </a:spcBef>
              <a:spcAft>
                <a:spcPct val="0"/>
              </a:spcAft>
              <a:defRPr sz="2400">
                <a:solidFill>
                  <a:schemeClr val="tx1"/>
                </a:solidFill>
                <a:latin typeface="Times" pitchFamily="18" charset="0"/>
              </a:defRPr>
            </a:lvl8pPr>
            <a:lvl9pPr marL="3886200" indent="-228600" defTabSz="955675" eaLnBrk="0" fontAlgn="base" hangingPunct="0">
              <a:spcBef>
                <a:spcPct val="0"/>
              </a:spcBef>
              <a:spcAft>
                <a:spcPct val="0"/>
              </a:spcAft>
              <a:defRPr sz="2400">
                <a:solidFill>
                  <a:schemeClr val="tx1"/>
                </a:solidFill>
                <a:latin typeface="Times" pitchFamily="18" charset="0"/>
              </a:defRPr>
            </a:lvl9pPr>
          </a:lstStyle>
          <a:p>
            <a:fld id="{87545323-C323-4E72-A077-4B6725AE78DB}" type="slidenum">
              <a:rPr lang="en-US" altLang="en-US" sz="1200"/>
              <a:pPr/>
              <a:t>9</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099" name="Rectangle 3"/>
          <p:cNvSpPr>
            <a:spLocks noGrp="1" noChangeArrowheads="1"/>
          </p:cNvSpPr>
          <p:nvPr>
            <p:ph type="ctrTitle"/>
          </p:nvPr>
        </p:nvSpPr>
        <p:spPr>
          <a:xfrm>
            <a:off x="914400" y="4343400"/>
            <a:ext cx="7543800" cy="1143000"/>
          </a:xfrm>
        </p:spPr>
        <p:txBody>
          <a:bodyPr/>
          <a:lstStyle>
            <a:lvl1pPr algn="r">
              <a:defRPr sz="3300"/>
            </a:lvl1pPr>
          </a:lstStyle>
          <a:p>
            <a:r>
              <a:rPr lang="en-US" dirty="0"/>
              <a:t>Click to edit Master title style</a:t>
            </a:r>
          </a:p>
        </p:txBody>
      </p:sp>
      <p:sp>
        <p:nvSpPr>
          <p:cNvPr id="4100" name="Rectangle 4"/>
          <p:cNvSpPr>
            <a:spLocks noGrp="1" noChangeArrowheads="1"/>
          </p:cNvSpPr>
          <p:nvPr>
            <p:ph type="subTitle" idx="1"/>
          </p:nvPr>
        </p:nvSpPr>
        <p:spPr>
          <a:xfrm>
            <a:off x="3035300" y="5105400"/>
            <a:ext cx="5410200" cy="457200"/>
          </a:xfrm>
        </p:spPr>
        <p:txBody>
          <a:bodyPr/>
          <a:lstStyle>
            <a:lvl1pPr marL="0" indent="0" algn="r">
              <a:buFontTx/>
              <a:buNone/>
              <a:defRPr sz="1700"/>
            </a:lvl1pPr>
          </a:lstStyle>
          <a:p>
            <a:r>
              <a:rPr lang="en-US"/>
              <a:t>Click to edit Master subtitle style</a:t>
            </a:r>
          </a:p>
        </p:txBody>
      </p:sp>
    </p:spTree>
    <p:extLst>
      <p:ext uri="{BB962C8B-B14F-4D97-AF65-F5344CB8AC3E}">
        <p14:creationId xmlns:p14="http://schemas.microsoft.com/office/powerpoint/2010/main" val="2034834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0932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1650" y="381000"/>
            <a:ext cx="1628775" cy="340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965325" y="381000"/>
            <a:ext cx="4733925" cy="340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24600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24496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113702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968500" y="1625600"/>
            <a:ext cx="2476500" cy="2159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97400" y="1625600"/>
            <a:ext cx="2476500" cy="2159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538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23133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78222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617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3911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753035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80"/>
          <p:cNvSpPr>
            <a:spLocks noGrp="1" noChangeArrowheads="1"/>
          </p:cNvSpPr>
          <p:nvPr>
            <p:ph type="title"/>
          </p:nvPr>
        </p:nvSpPr>
        <p:spPr bwMode="auto">
          <a:xfrm>
            <a:off x="1965325" y="381000"/>
            <a:ext cx="6515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81"/>
          <p:cNvSpPr>
            <a:spLocks noGrp="1" noChangeArrowheads="1"/>
          </p:cNvSpPr>
          <p:nvPr>
            <p:ph type="body" idx="1"/>
          </p:nvPr>
        </p:nvSpPr>
        <p:spPr bwMode="auto">
          <a:xfrm>
            <a:off x="1968500" y="1625600"/>
            <a:ext cx="51054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6" name="Picture 8" descr="FEMAnew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42875" y="6442075"/>
            <a:ext cx="91757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146175" y="6453188"/>
            <a:ext cx="6334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userDrawn="1"/>
        </p:nvSpPr>
        <p:spPr>
          <a:xfrm>
            <a:off x="2268828" y="6522883"/>
            <a:ext cx="4593714" cy="246217"/>
          </a:xfrm>
          <a:prstGeom prst="rect">
            <a:avLst/>
          </a:prstGeom>
          <a:noFill/>
        </p:spPr>
        <p:txBody>
          <a:bodyPr wrap="square" lIns="91435" tIns="45718" rIns="91435" bIns="45718" rtlCol="0">
            <a:spAutoFit/>
          </a:bodyPr>
          <a:lstStyle/>
          <a:p>
            <a:pPr algn="ctr" eaLnBrk="1" hangingPunct="1"/>
            <a:r>
              <a:rPr lang="en-US" sz="1000" b="1" dirty="0">
                <a:solidFill>
                  <a:srgbClr val="2D2DB9">
                    <a:lumMod val="75000"/>
                  </a:srgbClr>
                </a:solidFill>
                <a:latin typeface="GillSans" charset="0"/>
                <a:ea typeface="ヒラギノ角ゴ ProN W3" pitchFamily="127" charset="-128"/>
                <a:sym typeface="GillSans" charset="0"/>
              </a:rPr>
              <a:t>Instructional Material Complementing FEMA P-1051, Design Examples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Verdana" pitchFamily="34" charset="0"/>
        </a:defRPr>
      </a:lvl2pPr>
      <a:lvl3pPr algn="l" rtl="0" eaLnBrk="0" fontAlgn="base" hangingPunct="0">
        <a:spcBef>
          <a:spcPct val="0"/>
        </a:spcBef>
        <a:spcAft>
          <a:spcPct val="0"/>
        </a:spcAft>
        <a:defRPr sz="3000" b="1">
          <a:solidFill>
            <a:schemeClr val="tx2"/>
          </a:solidFill>
          <a:latin typeface="Verdana" pitchFamily="34" charset="0"/>
        </a:defRPr>
      </a:lvl3pPr>
      <a:lvl4pPr algn="l" rtl="0" eaLnBrk="0" fontAlgn="base" hangingPunct="0">
        <a:spcBef>
          <a:spcPct val="0"/>
        </a:spcBef>
        <a:spcAft>
          <a:spcPct val="0"/>
        </a:spcAft>
        <a:defRPr sz="3000" b="1">
          <a:solidFill>
            <a:schemeClr val="tx2"/>
          </a:solidFill>
          <a:latin typeface="Verdana" pitchFamily="34" charset="0"/>
        </a:defRPr>
      </a:lvl4pPr>
      <a:lvl5pPr algn="l" rtl="0" eaLnBrk="0" fontAlgn="base" hangingPunct="0">
        <a:spcBef>
          <a:spcPct val="0"/>
        </a:spcBef>
        <a:spcAft>
          <a:spcPct val="0"/>
        </a:spcAft>
        <a:defRPr sz="3000" b="1">
          <a:solidFill>
            <a:schemeClr val="tx2"/>
          </a:solidFill>
          <a:latin typeface="Verdana" pitchFamily="34" charset="0"/>
        </a:defRPr>
      </a:lvl5pPr>
      <a:lvl6pPr marL="457200" algn="l" rtl="0" eaLnBrk="0" fontAlgn="base" hangingPunct="0">
        <a:spcBef>
          <a:spcPct val="0"/>
        </a:spcBef>
        <a:spcAft>
          <a:spcPct val="0"/>
        </a:spcAft>
        <a:defRPr sz="3000" b="1">
          <a:solidFill>
            <a:schemeClr val="tx2"/>
          </a:solidFill>
          <a:latin typeface="Verdana" pitchFamily="34" charset="0"/>
        </a:defRPr>
      </a:lvl6pPr>
      <a:lvl7pPr marL="914400" algn="l" rtl="0" eaLnBrk="0" fontAlgn="base" hangingPunct="0">
        <a:spcBef>
          <a:spcPct val="0"/>
        </a:spcBef>
        <a:spcAft>
          <a:spcPct val="0"/>
        </a:spcAft>
        <a:defRPr sz="3000" b="1">
          <a:solidFill>
            <a:schemeClr val="tx2"/>
          </a:solidFill>
          <a:latin typeface="Verdana" pitchFamily="34" charset="0"/>
        </a:defRPr>
      </a:lvl7pPr>
      <a:lvl8pPr marL="1371600" algn="l" rtl="0" eaLnBrk="0" fontAlgn="base" hangingPunct="0">
        <a:spcBef>
          <a:spcPct val="0"/>
        </a:spcBef>
        <a:spcAft>
          <a:spcPct val="0"/>
        </a:spcAft>
        <a:defRPr sz="3000" b="1">
          <a:solidFill>
            <a:schemeClr val="tx2"/>
          </a:solidFill>
          <a:latin typeface="Verdana" pitchFamily="34" charset="0"/>
        </a:defRPr>
      </a:lvl8pPr>
      <a:lvl9pPr marL="1828800" algn="l" rtl="0" eaLnBrk="0" fontAlgn="base" hangingPunct="0">
        <a:spcBef>
          <a:spcPct val="0"/>
        </a:spcBef>
        <a:spcAft>
          <a:spcPct val="0"/>
        </a:spcAft>
        <a:defRPr sz="3000" b="1">
          <a:solidFill>
            <a:schemeClr val="tx2"/>
          </a:solidFill>
          <a:latin typeface="Verdana" pitchFamily="34" charset="0"/>
        </a:defRPr>
      </a:lvl9pPr>
    </p:titleStyle>
    <p:bodyStyle>
      <a:lvl1pPr marL="342900" indent="-342900" algn="l" rtl="0" eaLnBrk="0" fontAlgn="base" hangingPunct="0">
        <a:spcBef>
          <a:spcPct val="20000"/>
        </a:spcBef>
        <a:spcAft>
          <a:spcPct val="0"/>
        </a:spcAft>
        <a:buClr>
          <a:schemeClr val="bg2"/>
        </a:buClr>
        <a:buChar char="&gt;"/>
        <a:defRPr sz="2100">
          <a:solidFill>
            <a:schemeClr val="accent1"/>
          </a:solidFill>
          <a:latin typeface="+mn-lt"/>
          <a:ea typeface="+mn-ea"/>
          <a:cs typeface="+mn-cs"/>
        </a:defRPr>
      </a:lvl1pPr>
      <a:lvl2pPr marL="742950" indent="-285750" algn="l" rtl="0" eaLnBrk="0" fontAlgn="base" hangingPunct="0">
        <a:spcBef>
          <a:spcPct val="20000"/>
        </a:spcBef>
        <a:spcAft>
          <a:spcPct val="0"/>
        </a:spcAft>
        <a:buClr>
          <a:schemeClr val="bg2"/>
        </a:buClr>
        <a:buSzPct val="120000"/>
        <a:buChar char=" "/>
        <a:defRPr sz="1500">
          <a:solidFill>
            <a:schemeClr val="tx2"/>
          </a:solidFill>
          <a:latin typeface="Arial" charset="0"/>
        </a:defRPr>
      </a:lvl2pPr>
      <a:lvl3pPr marL="1143000" indent="-228600" algn="l" rtl="0" eaLnBrk="0" fontAlgn="base" hangingPunct="0">
        <a:spcBef>
          <a:spcPct val="20000"/>
        </a:spcBef>
        <a:spcAft>
          <a:spcPct val="0"/>
        </a:spcAft>
        <a:buClr>
          <a:schemeClr val="bg2"/>
        </a:buClr>
        <a:buSzPct val="75000"/>
        <a:buChar char="•"/>
        <a:defRPr sz="1600" b="1">
          <a:solidFill>
            <a:schemeClr val="tx2"/>
          </a:solidFill>
          <a:latin typeface="+mn-lt"/>
        </a:defRPr>
      </a:lvl3pPr>
      <a:lvl4pPr marL="1600200" indent="-228600" algn="l" rtl="0" eaLnBrk="0" fontAlgn="base" hangingPunct="0">
        <a:spcBef>
          <a:spcPct val="20000"/>
        </a:spcBef>
        <a:spcAft>
          <a:spcPct val="0"/>
        </a:spcAft>
        <a:buClr>
          <a:schemeClr val="bg2"/>
        </a:buClr>
        <a:buChar char="&gt;"/>
        <a:defRPr sz="1600">
          <a:solidFill>
            <a:schemeClr val="tx2"/>
          </a:solidFill>
          <a:latin typeface="+mn-lt"/>
        </a:defRPr>
      </a:lvl4pPr>
      <a:lvl5pPr marL="2057400" indent="-228600" algn="l" rtl="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5pPr>
      <a:lvl6pPr marL="2514600" indent="-228600" algn="l" rtl="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algn="l" rtl="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algn="l" rtl="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algn="l" rtl="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21.xml"/><Relationship Id="rId7" Type="http://schemas.openxmlformats.org/officeDocument/2006/relationships/image" Target="../media/image20.pn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7.wmf"/><Relationship Id="rId5" Type="http://schemas.openxmlformats.org/officeDocument/2006/relationships/oleObject" Target="../embeddings/oleObject2.bin"/><Relationship Id="rId4" Type="http://schemas.openxmlformats.org/officeDocument/2006/relationships/image" Target="../media/image19.png"/><Relationship Id="rId9" Type="http://schemas.openxmlformats.org/officeDocument/2006/relationships/image" Target="../media/image18.w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25.wmf"/><Relationship Id="rId18" Type="http://schemas.openxmlformats.org/officeDocument/2006/relationships/image" Target="../media/image28.png"/><Relationship Id="rId3" Type="http://schemas.openxmlformats.org/officeDocument/2006/relationships/notesSlide" Target="../notesSlides/notesSlide23.xml"/><Relationship Id="rId7" Type="http://schemas.openxmlformats.org/officeDocument/2006/relationships/image" Target="../media/image22.wmf"/><Relationship Id="rId12" Type="http://schemas.openxmlformats.org/officeDocument/2006/relationships/oleObject" Target="../embeddings/oleObject8.bin"/><Relationship Id="rId17" Type="http://schemas.openxmlformats.org/officeDocument/2006/relationships/image" Target="../media/image27.wmf"/><Relationship Id="rId2" Type="http://schemas.openxmlformats.org/officeDocument/2006/relationships/slideLayout" Target="../slideLayouts/slideLayout6.xml"/><Relationship Id="rId16" Type="http://schemas.openxmlformats.org/officeDocument/2006/relationships/oleObject" Target="../embeddings/oleObject10.bin"/><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image" Target="../media/image24.wmf"/><Relationship Id="rId5" Type="http://schemas.openxmlformats.org/officeDocument/2006/relationships/image" Target="../media/image21.wmf"/><Relationship Id="rId15" Type="http://schemas.openxmlformats.org/officeDocument/2006/relationships/image" Target="../media/image26.w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23.wmf"/><Relationship Id="rId14" Type="http://schemas.openxmlformats.org/officeDocument/2006/relationships/oleObject" Target="../embeddings/oleObject9.bin"/></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31.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37.pn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46.emf"/></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49.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41.xml"/><Relationship Id="rId7" Type="http://schemas.openxmlformats.org/officeDocument/2006/relationships/image" Target="../media/image51.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2.bin"/><Relationship Id="rId5" Type="http://schemas.openxmlformats.org/officeDocument/2006/relationships/image" Target="../media/image50.wmf"/><Relationship Id="rId4" Type="http://schemas.openxmlformats.org/officeDocument/2006/relationships/oleObject" Target="../embeddings/oleObject11.bin"/><Relationship Id="rId9" Type="http://schemas.openxmlformats.org/officeDocument/2006/relationships/image" Target="../media/image52.wmf"/></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hlinkClick r:id="rId3" action="ppaction://hlinksldjump" tooltip="Any modifications made to the file represent the presenters' opinion only. "/>
          </p:cNvPr>
          <p:cNvSpPr txBox="1"/>
          <p:nvPr/>
        </p:nvSpPr>
        <p:spPr>
          <a:xfrm>
            <a:off x="7476326" y="6152765"/>
            <a:ext cx="1013998" cy="307777"/>
          </a:xfrm>
          <a:prstGeom prst="rect">
            <a:avLst/>
          </a:prstGeom>
          <a:solidFill>
            <a:srgbClr val="0000CC"/>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latin typeface="Arial" panose="020B0604020202020204" pitchFamily="34" charset="0"/>
                <a:cs typeface="Arial" panose="020B0604020202020204" pitchFamily="34" charset="0"/>
              </a:rPr>
              <a:t>Disclaimer</a:t>
            </a:r>
          </a:p>
        </p:txBody>
      </p:sp>
      <p:pic>
        <p:nvPicPr>
          <p:cNvPr id="7" name="Picture 6" descr="2015 NEHRP Recommended Seismic Provisio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084" y="429798"/>
            <a:ext cx="4006116" cy="517269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a:xfrm>
            <a:off x="4648200" y="2514600"/>
            <a:ext cx="4191000" cy="2157984"/>
          </a:xfrm>
        </p:spPr>
        <p:txBody>
          <a:bodyPr/>
          <a:lstStyle/>
          <a:p>
            <a:pPr algn="r"/>
            <a:r>
              <a:rPr lang="en-US" altLang="en-US" sz="2800" dirty="0">
                <a:solidFill>
                  <a:schemeClr val="tx1"/>
                </a:solidFill>
                <a:latin typeface="Times New Roman" pitchFamily="18" charset="0"/>
                <a:cs typeface="Times New Roman" pitchFamily="18" charset="0"/>
              </a:rPr>
              <a:t>Soil-Structure Interaction</a:t>
            </a:r>
            <a:br>
              <a:rPr lang="en-US" altLang="en-US" sz="2800" dirty="0">
                <a:solidFill>
                  <a:schemeClr val="tx1"/>
                </a:solidFill>
                <a:latin typeface="Times New Roman" pitchFamily="18" charset="0"/>
                <a:cs typeface="Times New Roman" pitchFamily="18" charset="0"/>
              </a:rPr>
            </a:br>
            <a:r>
              <a:rPr lang="en-US" altLang="en-US" sz="2000" i="1" dirty="0">
                <a:solidFill>
                  <a:schemeClr val="tx1"/>
                </a:solidFill>
                <a:latin typeface="Times New Roman" pitchFamily="18" charset="0"/>
                <a:cs typeface="Times New Roman" pitchFamily="18" charset="0"/>
              </a:rPr>
              <a:t>Robert </a:t>
            </a:r>
            <a:r>
              <a:rPr lang="en-US" altLang="en-US" sz="2000" i="1" dirty="0" err="1">
                <a:solidFill>
                  <a:schemeClr val="tx1"/>
                </a:solidFill>
                <a:latin typeface="Times New Roman" pitchFamily="18" charset="0"/>
                <a:cs typeface="Times New Roman" pitchFamily="18" charset="0"/>
              </a:rPr>
              <a:t>Pekelnicky</a:t>
            </a:r>
            <a:r>
              <a:rPr lang="en-US" altLang="en-US" sz="2000" i="1" dirty="0">
                <a:solidFill>
                  <a:schemeClr val="tx1"/>
                </a:solidFill>
                <a:latin typeface="Times New Roman" pitchFamily="18" charset="0"/>
                <a:cs typeface="Times New Roman" pitchFamily="18" charset="0"/>
              </a:rPr>
              <a:t>, P.E., S.E., </a:t>
            </a:r>
            <a:br>
              <a:rPr lang="en-US" altLang="en-US" sz="2000" i="1" dirty="0">
                <a:solidFill>
                  <a:schemeClr val="tx1"/>
                </a:solidFill>
                <a:latin typeface="Times New Roman" pitchFamily="18" charset="0"/>
                <a:cs typeface="Times New Roman" pitchFamily="18" charset="0"/>
              </a:rPr>
            </a:br>
            <a:r>
              <a:rPr lang="en-US" altLang="en-US" sz="2000" i="1" dirty="0">
                <a:solidFill>
                  <a:schemeClr val="tx1"/>
                </a:solidFill>
                <a:latin typeface="Times New Roman" pitchFamily="18" charset="0"/>
                <a:cs typeface="Times New Roman" pitchFamily="18" charset="0"/>
              </a:rPr>
              <a:t>	</a:t>
            </a:r>
            <a:r>
              <a:rPr lang="en-US" altLang="en-US" sz="2000" i="1" dirty="0" err="1">
                <a:solidFill>
                  <a:schemeClr val="tx1"/>
                </a:solidFill>
                <a:latin typeface="Times New Roman" pitchFamily="18" charset="0"/>
                <a:cs typeface="Times New Roman" pitchFamily="18" charset="0"/>
              </a:rPr>
              <a:t>Insung</a:t>
            </a:r>
            <a:r>
              <a:rPr lang="en-US" altLang="en-US" sz="2000" i="1" dirty="0">
                <a:solidFill>
                  <a:schemeClr val="tx1"/>
                </a:solidFill>
                <a:latin typeface="Times New Roman" pitchFamily="18" charset="0"/>
                <a:cs typeface="Times New Roman" pitchFamily="18" charset="0"/>
              </a:rPr>
              <a:t> Kim, P.E., S.E.</a:t>
            </a:r>
            <a:br>
              <a:rPr lang="en-US" altLang="en-US" sz="2000" i="1" dirty="0">
                <a:solidFill>
                  <a:schemeClr val="tx1"/>
                </a:solidFill>
                <a:latin typeface="Times New Roman" pitchFamily="18" charset="0"/>
                <a:cs typeface="Times New Roman" pitchFamily="18" charset="0"/>
              </a:rPr>
            </a:br>
            <a:endParaRPr lang="en-US" sz="2000" dirty="0"/>
          </a:p>
        </p:txBody>
      </p:sp>
      <p:sp>
        <p:nvSpPr>
          <p:cNvPr id="4099" name="Rectangle 4"/>
          <p:cNvSpPr>
            <a:spLocks noChangeArrowheads="1"/>
          </p:cNvSpPr>
          <p:nvPr/>
        </p:nvSpPr>
        <p:spPr bwMode="auto">
          <a:xfrm>
            <a:off x="7848600" y="1447800"/>
            <a:ext cx="673100" cy="577850"/>
          </a:xfrm>
          <a:prstGeom prst="rect">
            <a:avLst/>
          </a:prstGeom>
          <a:solidFill>
            <a:schemeClr val="tx1"/>
          </a:solidFill>
          <a:ln w="9525" algn="ctr">
            <a:solidFill>
              <a:schemeClr val="tx1"/>
            </a:solidFill>
            <a:round/>
            <a:headEnd/>
            <a:tailEnd/>
          </a:ln>
        </p:spPr>
        <p:txBody>
          <a:bodyPr anchor="ctr"/>
          <a:lstStyle>
            <a:lvl1pPr>
              <a:spcBef>
                <a:spcPct val="20000"/>
              </a:spcBef>
              <a:buClr>
                <a:schemeClr val="bg2"/>
              </a:buClr>
              <a:buChar char="&gt;"/>
              <a:defRPr sz="2100">
                <a:solidFill>
                  <a:schemeClr val="accent1"/>
                </a:solidFill>
                <a:latin typeface="Verdana" pitchFamily="34" charset="0"/>
              </a:defRPr>
            </a:lvl1pPr>
            <a:lvl2pPr marL="742950" indent="-285750">
              <a:spcBef>
                <a:spcPct val="20000"/>
              </a:spcBef>
              <a:buClr>
                <a:schemeClr val="bg2"/>
              </a:buClr>
              <a:buSzPct val="120000"/>
              <a:buChar char=" "/>
              <a:defRPr sz="1500">
                <a:solidFill>
                  <a:schemeClr val="tx2"/>
                </a:solidFill>
                <a:latin typeface="Arial" charset="0"/>
              </a:defRPr>
            </a:lvl2pPr>
            <a:lvl3pPr marL="1143000" indent="-228600">
              <a:spcBef>
                <a:spcPct val="20000"/>
              </a:spcBef>
              <a:buClr>
                <a:schemeClr val="bg2"/>
              </a:buClr>
              <a:buSzPct val="75000"/>
              <a:buChar char="•"/>
              <a:defRPr sz="1600" b="1">
                <a:solidFill>
                  <a:schemeClr val="tx2"/>
                </a:solidFill>
                <a:latin typeface="Verdana" pitchFamily="34" charset="0"/>
              </a:defRPr>
            </a:lvl3pPr>
            <a:lvl4pPr marL="1600200" indent="-228600">
              <a:spcBef>
                <a:spcPct val="20000"/>
              </a:spcBef>
              <a:buClr>
                <a:schemeClr val="bg2"/>
              </a:buClr>
              <a:buChar char="&g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a:lstStyle>
          <a:p>
            <a:pPr algn="ctr">
              <a:spcBef>
                <a:spcPct val="0"/>
              </a:spcBef>
              <a:buClrTx/>
              <a:buFontTx/>
              <a:buNone/>
            </a:pPr>
            <a:r>
              <a:rPr lang="en-US" altLang="en-US" sz="2800" b="1" dirty="0">
                <a:solidFill>
                  <a:schemeClr val="bg1"/>
                </a:solidFill>
                <a:latin typeface="Times New Roman" pitchFamily="18" charset="0"/>
                <a:cs typeface="Times New Roman" pitchFamily="18" charset="0"/>
              </a:rPr>
              <a:t>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6" descr="The building is rectangular with a north south dimension of 180 feet and an east-west dimension of 150 feet.  Floor slabs are reinforced concrete flat plates and the columns are rectangular cast-in-place concrete situated on spread footings.  The lateral forces are resisted by cast-in-place special reinforced concrete shear walls.  There is a reinforced concrete wall around the entire basement.  The interior walls and columns are founded on spread footings and the basement wall is founded on a continuous strip footing. " title="Plan view image of the same building shown in elevation on the previous slide. In plan it is 6 bays by 5 bays, each 30 feet wide."/>
          <p:cNvPicPr>
            <a:picLocks noChangeAspect="1" noChangeArrowheads="1"/>
          </p:cNvPicPr>
          <p:nvPr/>
        </p:nvPicPr>
        <p:blipFill>
          <a:blip r:embed="rId3" cstate="print">
            <a:extLst>
              <a:ext uri="{28A0092B-C50C-407E-A947-70E740481C1C}">
                <a14:useLocalDpi xmlns:a14="http://schemas.microsoft.com/office/drawing/2010/main" val="0"/>
              </a:ext>
            </a:extLst>
          </a:blip>
          <a:srcRect b="9949"/>
          <a:stretch>
            <a:fillRect/>
          </a:stretch>
        </p:blipFill>
        <p:spPr bwMode="auto">
          <a:xfrm>
            <a:off x="3352800" y="228600"/>
            <a:ext cx="5402263" cy="5964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28600" y="2362200"/>
            <a:ext cx="2865120" cy="1447800"/>
          </a:xfrm>
        </p:spPr>
        <p:txBody>
          <a:bodyPr/>
          <a:lstStyle/>
          <a:p>
            <a:r>
              <a:rPr lang="en-US" altLang="en-US" dirty="0"/>
              <a:t>Foundation Flexibility - Example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1"/>
          <p:cNvSpPr>
            <a:spLocks noGrp="1"/>
          </p:cNvSpPr>
          <p:nvPr>
            <p:ph idx="4294967295"/>
          </p:nvPr>
        </p:nvSpPr>
        <p:spPr>
          <a:xfrm>
            <a:off x="1965325" y="1676400"/>
            <a:ext cx="5105400" cy="3276600"/>
          </a:xfrm>
        </p:spPr>
        <p:txBody>
          <a:bodyPr/>
          <a:lstStyle/>
          <a:p>
            <a:pPr marL="0" indent="0">
              <a:buFontTx/>
              <a:buNone/>
            </a:pPr>
            <a:r>
              <a:rPr lang="en-US" altLang="en-US" dirty="0">
                <a:solidFill>
                  <a:srgbClr val="3F352B"/>
                </a:solidFill>
              </a:rPr>
              <a:t>Fixed Base Modal Period</a:t>
            </a:r>
          </a:p>
          <a:p>
            <a:pPr marL="0" indent="0">
              <a:buFontTx/>
              <a:buNone/>
            </a:pPr>
            <a:r>
              <a:rPr lang="en-US" altLang="en-US" dirty="0">
                <a:solidFill>
                  <a:srgbClr val="3F352B"/>
                </a:solidFill>
              </a:rPr>
              <a:t>T = 0.39 sec </a:t>
            </a:r>
          </a:p>
          <a:p>
            <a:pPr marL="0" indent="0">
              <a:buFontTx/>
              <a:buNone/>
            </a:pPr>
            <a:endParaRPr lang="en-US" altLang="en-US" dirty="0">
              <a:solidFill>
                <a:srgbClr val="3F352B"/>
              </a:solidFill>
            </a:endParaRPr>
          </a:p>
          <a:p>
            <a:pPr marL="0" indent="0">
              <a:buFontTx/>
              <a:buNone/>
            </a:pPr>
            <a:r>
              <a:rPr lang="en-US" altLang="en-US" dirty="0">
                <a:solidFill>
                  <a:srgbClr val="3F352B"/>
                </a:solidFill>
              </a:rPr>
              <a:t>Flexible Base Modal Period</a:t>
            </a:r>
          </a:p>
          <a:p>
            <a:pPr marL="0" indent="0">
              <a:buFontTx/>
              <a:buNone/>
            </a:pPr>
            <a:r>
              <a:rPr lang="en-US" altLang="en-US" dirty="0">
                <a:solidFill>
                  <a:srgbClr val="3F352B"/>
                </a:solidFill>
              </a:rPr>
              <a:t>T = 0.49 sec </a:t>
            </a:r>
          </a:p>
          <a:p>
            <a:pPr marL="0" indent="0">
              <a:buFontTx/>
              <a:buNone/>
            </a:pPr>
            <a:endParaRPr lang="en-US" altLang="en-US" dirty="0">
              <a:solidFill>
                <a:srgbClr val="3F352B"/>
              </a:solidFill>
            </a:endParaRPr>
          </a:p>
          <a:p>
            <a:pPr marL="0" indent="0">
              <a:buFontTx/>
              <a:buNone/>
            </a:pPr>
            <a:r>
              <a:rPr lang="en-US" altLang="en-US" dirty="0">
                <a:solidFill>
                  <a:srgbClr val="3F352B"/>
                </a:solidFill>
              </a:rPr>
              <a:t>25% increase in period due to foundation flexibility</a:t>
            </a:r>
          </a:p>
        </p:txBody>
      </p:sp>
      <p:sp>
        <p:nvSpPr>
          <p:cNvPr id="2" name="Title 1"/>
          <p:cNvSpPr>
            <a:spLocks noGrp="1"/>
          </p:cNvSpPr>
          <p:nvPr>
            <p:ph type="title"/>
          </p:nvPr>
        </p:nvSpPr>
        <p:spPr>
          <a:xfrm>
            <a:off x="1843087" y="381000"/>
            <a:ext cx="5349875" cy="830263"/>
          </a:xfrm>
        </p:spPr>
        <p:txBody>
          <a:bodyPr/>
          <a:lstStyle/>
          <a:p>
            <a:r>
              <a:rPr lang="en-US" altLang="en-US" dirty="0"/>
              <a:t>Foundation Flexibility - Example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descr="Response spectrum showing the maximum considered earthquake (MCE) and design level earthquake (DE) with vertical lines for the two period values listed in the previous slide.&#10;&#10;Both the rigid base and flexible base periods are plotted on the MCE and DE spectrum. In this instance, both periods land on the peak, and there is not much change in the design forces because of the increased flexibility. "/>
          <p:cNvGraphicFramePr/>
          <p:nvPr>
            <p:extLst>
              <p:ext uri="{D42A27DB-BD31-4B8C-83A1-F6EECF244321}">
                <p14:modId xmlns:p14="http://schemas.microsoft.com/office/powerpoint/2010/main" val="3300029948"/>
              </p:ext>
            </p:extLst>
          </p:nvPr>
        </p:nvGraphicFramePr>
        <p:xfrm>
          <a:off x="825500" y="831850"/>
          <a:ext cx="7391400" cy="549275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547687" y="228600"/>
            <a:ext cx="7947025" cy="830263"/>
          </a:xfrm>
        </p:spPr>
        <p:txBody>
          <a:bodyPr/>
          <a:lstStyle/>
          <a:p>
            <a:pPr algn="ctr"/>
            <a:r>
              <a:rPr lang="en-US" altLang="en-US" dirty="0"/>
              <a:t>Foundation Flexibility - Example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2" descr="Spectral acceleration graph with multiple motions plotted. The motion with the highest peak shows a measurable reduction in spectral acceleration when the flexible base foundation is considered (from about 2 to 1.3 g’s). It also shows that if the fixed base period falls on the ascending branch of the spectrum then considering a flexible base can actually increase the design loads. &#10;"/>
          <p:cNvPicPr>
            <a:picLocks noChangeAspect="1" noChangeArrowheads="1"/>
          </p:cNvPicPr>
          <p:nvPr/>
        </p:nvPicPr>
        <p:blipFill>
          <a:blip r:embed="rId3">
            <a:extLst>
              <a:ext uri="{28A0092B-C50C-407E-A947-70E740481C1C}">
                <a14:useLocalDpi xmlns:a14="http://schemas.microsoft.com/office/drawing/2010/main" val="0"/>
              </a:ext>
            </a:extLst>
          </a:blip>
          <a:srcRect b="13753"/>
          <a:stretch>
            <a:fillRect/>
          </a:stretch>
        </p:blipFill>
        <p:spPr bwMode="auto">
          <a:xfrm>
            <a:off x="1066800" y="831850"/>
            <a:ext cx="7029450" cy="5486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cxnSp>
        <p:nvCxnSpPr>
          <p:cNvPr id="28676" name="Straight Connector 8" descr="Black Line"/>
          <p:cNvCxnSpPr>
            <a:cxnSpLocks noChangeShapeType="1"/>
          </p:cNvCxnSpPr>
          <p:nvPr/>
        </p:nvCxnSpPr>
        <p:spPr bwMode="auto">
          <a:xfrm flipV="1">
            <a:off x="2286000" y="831850"/>
            <a:ext cx="0" cy="4841875"/>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28677" name="Straight Connector 10" descr="Black Line"/>
          <p:cNvCxnSpPr>
            <a:cxnSpLocks noChangeShapeType="1"/>
          </p:cNvCxnSpPr>
          <p:nvPr/>
        </p:nvCxnSpPr>
        <p:spPr bwMode="auto">
          <a:xfrm flipV="1">
            <a:off x="2514600" y="838200"/>
            <a:ext cx="0" cy="4841875"/>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762000" y="7937"/>
            <a:ext cx="7639050" cy="830263"/>
          </a:xfrm>
        </p:spPr>
        <p:txBody>
          <a:bodyPr/>
          <a:lstStyle/>
          <a:p>
            <a:pPr algn="ctr"/>
            <a:r>
              <a:rPr lang="en-US" altLang="en-US" dirty="0"/>
              <a:t>Foundation Flexibility - Example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a:spLocks noGrp="1"/>
          </p:cNvSpPr>
          <p:nvPr>
            <p:ph idx="1"/>
          </p:nvPr>
        </p:nvSpPr>
        <p:spPr/>
        <p:txBody>
          <a:bodyPr/>
          <a:lstStyle/>
          <a:p>
            <a:r>
              <a:rPr lang="en-US" altLang="en-US" dirty="0"/>
              <a:t>Currently no requirement for foundation to be stronger than superstructure</a:t>
            </a:r>
          </a:p>
          <a:p>
            <a:endParaRPr lang="en-US" altLang="en-US" dirty="0"/>
          </a:p>
          <a:p>
            <a:r>
              <a:rPr lang="en-US" altLang="en-US" dirty="0"/>
              <a:t>Foundations and soil actions designed with same forces</a:t>
            </a:r>
          </a:p>
          <a:p>
            <a:endParaRPr lang="en-US" altLang="en-US" dirty="0"/>
          </a:p>
          <a:p>
            <a:r>
              <a:rPr lang="en-US" altLang="en-US" dirty="0"/>
              <a:t>Soil actions typically ASD </a:t>
            </a:r>
          </a:p>
        </p:txBody>
      </p:sp>
      <p:sp>
        <p:nvSpPr>
          <p:cNvPr id="3" name="Title 2"/>
          <p:cNvSpPr>
            <a:spLocks noGrp="1"/>
          </p:cNvSpPr>
          <p:nvPr>
            <p:ph type="title"/>
          </p:nvPr>
        </p:nvSpPr>
        <p:spPr/>
        <p:txBody>
          <a:bodyPr/>
          <a:lstStyle/>
          <a:p>
            <a:r>
              <a:rPr lang="en-US" altLang="en-US" dirty="0"/>
              <a:t>Foundation Yielding</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
          <p:cNvSpPr>
            <a:spLocks noGrp="1"/>
          </p:cNvSpPr>
          <p:nvPr>
            <p:ph idx="4294967295"/>
          </p:nvPr>
        </p:nvSpPr>
        <p:spPr>
          <a:xfrm>
            <a:off x="571945" y="1447800"/>
            <a:ext cx="7772400" cy="2159000"/>
          </a:xfrm>
        </p:spPr>
        <p:txBody>
          <a:bodyPr/>
          <a:lstStyle/>
          <a:p>
            <a:pPr marL="0" indent="0">
              <a:buFontTx/>
              <a:buNone/>
            </a:pPr>
            <a:r>
              <a:rPr lang="en-US" altLang="en-US" dirty="0">
                <a:solidFill>
                  <a:srgbClr val="3F352B"/>
                </a:solidFill>
              </a:rPr>
              <a:t>Introduced provisions to allow LRFD for soil actions</a:t>
            </a:r>
          </a:p>
          <a:p>
            <a:pPr marL="0" indent="0">
              <a:buFontTx/>
              <a:buNone/>
            </a:pPr>
            <a:endParaRPr lang="en-US" altLang="en-US" dirty="0">
              <a:solidFill>
                <a:srgbClr val="3F352B"/>
              </a:solidFill>
            </a:endParaRPr>
          </a:p>
          <a:p>
            <a:pPr marL="0" indent="0">
              <a:buFontTx/>
              <a:buNone/>
            </a:pPr>
            <a:r>
              <a:rPr lang="en-US" altLang="en-US" dirty="0">
                <a:solidFill>
                  <a:srgbClr val="3F352B"/>
                </a:solidFill>
              </a:rPr>
              <a:t>Phi factors based on material (clay vs. sand) and level of testing </a:t>
            </a:r>
          </a:p>
        </p:txBody>
      </p:sp>
      <p:sp>
        <p:nvSpPr>
          <p:cNvPr id="2" name="Title 1"/>
          <p:cNvSpPr>
            <a:spLocks noGrp="1"/>
          </p:cNvSpPr>
          <p:nvPr>
            <p:ph type="title"/>
          </p:nvPr>
        </p:nvSpPr>
        <p:spPr>
          <a:xfrm>
            <a:off x="827088" y="381000"/>
            <a:ext cx="7489825" cy="830263"/>
          </a:xfrm>
        </p:spPr>
        <p:txBody>
          <a:bodyPr/>
          <a:lstStyle/>
          <a:p>
            <a:pPr algn="ctr"/>
            <a:r>
              <a:rPr lang="en-US" altLang="en-US" dirty="0"/>
              <a:t>ASCE 7-16 =&gt; LRFD Soil Design</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6" descr="Plan"/>
          <p:cNvPicPr>
            <a:picLocks noChangeAspect="1" noChangeArrowheads="1"/>
          </p:cNvPicPr>
          <p:nvPr/>
        </p:nvPicPr>
        <p:blipFill>
          <a:blip r:embed="rId3">
            <a:extLst>
              <a:ext uri="{28A0092B-C50C-407E-A947-70E740481C1C}">
                <a14:useLocalDpi xmlns:a14="http://schemas.microsoft.com/office/drawing/2010/main" val="0"/>
              </a:ext>
            </a:extLst>
          </a:blip>
          <a:srcRect l="20540" t="47121" r="64053" b="29843"/>
          <a:stretch>
            <a:fillRect/>
          </a:stretch>
        </p:blipFill>
        <p:spPr bwMode="auto">
          <a:xfrm>
            <a:off x="533400" y="1308100"/>
            <a:ext cx="2362200" cy="433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8" name="Content Placeholder 1"/>
          <p:cNvSpPr>
            <a:spLocks noGrp="1"/>
          </p:cNvSpPr>
          <p:nvPr>
            <p:ph idx="4294967295"/>
          </p:nvPr>
        </p:nvSpPr>
        <p:spPr>
          <a:xfrm>
            <a:off x="3810000" y="1524000"/>
            <a:ext cx="5334000" cy="4800600"/>
          </a:xfrm>
        </p:spPr>
        <p:txBody>
          <a:bodyPr/>
          <a:lstStyle/>
          <a:p>
            <a:pPr marL="0" indent="0">
              <a:buFontTx/>
              <a:buNone/>
            </a:pPr>
            <a:r>
              <a:rPr lang="en-US" altLang="en-US" dirty="0">
                <a:solidFill>
                  <a:srgbClr val="3F352B"/>
                </a:solidFill>
              </a:rPr>
              <a:t>Code Design: </a:t>
            </a:r>
            <a:br>
              <a:rPr lang="en-US" altLang="en-US" dirty="0">
                <a:solidFill>
                  <a:srgbClr val="3F352B"/>
                </a:solidFill>
              </a:rPr>
            </a:br>
            <a:r>
              <a:rPr lang="en-US" altLang="en-US" dirty="0">
                <a:solidFill>
                  <a:srgbClr val="3F352B"/>
                </a:solidFill>
              </a:rPr>
              <a:t>40’x18’ footing</a:t>
            </a:r>
            <a:br>
              <a:rPr lang="en-US" altLang="en-US" dirty="0">
                <a:solidFill>
                  <a:srgbClr val="3F352B"/>
                </a:solidFill>
              </a:rPr>
            </a:br>
            <a:r>
              <a:rPr lang="en-US" altLang="en-US" dirty="0">
                <a:solidFill>
                  <a:srgbClr val="3F352B"/>
                </a:solidFill>
              </a:rPr>
              <a:t>14-#7 Long &amp; #7@12” Trans</a:t>
            </a:r>
          </a:p>
          <a:p>
            <a:pPr marL="0" indent="0">
              <a:buFontTx/>
              <a:buNone/>
            </a:pPr>
            <a:endParaRPr lang="en-US" altLang="en-US" dirty="0">
              <a:solidFill>
                <a:srgbClr val="3F352B"/>
              </a:solidFill>
            </a:endParaRPr>
          </a:p>
          <a:p>
            <a:pPr marL="0" indent="0">
              <a:buFontTx/>
              <a:buNone/>
            </a:pPr>
            <a:r>
              <a:rPr lang="en-US" altLang="en-US" dirty="0">
                <a:solidFill>
                  <a:srgbClr val="3F352B"/>
                </a:solidFill>
              </a:rPr>
              <a:t>Soil stronger than wall: </a:t>
            </a:r>
            <a:br>
              <a:rPr lang="en-US" altLang="en-US" dirty="0">
                <a:solidFill>
                  <a:srgbClr val="3F352B"/>
                </a:solidFill>
              </a:rPr>
            </a:br>
            <a:r>
              <a:rPr lang="en-US" altLang="en-US" dirty="0">
                <a:solidFill>
                  <a:srgbClr val="3F352B"/>
                </a:solidFill>
              </a:rPr>
              <a:t>40’x24’ footing</a:t>
            </a:r>
            <a:br>
              <a:rPr lang="en-US" altLang="en-US" dirty="0">
                <a:solidFill>
                  <a:srgbClr val="3F352B"/>
                </a:solidFill>
              </a:rPr>
            </a:br>
            <a:r>
              <a:rPr lang="en-US" altLang="en-US" dirty="0">
                <a:solidFill>
                  <a:srgbClr val="3F352B"/>
                </a:solidFill>
              </a:rPr>
              <a:t>16-#8 Long &amp; #8@12” Trans</a:t>
            </a:r>
          </a:p>
          <a:p>
            <a:pPr marL="0" indent="0">
              <a:buFontTx/>
              <a:buNone/>
            </a:pPr>
            <a:endParaRPr lang="en-US" altLang="en-US" dirty="0">
              <a:solidFill>
                <a:srgbClr val="3F352B"/>
              </a:solidFill>
            </a:endParaRPr>
          </a:p>
          <a:p>
            <a:pPr marL="0" indent="0">
              <a:buFontTx/>
              <a:buNone/>
            </a:pPr>
            <a:r>
              <a:rPr lang="en-US" altLang="en-US" dirty="0">
                <a:solidFill>
                  <a:srgbClr val="3F352B"/>
                </a:solidFill>
              </a:rPr>
              <a:t>Footing stronger than soil or wall</a:t>
            </a:r>
          </a:p>
          <a:p>
            <a:pPr marL="0" indent="0">
              <a:buFontTx/>
              <a:buNone/>
            </a:pPr>
            <a:r>
              <a:rPr lang="en-US" altLang="en-US" dirty="0">
                <a:solidFill>
                  <a:srgbClr val="3F352B"/>
                </a:solidFill>
              </a:rPr>
              <a:t>40’x18’ footing</a:t>
            </a:r>
            <a:br>
              <a:rPr lang="en-US" altLang="en-US" dirty="0">
                <a:solidFill>
                  <a:srgbClr val="3F352B"/>
                </a:solidFill>
              </a:rPr>
            </a:br>
            <a:r>
              <a:rPr lang="en-US" altLang="en-US" dirty="0">
                <a:solidFill>
                  <a:srgbClr val="3F352B"/>
                </a:solidFill>
              </a:rPr>
              <a:t>14-#8 Long &amp; #8@12” Trans</a:t>
            </a:r>
          </a:p>
          <a:p>
            <a:pPr marL="0" indent="0">
              <a:buFontTx/>
              <a:buNone/>
            </a:pPr>
            <a:endParaRPr lang="en-US" altLang="en-US" dirty="0">
              <a:solidFill>
                <a:srgbClr val="3F352B"/>
              </a:solidFill>
            </a:endParaRPr>
          </a:p>
          <a:p>
            <a:pPr marL="0" indent="0">
              <a:buFontTx/>
              <a:buNone/>
            </a:pPr>
            <a:endParaRPr lang="en-US" altLang="en-US" dirty="0">
              <a:solidFill>
                <a:srgbClr val="3F352B"/>
              </a:solidFill>
            </a:endParaRPr>
          </a:p>
        </p:txBody>
      </p:sp>
      <p:sp>
        <p:nvSpPr>
          <p:cNvPr id="6" name="Title 5"/>
          <p:cNvSpPr>
            <a:spLocks noGrp="1"/>
          </p:cNvSpPr>
          <p:nvPr>
            <p:ph type="title"/>
          </p:nvPr>
        </p:nvSpPr>
        <p:spPr>
          <a:xfrm>
            <a:off x="533400" y="236537"/>
            <a:ext cx="7718425" cy="830263"/>
          </a:xfrm>
        </p:spPr>
        <p:txBody>
          <a:bodyPr/>
          <a:lstStyle/>
          <a:p>
            <a:pPr algn="ctr"/>
            <a:r>
              <a:rPr lang="en-US" altLang="en-US" dirty="0"/>
              <a:t>Foundation Yielding – Example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3" descr="Waves from structure moving interfere with ground motion waves; Soil Hysteretic damping affects shaking building feels&#10;&#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648075"/>
            <a:ext cx="8294688" cy="241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 1" descr="Black Arrows pointing down"/>
          <p:cNvGrpSpPr/>
          <p:nvPr/>
        </p:nvGrpSpPr>
        <p:grpSpPr>
          <a:xfrm>
            <a:off x="4473575" y="3800475"/>
            <a:ext cx="1339850" cy="396875"/>
            <a:chOff x="4473575" y="4038600"/>
            <a:chExt cx="1339850" cy="396875"/>
          </a:xfrm>
        </p:grpSpPr>
        <p:cxnSp>
          <p:nvCxnSpPr>
            <p:cNvPr id="36869" name="Straight Arrow Connector 8"/>
            <p:cNvCxnSpPr>
              <a:cxnSpLocks noChangeShapeType="1"/>
            </p:cNvCxnSpPr>
            <p:nvPr/>
          </p:nvCxnSpPr>
          <p:spPr bwMode="auto">
            <a:xfrm flipH="1">
              <a:off x="4800600" y="4038600"/>
              <a:ext cx="152400" cy="381000"/>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6870" name="Straight Arrow Connector 10"/>
            <p:cNvCxnSpPr>
              <a:cxnSpLocks noChangeShapeType="1"/>
            </p:cNvCxnSpPr>
            <p:nvPr/>
          </p:nvCxnSpPr>
          <p:spPr bwMode="auto">
            <a:xfrm flipH="1">
              <a:off x="5105400" y="4038600"/>
              <a:ext cx="152400" cy="381000"/>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6871" name="Straight Arrow Connector 11"/>
            <p:cNvCxnSpPr>
              <a:cxnSpLocks noChangeShapeType="1"/>
            </p:cNvCxnSpPr>
            <p:nvPr/>
          </p:nvCxnSpPr>
          <p:spPr bwMode="auto">
            <a:xfrm flipH="1">
              <a:off x="5410200" y="4054475"/>
              <a:ext cx="152400" cy="381000"/>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6872" name="Straight Arrow Connector 12"/>
            <p:cNvCxnSpPr>
              <a:cxnSpLocks noChangeShapeType="1"/>
            </p:cNvCxnSpPr>
            <p:nvPr/>
          </p:nvCxnSpPr>
          <p:spPr bwMode="auto">
            <a:xfrm flipH="1">
              <a:off x="4473575" y="4054475"/>
              <a:ext cx="152400" cy="381000"/>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6873" name="Straight Arrow Connector 13"/>
            <p:cNvCxnSpPr>
              <a:cxnSpLocks noChangeShapeType="1"/>
            </p:cNvCxnSpPr>
            <p:nvPr/>
          </p:nvCxnSpPr>
          <p:spPr bwMode="auto">
            <a:xfrm flipH="1">
              <a:off x="5661025" y="4054475"/>
              <a:ext cx="152400" cy="381000"/>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grpSp>
      <p:pic>
        <p:nvPicPr>
          <p:cNvPr id="36868" name="Picture 2" descr="A way in which to model a building considering SSI effects. Shows a structure with foundation on vertical and horizontal springs and dashpots where the ends of the horizontal springs are subjected to an earthquake motion that varies over the depth. &#10;" title="(ii) System with Flexible Found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3338" y="533400"/>
            <a:ext cx="6161087" cy="326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75" name="TextBox 15"/>
          <p:cNvSpPr txBox="1">
            <a:spLocks noChangeArrowheads="1"/>
          </p:cNvSpPr>
          <p:nvPr/>
        </p:nvSpPr>
        <p:spPr bwMode="auto">
          <a:xfrm>
            <a:off x="4486274" y="5638800"/>
            <a:ext cx="32099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bg2"/>
              </a:buClr>
              <a:buChar char="&gt;"/>
              <a:defRPr sz="2100">
                <a:solidFill>
                  <a:schemeClr val="accent1"/>
                </a:solidFill>
                <a:latin typeface="Verdana" pitchFamily="34" charset="0"/>
              </a:defRPr>
            </a:lvl1pPr>
            <a:lvl2pPr marL="742950" indent="-285750">
              <a:spcBef>
                <a:spcPct val="20000"/>
              </a:spcBef>
              <a:buClr>
                <a:schemeClr val="bg2"/>
              </a:buClr>
              <a:buSzPct val="120000"/>
              <a:buChar char=" "/>
              <a:defRPr sz="1500">
                <a:solidFill>
                  <a:schemeClr val="tx2"/>
                </a:solidFill>
                <a:latin typeface="Arial" charset="0"/>
              </a:defRPr>
            </a:lvl2pPr>
            <a:lvl3pPr marL="1143000" indent="-228600">
              <a:spcBef>
                <a:spcPct val="20000"/>
              </a:spcBef>
              <a:buClr>
                <a:schemeClr val="bg2"/>
              </a:buClr>
              <a:buSzPct val="75000"/>
              <a:buChar char="•"/>
              <a:defRPr sz="1600" b="1">
                <a:solidFill>
                  <a:schemeClr val="tx2"/>
                </a:solidFill>
                <a:latin typeface="Verdana" pitchFamily="34" charset="0"/>
              </a:defRPr>
            </a:lvl3pPr>
            <a:lvl4pPr marL="1600200" indent="-228600">
              <a:spcBef>
                <a:spcPct val="20000"/>
              </a:spcBef>
              <a:buClr>
                <a:schemeClr val="bg2"/>
              </a:buClr>
              <a:buChar char="&g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a:lstStyle>
          <a:p>
            <a:pPr>
              <a:spcBef>
                <a:spcPct val="0"/>
              </a:spcBef>
              <a:buClrTx/>
              <a:buFontTx/>
              <a:buNone/>
            </a:pPr>
            <a:r>
              <a:rPr lang="en-US" altLang="en-US" sz="1800" dirty="0">
                <a:solidFill>
                  <a:schemeClr val="tx1"/>
                </a:solidFill>
                <a:latin typeface="Arial" charset="0"/>
                <a:cs typeface="Arial" charset="0"/>
              </a:rPr>
              <a:t>Soil Hysteretic damping affects shaking building feels</a:t>
            </a:r>
          </a:p>
        </p:txBody>
      </p:sp>
      <p:sp>
        <p:nvSpPr>
          <p:cNvPr id="36874" name="TextBox 14"/>
          <p:cNvSpPr txBox="1">
            <a:spLocks noChangeArrowheads="1"/>
          </p:cNvSpPr>
          <p:nvPr/>
        </p:nvSpPr>
        <p:spPr bwMode="auto">
          <a:xfrm>
            <a:off x="5867400" y="3952875"/>
            <a:ext cx="2667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Char char="&gt;"/>
              <a:defRPr sz="2100">
                <a:solidFill>
                  <a:schemeClr val="accent1"/>
                </a:solidFill>
                <a:latin typeface="Verdana" pitchFamily="34" charset="0"/>
              </a:defRPr>
            </a:lvl1pPr>
            <a:lvl2pPr marL="742950" indent="-285750">
              <a:spcBef>
                <a:spcPct val="20000"/>
              </a:spcBef>
              <a:buClr>
                <a:schemeClr val="bg2"/>
              </a:buClr>
              <a:buSzPct val="120000"/>
              <a:buChar char=" "/>
              <a:defRPr sz="1500">
                <a:solidFill>
                  <a:schemeClr val="tx2"/>
                </a:solidFill>
                <a:latin typeface="Arial" charset="0"/>
              </a:defRPr>
            </a:lvl2pPr>
            <a:lvl3pPr marL="1143000" indent="-228600">
              <a:spcBef>
                <a:spcPct val="20000"/>
              </a:spcBef>
              <a:buClr>
                <a:schemeClr val="bg2"/>
              </a:buClr>
              <a:buSzPct val="75000"/>
              <a:buChar char="•"/>
              <a:defRPr sz="1600" b="1">
                <a:solidFill>
                  <a:schemeClr val="tx2"/>
                </a:solidFill>
                <a:latin typeface="Verdana" pitchFamily="34" charset="0"/>
              </a:defRPr>
            </a:lvl3pPr>
            <a:lvl4pPr marL="1600200" indent="-228600">
              <a:spcBef>
                <a:spcPct val="20000"/>
              </a:spcBef>
              <a:buClr>
                <a:schemeClr val="bg2"/>
              </a:buClr>
              <a:buChar char="&g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a:lstStyle>
          <a:p>
            <a:pPr>
              <a:spcBef>
                <a:spcPct val="0"/>
              </a:spcBef>
              <a:buClrTx/>
              <a:buFontTx/>
              <a:buNone/>
            </a:pPr>
            <a:r>
              <a:rPr lang="en-US" altLang="en-US" sz="1800" dirty="0">
                <a:solidFill>
                  <a:schemeClr val="tx1"/>
                </a:solidFill>
                <a:latin typeface="Arial" charset="0"/>
                <a:cs typeface="Arial" charset="0"/>
              </a:rPr>
              <a:t>Waves from structure moving interfere with ground motion waves</a:t>
            </a:r>
          </a:p>
        </p:txBody>
      </p:sp>
      <p:sp>
        <p:nvSpPr>
          <p:cNvPr id="3" name="Title 2"/>
          <p:cNvSpPr>
            <a:spLocks noGrp="1"/>
          </p:cNvSpPr>
          <p:nvPr>
            <p:ph type="title"/>
          </p:nvPr>
        </p:nvSpPr>
        <p:spPr>
          <a:xfrm>
            <a:off x="304800" y="152400"/>
            <a:ext cx="3200400" cy="1743075"/>
          </a:xfrm>
        </p:spPr>
        <p:txBody>
          <a:bodyPr/>
          <a:lstStyle/>
          <a:p>
            <a:r>
              <a:rPr lang="en-US" altLang="en-US" sz="3600" dirty="0"/>
              <a:t>Foundation Damping</a:t>
            </a:r>
            <a:endParaRPr lang="en-US" sz="3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1"/>
          <p:cNvSpPr>
            <a:spLocks noGrp="1"/>
          </p:cNvSpPr>
          <p:nvPr>
            <p:ph idx="1"/>
          </p:nvPr>
        </p:nvSpPr>
        <p:spPr>
          <a:xfrm>
            <a:off x="1143000" y="1625600"/>
            <a:ext cx="6686550" cy="3175000"/>
          </a:xfrm>
        </p:spPr>
        <p:txBody>
          <a:bodyPr/>
          <a:lstStyle/>
          <a:p>
            <a:r>
              <a:rPr lang="en-US" altLang="en-US" dirty="0"/>
              <a:t>Radiation damping &amp; soil hysteretic damping addressed</a:t>
            </a:r>
          </a:p>
          <a:p>
            <a:endParaRPr lang="en-US" altLang="en-US" dirty="0"/>
          </a:p>
          <a:p>
            <a:r>
              <a:rPr lang="en-US" altLang="en-US" dirty="0"/>
              <a:t>Modification of the design base-shear or response spectrum</a:t>
            </a:r>
          </a:p>
          <a:p>
            <a:endParaRPr lang="en-US" altLang="en-US" dirty="0"/>
          </a:p>
          <a:p>
            <a:r>
              <a:rPr lang="en-US" altLang="en-US" dirty="0"/>
              <a:t>Explicit damping elements required for nonlinear analysis</a:t>
            </a:r>
          </a:p>
          <a:p>
            <a:endParaRPr lang="en-US" altLang="en-US" dirty="0"/>
          </a:p>
        </p:txBody>
      </p:sp>
      <p:sp>
        <p:nvSpPr>
          <p:cNvPr id="3" name="Title 2"/>
          <p:cNvSpPr>
            <a:spLocks noGrp="1"/>
          </p:cNvSpPr>
          <p:nvPr>
            <p:ph type="title"/>
          </p:nvPr>
        </p:nvSpPr>
        <p:spPr>
          <a:xfrm>
            <a:off x="1228725" y="381000"/>
            <a:ext cx="6515100" cy="830263"/>
          </a:xfrm>
        </p:spPr>
        <p:txBody>
          <a:bodyPr/>
          <a:lstStyle/>
          <a:p>
            <a:pPr algn="ctr"/>
            <a:r>
              <a:rPr lang="en-US" altLang="en-US" dirty="0"/>
              <a:t>Foundation Damping</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single degree of freedom representations of the rigid base model and the flexible base model. The flexible model shows rotation at the base.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4495800"/>
            <a:ext cx="4648200" cy="2067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63" name="Picture 2" descr="Two plots of spectral acceleration versus period, one (RIGHT) is on a linear scale and the other (LEFT) is on a log scale. &#10;&#10;Both show the effects of including foundation flexibility and foundation damp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94" y="652462"/>
            <a:ext cx="9066213" cy="3843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940052" y="1"/>
            <a:ext cx="5263896" cy="762000"/>
          </a:xfrm>
        </p:spPr>
        <p:txBody>
          <a:bodyPr/>
          <a:lstStyle/>
          <a:p>
            <a:pPr algn="ctr"/>
            <a:r>
              <a:rPr lang="en-US" altLang="en-US" dirty="0"/>
              <a:t>Foundation Damping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2775" y="1625600"/>
            <a:ext cx="4873625" cy="4394200"/>
          </a:xfrm>
        </p:spPr>
        <p:txBody>
          <a:bodyPr/>
          <a:lstStyle/>
          <a:p>
            <a:pPr>
              <a:buFont typeface="Arial" panose="020B0604020202020204" pitchFamily="34" charset="0"/>
              <a:buChar char="•"/>
              <a:defRPr/>
            </a:pPr>
            <a:r>
              <a:rPr lang="en-US" b="1" dirty="0">
                <a:solidFill>
                  <a:srgbClr val="3F352B"/>
                </a:solidFill>
                <a:latin typeface="Arial Narrow" panose="020B0606020202030204" pitchFamily="34" charset="0"/>
              </a:rPr>
              <a:t>Foundation Force-Deformation</a:t>
            </a:r>
          </a:p>
          <a:p>
            <a:pPr lvl="1">
              <a:defRPr/>
            </a:pPr>
            <a:r>
              <a:rPr lang="en-US" sz="2000" i="1" dirty="0">
                <a:solidFill>
                  <a:srgbClr val="3F352B"/>
                </a:solidFill>
              </a:rPr>
              <a:t>Foundation Flexibility</a:t>
            </a:r>
          </a:p>
          <a:p>
            <a:pPr lvl="1">
              <a:defRPr/>
            </a:pPr>
            <a:r>
              <a:rPr lang="en-US" sz="2000" i="1" dirty="0">
                <a:solidFill>
                  <a:srgbClr val="3F352B"/>
                </a:solidFill>
              </a:rPr>
              <a:t>Soil-Foundation Interface Yielding</a:t>
            </a:r>
          </a:p>
          <a:p>
            <a:pPr marL="0" indent="0">
              <a:buFontTx/>
              <a:buNone/>
              <a:defRPr/>
            </a:pPr>
            <a:endParaRPr lang="en-US" dirty="0">
              <a:solidFill>
                <a:srgbClr val="3F352B"/>
              </a:solidFill>
            </a:endParaRPr>
          </a:p>
          <a:p>
            <a:pPr>
              <a:buFont typeface="Arial" panose="020B0604020202020204" pitchFamily="34" charset="0"/>
              <a:buChar char="•"/>
              <a:defRPr/>
            </a:pPr>
            <a:r>
              <a:rPr lang="en-US" b="1" dirty="0">
                <a:solidFill>
                  <a:srgbClr val="3F352B"/>
                </a:solidFill>
                <a:latin typeface="Arial Narrow" panose="020B0606020202030204" pitchFamily="34" charset="0"/>
              </a:rPr>
              <a:t>Foundation Damping</a:t>
            </a:r>
          </a:p>
          <a:p>
            <a:pPr lvl="1">
              <a:defRPr/>
            </a:pPr>
            <a:r>
              <a:rPr lang="en-US" sz="2000" i="1" dirty="0">
                <a:solidFill>
                  <a:srgbClr val="3F352B"/>
                </a:solidFill>
              </a:rPr>
              <a:t>Radiation Damping</a:t>
            </a:r>
          </a:p>
          <a:p>
            <a:pPr lvl="1">
              <a:defRPr/>
            </a:pPr>
            <a:r>
              <a:rPr lang="en-US" sz="2000" i="1" dirty="0">
                <a:solidFill>
                  <a:srgbClr val="3F352B"/>
                </a:solidFill>
              </a:rPr>
              <a:t>Soil Hysteretic Damping</a:t>
            </a:r>
          </a:p>
          <a:p>
            <a:pPr>
              <a:defRPr/>
            </a:pPr>
            <a:endParaRPr lang="en-US" dirty="0">
              <a:solidFill>
                <a:srgbClr val="3F352B"/>
              </a:solidFill>
            </a:endParaRPr>
          </a:p>
          <a:p>
            <a:pPr>
              <a:buFont typeface="Arial" panose="020B0604020202020204" pitchFamily="34" charset="0"/>
              <a:buChar char="•"/>
              <a:defRPr/>
            </a:pPr>
            <a:r>
              <a:rPr lang="en-US" b="1" dirty="0">
                <a:solidFill>
                  <a:srgbClr val="3F352B"/>
                </a:solidFill>
                <a:latin typeface="Arial Narrow" panose="020B0606020202030204" pitchFamily="34" charset="0"/>
              </a:rPr>
              <a:t>Kinematic Interaction</a:t>
            </a:r>
          </a:p>
          <a:p>
            <a:pPr lvl="1">
              <a:defRPr/>
            </a:pPr>
            <a:r>
              <a:rPr lang="en-US" sz="2000" i="1" dirty="0">
                <a:solidFill>
                  <a:srgbClr val="3F352B"/>
                </a:solidFill>
              </a:rPr>
              <a:t>Base Slab Averaging</a:t>
            </a:r>
          </a:p>
          <a:p>
            <a:pPr lvl="1">
              <a:defRPr/>
            </a:pPr>
            <a:r>
              <a:rPr lang="en-US" sz="2000" i="1" dirty="0">
                <a:solidFill>
                  <a:srgbClr val="3F352B"/>
                </a:solidFill>
              </a:rPr>
              <a:t>Embedment</a:t>
            </a:r>
          </a:p>
        </p:txBody>
      </p:sp>
      <p:sp>
        <p:nvSpPr>
          <p:cNvPr id="6147" name="Title 2"/>
          <p:cNvSpPr>
            <a:spLocks noGrp="1"/>
          </p:cNvSpPr>
          <p:nvPr>
            <p:ph type="title"/>
          </p:nvPr>
        </p:nvSpPr>
        <p:spPr>
          <a:xfrm>
            <a:off x="1447800" y="381000"/>
            <a:ext cx="6515100" cy="830263"/>
          </a:xfrm>
        </p:spPr>
        <p:txBody>
          <a:bodyPr/>
          <a:lstStyle/>
          <a:p>
            <a:pPr algn="ctr"/>
            <a:r>
              <a:rPr lang="en-US" altLang="en-US">
                <a:solidFill>
                  <a:srgbClr val="002060"/>
                </a:solidFill>
                <a:latin typeface="Arial" charset="0"/>
                <a:cs typeface="Arial" charset="0"/>
              </a:rPr>
              <a:t>Soil-Structure Interaction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3" name="Picture 5" descr="equation for base shear including SS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4114800"/>
            <a:ext cx="4341813" cy="119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2" name="Picture 4" descr="equation for base shear including SS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6363" y="4419600"/>
            <a:ext cx="1976437" cy="47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ChangeArrowheads="1"/>
          </p:cNvSpPr>
          <p:nvPr/>
        </p:nvSpPr>
        <p:spPr bwMode="auto">
          <a:xfrm>
            <a:off x="914400" y="1752600"/>
            <a:ext cx="70104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spcAft>
                <a:spcPts val="600"/>
              </a:spcAft>
              <a:buClr>
                <a:schemeClr val="bg2"/>
              </a:buClr>
              <a:defRPr/>
            </a:pPr>
            <a:r>
              <a:rPr lang="en-US" sz="2100" dirty="0">
                <a:solidFill>
                  <a:srgbClr val="3F352B"/>
                </a:solidFill>
                <a:latin typeface="Verdana" pitchFamily="34" charset="0"/>
              </a:rPr>
              <a:t> How much SSI is in the R-factor?</a:t>
            </a:r>
          </a:p>
          <a:p>
            <a:pPr algn="ctr">
              <a:spcBef>
                <a:spcPct val="20000"/>
              </a:spcBef>
              <a:spcAft>
                <a:spcPts val="600"/>
              </a:spcAft>
              <a:buClr>
                <a:schemeClr val="bg2"/>
              </a:buClr>
              <a:defRPr/>
            </a:pPr>
            <a:endParaRPr lang="en-US" sz="2100" dirty="0">
              <a:solidFill>
                <a:srgbClr val="3F352B"/>
              </a:solidFill>
              <a:latin typeface="Verdana" pitchFamily="34" charset="0"/>
            </a:endParaRPr>
          </a:p>
          <a:p>
            <a:pPr algn="ctr">
              <a:spcBef>
                <a:spcPct val="20000"/>
              </a:spcBef>
              <a:spcAft>
                <a:spcPts val="600"/>
              </a:spcAft>
              <a:buClr>
                <a:schemeClr val="bg2"/>
              </a:buClr>
              <a:defRPr/>
            </a:pPr>
            <a:r>
              <a:rPr lang="en-US" sz="2100" dirty="0">
                <a:solidFill>
                  <a:srgbClr val="3F352B"/>
                </a:solidFill>
                <a:latin typeface="Verdana" pitchFamily="34" charset="0"/>
              </a:rPr>
              <a:t>ASCE 7-10 limited to a 30% reduction</a:t>
            </a:r>
          </a:p>
          <a:p>
            <a:pPr algn="ctr">
              <a:spcBef>
                <a:spcPct val="20000"/>
              </a:spcBef>
              <a:spcAft>
                <a:spcPts val="600"/>
              </a:spcAft>
              <a:buClr>
                <a:schemeClr val="bg2"/>
              </a:buClr>
              <a:defRPr/>
            </a:pPr>
            <a:endParaRPr lang="en-US" sz="2100" dirty="0">
              <a:solidFill>
                <a:srgbClr val="3F352B"/>
              </a:solidFill>
              <a:latin typeface="Verdana" pitchFamily="34" charset="0"/>
            </a:endParaRPr>
          </a:p>
          <a:p>
            <a:pPr algn="ctr">
              <a:spcBef>
                <a:spcPct val="20000"/>
              </a:spcBef>
              <a:spcAft>
                <a:spcPts val="600"/>
              </a:spcAft>
              <a:buClr>
                <a:schemeClr val="bg2"/>
              </a:buClr>
              <a:defRPr/>
            </a:pPr>
            <a:endParaRPr lang="en-US" sz="2100" dirty="0">
              <a:solidFill>
                <a:srgbClr val="3F352B"/>
              </a:solidFill>
              <a:latin typeface="Verdana" pitchFamily="34" charset="0"/>
            </a:endParaRPr>
          </a:p>
          <a:p>
            <a:pPr marL="342900" indent="-342900" algn="ctr">
              <a:spcBef>
                <a:spcPct val="20000"/>
              </a:spcBef>
              <a:spcAft>
                <a:spcPts val="600"/>
              </a:spcAft>
              <a:buClr>
                <a:schemeClr val="bg2"/>
              </a:buClr>
              <a:buFont typeface="Arial" pitchFamily="34" charset="0"/>
              <a:buChar char="•"/>
              <a:defRPr/>
            </a:pPr>
            <a:endParaRPr lang="en-US" sz="2100" dirty="0">
              <a:solidFill>
                <a:srgbClr val="3F352B"/>
              </a:solidFill>
              <a:latin typeface="Verdana" pitchFamily="34" charset="0"/>
            </a:endParaRPr>
          </a:p>
        </p:txBody>
      </p:sp>
      <p:sp>
        <p:nvSpPr>
          <p:cNvPr id="2" name="Title 1"/>
          <p:cNvSpPr>
            <a:spLocks noGrp="1"/>
          </p:cNvSpPr>
          <p:nvPr>
            <p:ph type="title"/>
          </p:nvPr>
        </p:nvSpPr>
        <p:spPr>
          <a:xfrm>
            <a:off x="381000" y="388937"/>
            <a:ext cx="8077200" cy="830263"/>
          </a:xfrm>
        </p:spPr>
        <p:txBody>
          <a:bodyPr/>
          <a:lstStyle/>
          <a:p>
            <a:pPr algn="ctr"/>
            <a:r>
              <a:rPr lang="en-US" altLang="en-US" dirty="0"/>
              <a:t>Foundation Damping &amp; the R-Factor</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3" descr="Equations included in ASCE 7-16"/>
          <p:cNvSpPr>
            <a:spLocks noRot="1" noChangeAspect="1" noMove="1" noResize="1" noEditPoints="1" noAdjustHandles="1" noChangeArrowheads="1" noChangeShapeType="1" noTextEdit="1"/>
          </p:cNvSpPr>
          <p:nvPr/>
        </p:nvSpPr>
        <p:spPr bwMode="auto">
          <a:xfrm>
            <a:off x="3702050" y="3048000"/>
            <a:ext cx="3475038" cy="1066800"/>
          </a:xfrm>
          <a:prstGeom prst="rect">
            <a:avLst/>
          </a:prstGeom>
          <a:blipFill rotWithShape="0">
            <a:blip r:embed="rId4"/>
            <a:srcRect/>
            <a:stretch>
              <a:fillRect l="-57444" t="-1" r="-64027" b="15804"/>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solidFill>
                  <a:srgbClr val="3F352B"/>
                </a:solidFill>
              </a:rPr>
              <a:t> </a:t>
            </a:r>
          </a:p>
        </p:txBody>
      </p:sp>
      <p:graphicFrame>
        <p:nvGraphicFramePr>
          <p:cNvPr id="45066" name="Object 24" descr="Equations included in ASCE 7-16"/>
          <p:cNvGraphicFramePr>
            <a:graphicFrameLocks noChangeAspect="1"/>
          </p:cNvGraphicFramePr>
          <p:nvPr>
            <p:extLst>
              <p:ext uri="{D42A27DB-BD31-4B8C-83A1-F6EECF244321}">
                <p14:modId xmlns:p14="http://schemas.microsoft.com/office/powerpoint/2010/main" val="4217644215"/>
              </p:ext>
            </p:extLst>
          </p:nvPr>
        </p:nvGraphicFramePr>
        <p:xfrm>
          <a:off x="1447800" y="3429000"/>
          <a:ext cx="1900238" cy="808037"/>
        </p:xfrm>
        <a:graphic>
          <a:graphicData uri="http://schemas.openxmlformats.org/presentationml/2006/ole">
            <mc:AlternateContent xmlns:mc="http://schemas.openxmlformats.org/markup-compatibility/2006">
              <mc:Choice xmlns:v="urn:schemas-microsoft-com:vml" Requires="v">
                <p:oleObj spid="_x0000_s45106" name="Equation" r:id="rId5" imgW="1218671" imgH="495085" progId="Equation.3">
                  <p:embed/>
                </p:oleObj>
              </mc:Choice>
              <mc:Fallback>
                <p:oleObj name="Equation" r:id="rId5" imgW="1218671" imgH="495085" progId="Equation.3">
                  <p:embed/>
                  <p:pic>
                    <p:nvPicPr>
                      <p:cNvPr id="0" name="Object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3429000"/>
                        <a:ext cx="1900238" cy="80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061" name="Rectangle 3" title="Equations included in ASCE 7-16"/>
          <p:cNvSpPr>
            <a:spLocks noRot="1" noChangeAspect="1" noMove="1" noResize="1" noEditPoints="1" noAdjustHandles="1" noChangeArrowheads="1" noChangeShapeType="1" noTextEdit="1"/>
          </p:cNvSpPr>
          <p:nvPr/>
        </p:nvSpPr>
        <p:spPr bwMode="auto">
          <a:xfrm>
            <a:off x="3702050" y="1854200"/>
            <a:ext cx="3475038" cy="1117600"/>
          </a:xfrm>
          <a:prstGeom prst="rect">
            <a:avLst/>
          </a:prstGeom>
          <a:blipFill dpi="0" rotWithShape="0">
            <a:blip r:embed="rId7"/>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aphicFrame>
        <p:nvGraphicFramePr>
          <p:cNvPr id="45060" name="Object 2" descr="Equations included in ASCE 7-16"/>
          <p:cNvGraphicFramePr>
            <a:graphicFrameLocks noChangeAspect="1"/>
          </p:cNvGraphicFramePr>
          <p:nvPr>
            <p:extLst>
              <p:ext uri="{D42A27DB-BD31-4B8C-83A1-F6EECF244321}">
                <p14:modId xmlns:p14="http://schemas.microsoft.com/office/powerpoint/2010/main" val="1570640723"/>
              </p:ext>
            </p:extLst>
          </p:nvPr>
        </p:nvGraphicFramePr>
        <p:xfrm>
          <a:off x="1355725" y="1987550"/>
          <a:ext cx="1933575" cy="779462"/>
        </p:xfrm>
        <a:graphic>
          <a:graphicData uri="http://schemas.openxmlformats.org/presentationml/2006/ole">
            <mc:AlternateContent xmlns:mc="http://schemas.openxmlformats.org/markup-compatibility/2006">
              <mc:Choice xmlns:v="urn:schemas-microsoft-com:vml" Requires="v">
                <p:oleObj spid="_x0000_s45107" name="Equation" r:id="rId8" imgW="1282700" imgH="508000" progId="Equation.3">
                  <p:embed/>
                </p:oleObj>
              </mc:Choice>
              <mc:Fallback>
                <p:oleObj name="Equation" r:id="rId8" imgW="1282700" imgH="508000" progId="Equation.3">
                  <p:embed/>
                  <p:pic>
                    <p:nvPicPr>
                      <p:cNvPr id="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55725" y="1987550"/>
                        <a:ext cx="1933575" cy="77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36588" y="381000"/>
            <a:ext cx="7870825" cy="830263"/>
          </a:xfrm>
        </p:spPr>
        <p:txBody>
          <a:bodyPr/>
          <a:lstStyle/>
          <a:p>
            <a:pPr algn="ctr"/>
            <a:r>
              <a:rPr lang="en-US" altLang="en-US" dirty="0">
                <a:solidFill>
                  <a:srgbClr val="3F352B"/>
                </a:solidFill>
              </a:rPr>
              <a:t>ASCE 7-16 Foundation Damping</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Table 28" descr="Soil damping increases with the magnitude of the seismic shaking and the flexibility of the soil." title="Soil damping (Beta-s) values based on effective peak acceleration and site class"/>
          <p:cNvGraphicFramePr>
            <a:graphicFrameLocks noGrp="1"/>
          </p:cNvGraphicFramePr>
          <p:nvPr>
            <p:extLst>
              <p:ext uri="{D42A27DB-BD31-4B8C-83A1-F6EECF244321}">
                <p14:modId xmlns:p14="http://schemas.microsoft.com/office/powerpoint/2010/main" val="3474213215"/>
              </p:ext>
            </p:extLst>
          </p:nvPr>
        </p:nvGraphicFramePr>
        <p:xfrm>
          <a:off x="914400" y="1676400"/>
          <a:ext cx="7086601" cy="3749673"/>
        </p:xfrm>
        <a:graphic>
          <a:graphicData uri="http://schemas.openxmlformats.org/drawingml/2006/table">
            <a:tbl>
              <a:tblPr firstRow="1" firstCol="1" bandRow="1">
                <a:tableStyleId>{073A0DAA-6AF3-43AB-8588-CEC1D06C72B9}</a:tableStyleId>
              </a:tblPr>
              <a:tblGrid>
                <a:gridCol w="1686655">
                  <a:extLst>
                    <a:ext uri="{9D8B030D-6E8A-4147-A177-3AD203B41FA5}">
                      <a16:colId xmlns:a16="http://schemas.microsoft.com/office/drawing/2014/main" val="20000"/>
                    </a:ext>
                  </a:extLst>
                </a:gridCol>
                <a:gridCol w="418847">
                  <a:extLst>
                    <a:ext uri="{9D8B030D-6E8A-4147-A177-3AD203B41FA5}">
                      <a16:colId xmlns:a16="http://schemas.microsoft.com/office/drawing/2014/main" val="20001"/>
                    </a:ext>
                  </a:extLst>
                </a:gridCol>
                <a:gridCol w="845569">
                  <a:extLst>
                    <a:ext uri="{9D8B030D-6E8A-4147-A177-3AD203B41FA5}">
                      <a16:colId xmlns:a16="http://schemas.microsoft.com/office/drawing/2014/main" val="20002"/>
                    </a:ext>
                  </a:extLst>
                </a:gridCol>
                <a:gridCol w="1094030">
                  <a:extLst>
                    <a:ext uri="{9D8B030D-6E8A-4147-A177-3AD203B41FA5}">
                      <a16:colId xmlns:a16="http://schemas.microsoft.com/office/drawing/2014/main" val="20003"/>
                    </a:ext>
                  </a:extLst>
                </a:gridCol>
                <a:gridCol w="1520750">
                  <a:extLst>
                    <a:ext uri="{9D8B030D-6E8A-4147-A177-3AD203B41FA5}">
                      <a16:colId xmlns:a16="http://schemas.microsoft.com/office/drawing/2014/main" val="20004"/>
                    </a:ext>
                  </a:extLst>
                </a:gridCol>
                <a:gridCol w="1520750">
                  <a:extLst>
                    <a:ext uri="{9D8B030D-6E8A-4147-A177-3AD203B41FA5}">
                      <a16:colId xmlns:a16="http://schemas.microsoft.com/office/drawing/2014/main" val="20005"/>
                    </a:ext>
                  </a:extLst>
                </a:gridCol>
              </a:tblGrid>
              <a:tr h="442376">
                <a:tc gridSpan="2">
                  <a:txBody>
                    <a:bodyPr/>
                    <a:lstStyle/>
                    <a:p>
                      <a:pPr marL="0" marR="0">
                        <a:spcBef>
                          <a:spcPts val="0"/>
                        </a:spcBef>
                        <a:spcAft>
                          <a:spcPts val="0"/>
                        </a:spcAft>
                      </a:pPr>
                      <a:r>
                        <a:rPr lang="en-US" sz="1800" dirty="0">
                          <a:effectLst/>
                        </a:rPr>
                        <a:t> </a:t>
                      </a:r>
                      <a:endParaRPr lang="en-US" sz="1800" dirty="0">
                        <a:effectLst/>
                        <a:latin typeface="Courier New" panose="02070309020205020404" pitchFamily="49" charset="0"/>
                        <a:ea typeface="Times New Roman" panose="02020603050405020304" pitchFamily="18" charset="0"/>
                      </a:endParaRPr>
                    </a:p>
                  </a:txBody>
                  <a:tcPr marL="59982" marR="59982" marT="0" marB="0"/>
                </a:tc>
                <a:tc hMerge="1">
                  <a:txBody>
                    <a:bodyPr/>
                    <a:lstStyle/>
                    <a:p>
                      <a:endParaRPr lang="en-US"/>
                    </a:p>
                  </a:txBody>
                  <a:tcPr/>
                </a:tc>
                <a:tc gridSpan="4">
                  <a:txBody>
                    <a:bodyPr/>
                    <a:lstStyle/>
                    <a:p>
                      <a:pPr marL="0" marR="0">
                        <a:spcBef>
                          <a:spcPts val="0"/>
                        </a:spcBef>
                        <a:spcAft>
                          <a:spcPts val="0"/>
                        </a:spcAft>
                      </a:pPr>
                      <a:r>
                        <a:rPr lang="en-US" sz="1800" dirty="0">
                          <a:effectLst/>
                        </a:rPr>
                        <a:t>Effective Peak Acceleration, S</a:t>
                      </a:r>
                      <a:r>
                        <a:rPr lang="en-US" sz="1800" baseline="-25000" dirty="0">
                          <a:effectLst/>
                        </a:rPr>
                        <a:t>DS</a:t>
                      </a:r>
                      <a:r>
                        <a:rPr lang="en-US" sz="1800" dirty="0">
                          <a:effectLst/>
                        </a:rPr>
                        <a:t> /2.5</a:t>
                      </a:r>
                      <a:r>
                        <a:rPr lang="en-US" sz="1800" baseline="30000" dirty="0">
                          <a:effectLst/>
                        </a:rPr>
                        <a:t>1</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84752">
                <a:tc>
                  <a:txBody>
                    <a:bodyPr/>
                    <a:lstStyle/>
                    <a:p>
                      <a:pPr marL="0" marR="0">
                        <a:spcBef>
                          <a:spcPts val="0"/>
                        </a:spcBef>
                        <a:spcAft>
                          <a:spcPts val="0"/>
                        </a:spcAft>
                      </a:pPr>
                      <a:r>
                        <a:rPr lang="en-US" sz="1800" dirty="0">
                          <a:effectLst/>
                        </a:rPr>
                        <a:t>Site Class</a:t>
                      </a:r>
                      <a:endParaRPr lang="en-US" sz="1800" dirty="0">
                        <a:effectLst/>
                        <a:latin typeface="Courier New" panose="02070309020205020404" pitchFamily="49" charset="0"/>
                        <a:ea typeface="Times New Roman" panose="02020603050405020304" pitchFamily="18" charset="0"/>
                      </a:endParaRPr>
                    </a:p>
                  </a:txBody>
                  <a:tcPr marL="59982" marR="59982" marT="0" marB="0" anchor="b"/>
                </a:tc>
                <a:tc gridSpan="2">
                  <a:txBody>
                    <a:bodyPr/>
                    <a:lstStyle/>
                    <a:p>
                      <a:pPr marL="0" marR="0" algn="ctr">
                        <a:spcBef>
                          <a:spcPts val="0"/>
                        </a:spcBef>
                        <a:spcAft>
                          <a:spcPts val="0"/>
                        </a:spcAft>
                      </a:pPr>
                      <a:r>
                        <a:rPr lang="en-US" sz="1800" dirty="0">
                          <a:effectLst/>
                        </a:rPr>
                        <a:t>S</a:t>
                      </a:r>
                      <a:r>
                        <a:rPr lang="en-US" sz="1800" baseline="-25000" dirty="0">
                          <a:effectLst/>
                        </a:rPr>
                        <a:t>DS</a:t>
                      </a:r>
                      <a:r>
                        <a:rPr lang="en-US" sz="1800" dirty="0">
                          <a:effectLst/>
                        </a:rPr>
                        <a:t> /2.5 = 0</a:t>
                      </a:r>
                      <a:endParaRPr lang="en-US" sz="1800" dirty="0">
                        <a:effectLst/>
                        <a:latin typeface="Courier New" panose="02070309020205020404" pitchFamily="49" charset="0"/>
                        <a:ea typeface="Times New Roman" panose="02020603050405020304" pitchFamily="18" charset="0"/>
                      </a:endParaRPr>
                    </a:p>
                  </a:txBody>
                  <a:tcPr marL="59982" marR="59982" marT="0" marB="0" anchor="b"/>
                </a:tc>
                <a:tc hMerge="1">
                  <a:txBody>
                    <a:bodyPr/>
                    <a:lstStyle/>
                    <a:p>
                      <a:endParaRPr lang="en-US"/>
                    </a:p>
                  </a:txBody>
                  <a:tcPr/>
                </a:tc>
                <a:tc>
                  <a:txBody>
                    <a:bodyPr/>
                    <a:lstStyle/>
                    <a:p>
                      <a:pPr marL="0" marR="0" algn="ctr">
                        <a:spcBef>
                          <a:spcPts val="0"/>
                        </a:spcBef>
                        <a:spcAft>
                          <a:spcPts val="0"/>
                        </a:spcAft>
                      </a:pPr>
                      <a:r>
                        <a:rPr lang="en-US" sz="1800" dirty="0">
                          <a:effectLst/>
                        </a:rPr>
                        <a:t>S</a:t>
                      </a:r>
                      <a:r>
                        <a:rPr lang="en-US" sz="1800" baseline="-25000" dirty="0">
                          <a:effectLst/>
                        </a:rPr>
                        <a:t>DS</a:t>
                      </a:r>
                      <a:r>
                        <a:rPr lang="en-US" sz="1800" dirty="0">
                          <a:effectLst/>
                        </a:rPr>
                        <a:t> /2.5 = 0.1</a:t>
                      </a:r>
                      <a:endParaRPr lang="en-US" sz="1800" dirty="0">
                        <a:effectLst/>
                        <a:latin typeface="Courier New" panose="02070309020205020404" pitchFamily="49" charset="0"/>
                        <a:ea typeface="Times New Roman" panose="02020603050405020304" pitchFamily="18" charset="0"/>
                      </a:endParaRPr>
                    </a:p>
                  </a:txBody>
                  <a:tcPr marL="59982" marR="59982" marT="0" marB="0" anchor="b"/>
                </a:tc>
                <a:tc>
                  <a:txBody>
                    <a:bodyPr/>
                    <a:lstStyle/>
                    <a:p>
                      <a:pPr marL="0" marR="0" algn="ctr">
                        <a:spcBef>
                          <a:spcPts val="0"/>
                        </a:spcBef>
                        <a:spcAft>
                          <a:spcPts val="0"/>
                        </a:spcAft>
                      </a:pPr>
                      <a:r>
                        <a:rPr lang="en-US" sz="1800" dirty="0">
                          <a:effectLst/>
                        </a:rPr>
                        <a:t>S</a:t>
                      </a:r>
                      <a:r>
                        <a:rPr lang="en-US" sz="1800" baseline="-25000" dirty="0">
                          <a:effectLst/>
                        </a:rPr>
                        <a:t>DS</a:t>
                      </a:r>
                      <a:r>
                        <a:rPr lang="en-US" sz="1800" dirty="0">
                          <a:effectLst/>
                        </a:rPr>
                        <a:t> /2.5 = 0.4</a:t>
                      </a:r>
                      <a:endParaRPr lang="en-US" sz="1800" dirty="0">
                        <a:effectLst/>
                        <a:latin typeface="Courier New" panose="02070309020205020404" pitchFamily="49" charset="0"/>
                        <a:ea typeface="Times New Roman" panose="02020603050405020304" pitchFamily="18" charset="0"/>
                      </a:endParaRPr>
                    </a:p>
                  </a:txBody>
                  <a:tcPr marL="59982" marR="59982" marT="0" marB="0" anchor="b"/>
                </a:tc>
                <a:tc>
                  <a:txBody>
                    <a:bodyPr/>
                    <a:lstStyle/>
                    <a:p>
                      <a:pPr marL="0" marR="0" algn="ctr">
                        <a:spcBef>
                          <a:spcPts val="0"/>
                        </a:spcBef>
                        <a:spcAft>
                          <a:spcPts val="0"/>
                        </a:spcAft>
                      </a:pPr>
                      <a:r>
                        <a:rPr lang="en-US" sz="1800">
                          <a:effectLst/>
                        </a:rPr>
                        <a:t>S</a:t>
                      </a:r>
                      <a:r>
                        <a:rPr lang="en-US" sz="1800" baseline="-25000">
                          <a:effectLst/>
                        </a:rPr>
                        <a:t>DS</a:t>
                      </a:r>
                      <a:r>
                        <a:rPr lang="en-US" sz="1800">
                          <a:effectLst/>
                        </a:rPr>
                        <a:t> /2.5 = 0.8</a:t>
                      </a:r>
                      <a:endParaRPr lang="en-US" sz="1800">
                        <a:effectLst/>
                        <a:latin typeface="Courier New" panose="02070309020205020404" pitchFamily="49" charset="0"/>
                        <a:ea typeface="Times New Roman" panose="02020603050405020304" pitchFamily="18" charset="0"/>
                      </a:endParaRPr>
                    </a:p>
                  </a:txBody>
                  <a:tcPr marL="59982" marR="59982" marT="0" marB="0" anchor="b"/>
                </a:tc>
                <a:extLst>
                  <a:ext uri="{0D108BD9-81ED-4DB2-BD59-A6C34878D82A}">
                    <a16:rowId xmlns:a16="http://schemas.microsoft.com/office/drawing/2014/main" val="10001"/>
                  </a:ext>
                </a:extLst>
              </a:tr>
              <a:tr h="429645">
                <a:tc>
                  <a:txBody>
                    <a:bodyPr/>
                    <a:lstStyle/>
                    <a:p>
                      <a:pPr marL="0" marR="0" algn="ctr">
                        <a:spcBef>
                          <a:spcPts val="0"/>
                        </a:spcBef>
                        <a:spcAft>
                          <a:spcPts val="0"/>
                        </a:spcAft>
                      </a:pPr>
                      <a:r>
                        <a:rPr lang="en-US" sz="1800" dirty="0">
                          <a:effectLst/>
                        </a:rPr>
                        <a:t>A</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gridSpan="2">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hMerge="1">
                  <a:txBody>
                    <a:bodyPr/>
                    <a:lstStyle/>
                    <a:p>
                      <a:endParaRPr lang="en-US"/>
                    </a:p>
                  </a:txBody>
                  <a:tcP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2"/>
                  </a:ext>
                </a:extLst>
              </a:tr>
              <a:tr h="429645">
                <a:tc>
                  <a:txBody>
                    <a:bodyPr/>
                    <a:lstStyle/>
                    <a:p>
                      <a:pPr marL="0" marR="0" algn="ctr">
                        <a:spcBef>
                          <a:spcPts val="0"/>
                        </a:spcBef>
                        <a:spcAft>
                          <a:spcPts val="0"/>
                        </a:spcAft>
                      </a:pPr>
                      <a:r>
                        <a:rPr lang="en-US" sz="1800" dirty="0">
                          <a:effectLst/>
                        </a:rPr>
                        <a:t>B</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gridSpan="2">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hMerge="1">
                  <a:txBody>
                    <a:bodyPr/>
                    <a:lstStyle/>
                    <a:p>
                      <a:endParaRPr lang="en-US"/>
                    </a:p>
                  </a:txBody>
                  <a:tcP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0.02</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3"/>
                  </a:ext>
                </a:extLst>
              </a:tr>
              <a:tr h="429645">
                <a:tc>
                  <a:txBody>
                    <a:bodyPr/>
                    <a:lstStyle/>
                    <a:p>
                      <a:pPr marL="0" marR="0" algn="ctr">
                        <a:spcBef>
                          <a:spcPts val="0"/>
                        </a:spcBef>
                        <a:spcAft>
                          <a:spcPts val="0"/>
                        </a:spcAft>
                      </a:pPr>
                      <a:r>
                        <a:rPr lang="en-US" sz="1800" dirty="0">
                          <a:effectLst/>
                        </a:rPr>
                        <a:t>C</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gridSpan="2">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hMerge="1">
                  <a:txBody>
                    <a:bodyPr/>
                    <a:lstStyle/>
                    <a:p>
                      <a:endParaRPr lang="en-US"/>
                    </a:p>
                  </a:txBody>
                  <a:tcP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0.03</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0.05</a:t>
                      </a:r>
                      <a:endParaRPr lang="en-US" sz="180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4"/>
                  </a:ext>
                </a:extLst>
              </a:tr>
              <a:tr h="429645">
                <a:tc>
                  <a:txBody>
                    <a:bodyPr/>
                    <a:lstStyle/>
                    <a:p>
                      <a:pPr marL="0" marR="0" algn="ctr">
                        <a:spcBef>
                          <a:spcPts val="0"/>
                        </a:spcBef>
                        <a:spcAft>
                          <a:spcPts val="0"/>
                        </a:spcAft>
                      </a:pPr>
                      <a:r>
                        <a:rPr lang="en-US" sz="1800" dirty="0">
                          <a:effectLst/>
                        </a:rPr>
                        <a:t>D</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gridSpan="2">
                  <a:txBody>
                    <a:bodyPr/>
                    <a:lstStyle/>
                    <a:p>
                      <a:pPr marL="0" marR="0" algn="ctr">
                        <a:spcBef>
                          <a:spcPts val="0"/>
                        </a:spcBef>
                        <a:spcAft>
                          <a:spcPts val="0"/>
                        </a:spcAft>
                      </a:pPr>
                      <a:r>
                        <a:rPr lang="en-US" sz="1800" dirty="0">
                          <a:effectLst/>
                        </a:rPr>
                        <a:t>0.01</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hMerge="1">
                  <a:txBody>
                    <a:bodyPr/>
                    <a:lstStyle/>
                    <a:p>
                      <a:endParaRPr lang="en-US"/>
                    </a:p>
                  </a:txBody>
                  <a:tcPr/>
                </a:tc>
                <a:tc>
                  <a:txBody>
                    <a:bodyPr/>
                    <a:lstStyle/>
                    <a:p>
                      <a:pPr marL="0" marR="0" algn="ctr">
                        <a:spcBef>
                          <a:spcPts val="0"/>
                        </a:spcBef>
                        <a:spcAft>
                          <a:spcPts val="0"/>
                        </a:spcAft>
                      </a:pPr>
                      <a:r>
                        <a:rPr lang="en-US" sz="1800">
                          <a:effectLst/>
                        </a:rPr>
                        <a:t>0.02</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0.07</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0.15</a:t>
                      </a:r>
                      <a:endParaRPr lang="en-US" sz="180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5"/>
                  </a:ext>
                </a:extLst>
              </a:tr>
              <a:tr h="429645">
                <a:tc>
                  <a:txBody>
                    <a:bodyPr/>
                    <a:lstStyle/>
                    <a:p>
                      <a:pPr marL="0" marR="0" algn="ctr">
                        <a:spcBef>
                          <a:spcPts val="0"/>
                        </a:spcBef>
                        <a:spcAft>
                          <a:spcPts val="0"/>
                        </a:spcAft>
                      </a:pPr>
                      <a:r>
                        <a:rPr lang="en-US" sz="1800" dirty="0">
                          <a:effectLst/>
                        </a:rPr>
                        <a:t>E</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gridSpan="2">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hMerge="1">
                  <a:txBody>
                    <a:bodyPr/>
                    <a:lstStyle/>
                    <a:p>
                      <a:endParaRPr lang="en-US"/>
                    </a:p>
                  </a:txBody>
                  <a:tcPr/>
                </a:tc>
                <a:tc>
                  <a:txBody>
                    <a:bodyPr/>
                    <a:lstStyle/>
                    <a:p>
                      <a:pPr marL="0" marR="0" algn="ctr">
                        <a:spcBef>
                          <a:spcPts val="0"/>
                        </a:spcBef>
                        <a:spcAft>
                          <a:spcPts val="0"/>
                        </a:spcAft>
                      </a:pPr>
                      <a:r>
                        <a:rPr lang="en-US" sz="1800">
                          <a:effectLst/>
                        </a:rPr>
                        <a:t>0.05</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0.20</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a:t>
                      </a:r>
                      <a:endParaRPr lang="en-US" sz="180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6"/>
                  </a:ext>
                </a:extLst>
              </a:tr>
              <a:tr h="274320">
                <a:tc>
                  <a:txBody>
                    <a:bodyPr/>
                    <a:lstStyle/>
                    <a:p>
                      <a:pPr marL="0" marR="0" algn="ctr">
                        <a:spcBef>
                          <a:spcPts val="0"/>
                        </a:spcBef>
                        <a:spcAft>
                          <a:spcPts val="0"/>
                        </a:spcAft>
                      </a:pPr>
                      <a:r>
                        <a:rPr lang="en-US" sz="1800" dirty="0">
                          <a:effectLst/>
                        </a:rPr>
                        <a:t>F</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gridSpan="2">
                  <a:txBody>
                    <a:bodyPr/>
                    <a:lstStyle/>
                    <a:p>
                      <a:pPr marL="0" marR="0" algn="ctr">
                        <a:spcBef>
                          <a:spcPts val="0"/>
                        </a:spcBef>
                        <a:spcAft>
                          <a:spcPts val="0"/>
                        </a:spcAft>
                      </a:pPr>
                      <a:r>
                        <a:rPr lang="en-US" sz="1800" dirty="0">
                          <a:effectLst/>
                        </a:rPr>
                        <a:t>*</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hMerge="1">
                  <a:txBody>
                    <a:bodyPr/>
                    <a:lstStyle/>
                    <a:p>
                      <a:endParaRPr lang="en-US"/>
                    </a:p>
                  </a:txBody>
                  <a:tcPr/>
                </a:tc>
                <a:tc>
                  <a:txBody>
                    <a:bodyPr/>
                    <a:lstStyle/>
                    <a:p>
                      <a:pPr marL="0" marR="0" algn="ctr">
                        <a:spcBef>
                          <a:spcPts val="0"/>
                        </a:spcBef>
                        <a:spcAft>
                          <a:spcPts val="0"/>
                        </a:spcAft>
                      </a:pPr>
                      <a:r>
                        <a:rPr lang="en-US" sz="1800">
                          <a:effectLst/>
                        </a:rPr>
                        <a:t>*</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7"/>
                  </a:ext>
                </a:extLst>
              </a:tr>
            </a:tbl>
          </a:graphicData>
        </a:graphic>
      </p:graphicFrame>
      <p:sp>
        <p:nvSpPr>
          <p:cNvPr id="2" name="Title 1"/>
          <p:cNvSpPr>
            <a:spLocks noGrp="1"/>
          </p:cNvSpPr>
          <p:nvPr>
            <p:ph type="title"/>
          </p:nvPr>
        </p:nvSpPr>
        <p:spPr>
          <a:xfrm>
            <a:off x="1200150" y="457200"/>
            <a:ext cx="6515100" cy="830263"/>
          </a:xfrm>
        </p:spPr>
        <p:txBody>
          <a:bodyPr/>
          <a:lstStyle/>
          <a:p>
            <a:pPr algn="ctr"/>
            <a:r>
              <a:rPr lang="en-US" altLang="en-US" dirty="0">
                <a:solidFill>
                  <a:srgbClr val="3F352B"/>
                </a:solidFill>
              </a:rPr>
              <a:t>Soil Damping</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160" name="Object 7" title="Equation 19.3-14"/>
          <p:cNvGraphicFramePr>
            <a:graphicFrameLocks noChangeAspect="1"/>
          </p:cNvGraphicFramePr>
          <p:nvPr>
            <p:extLst>
              <p:ext uri="{D42A27DB-BD31-4B8C-83A1-F6EECF244321}">
                <p14:modId xmlns:p14="http://schemas.microsoft.com/office/powerpoint/2010/main" val="884414409"/>
              </p:ext>
            </p:extLst>
          </p:nvPr>
        </p:nvGraphicFramePr>
        <p:xfrm>
          <a:off x="3313143" y="5123665"/>
          <a:ext cx="2514600" cy="1057275"/>
        </p:xfrm>
        <a:graphic>
          <a:graphicData uri="http://schemas.openxmlformats.org/presentationml/2006/ole">
            <mc:AlternateContent xmlns:mc="http://schemas.openxmlformats.org/markup-compatibility/2006">
              <mc:Choice xmlns:v="urn:schemas-microsoft-com:vml" Requires="v">
                <p:oleObj spid="_x0000_s49296" r:id="rId4" imgW="2527300" imgH="1066800" progId="Equation.DSMT4">
                  <p:embed/>
                </p:oleObj>
              </mc:Choice>
              <mc:Fallback>
                <p:oleObj r:id="rId4" imgW="2527300" imgH="10668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3143" y="5123665"/>
                        <a:ext cx="2514600"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168" name="Rectangle 15"/>
          <p:cNvSpPr>
            <a:spLocks noChangeArrowheads="1"/>
          </p:cNvSpPr>
          <p:nvPr/>
        </p:nvSpPr>
        <p:spPr bwMode="auto">
          <a:xfrm>
            <a:off x="3694143" y="6026953"/>
            <a:ext cx="483870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Char char="&gt;"/>
              <a:tabLst>
                <a:tab pos="3657600" algn="l"/>
              </a:tabLst>
              <a:defRPr sz="2100">
                <a:solidFill>
                  <a:schemeClr val="accent1"/>
                </a:solidFill>
                <a:latin typeface="Verdana" pitchFamily="34" charset="0"/>
              </a:defRPr>
            </a:lvl1pPr>
            <a:lvl2pPr marL="742950" indent="-285750">
              <a:spcBef>
                <a:spcPct val="20000"/>
              </a:spcBef>
              <a:buClr>
                <a:schemeClr val="bg2"/>
              </a:buClr>
              <a:buSzPct val="120000"/>
              <a:buChar char=" "/>
              <a:tabLst>
                <a:tab pos="3657600" algn="l"/>
              </a:tabLst>
              <a:defRPr sz="1500">
                <a:solidFill>
                  <a:schemeClr val="tx2"/>
                </a:solidFill>
                <a:latin typeface="Arial" charset="0"/>
              </a:defRPr>
            </a:lvl2pPr>
            <a:lvl3pPr marL="1143000" indent="-228600">
              <a:spcBef>
                <a:spcPct val="20000"/>
              </a:spcBef>
              <a:buClr>
                <a:schemeClr val="bg2"/>
              </a:buClr>
              <a:buSzPct val="75000"/>
              <a:buChar char="•"/>
              <a:tabLst>
                <a:tab pos="3657600" algn="l"/>
              </a:tabLst>
              <a:defRPr sz="1600" b="1">
                <a:solidFill>
                  <a:schemeClr val="tx2"/>
                </a:solidFill>
                <a:latin typeface="Verdana" pitchFamily="34" charset="0"/>
              </a:defRPr>
            </a:lvl3pPr>
            <a:lvl4pPr marL="1600200" indent="-228600">
              <a:spcBef>
                <a:spcPct val="20000"/>
              </a:spcBef>
              <a:buClr>
                <a:schemeClr val="bg2"/>
              </a:buClr>
              <a:buChar char="&gt;"/>
              <a:tabLst>
                <a:tab pos="3657600" algn="l"/>
              </a:tabLs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tabLst>
                <a:tab pos="3657600" algn="l"/>
              </a:tabLst>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9pPr>
          </a:lstStyle>
          <a:p>
            <a:pPr>
              <a:spcBef>
                <a:spcPct val="0"/>
              </a:spcBef>
              <a:buClrTx/>
              <a:buFontTx/>
              <a:buNone/>
            </a:pPr>
            <a:r>
              <a:rPr lang="en-US" altLang="en-US" sz="1400">
                <a:solidFill>
                  <a:schemeClr val="tx1"/>
                </a:solidFill>
                <a:latin typeface="Times" pitchFamily="18" charset="0"/>
                <a:cs typeface="Times New Roman" pitchFamily="18" charset="0"/>
              </a:rPr>
              <a:t>	(Eq. 19.3-14)</a:t>
            </a:r>
            <a:endParaRPr lang="en-US" altLang="en-US" sz="2800">
              <a:solidFill>
                <a:schemeClr val="tx1"/>
              </a:solidFill>
              <a:latin typeface="Times" pitchFamily="18" charset="0"/>
            </a:endParaRPr>
          </a:p>
        </p:txBody>
      </p:sp>
      <p:graphicFrame>
        <p:nvGraphicFramePr>
          <p:cNvPr id="49159" name="Object 6" title="Equation 19.3-13"/>
          <p:cNvGraphicFramePr>
            <a:graphicFrameLocks noChangeAspect="1"/>
          </p:cNvGraphicFramePr>
          <p:nvPr>
            <p:extLst>
              <p:ext uri="{D42A27DB-BD31-4B8C-83A1-F6EECF244321}">
                <p14:modId xmlns:p14="http://schemas.microsoft.com/office/powerpoint/2010/main" val="615138537"/>
              </p:ext>
            </p:extLst>
          </p:nvPr>
        </p:nvGraphicFramePr>
        <p:xfrm>
          <a:off x="3313143" y="4656940"/>
          <a:ext cx="1257300" cy="466725"/>
        </p:xfrm>
        <a:graphic>
          <a:graphicData uri="http://schemas.openxmlformats.org/presentationml/2006/ole">
            <mc:AlternateContent xmlns:mc="http://schemas.openxmlformats.org/markup-compatibility/2006">
              <mc:Choice xmlns:v="urn:schemas-microsoft-com:vml" Requires="v">
                <p:oleObj spid="_x0000_s49297" name="Equation" r:id="rId6" imgW="1257300" imgH="469900" progId="Equation.3">
                  <p:embed/>
                </p:oleObj>
              </mc:Choice>
              <mc:Fallback>
                <p:oleObj name="Equation" r:id="rId6" imgW="1257300" imgH="469900"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13143" y="4656940"/>
                        <a:ext cx="125730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167" name="Rectangle 14"/>
          <p:cNvSpPr>
            <a:spLocks noChangeArrowheads="1"/>
          </p:cNvSpPr>
          <p:nvPr/>
        </p:nvSpPr>
        <p:spPr bwMode="auto">
          <a:xfrm>
            <a:off x="6437343" y="5044403"/>
            <a:ext cx="20187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Clr>
                <a:schemeClr val="bg2"/>
              </a:buClr>
              <a:buChar char="&gt;"/>
              <a:tabLst>
                <a:tab pos="3657600" algn="l"/>
              </a:tabLst>
              <a:defRPr sz="2100">
                <a:solidFill>
                  <a:schemeClr val="accent1"/>
                </a:solidFill>
                <a:latin typeface="Verdana" pitchFamily="34" charset="0"/>
              </a:defRPr>
            </a:lvl1pPr>
            <a:lvl2pPr marL="742950" indent="-285750">
              <a:spcBef>
                <a:spcPct val="20000"/>
              </a:spcBef>
              <a:buClr>
                <a:schemeClr val="bg2"/>
              </a:buClr>
              <a:buSzPct val="120000"/>
              <a:buChar char=" "/>
              <a:tabLst>
                <a:tab pos="3657600" algn="l"/>
              </a:tabLst>
              <a:defRPr sz="1500">
                <a:solidFill>
                  <a:schemeClr val="tx2"/>
                </a:solidFill>
                <a:latin typeface="Arial" charset="0"/>
              </a:defRPr>
            </a:lvl2pPr>
            <a:lvl3pPr marL="1143000" indent="-228600">
              <a:spcBef>
                <a:spcPct val="20000"/>
              </a:spcBef>
              <a:buClr>
                <a:schemeClr val="bg2"/>
              </a:buClr>
              <a:buSzPct val="75000"/>
              <a:buChar char="•"/>
              <a:tabLst>
                <a:tab pos="3657600" algn="l"/>
              </a:tabLst>
              <a:defRPr sz="1600" b="1">
                <a:solidFill>
                  <a:schemeClr val="tx2"/>
                </a:solidFill>
                <a:latin typeface="Verdana" pitchFamily="34" charset="0"/>
              </a:defRPr>
            </a:lvl3pPr>
            <a:lvl4pPr marL="1600200" indent="-228600">
              <a:spcBef>
                <a:spcPct val="20000"/>
              </a:spcBef>
              <a:buClr>
                <a:schemeClr val="bg2"/>
              </a:buClr>
              <a:buChar char="&gt;"/>
              <a:tabLst>
                <a:tab pos="3657600" algn="l"/>
              </a:tabLs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tabLst>
                <a:tab pos="3657600" algn="l"/>
              </a:tabLst>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9pPr>
          </a:lstStyle>
          <a:p>
            <a:pPr algn="r">
              <a:spcBef>
                <a:spcPct val="0"/>
              </a:spcBef>
              <a:buClrTx/>
              <a:buFontTx/>
              <a:buNone/>
            </a:pPr>
            <a:r>
              <a:rPr lang="en-US" altLang="en-US" sz="1400" dirty="0">
                <a:solidFill>
                  <a:schemeClr val="tx1"/>
                </a:solidFill>
                <a:latin typeface="Times" pitchFamily="18" charset="0"/>
                <a:cs typeface="Times New Roman" pitchFamily="18" charset="0"/>
              </a:rPr>
              <a:t>(Eq. 19.3-13)</a:t>
            </a:r>
            <a:endParaRPr lang="en-US" altLang="en-US" sz="1000" dirty="0">
              <a:solidFill>
                <a:schemeClr val="tx1"/>
              </a:solidFill>
              <a:latin typeface="Times" pitchFamily="18" charset="0"/>
            </a:endParaRPr>
          </a:p>
        </p:txBody>
      </p:sp>
      <p:sp>
        <p:nvSpPr>
          <p:cNvPr id="49166" name="Rectangle 13"/>
          <p:cNvSpPr>
            <a:spLocks noChangeArrowheads="1"/>
          </p:cNvSpPr>
          <p:nvPr/>
        </p:nvSpPr>
        <p:spPr bwMode="auto">
          <a:xfrm>
            <a:off x="3694143" y="4287053"/>
            <a:ext cx="4838700" cy="73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Char char="&gt;"/>
              <a:tabLst>
                <a:tab pos="3657600" algn="l"/>
              </a:tabLst>
              <a:defRPr sz="2100">
                <a:solidFill>
                  <a:schemeClr val="accent1"/>
                </a:solidFill>
                <a:latin typeface="Verdana" pitchFamily="34" charset="0"/>
              </a:defRPr>
            </a:lvl1pPr>
            <a:lvl2pPr marL="742950" indent="-285750">
              <a:spcBef>
                <a:spcPct val="20000"/>
              </a:spcBef>
              <a:buClr>
                <a:schemeClr val="bg2"/>
              </a:buClr>
              <a:buSzPct val="120000"/>
              <a:buChar char=" "/>
              <a:tabLst>
                <a:tab pos="3657600" algn="l"/>
              </a:tabLst>
              <a:defRPr sz="1500">
                <a:solidFill>
                  <a:schemeClr val="tx2"/>
                </a:solidFill>
                <a:latin typeface="Arial" charset="0"/>
              </a:defRPr>
            </a:lvl2pPr>
            <a:lvl3pPr marL="1143000" indent="-228600">
              <a:spcBef>
                <a:spcPct val="20000"/>
              </a:spcBef>
              <a:buClr>
                <a:schemeClr val="bg2"/>
              </a:buClr>
              <a:buSzPct val="75000"/>
              <a:buChar char="•"/>
              <a:tabLst>
                <a:tab pos="3657600" algn="l"/>
              </a:tabLst>
              <a:defRPr sz="1600" b="1">
                <a:solidFill>
                  <a:schemeClr val="tx2"/>
                </a:solidFill>
                <a:latin typeface="Verdana" pitchFamily="34" charset="0"/>
              </a:defRPr>
            </a:lvl3pPr>
            <a:lvl4pPr marL="1600200" indent="-228600">
              <a:spcBef>
                <a:spcPct val="20000"/>
              </a:spcBef>
              <a:buClr>
                <a:schemeClr val="bg2"/>
              </a:buClr>
              <a:buChar char="&gt;"/>
              <a:tabLst>
                <a:tab pos="3657600" algn="l"/>
              </a:tabLs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tabLst>
                <a:tab pos="3657600" algn="l"/>
              </a:tabLst>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9pPr>
          </a:lstStyle>
          <a:p>
            <a:pPr>
              <a:spcBef>
                <a:spcPct val="0"/>
              </a:spcBef>
              <a:buClrTx/>
              <a:buFontTx/>
              <a:buNone/>
            </a:pPr>
            <a:r>
              <a:rPr lang="en-US" altLang="en-US" sz="1400">
                <a:solidFill>
                  <a:schemeClr val="tx1"/>
                </a:solidFill>
                <a:latin typeface="Times" pitchFamily="18" charset="0"/>
                <a:cs typeface="Times New Roman" pitchFamily="18" charset="0"/>
              </a:rPr>
              <a:t>	(Eq. 19.3-12)</a:t>
            </a:r>
            <a:endParaRPr lang="en-US" altLang="en-US" sz="1000">
              <a:solidFill>
                <a:schemeClr val="tx1"/>
              </a:solidFill>
              <a:latin typeface="Times" pitchFamily="18" charset="0"/>
            </a:endParaRPr>
          </a:p>
          <a:p>
            <a:pPr>
              <a:spcBef>
                <a:spcPct val="0"/>
              </a:spcBef>
              <a:buClrTx/>
              <a:buFontTx/>
              <a:buNone/>
            </a:pPr>
            <a:endParaRPr lang="en-US" altLang="en-US" sz="2800">
              <a:solidFill>
                <a:schemeClr val="tx1"/>
              </a:solidFill>
              <a:latin typeface="Times" pitchFamily="18" charset="0"/>
            </a:endParaRPr>
          </a:p>
        </p:txBody>
      </p:sp>
      <p:graphicFrame>
        <p:nvGraphicFramePr>
          <p:cNvPr id="49158" name="Object 5" title="Equation 19.3-12"/>
          <p:cNvGraphicFramePr>
            <a:graphicFrameLocks noChangeAspect="1"/>
          </p:cNvGraphicFramePr>
          <p:nvPr>
            <p:extLst>
              <p:ext uri="{D42A27DB-BD31-4B8C-83A1-F6EECF244321}">
                <p14:modId xmlns:p14="http://schemas.microsoft.com/office/powerpoint/2010/main" val="603119453"/>
              </p:ext>
            </p:extLst>
          </p:nvPr>
        </p:nvGraphicFramePr>
        <p:xfrm>
          <a:off x="3313143" y="3542515"/>
          <a:ext cx="2857500" cy="1114425"/>
        </p:xfrm>
        <a:graphic>
          <a:graphicData uri="http://schemas.openxmlformats.org/presentationml/2006/ole">
            <mc:AlternateContent xmlns:mc="http://schemas.openxmlformats.org/markup-compatibility/2006">
              <mc:Choice xmlns:v="urn:schemas-microsoft-com:vml" Requires="v">
                <p:oleObj spid="_x0000_s49298" r:id="rId8" imgW="2870200" imgH="1117600" progId="Equation.DSMT4">
                  <p:embed/>
                </p:oleObj>
              </mc:Choice>
              <mc:Fallback>
                <p:oleObj r:id="rId8" imgW="2870200" imgH="1117600" progId="Equation.DSMT4">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13143" y="3542515"/>
                        <a:ext cx="28575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165" name="Rectangle 12"/>
          <p:cNvSpPr>
            <a:spLocks noChangeArrowheads="1"/>
          </p:cNvSpPr>
          <p:nvPr/>
        </p:nvSpPr>
        <p:spPr bwMode="auto">
          <a:xfrm>
            <a:off x="3694143" y="3172628"/>
            <a:ext cx="4830763" cy="73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Char char="&gt;"/>
              <a:tabLst>
                <a:tab pos="3657600" algn="l"/>
              </a:tabLst>
              <a:defRPr sz="2100">
                <a:solidFill>
                  <a:schemeClr val="accent1"/>
                </a:solidFill>
                <a:latin typeface="Verdana" pitchFamily="34" charset="0"/>
              </a:defRPr>
            </a:lvl1pPr>
            <a:lvl2pPr marL="742950" indent="-285750">
              <a:spcBef>
                <a:spcPct val="20000"/>
              </a:spcBef>
              <a:buClr>
                <a:schemeClr val="bg2"/>
              </a:buClr>
              <a:buSzPct val="120000"/>
              <a:buChar char=" "/>
              <a:tabLst>
                <a:tab pos="3657600" algn="l"/>
              </a:tabLst>
              <a:defRPr sz="1500">
                <a:solidFill>
                  <a:schemeClr val="tx2"/>
                </a:solidFill>
                <a:latin typeface="Arial" charset="0"/>
              </a:defRPr>
            </a:lvl2pPr>
            <a:lvl3pPr marL="1143000" indent="-228600">
              <a:spcBef>
                <a:spcPct val="20000"/>
              </a:spcBef>
              <a:buClr>
                <a:schemeClr val="bg2"/>
              </a:buClr>
              <a:buSzPct val="75000"/>
              <a:buChar char="•"/>
              <a:tabLst>
                <a:tab pos="3657600" algn="l"/>
              </a:tabLst>
              <a:defRPr sz="1600" b="1">
                <a:solidFill>
                  <a:schemeClr val="tx2"/>
                </a:solidFill>
                <a:latin typeface="Verdana" pitchFamily="34" charset="0"/>
              </a:defRPr>
            </a:lvl3pPr>
            <a:lvl4pPr marL="1600200" indent="-228600">
              <a:spcBef>
                <a:spcPct val="20000"/>
              </a:spcBef>
              <a:buClr>
                <a:schemeClr val="bg2"/>
              </a:buClr>
              <a:buChar char="&gt;"/>
              <a:tabLst>
                <a:tab pos="3657600" algn="l"/>
              </a:tabLs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tabLst>
                <a:tab pos="3657600" algn="l"/>
              </a:tabLst>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9pPr>
          </a:lstStyle>
          <a:p>
            <a:pPr>
              <a:spcBef>
                <a:spcPct val="0"/>
              </a:spcBef>
              <a:buClrTx/>
              <a:buFontTx/>
              <a:buNone/>
            </a:pPr>
            <a:r>
              <a:rPr lang="en-US" altLang="en-US" sz="1400">
                <a:solidFill>
                  <a:schemeClr val="tx1"/>
                </a:solidFill>
                <a:latin typeface="Times" pitchFamily="18" charset="0"/>
                <a:cs typeface="Times New Roman" pitchFamily="18" charset="0"/>
              </a:rPr>
              <a:t>	(Eq. 19.3-11)</a:t>
            </a:r>
            <a:endParaRPr lang="en-US" altLang="en-US" sz="1000">
              <a:solidFill>
                <a:schemeClr val="tx1"/>
              </a:solidFill>
              <a:latin typeface="Times" pitchFamily="18" charset="0"/>
            </a:endParaRPr>
          </a:p>
          <a:p>
            <a:pPr>
              <a:spcBef>
                <a:spcPct val="0"/>
              </a:spcBef>
              <a:buClrTx/>
              <a:buFontTx/>
              <a:buNone/>
            </a:pPr>
            <a:endParaRPr lang="en-US" altLang="en-US" sz="2800">
              <a:solidFill>
                <a:schemeClr val="tx1"/>
              </a:solidFill>
              <a:latin typeface="Times" pitchFamily="18" charset="0"/>
            </a:endParaRPr>
          </a:p>
        </p:txBody>
      </p:sp>
      <p:graphicFrame>
        <p:nvGraphicFramePr>
          <p:cNvPr id="49157" name="Object 4" title="Equation 19.3-11"/>
          <p:cNvGraphicFramePr>
            <a:graphicFrameLocks noChangeAspect="1"/>
          </p:cNvGraphicFramePr>
          <p:nvPr>
            <p:extLst>
              <p:ext uri="{D42A27DB-BD31-4B8C-83A1-F6EECF244321}">
                <p14:modId xmlns:p14="http://schemas.microsoft.com/office/powerpoint/2010/main" val="1129557851"/>
              </p:ext>
            </p:extLst>
          </p:nvPr>
        </p:nvGraphicFramePr>
        <p:xfrm>
          <a:off x="3313143" y="3085315"/>
          <a:ext cx="628650" cy="457200"/>
        </p:xfrm>
        <a:graphic>
          <a:graphicData uri="http://schemas.openxmlformats.org/presentationml/2006/ole">
            <mc:AlternateContent xmlns:mc="http://schemas.openxmlformats.org/markup-compatibility/2006">
              <mc:Choice xmlns:v="urn:schemas-microsoft-com:vml" Requires="v">
                <p:oleObj spid="_x0000_s49299" name="Equation" r:id="rId10" imgW="634725" imgH="444307" progId="Equation.3">
                  <p:embed/>
                </p:oleObj>
              </mc:Choice>
              <mc:Fallback>
                <p:oleObj name="Equation" r:id="rId10" imgW="634725" imgH="444307" progId="Equation.3">
                  <p:embed/>
                  <p:pic>
                    <p:nvPicPr>
                      <p:cNvPr id="0" name="Object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13143" y="3085315"/>
                        <a:ext cx="6286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164" name="Rectangle 11"/>
          <p:cNvSpPr>
            <a:spLocks noChangeArrowheads="1"/>
          </p:cNvSpPr>
          <p:nvPr/>
        </p:nvSpPr>
        <p:spPr bwMode="auto">
          <a:xfrm>
            <a:off x="3694143" y="2715428"/>
            <a:ext cx="4838700" cy="73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Char char="&gt;"/>
              <a:tabLst>
                <a:tab pos="3657600" algn="l"/>
              </a:tabLst>
              <a:defRPr sz="2100">
                <a:solidFill>
                  <a:schemeClr val="accent1"/>
                </a:solidFill>
                <a:latin typeface="Verdana" pitchFamily="34" charset="0"/>
              </a:defRPr>
            </a:lvl1pPr>
            <a:lvl2pPr marL="742950" indent="-285750">
              <a:spcBef>
                <a:spcPct val="20000"/>
              </a:spcBef>
              <a:buClr>
                <a:schemeClr val="bg2"/>
              </a:buClr>
              <a:buSzPct val="120000"/>
              <a:buChar char=" "/>
              <a:tabLst>
                <a:tab pos="3657600" algn="l"/>
              </a:tabLst>
              <a:defRPr sz="1500">
                <a:solidFill>
                  <a:schemeClr val="tx2"/>
                </a:solidFill>
                <a:latin typeface="Arial" charset="0"/>
              </a:defRPr>
            </a:lvl2pPr>
            <a:lvl3pPr marL="1143000" indent="-228600">
              <a:spcBef>
                <a:spcPct val="20000"/>
              </a:spcBef>
              <a:buClr>
                <a:schemeClr val="bg2"/>
              </a:buClr>
              <a:buSzPct val="75000"/>
              <a:buChar char="•"/>
              <a:tabLst>
                <a:tab pos="3657600" algn="l"/>
              </a:tabLst>
              <a:defRPr sz="1600" b="1">
                <a:solidFill>
                  <a:schemeClr val="tx2"/>
                </a:solidFill>
                <a:latin typeface="Verdana" pitchFamily="34" charset="0"/>
              </a:defRPr>
            </a:lvl3pPr>
            <a:lvl4pPr marL="1600200" indent="-228600">
              <a:spcBef>
                <a:spcPct val="20000"/>
              </a:spcBef>
              <a:buClr>
                <a:schemeClr val="bg2"/>
              </a:buClr>
              <a:buChar char="&gt;"/>
              <a:tabLst>
                <a:tab pos="3657600" algn="l"/>
              </a:tabLs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tabLst>
                <a:tab pos="3657600" algn="l"/>
              </a:tabLst>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9pPr>
          </a:lstStyle>
          <a:p>
            <a:pPr>
              <a:spcBef>
                <a:spcPct val="0"/>
              </a:spcBef>
              <a:buClrTx/>
              <a:buFontTx/>
              <a:buNone/>
            </a:pPr>
            <a:r>
              <a:rPr lang="en-US" altLang="en-US" sz="1400">
                <a:solidFill>
                  <a:schemeClr val="tx1"/>
                </a:solidFill>
                <a:latin typeface="Times" pitchFamily="18" charset="0"/>
                <a:cs typeface="Times New Roman" pitchFamily="18" charset="0"/>
              </a:rPr>
              <a:t>	(Eq. 19.3-10)</a:t>
            </a:r>
            <a:endParaRPr lang="en-US" altLang="en-US" sz="1000">
              <a:solidFill>
                <a:schemeClr val="tx1"/>
              </a:solidFill>
              <a:latin typeface="Times" pitchFamily="18" charset="0"/>
            </a:endParaRPr>
          </a:p>
          <a:p>
            <a:pPr>
              <a:spcBef>
                <a:spcPct val="0"/>
              </a:spcBef>
              <a:buClrTx/>
              <a:buFontTx/>
              <a:buNone/>
            </a:pPr>
            <a:endParaRPr lang="en-US" altLang="en-US" sz="2800">
              <a:solidFill>
                <a:schemeClr val="tx1"/>
              </a:solidFill>
              <a:latin typeface="Times" pitchFamily="18" charset="0"/>
            </a:endParaRPr>
          </a:p>
        </p:txBody>
      </p:sp>
      <p:graphicFrame>
        <p:nvGraphicFramePr>
          <p:cNvPr id="49156" name="Object 3" title="Equation 19.3-10"/>
          <p:cNvGraphicFramePr>
            <a:graphicFrameLocks noChangeAspect="1"/>
          </p:cNvGraphicFramePr>
          <p:nvPr>
            <p:extLst>
              <p:ext uri="{D42A27DB-BD31-4B8C-83A1-F6EECF244321}">
                <p14:modId xmlns:p14="http://schemas.microsoft.com/office/powerpoint/2010/main" val="430726860"/>
              </p:ext>
            </p:extLst>
          </p:nvPr>
        </p:nvGraphicFramePr>
        <p:xfrm>
          <a:off x="3313143" y="2570965"/>
          <a:ext cx="1390650" cy="514350"/>
        </p:xfrm>
        <a:graphic>
          <a:graphicData uri="http://schemas.openxmlformats.org/presentationml/2006/ole">
            <mc:AlternateContent xmlns:mc="http://schemas.openxmlformats.org/markup-compatibility/2006">
              <mc:Choice xmlns:v="urn:schemas-microsoft-com:vml" Requires="v">
                <p:oleObj spid="_x0000_s49300" name="Equation" r:id="rId12" imgW="1397000" imgH="508000" progId="Equation.3">
                  <p:embed/>
                </p:oleObj>
              </mc:Choice>
              <mc:Fallback>
                <p:oleObj name="Equation" r:id="rId12" imgW="1397000" imgH="508000" progId="Equation.3">
                  <p:embed/>
                  <p:pic>
                    <p:nvPicPr>
                      <p:cNvPr id="0" name="Object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313143" y="2570965"/>
                        <a:ext cx="139065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163" name="Rectangle 10"/>
          <p:cNvSpPr>
            <a:spLocks noChangeArrowheads="1"/>
          </p:cNvSpPr>
          <p:nvPr/>
        </p:nvSpPr>
        <p:spPr bwMode="auto">
          <a:xfrm>
            <a:off x="3694143" y="2201078"/>
            <a:ext cx="4748213" cy="73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Char char="&gt;"/>
              <a:tabLst>
                <a:tab pos="3657600" algn="l"/>
              </a:tabLst>
              <a:defRPr sz="2100">
                <a:solidFill>
                  <a:schemeClr val="accent1"/>
                </a:solidFill>
                <a:latin typeface="Verdana" pitchFamily="34" charset="0"/>
              </a:defRPr>
            </a:lvl1pPr>
            <a:lvl2pPr marL="742950" indent="-285750">
              <a:spcBef>
                <a:spcPct val="20000"/>
              </a:spcBef>
              <a:buClr>
                <a:schemeClr val="bg2"/>
              </a:buClr>
              <a:buSzPct val="120000"/>
              <a:buChar char=" "/>
              <a:tabLst>
                <a:tab pos="3657600" algn="l"/>
              </a:tabLst>
              <a:defRPr sz="1500">
                <a:solidFill>
                  <a:schemeClr val="tx2"/>
                </a:solidFill>
                <a:latin typeface="Arial" charset="0"/>
              </a:defRPr>
            </a:lvl2pPr>
            <a:lvl3pPr marL="1143000" indent="-228600">
              <a:spcBef>
                <a:spcPct val="20000"/>
              </a:spcBef>
              <a:buClr>
                <a:schemeClr val="bg2"/>
              </a:buClr>
              <a:buSzPct val="75000"/>
              <a:buChar char="•"/>
              <a:tabLst>
                <a:tab pos="3657600" algn="l"/>
              </a:tabLst>
              <a:defRPr sz="1600" b="1">
                <a:solidFill>
                  <a:schemeClr val="tx2"/>
                </a:solidFill>
                <a:latin typeface="Verdana" pitchFamily="34" charset="0"/>
              </a:defRPr>
            </a:lvl3pPr>
            <a:lvl4pPr marL="1600200" indent="-228600">
              <a:spcBef>
                <a:spcPct val="20000"/>
              </a:spcBef>
              <a:buClr>
                <a:schemeClr val="bg2"/>
              </a:buClr>
              <a:buChar char="&gt;"/>
              <a:tabLst>
                <a:tab pos="3657600" algn="l"/>
              </a:tabLs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tabLst>
                <a:tab pos="3657600" algn="l"/>
              </a:tabLst>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9pPr>
          </a:lstStyle>
          <a:p>
            <a:pPr>
              <a:spcBef>
                <a:spcPct val="0"/>
              </a:spcBef>
              <a:buClrTx/>
              <a:buFontTx/>
              <a:buNone/>
            </a:pPr>
            <a:r>
              <a:rPr lang="en-US" altLang="en-US" sz="1400">
                <a:solidFill>
                  <a:schemeClr val="tx1"/>
                </a:solidFill>
                <a:latin typeface="Times" pitchFamily="18" charset="0"/>
                <a:cs typeface="Times New Roman" pitchFamily="18" charset="0"/>
              </a:rPr>
              <a:t>	(Eq. 19.3-9)</a:t>
            </a:r>
            <a:endParaRPr lang="en-US" altLang="en-US" sz="1000">
              <a:solidFill>
                <a:schemeClr val="tx1"/>
              </a:solidFill>
              <a:latin typeface="Times" pitchFamily="18" charset="0"/>
            </a:endParaRPr>
          </a:p>
          <a:p>
            <a:pPr>
              <a:spcBef>
                <a:spcPct val="0"/>
              </a:spcBef>
              <a:buClrTx/>
              <a:buFontTx/>
              <a:buNone/>
            </a:pPr>
            <a:endParaRPr lang="en-US" altLang="en-US" sz="2800">
              <a:solidFill>
                <a:schemeClr val="tx1"/>
              </a:solidFill>
              <a:latin typeface="Times" pitchFamily="18" charset="0"/>
            </a:endParaRPr>
          </a:p>
        </p:txBody>
      </p:sp>
      <p:graphicFrame>
        <p:nvGraphicFramePr>
          <p:cNvPr id="49155" name="Object 2" title="Equation 19.3-9"/>
          <p:cNvGraphicFramePr>
            <a:graphicFrameLocks noChangeAspect="1"/>
          </p:cNvGraphicFramePr>
          <p:nvPr>
            <p:extLst>
              <p:ext uri="{D42A27DB-BD31-4B8C-83A1-F6EECF244321}">
                <p14:modId xmlns:p14="http://schemas.microsoft.com/office/powerpoint/2010/main" val="2434630171"/>
              </p:ext>
            </p:extLst>
          </p:nvPr>
        </p:nvGraphicFramePr>
        <p:xfrm>
          <a:off x="3313143" y="2113765"/>
          <a:ext cx="1685925" cy="457200"/>
        </p:xfrm>
        <a:graphic>
          <a:graphicData uri="http://schemas.openxmlformats.org/presentationml/2006/ole">
            <mc:AlternateContent xmlns:mc="http://schemas.openxmlformats.org/markup-compatibility/2006">
              <mc:Choice xmlns:v="urn:schemas-microsoft-com:vml" Requires="v">
                <p:oleObj spid="_x0000_s49301" name="Equation" r:id="rId14" imgW="1676400" imgH="457200" progId="Equation.3">
                  <p:embed/>
                </p:oleObj>
              </mc:Choice>
              <mc:Fallback>
                <p:oleObj name="Equation" r:id="rId14" imgW="1676400" imgH="457200" progId="Equation.3">
                  <p:embed/>
                  <p:pic>
                    <p:nvPicPr>
                      <p:cNvPr id="0" name="Object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313143" y="2113765"/>
                        <a:ext cx="1685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162" name="Rectangle 9"/>
          <p:cNvSpPr>
            <a:spLocks noChangeArrowheads="1"/>
          </p:cNvSpPr>
          <p:nvPr/>
        </p:nvSpPr>
        <p:spPr bwMode="auto">
          <a:xfrm>
            <a:off x="3694143" y="1743878"/>
            <a:ext cx="4748213" cy="73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bg2"/>
              </a:buClr>
              <a:buChar char="&gt;"/>
              <a:tabLst>
                <a:tab pos="3657600" algn="l"/>
              </a:tabLst>
              <a:defRPr sz="2100">
                <a:solidFill>
                  <a:schemeClr val="accent1"/>
                </a:solidFill>
                <a:latin typeface="Verdana" pitchFamily="34" charset="0"/>
              </a:defRPr>
            </a:lvl1pPr>
            <a:lvl2pPr marL="742950" indent="-285750">
              <a:spcBef>
                <a:spcPct val="20000"/>
              </a:spcBef>
              <a:buClr>
                <a:schemeClr val="bg2"/>
              </a:buClr>
              <a:buSzPct val="120000"/>
              <a:buChar char=" "/>
              <a:tabLst>
                <a:tab pos="3657600" algn="l"/>
              </a:tabLst>
              <a:defRPr sz="1500">
                <a:solidFill>
                  <a:schemeClr val="tx2"/>
                </a:solidFill>
                <a:latin typeface="Arial" charset="0"/>
              </a:defRPr>
            </a:lvl2pPr>
            <a:lvl3pPr marL="1143000" indent="-228600">
              <a:spcBef>
                <a:spcPct val="20000"/>
              </a:spcBef>
              <a:buClr>
                <a:schemeClr val="bg2"/>
              </a:buClr>
              <a:buSzPct val="75000"/>
              <a:buChar char="•"/>
              <a:tabLst>
                <a:tab pos="3657600" algn="l"/>
              </a:tabLst>
              <a:defRPr sz="1600" b="1">
                <a:solidFill>
                  <a:schemeClr val="tx2"/>
                </a:solidFill>
                <a:latin typeface="Verdana" pitchFamily="34" charset="0"/>
              </a:defRPr>
            </a:lvl3pPr>
            <a:lvl4pPr marL="1600200" indent="-228600">
              <a:spcBef>
                <a:spcPct val="20000"/>
              </a:spcBef>
              <a:buClr>
                <a:schemeClr val="bg2"/>
              </a:buClr>
              <a:buChar char="&gt;"/>
              <a:tabLst>
                <a:tab pos="3657600" algn="l"/>
              </a:tabLs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tabLst>
                <a:tab pos="3657600" algn="l"/>
              </a:tabLst>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9pPr>
          </a:lstStyle>
          <a:p>
            <a:pPr>
              <a:spcBef>
                <a:spcPct val="0"/>
              </a:spcBef>
              <a:buClrTx/>
              <a:buFontTx/>
              <a:buNone/>
            </a:pPr>
            <a:r>
              <a:rPr lang="en-US" altLang="en-US" sz="1400" dirty="0">
                <a:solidFill>
                  <a:schemeClr val="tx1"/>
                </a:solidFill>
                <a:latin typeface="Times" pitchFamily="18" charset="0"/>
                <a:cs typeface="Times New Roman" pitchFamily="18" charset="0"/>
              </a:rPr>
              <a:t>	(Eq. 19.3-8)</a:t>
            </a:r>
            <a:endParaRPr lang="en-US" altLang="en-US" sz="1000" dirty="0">
              <a:solidFill>
                <a:schemeClr val="tx1"/>
              </a:solidFill>
              <a:latin typeface="Times" pitchFamily="18" charset="0"/>
            </a:endParaRPr>
          </a:p>
          <a:p>
            <a:pPr>
              <a:spcBef>
                <a:spcPct val="0"/>
              </a:spcBef>
              <a:buClrTx/>
              <a:buFontTx/>
              <a:buNone/>
            </a:pPr>
            <a:endParaRPr lang="en-US" altLang="en-US" sz="2800" dirty="0">
              <a:solidFill>
                <a:schemeClr val="tx1"/>
              </a:solidFill>
              <a:latin typeface="Times" pitchFamily="18" charset="0"/>
            </a:endParaRPr>
          </a:p>
        </p:txBody>
      </p:sp>
      <p:graphicFrame>
        <p:nvGraphicFramePr>
          <p:cNvPr id="49154" name="Object 1" title="Equation 19.3-8"/>
          <p:cNvGraphicFramePr>
            <a:graphicFrameLocks noChangeAspect="1"/>
          </p:cNvGraphicFramePr>
          <p:nvPr>
            <p:extLst>
              <p:ext uri="{D42A27DB-BD31-4B8C-83A1-F6EECF244321}">
                <p14:modId xmlns:p14="http://schemas.microsoft.com/office/powerpoint/2010/main" val="3585875610"/>
              </p:ext>
            </p:extLst>
          </p:nvPr>
        </p:nvGraphicFramePr>
        <p:xfrm>
          <a:off x="3313143" y="1580365"/>
          <a:ext cx="2447925" cy="533400"/>
        </p:xfrm>
        <a:graphic>
          <a:graphicData uri="http://schemas.openxmlformats.org/presentationml/2006/ole">
            <mc:AlternateContent xmlns:mc="http://schemas.openxmlformats.org/markup-compatibility/2006">
              <mc:Choice xmlns:v="urn:schemas-microsoft-com:vml" Requires="v">
                <p:oleObj spid="_x0000_s49302" name="Equation" r:id="rId16" imgW="2451100" imgH="533400" progId="Equation.3">
                  <p:embed/>
                </p:oleObj>
              </mc:Choice>
              <mc:Fallback>
                <p:oleObj name="Equation" r:id="rId16" imgW="2451100" imgH="533400" progId="Equation.3">
                  <p:embed/>
                  <p:pic>
                    <p:nvPicPr>
                      <p:cNvPr id="0" name="Object 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313143" y="1580365"/>
                        <a:ext cx="244792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161" name="Rectangle 8"/>
          <p:cNvSpPr>
            <a:spLocks noChangeArrowheads="1"/>
          </p:cNvSpPr>
          <p:nvPr/>
        </p:nvSpPr>
        <p:spPr bwMode="auto">
          <a:xfrm>
            <a:off x="2967862" y="232083"/>
            <a:ext cx="5718938"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indent="457200">
              <a:spcBef>
                <a:spcPct val="20000"/>
              </a:spcBef>
              <a:buClr>
                <a:schemeClr val="bg2"/>
              </a:buClr>
              <a:buChar char="&gt;"/>
              <a:tabLst>
                <a:tab pos="3657600" algn="l"/>
              </a:tabLst>
              <a:defRPr sz="2100">
                <a:solidFill>
                  <a:schemeClr val="accent1"/>
                </a:solidFill>
                <a:latin typeface="Verdana" pitchFamily="34" charset="0"/>
              </a:defRPr>
            </a:lvl1pPr>
            <a:lvl2pPr marL="742950" indent="-285750">
              <a:spcBef>
                <a:spcPct val="20000"/>
              </a:spcBef>
              <a:buClr>
                <a:schemeClr val="bg2"/>
              </a:buClr>
              <a:buSzPct val="120000"/>
              <a:buChar char=" "/>
              <a:tabLst>
                <a:tab pos="3657600" algn="l"/>
              </a:tabLst>
              <a:defRPr sz="1500">
                <a:solidFill>
                  <a:schemeClr val="tx2"/>
                </a:solidFill>
                <a:latin typeface="Arial" charset="0"/>
              </a:defRPr>
            </a:lvl2pPr>
            <a:lvl3pPr marL="1143000" indent="-228600">
              <a:spcBef>
                <a:spcPct val="20000"/>
              </a:spcBef>
              <a:buClr>
                <a:schemeClr val="bg2"/>
              </a:buClr>
              <a:buSzPct val="75000"/>
              <a:buChar char="•"/>
              <a:tabLst>
                <a:tab pos="3657600" algn="l"/>
              </a:tabLst>
              <a:defRPr sz="1600" b="1">
                <a:solidFill>
                  <a:schemeClr val="tx2"/>
                </a:solidFill>
                <a:latin typeface="Verdana" pitchFamily="34" charset="0"/>
              </a:defRPr>
            </a:lvl3pPr>
            <a:lvl4pPr marL="1600200" indent="-228600">
              <a:spcBef>
                <a:spcPct val="20000"/>
              </a:spcBef>
              <a:buClr>
                <a:schemeClr val="bg2"/>
              </a:buClr>
              <a:buChar char="&gt;"/>
              <a:tabLst>
                <a:tab pos="3657600" algn="l"/>
              </a:tabLs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tabLst>
                <a:tab pos="3657600" algn="l"/>
              </a:tabLst>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tabLst>
                <a:tab pos="3657600" algn="l"/>
              </a:tabLst>
              <a:defRPr sz="1500">
                <a:solidFill>
                  <a:schemeClr val="tx2"/>
                </a:solidFill>
                <a:latin typeface="Arial" charset="0"/>
              </a:defRPr>
            </a:lvl9pPr>
          </a:lstStyle>
          <a:p>
            <a:pPr>
              <a:lnSpc>
                <a:spcPct val="150000"/>
              </a:lnSpc>
              <a:spcBef>
                <a:spcPct val="0"/>
              </a:spcBef>
              <a:buClrTx/>
              <a:buFontTx/>
              <a:buNone/>
            </a:pPr>
            <a:r>
              <a:rPr lang="en-US" altLang="en-US" sz="1400" i="1" dirty="0">
                <a:solidFill>
                  <a:schemeClr val="tx1"/>
                </a:solidFill>
                <a:latin typeface="Cambria Math" pitchFamily="18" charset="0"/>
                <a:cs typeface="Times New Roman" pitchFamily="18" charset="0"/>
                <a:sym typeface="Symbol" pitchFamily="18" charset="2"/>
              </a:rPr>
              <a:t></a:t>
            </a:r>
            <a:r>
              <a:rPr lang="en-US" altLang="en-US" sz="1400" i="1" dirty="0">
                <a:solidFill>
                  <a:schemeClr val="tx1"/>
                </a:solidFill>
                <a:latin typeface="Cambria Math" pitchFamily="18" charset="0"/>
                <a:cs typeface="Times New Roman" pitchFamily="18" charset="0"/>
              </a:rPr>
              <a:t>r</a:t>
            </a:r>
            <a:r>
              <a:rPr lang="en-US" altLang="en-US" sz="1400" i="1" dirty="0">
                <a:solidFill>
                  <a:schemeClr val="tx1"/>
                </a:solidFill>
                <a:latin typeface="Cambria Math" pitchFamily="18" charset="0"/>
                <a:cs typeface="Times New Roman" pitchFamily="18" charset="0"/>
                <a:sym typeface="Symbol" pitchFamily="18" charset="2"/>
              </a:rPr>
              <a:t>=[1/(T/Ty)2]</a:t>
            </a:r>
            <a:r>
              <a:rPr lang="en-US" altLang="en-US" sz="1400" i="1" dirty="0">
                <a:solidFill>
                  <a:schemeClr val="tx1"/>
                </a:solidFill>
                <a:latin typeface="Cambria Math" pitchFamily="18" charset="0"/>
                <a:cs typeface="Times New Roman" pitchFamily="18" charset="0"/>
              </a:rPr>
              <a:t>y</a:t>
            </a:r>
            <a:r>
              <a:rPr lang="en-US" altLang="en-US" sz="1400" i="1" dirty="0">
                <a:solidFill>
                  <a:schemeClr val="tx1"/>
                </a:solidFill>
                <a:latin typeface="Cambria Math" pitchFamily="18" charset="0"/>
                <a:cs typeface="Times New Roman" pitchFamily="18" charset="0"/>
                <a:sym typeface="Symbol" pitchFamily="18" charset="2"/>
              </a:rPr>
              <a:t>+[1/(T/</a:t>
            </a:r>
            <a:r>
              <a:rPr lang="en-US" altLang="en-US" sz="1400" i="1" dirty="0" err="1">
                <a:solidFill>
                  <a:schemeClr val="tx1"/>
                </a:solidFill>
                <a:latin typeface="Cambria Math" pitchFamily="18" charset="0"/>
                <a:cs typeface="Times New Roman" pitchFamily="18" charset="0"/>
                <a:sym typeface="Symbol" pitchFamily="18" charset="2"/>
              </a:rPr>
              <a:t>Txx</a:t>
            </a:r>
            <a:r>
              <a:rPr lang="en-US" altLang="en-US" sz="1400" i="1" dirty="0">
                <a:solidFill>
                  <a:schemeClr val="tx1"/>
                </a:solidFill>
                <a:latin typeface="Cambria Math" pitchFamily="18" charset="0"/>
                <a:cs typeface="Times New Roman" pitchFamily="18" charset="0"/>
                <a:sym typeface="Symbol" pitchFamily="18" charset="2"/>
              </a:rPr>
              <a:t>)2]</a:t>
            </a:r>
            <a:r>
              <a:rPr lang="en-US" altLang="en-US" sz="1400" i="1" dirty="0">
                <a:solidFill>
                  <a:schemeClr val="tx1"/>
                </a:solidFill>
                <a:latin typeface="Cambria Math" pitchFamily="18" charset="0"/>
                <a:cs typeface="Times New Roman" pitchFamily="18" charset="0"/>
              </a:rPr>
              <a:t>xx	</a:t>
            </a:r>
            <a:r>
              <a:rPr lang="en-US" altLang="en-US" sz="1400" dirty="0">
                <a:solidFill>
                  <a:schemeClr val="tx1"/>
                </a:solidFill>
                <a:latin typeface="Times" pitchFamily="18" charset="0"/>
                <a:cs typeface="Times New Roman" pitchFamily="18" charset="0"/>
                <a:sym typeface="Symbol" pitchFamily="18" charset="2"/>
              </a:rPr>
              <a:t>	</a:t>
            </a:r>
            <a:r>
              <a:rPr lang="en-US" altLang="en-US" sz="1400" dirty="0">
                <a:solidFill>
                  <a:schemeClr val="tx1"/>
                </a:solidFill>
                <a:latin typeface="Cambria Math" pitchFamily="18" charset="0"/>
                <a:cs typeface="Times New Roman" pitchFamily="18" charset="0"/>
                <a:sym typeface="Symbol" pitchFamily="18" charset="2"/>
              </a:rPr>
              <a:t>(Eq. 19.3-5)</a:t>
            </a:r>
            <a:endParaRPr lang="en-US" altLang="en-US" sz="1000" dirty="0">
              <a:solidFill>
                <a:schemeClr val="tx1"/>
              </a:solidFill>
              <a:latin typeface="Cambria Math" pitchFamily="18" charset="0"/>
              <a:sym typeface="Symbol" pitchFamily="18" charset="2"/>
            </a:endParaRPr>
          </a:p>
          <a:p>
            <a:pPr>
              <a:lnSpc>
                <a:spcPct val="150000"/>
              </a:lnSpc>
              <a:spcBef>
                <a:spcPct val="0"/>
              </a:spcBef>
              <a:buClrTx/>
              <a:buFontTx/>
              <a:buNone/>
            </a:pPr>
            <a:r>
              <a:rPr lang="en-US" altLang="en-US" sz="1400" dirty="0">
                <a:solidFill>
                  <a:schemeClr val="tx1"/>
                </a:solidFill>
                <a:latin typeface="Times" pitchFamily="18" charset="0"/>
                <a:cs typeface="Times New Roman" pitchFamily="18" charset="0"/>
                <a:sym typeface="Symbol" pitchFamily="18" charset="2"/>
              </a:rPr>
              <a:t>		</a:t>
            </a:r>
            <a:r>
              <a:rPr lang="en-US" altLang="en-US" sz="1400" dirty="0">
                <a:solidFill>
                  <a:schemeClr val="tx1"/>
                </a:solidFill>
                <a:latin typeface="Cambria Math" pitchFamily="18" charset="0"/>
                <a:cs typeface="Times New Roman" pitchFamily="18" charset="0"/>
                <a:sym typeface="Symbol" pitchFamily="18" charset="2"/>
              </a:rPr>
              <a:t>(Eq. 19.3-6)</a:t>
            </a:r>
          </a:p>
          <a:p>
            <a:pPr>
              <a:spcBef>
                <a:spcPct val="0"/>
              </a:spcBef>
              <a:buClrTx/>
              <a:buFontTx/>
              <a:buNone/>
            </a:pPr>
            <a:endParaRPr lang="en-US" altLang="en-US" sz="1400" dirty="0">
              <a:solidFill>
                <a:schemeClr val="tx1"/>
              </a:solidFill>
              <a:latin typeface="Cambria Math" pitchFamily="18" charset="0"/>
              <a:cs typeface="Times New Roman" pitchFamily="18" charset="0"/>
              <a:sym typeface="Symbol" pitchFamily="18" charset="2"/>
            </a:endParaRPr>
          </a:p>
          <a:p>
            <a:pPr>
              <a:spcBef>
                <a:spcPct val="0"/>
              </a:spcBef>
              <a:buClrTx/>
              <a:buFontTx/>
              <a:buNone/>
            </a:pPr>
            <a:endParaRPr lang="en-US" altLang="en-US" sz="1000" dirty="0">
              <a:solidFill>
                <a:schemeClr val="tx1"/>
              </a:solidFill>
              <a:latin typeface="Cambria Math" pitchFamily="18" charset="0"/>
              <a:sym typeface="Symbol" pitchFamily="18" charset="2"/>
            </a:endParaRPr>
          </a:p>
          <a:p>
            <a:pPr>
              <a:spcBef>
                <a:spcPct val="0"/>
              </a:spcBef>
              <a:buClrTx/>
              <a:buFontTx/>
              <a:buNone/>
            </a:pPr>
            <a:r>
              <a:rPr lang="en-US" altLang="en-US" sz="1400" i="1" dirty="0">
                <a:solidFill>
                  <a:schemeClr val="tx1"/>
                </a:solidFill>
                <a:latin typeface="Cambria Math" pitchFamily="18" charset="0"/>
                <a:cs typeface="Times New Roman" pitchFamily="18" charset="0"/>
                <a:sym typeface="Symbol" pitchFamily="18" charset="2"/>
              </a:rPr>
              <a:t>	</a:t>
            </a:r>
            <a:r>
              <a:rPr lang="en-US" altLang="en-US" sz="1400" dirty="0">
                <a:solidFill>
                  <a:schemeClr val="tx1"/>
                </a:solidFill>
                <a:latin typeface="Times" pitchFamily="18" charset="0"/>
                <a:cs typeface="Times New Roman" pitchFamily="18" charset="0"/>
                <a:sym typeface="Symbol" pitchFamily="18" charset="2"/>
              </a:rPr>
              <a:t>	</a:t>
            </a:r>
            <a:r>
              <a:rPr lang="en-US" altLang="en-US" sz="1400" dirty="0">
                <a:solidFill>
                  <a:schemeClr val="tx1"/>
                </a:solidFill>
                <a:latin typeface="Cambria Math" pitchFamily="18" charset="0"/>
                <a:cs typeface="Times New Roman" pitchFamily="18" charset="0"/>
                <a:sym typeface="Symbol" pitchFamily="18" charset="2"/>
              </a:rPr>
              <a:t>(Eq. 19.3-7)</a:t>
            </a:r>
            <a:endParaRPr lang="en-US" altLang="en-US" sz="1000" dirty="0">
              <a:solidFill>
                <a:schemeClr val="tx1"/>
              </a:solidFill>
              <a:latin typeface="Cambria Math" pitchFamily="18" charset="0"/>
              <a:sym typeface="Symbol" pitchFamily="18" charset="2"/>
            </a:endParaRPr>
          </a:p>
        </p:txBody>
      </p:sp>
      <p:sp>
        <p:nvSpPr>
          <p:cNvPr id="2" name="Title 1"/>
          <p:cNvSpPr>
            <a:spLocks noGrp="1"/>
          </p:cNvSpPr>
          <p:nvPr>
            <p:ph type="title"/>
          </p:nvPr>
        </p:nvSpPr>
        <p:spPr>
          <a:xfrm>
            <a:off x="61912" y="326136"/>
            <a:ext cx="2471738" cy="1254229"/>
          </a:xfrm>
        </p:spPr>
        <p:txBody>
          <a:bodyPr/>
          <a:lstStyle/>
          <a:p>
            <a:pPr algn="ctr"/>
            <a:r>
              <a:rPr lang="en-US" altLang="en-US" sz="3200" dirty="0"/>
              <a:t>Radiation Damping</a:t>
            </a:r>
            <a:endParaRPr lang="en-US" sz="3600" dirty="0"/>
          </a:p>
        </p:txBody>
      </p:sp>
      <p:pic>
        <p:nvPicPr>
          <p:cNvPr id="3" name="Picture 2" descr="Equations 19.3-6 and 19.3-7"/>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987352" y="592633"/>
            <a:ext cx="3204310" cy="1063931"/>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descr="Spectrarl Acceleration reduction factor"/>
          <p:cNvSpPr>
            <a:spLocks noRot="1" noChangeAspect="1" noMove="1" noResize="1" noEditPoints="1" noAdjustHandles="1" noChangeArrowheads="1" noChangeShapeType="1" noTextEdit="1"/>
          </p:cNvSpPr>
          <p:nvPr/>
        </p:nvSpPr>
        <p:spPr>
          <a:xfrm>
            <a:off x="358806" y="5461265"/>
            <a:ext cx="8382000" cy="461665"/>
          </a:xfrm>
          <a:prstGeom prst="rect">
            <a:avLst/>
          </a:prstGeom>
          <a:blipFill rotWithShape="0">
            <a:blip r:embed="rId3"/>
            <a:stretch>
              <a:fillRect t="-123684" b="-192105"/>
            </a:stretch>
          </a:blipFill>
        </p:spPr>
        <p:txBody>
          <a:bodyPr/>
          <a:lstStyle/>
          <a:p>
            <a:pPr>
              <a:defRPr/>
            </a:pPr>
            <a:r>
              <a:rPr lang="en-US">
                <a:noFill/>
              </a:rPr>
              <a:t> </a:t>
            </a:r>
          </a:p>
        </p:txBody>
      </p:sp>
      <p:sp>
        <p:nvSpPr>
          <p:cNvPr id="7" name="Rectangle 6" descr="Equation for Total Damping"/>
          <p:cNvSpPr>
            <a:spLocks noRot="1" noChangeAspect="1" noMove="1" noResize="1" noEditPoints="1" noAdjustHandles="1" noChangeArrowheads="1" noChangeShapeType="1" noTextEdit="1"/>
          </p:cNvSpPr>
          <p:nvPr/>
        </p:nvSpPr>
        <p:spPr>
          <a:xfrm>
            <a:off x="2895600" y="4267200"/>
            <a:ext cx="3453830" cy="792396"/>
          </a:xfrm>
          <a:prstGeom prst="rect">
            <a:avLst/>
          </a:prstGeom>
          <a:blipFill rotWithShape="0">
            <a:blip r:embed="rId4"/>
            <a:stretch>
              <a:fillRect/>
            </a:stretch>
          </a:blipFill>
        </p:spPr>
        <p:txBody>
          <a:bodyPr/>
          <a:lstStyle/>
          <a:p>
            <a:pPr>
              <a:defRPr/>
            </a:pPr>
            <a:r>
              <a:rPr lang="en-US">
                <a:noFill/>
              </a:rPr>
              <a:t> </a:t>
            </a:r>
          </a:p>
        </p:txBody>
      </p:sp>
      <p:sp>
        <p:nvSpPr>
          <p:cNvPr id="4" name="Rectangle 3" descr="Equation for Foundation Damping"/>
          <p:cNvSpPr>
            <a:spLocks noRot="1" noChangeAspect="1" noMove="1" noResize="1" noEditPoints="1" noAdjustHandles="1" noChangeArrowheads="1" noChangeShapeType="1" noTextEdit="1"/>
          </p:cNvSpPr>
          <p:nvPr/>
        </p:nvSpPr>
        <p:spPr>
          <a:xfrm>
            <a:off x="2362200" y="2539344"/>
            <a:ext cx="6400800" cy="925703"/>
          </a:xfrm>
          <a:prstGeom prst="rect">
            <a:avLst/>
          </a:prstGeom>
          <a:blipFill rotWithShape="0">
            <a:blip r:embed="rId5"/>
            <a:stretch>
              <a:fillRect/>
            </a:stretch>
          </a:blipFill>
        </p:spPr>
        <p:txBody>
          <a:bodyPr/>
          <a:lstStyle/>
          <a:p>
            <a:pPr>
              <a:defRPr/>
            </a:pPr>
            <a:r>
              <a:rPr lang="en-US">
                <a:noFill/>
              </a:rPr>
              <a:t> </a:t>
            </a:r>
          </a:p>
        </p:txBody>
      </p:sp>
      <p:sp>
        <p:nvSpPr>
          <p:cNvPr id="51202" name="Content Placeholder 1"/>
          <p:cNvSpPr>
            <a:spLocks noGrp="1"/>
          </p:cNvSpPr>
          <p:nvPr>
            <p:ph idx="4294967295"/>
          </p:nvPr>
        </p:nvSpPr>
        <p:spPr>
          <a:xfrm>
            <a:off x="838200" y="1066800"/>
            <a:ext cx="7315200" cy="5257800"/>
          </a:xfrm>
        </p:spPr>
        <p:txBody>
          <a:bodyPr/>
          <a:lstStyle/>
          <a:p>
            <a:pPr marL="0" indent="0">
              <a:buFontTx/>
              <a:buNone/>
            </a:pPr>
            <a:r>
              <a:rPr lang="en-US" altLang="en-US" dirty="0">
                <a:solidFill>
                  <a:srgbClr val="3F352B"/>
                </a:solidFill>
              </a:rPr>
              <a:t>Structural Damping, </a:t>
            </a:r>
            <a:r>
              <a:rPr lang="el-GR" altLang="en-US" i="1" dirty="0">
                <a:solidFill>
                  <a:srgbClr val="3F352B"/>
                </a:solidFill>
              </a:rPr>
              <a:t>β</a:t>
            </a:r>
            <a:r>
              <a:rPr lang="en-US" altLang="en-US" dirty="0">
                <a:solidFill>
                  <a:srgbClr val="3F352B"/>
                </a:solidFill>
              </a:rPr>
              <a:t> = 5%</a:t>
            </a:r>
          </a:p>
          <a:p>
            <a:pPr marL="0" indent="0">
              <a:buFontTx/>
              <a:buNone/>
            </a:pPr>
            <a:r>
              <a:rPr lang="en-US" altLang="en-US" dirty="0">
                <a:solidFill>
                  <a:srgbClr val="3F352B"/>
                </a:solidFill>
              </a:rPr>
              <a:t>Radiation Damping, </a:t>
            </a:r>
            <a:r>
              <a:rPr lang="el-GR" altLang="en-US" i="1" dirty="0">
                <a:solidFill>
                  <a:srgbClr val="3F352B"/>
                </a:solidFill>
              </a:rPr>
              <a:t>β</a:t>
            </a:r>
            <a:r>
              <a:rPr lang="en-US" altLang="en-US" i="1" baseline="-25000" dirty="0">
                <a:solidFill>
                  <a:srgbClr val="3F352B"/>
                </a:solidFill>
              </a:rPr>
              <a:t>f</a:t>
            </a:r>
            <a:r>
              <a:rPr lang="en-US" altLang="en-US" dirty="0">
                <a:solidFill>
                  <a:srgbClr val="3F352B"/>
                </a:solidFill>
              </a:rPr>
              <a:t> = 11%</a:t>
            </a:r>
          </a:p>
          <a:p>
            <a:pPr marL="0" indent="0">
              <a:buFontTx/>
              <a:buNone/>
            </a:pPr>
            <a:r>
              <a:rPr lang="en-US" altLang="en-US" dirty="0">
                <a:solidFill>
                  <a:srgbClr val="3F352B"/>
                </a:solidFill>
              </a:rPr>
              <a:t>Soil Damping, </a:t>
            </a:r>
            <a:r>
              <a:rPr lang="el-GR" altLang="en-US" i="1" dirty="0">
                <a:solidFill>
                  <a:srgbClr val="3F352B"/>
                </a:solidFill>
              </a:rPr>
              <a:t>β</a:t>
            </a:r>
            <a:r>
              <a:rPr lang="en-US" altLang="en-US" i="1" baseline="-25000" dirty="0">
                <a:solidFill>
                  <a:srgbClr val="3F352B"/>
                </a:solidFill>
              </a:rPr>
              <a:t>f</a:t>
            </a:r>
            <a:r>
              <a:rPr lang="en-US" altLang="en-US" dirty="0">
                <a:solidFill>
                  <a:srgbClr val="3F352B"/>
                </a:solidFill>
              </a:rPr>
              <a:t> = 7%</a:t>
            </a:r>
          </a:p>
          <a:p>
            <a:pPr marL="0" indent="0">
              <a:buFontTx/>
              <a:buNone/>
            </a:pPr>
            <a:endParaRPr lang="en-US" altLang="en-US" dirty="0">
              <a:solidFill>
                <a:srgbClr val="3F352B"/>
              </a:solidFill>
            </a:endParaRPr>
          </a:p>
          <a:p>
            <a:pPr marL="0" indent="0">
              <a:buFontTx/>
              <a:buNone/>
            </a:pPr>
            <a:r>
              <a:rPr lang="en-US" altLang="en-US" dirty="0">
                <a:solidFill>
                  <a:srgbClr val="3F352B"/>
                </a:solidFill>
              </a:rPr>
              <a:t>Foundation</a:t>
            </a:r>
            <a:br>
              <a:rPr lang="en-US" altLang="en-US" dirty="0">
                <a:solidFill>
                  <a:srgbClr val="3F352B"/>
                </a:solidFill>
              </a:rPr>
            </a:br>
            <a:r>
              <a:rPr lang="en-US" altLang="en-US" dirty="0">
                <a:solidFill>
                  <a:srgbClr val="3F352B"/>
                </a:solidFill>
              </a:rPr>
              <a:t>Damping</a:t>
            </a:r>
          </a:p>
          <a:p>
            <a:pPr marL="0" indent="0">
              <a:buFontTx/>
              <a:buNone/>
            </a:pPr>
            <a:endParaRPr lang="en-US" altLang="en-US" dirty="0">
              <a:solidFill>
                <a:srgbClr val="3F352B"/>
              </a:solidFill>
            </a:endParaRPr>
          </a:p>
          <a:p>
            <a:pPr marL="0" indent="0">
              <a:buFontTx/>
              <a:buNone/>
            </a:pPr>
            <a:endParaRPr lang="en-US" altLang="en-US" dirty="0">
              <a:solidFill>
                <a:srgbClr val="3F352B"/>
              </a:solidFill>
            </a:endParaRPr>
          </a:p>
          <a:p>
            <a:pPr marL="0" indent="0">
              <a:buFontTx/>
              <a:buNone/>
            </a:pPr>
            <a:endParaRPr lang="en-US" altLang="en-US" dirty="0">
              <a:solidFill>
                <a:srgbClr val="3F352B"/>
              </a:solidFill>
            </a:endParaRPr>
          </a:p>
          <a:p>
            <a:pPr marL="0" indent="0">
              <a:buFontTx/>
              <a:buNone/>
            </a:pPr>
            <a:r>
              <a:rPr lang="en-US" altLang="en-US" dirty="0">
                <a:solidFill>
                  <a:srgbClr val="3F352B"/>
                </a:solidFill>
              </a:rPr>
              <a:t>Total Damping</a:t>
            </a:r>
            <a:br>
              <a:rPr lang="en-US" altLang="en-US" dirty="0">
                <a:solidFill>
                  <a:srgbClr val="3F352B"/>
                </a:solidFill>
              </a:rPr>
            </a:br>
            <a:endParaRPr lang="en-US" altLang="en-US" dirty="0">
              <a:solidFill>
                <a:srgbClr val="3F352B"/>
              </a:solidFill>
            </a:endParaRPr>
          </a:p>
        </p:txBody>
      </p:sp>
      <p:sp>
        <p:nvSpPr>
          <p:cNvPr id="2" name="Title 1"/>
          <p:cNvSpPr>
            <a:spLocks noGrp="1"/>
          </p:cNvSpPr>
          <p:nvPr>
            <p:ph type="title"/>
          </p:nvPr>
        </p:nvSpPr>
        <p:spPr>
          <a:xfrm>
            <a:off x="762000" y="381000"/>
            <a:ext cx="7718425" cy="830263"/>
          </a:xfrm>
        </p:spPr>
        <p:txBody>
          <a:bodyPr/>
          <a:lstStyle/>
          <a:p>
            <a:pPr algn="ctr"/>
            <a:r>
              <a:rPr lang="en-US" altLang="en-US" dirty="0"/>
              <a:t>Foundation Damping Example</a:t>
            </a:r>
            <a:br>
              <a:rPr lang="en-US" altLang="en-US" dirty="0"/>
            </a:b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descr="Revised base shear based onlimit = 0.17W"/>
          <p:cNvSpPr>
            <a:spLocks noRot="1" noChangeAspect="1" noMove="1" noResize="1" noEditPoints="1" noAdjustHandles="1" noChangeArrowheads="1" noChangeShapeType="1" noTextEdit="1"/>
          </p:cNvSpPr>
          <p:nvPr/>
        </p:nvSpPr>
        <p:spPr>
          <a:xfrm>
            <a:off x="685800" y="5029200"/>
            <a:ext cx="7543800" cy="468270"/>
          </a:xfrm>
          <a:prstGeom prst="rect">
            <a:avLst/>
          </a:prstGeom>
          <a:blipFill rotWithShape="0">
            <a:blip r:embed="rId3"/>
            <a:stretch>
              <a:fillRect t="-9091" b="-28571"/>
            </a:stretch>
          </a:blipFill>
        </p:spPr>
        <p:txBody>
          <a:bodyPr/>
          <a:lstStyle/>
          <a:p>
            <a:pPr>
              <a:defRPr/>
            </a:pPr>
            <a:r>
              <a:rPr lang="en-US">
                <a:noFill/>
              </a:rPr>
              <a:t> </a:t>
            </a:r>
          </a:p>
        </p:txBody>
      </p:sp>
      <p:sp>
        <p:nvSpPr>
          <p:cNvPr id="10" name="Rectangle 9" descr="R-Factor Limit = 0.83"/>
          <p:cNvSpPr>
            <a:spLocks noRot="1" noChangeAspect="1" noMove="1" noResize="1" noEditPoints="1" noAdjustHandles="1" noChangeArrowheads="1" noChangeShapeType="1" noTextEdit="1"/>
          </p:cNvSpPr>
          <p:nvPr/>
        </p:nvSpPr>
        <p:spPr>
          <a:xfrm>
            <a:off x="1676400" y="3706829"/>
            <a:ext cx="5715000" cy="461665"/>
          </a:xfrm>
          <a:prstGeom prst="rect">
            <a:avLst/>
          </a:prstGeom>
          <a:blipFill rotWithShape="0">
            <a:blip r:embed="rId4"/>
            <a:stretch>
              <a:fillRect t="-123684" b="-192105"/>
            </a:stretch>
          </a:blipFill>
        </p:spPr>
        <p:txBody>
          <a:bodyPr/>
          <a:lstStyle/>
          <a:p>
            <a:pPr>
              <a:defRPr/>
            </a:pPr>
            <a:r>
              <a:rPr lang="en-US">
                <a:noFill/>
              </a:rPr>
              <a:t> </a:t>
            </a:r>
          </a:p>
        </p:txBody>
      </p:sp>
      <p:sp>
        <p:nvSpPr>
          <p:cNvPr id="8" name="Rectangle 7" descr="Base Shear = 0.15W"/>
          <p:cNvSpPr>
            <a:spLocks noRot="1" noChangeAspect="1" noMove="1" noResize="1" noEditPoints="1" noAdjustHandles="1" noChangeArrowheads="1" noChangeShapeType="1" noTextEdit="1"/>
          </p:cNvSpPr>
          <p:nvPr/>
        </p:nvSpPr>
        <p:spPr>
          <a:xfrm>
            <a:off x="495300" y="2624696"/>
            <a:ext cx="7924800" cy="468270"/>
          </a:xfrm>
          <a:prstGeom prst="rect">
            <a:avLst/>
          </a:prstGeom>
          <a:blipFill rotWithShape="0">
            <a:blip r:embed="rId5"/>
            <a:stretch>
              <a:fillRect t="-9211" b="-30263"/>
            </a:stretch>
          </a:blipFill>
        </p:spPr>
        <p:txBody>
          <a:bodyPr/>
          <a:lstStyle/>
          <a:p>
            <a:pPr>
              <a:defRPr/>
            </a:pPr>
            <a:r>
              <a:rPr lang="en-US">
                <a:noFill/>
              </a:rPr>
              <a:t> </a:t>
            </a:r>
          </a:p>
        </p:txBody>
      </p:sp>
      <p:sp>
        <p:nvSpPr>
          <p:cNvPr id="3" name="Rectangle 2" descr="Damping Base Shear Reduction = 800 kips"/>
          <p:cNvSpPr>
            <a:spLocks noRot="1" noChangeAspect="1" noMove="1" noResize="1" noEditPoints="1" noAdjustHandles="1" noChangeArrowheads="1" noChangeShapeType="1" noTextEdit="1"/>
          </p:cNvSpPr>
          <p:nvPr/>
        </p:nvSpPr>
        <p:spPr>
          <a:xfrm>
            <a:off x="838200" y="1295401"/>
            <a:ext cx="7848600" cy="706027"/>
          </a:xfrm>
          <a:prstGeom prst="rect">
            <a:avLst/>
          </a:prstGeom>
          <a:blipFill rotWithShape="0">
            <a:blip r:embed="rId6"/>
            <a:stretch>
              <a:fillRect b="-870"/>
            </a:stretch>
          </a:blipFill>
        </p:spPr>
        <p:txBody>
          <a:bodyPr/>
          <a:lstStyle/>
          <a:p>
            <a:pPr>
              <a:defRPr/>
            </a:pPr>
            <a:r>
              <a:rPr lang="en-US">
                <a:noFill/>
              </a:rPr>
              <a:t> </a:t>
            </a:r>
          </a:p>
        </p:txBody>
      </p:sp>
      <p:sp>
        <p:nvSpPr>
          <p:cNvPr id="53250" name="Content Placeholder 1"/>
          <p:cNvSpPr>
            <a:spLocks noGrp="1"/>
          </p:cNvSpPr>
          <p:nvPr>
            <p:ph idx="4294967295"/>
          </p:nvPr>
        </p:nvSpPr>
        <p:spPr>
          <a:xfrm>
            <a:off x="685800" y="990600"/>
            <a:ext cx="7315200" cy="5257800"/>
          </a:xfrm>
        </p:spPr>
        <p:txBody>
          <a:bodyPr/>
          <a:lstStyle/>
          <a:p>
            <a:pPr marL="0" indent="0">
              <a:buFontTx/>
              <a:buNone/>
            </a:pPr>
            <a:r>
              <a:rPr lang="en-US" altLang="en-US" dirty="0">
                <a:solidFill>
                  <a:srgbClr val="3F352B"/>
                </a:solidFill>
              </a:rPr>
              <a:t>Damping Base Shear Reduction</a:t>
            </a:r>
          </a:p>
          <a:p>
            <a:pPr marL="0" indent="0">
              <a:buFontTx/>
              <a:buNone/>
            </a:pPr>
            <a:endParaRPr lang="en-US" altLang="en-US" dirty="0">
              <a:solidFill>
                <a:srgbClr val="3F352B"/>
              </a:solidFill>
            </a:endParaRPr>
          </a:p>
          <a:p>
            <a:pPr marL="0" indent="0">
              <a:buFontTx/>
              <a:buNone/>
            </a:pPr>
            <a:endParaRPr lang="en-US" altLang="en-US" dirty="0">
              <a:solidFill>
                <a:srgbClr val="3F352B"/>
              </a:solidFill>
            </a:endParaRPr>
          </a:p>
          <a:p>
            <a:pPr marL="0" indent="0">
              <a:buFontTx/>
              <a:buNone/>
            </a:pPr>
            <a:r>
              <a:rPr lang="en-US" altLang="en-US" dirty="0">
                <a:solidFill>
                  <a:srgbClr val="3F352B"/>
                </a:solidFill>
              </a:rPr>
              <a:t>Base Shear</a:t>
            </a:r>
          </a:p>
          <a:p>
            <a:pPr marL="0" indent="0">
              <a:buFontTx/>
              <a:buNone/>
            </a:pPr>
            <a:endParaRPr lang="en-US" altLang="en-US" dirty="0">
              <a:solidFill>
                <a:srgbClr val="3F352B"/>
              </a:solidFill>
            </a:endParaRPr>
          </a:p>
          <a:p>
            <a:pPr marL="0" indent="0">
              <a:buFontTx/>
              <a:buNone/>
            </a:pPr>
            <a:endParaRPr lang="en-US" altLang="en-US" dirty="0">
              <a:solidFill>
                <a:srgbClr val="3F352B"/>
              </a:solidFill>
            </a:endParaRPr>
          </a:p>
          <a:p>
            <a:pPr marL="0" indent="0">
              <a:buFontTx/>
              <a:buNone/>
            </a:pPr>
            <a:r>
              <a:rPr lang="en-US" altLang="en-US" dirty="0">
                <a:solidFill>
                  <a:srgbClr val="3F352B"/>
                </a:solidFill>
              </a:rPr>
              <a:t>R-factor limit</a:t>
            </a:r>
          </a:p>
          <a:p>
            <a:pPr marL="0" indent="0">
              <a:buFontTx/>
              <a:buNone/>
            </a:pPr>
            <a:endParaRPr lang="en-US" altLang="en-US" dirty="0">
              <a:solidFill>
                <a:srgbClr val="3F352B"/>
              </a:solidFill>
            </a:endParaRPr>
          </a:p>
          <a:p>
            <a:pPr marL="0" indent="0">
              <a:buFontTx/>
              <a:buNone/>
            </a:pPr>
            <a:endParaRPr lang="en-US" altLang="en-US" dirty="0">
              <a:solidFill>
                <a:srgbClr val="3F352B"/>
              </a:solidFill>
            </a:endParaRPr>
          </a:p>
          <a:p>
            <a:pPr marL="0" indent="0">
              <a:buFontTx/>
              <a:buNone/>
            </a:pPr>
            <a:r>
              <a:rPr lang="en-US" altLang="en-US" dirty="0">
                <a:solidFill>
                  <a:srgbClr val="3F352B"/>
                </a:solidFill>
              </a:rPr>
              <a:t>Revised base shear based on limit</a:t>
            </a:r>
          </a:p>
        </p:txBody>
      </p:sp>
      <p:sp>
        <p:nvSpPr>
          <p:cNvPr id="2" name="Title 1"/>
          <p:cNvSpPr>
            <a:spLocks noGrp="1"/>
          </p:cNvSpPr>
          <p:nvPr>
            <p:ph type="title"/>
          </p:nvPr>
        </p:nvSpPr>
        <p:spPr>
          <a:xfrm>
            <a:off x="750887" y="273330"/>
            <a:ext cx="7185025" cy="830263"/>
          </a:xfrm>
        </p:spPr>
        <p:txBody>
          <a:bodyPr/>
          <a:lstStyle/>
          <a:p>
            <a:pPr algn="ctr"/>
            <a:r>
              <a:rPr lang="en-US" altLang="en-US" dirty="0"/>
              <a:t>Foundation Damping Example</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descr="Gains can be had in terms of smaller member sizes and less steel when designing with SSI effects. These can translate to cost savings due to reduced reinforcement and eliminating the need for confined boundary regions. " title="Comparing and contrasting a design considering a rigid base and a flexible base."/>
          <p:cNvGraphicFramePr>
            <a:graphicFrameLocks noGrp="1"/>
          </p:cNvGraphicFramePr>
          <p:nvPr>
            <p:extLst>
              <p:ext uri="{D42A27DB-BD31-4B8C-83A1-F6EECF244321}">
                <p14:modId xmlns:p14="http://schemas.microsoft.com/office/powerpoint/2010/main" val="4228345324"/>
              </p:ext>
            </p:extLst>
          </p:nvPr>
        </p:nvGraphicFramePr>
        <p:xfrm>
          <a:off x="381000" y="990600"/>
          <a:ext cx="8382000" cy="5257800"/>
        </p:xfrm>
        <a:graphic>
          <a:graphicData uri="http://schemas.openxmlformats.org/drawingml/2006/table">
            <a:tbl>
              <a:tblPr firstRow="1" firstCol="1" bandRow="1">
                <a:tableStyleId>{073A0DAA-6AF3-43AB-8588-CEC1D06C72B9}</a:tableStyleId>
              </a:tblPr>
              <a:tblGrid>
                <a:gridCol w="2836841">
                  <a:extLst>
                    <a:ext uri="{9D8B030D-6E8A-4147-A177-3AD203B41FA5}">
                      <a16:colId xmlns:a16="http://schemas.microsoft.com/office/drawing/2014/main" val="20000"/>
                    </a:ext>
                  </a:extLst>
                </a:gridCol>
                <a:gridCol w="2730518">
                  <a:extLst>
                    <a:ext uri="{9D8B030D-6E8A-4147-A177-3AD203B41FA5}">
                      <a16:colId xmlns:a16="http://schemas.microsoft.com/office/drawing/2014/main" val="20001"/>
                    </a:ext>
                  </a:extLst>
                </a:gridCol>
                <a:gridCol w="2814641">
                  <a:extLst>
                    <a:ext uri="{9D8B030D-6E8A-4147-A177-3AD203B41FA5}">
                      <a16:colId xmlns:a16="http://schemas.microsoft.com/office/drawing/2014/main" val="20002"/>
                    </a:ext>
                  </a:extLst>
                </a:gridCol>
              </a:tblGrid>
              <a:tr h="876300">
                <a:tc>
                  <a:txBody>
                    <a:bodyPr/>
                    <a:lstStyle/>
                    <a:p>
                      <a:pPr marL="0" marR="0">
                        <a:spcBef>
                          <a:spcPts val="0"/>
                        </a:spcBef>
                        <a:spcAft>
                          <a:spcPts val="0"/>
                        </a:spcAft>
                      </a:pPr>
                      <a:r>
                        <a:rPr lang="en-US" sz="1800" dirty="0">
                          <a:effectLst/>
                        </a:rPr>
                        <a:t>Property</a:t>
                      </a:r>
                      <a:endParaRPr lang="en-US" sz="1800" dirty="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a:effectLst/>
                        </a:rPr>
                        <a:t>Fixed Base – No SSI</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a:effectLst/>
                        </a:rPr>
                        <a:t>Flexible Base – SSI</a:t>
                      </a:r>
                      <a:endParaRPr lang="en-US" sz="1800">
                        <a:effectLst/>
                        <a:latin typeface="Times New Roman" panose="02020603050405020304" pitchFamily="18" charset="0"/>
                        <a:ea typeface="Calibri" panose="020F0502020204030204" pitchFamily="34" charset="0"/>
                      </a:endParaRPr>
                    </a:p>
                  </a:txBody>
                  <a:tcPr marL="73025" marR="73025" marT="0" marB="0"/>
                </a:tc>
                <a:extLst>
                  <a:ext uri="{0D108BD9-81ED-4DB2-BD59-A6C34878D82A}">
                    <a16:rowId xmlns:a16="http://schemas.microsoft.com/office/drawing/2014/main" val="10000"/>
                  </a:ext>
                </a:extLst>
              </a:tr>
              <a:tr h="438150">
                <a:tc>
                  <a:txBody>
                    <a:bodyPr/>
                    <a:lstStyle/>
                    <a:p>
                      <a:pPr marL="0" marR="0">
                        <a:spcBef>
                          <a:spcPts val="0"/>
                        </a:spcBef>
                        <a:spcAft>
                          <a:spcPts val="0"/>
                        </a:spcAft>
                      </a:pPr>
                      <a:r>
                        <a:rPr lang="en-US" sz="1800">
                          <a:effectLst/>
                        </a:rPr>
                        <a:t>Wall Thickness</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a:effectLst/>
                        </a:rPr>
                        <a:t>14 inches</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dirty="0">
                          <a:effectLst/>
                        </a:rPr>
                        <a:t>12 inches</a:t>
                      </a:r>
                      <a:endParaRPr lang="en-US" sz="1800" dirty="0">
                        <a:effectLst/>
                        <a:latin typeface="Times New Roman" panose="02020603050405020304" pitchFamily="18" charset="0"/>
                        <a:ea typeface="Calibri" panose="020F0502020204030204" pitchFamily="34" charset="0"/>
                      </a:endParaRPr>
                    </a:p>
                  </a:txBody>
                  <a:tcPr marL="73025" marR="73025" marT="0" marB="0"/>
                </a:tc>
                <a:extLst>
                  <a:ext uri="{0D108BD9-81ED-4DB2-BD59-A6C34878D82A}">
                    <a16:rowId xmlns:a16="http://schemas.microsoft.com/office/drawing/2014/main" val="10001"/>
                  </a:ext>
                </a:extLst>
              </a:tr>
              <a:tr h="438150">
                <a:tc>
                  <a:txBody>
                    <a:bodyPr/>
                    <a:lstStyle/>
                    <a:p>
                      <a:pPr marL="0" marR="0">
                        <a:spcBef>
                          <a:spcPts val="0"/>
                        </a:spcBef>
                        <a:spcAft>
                          <a:spcPts val="0"/>
                        </a:spcAft>
                      </a:pPr>
                      <a:r>
                        <a:rPr lang="en-US" sz="1800">
                          <a:effectLst/>
                        </a:rPr>
                        <a:t>Horizontal Reinf.</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a:effectLst/>
                        </a:rPr>
                        <a:t>#5 @ 12” o.c.</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a:effectLst/>
                        </a:rPr>
                        <a:t>#4 @ 12” o.c.</a:t>
                      </a:r>
                      <a:endParaRPr lang="en-US" sz="1800">
                        <a:effectLst/>
                        <a:latin typeface="Times New Roman" panose="02020603050405020304" pitchFamily="18" charset="0"/>
                        <a:ea typeface="Calibri" panose="020F0502020204030204" pitchFamily="34" charset="0"/>
                      </a:endParaRPr>
                    </a:p>
                  </a:txBody>
                  <a:tcPr marL="73025" marR="73025" marT="0" marB="0"/>
                </a:tc>
                <a:extLst>
                  <a:ext uri="{0D108BD9-81ED-4DB2-BD59-A6C34878D82A}">
                    <a16:rowId xmlns:a16="http://schemas.microsoft.com/office/drawing/2014/main" val="10002"/>
                  </a:ext>
                </a:extLst>
              </a:tr>
              <a:tr h="438150">
                <a:tc>
                  <a:txBody>
                    <a:bodyPr/>
                    <a:lstStyle/>
                    <a:p>
                      <a:pPr marL="0" marR="0">
                        <a:spcBef>
                          <a:spcPts val="0"/>
                        </a:spcBef>
                        <a:spcAft>
                          <a:spcPts val="0"/>
                        </a:spcAft>
                      </a:pPr>
                      <a:r>
                        <a:rPr lang="en-US" sz="1800">
                          <a:effectLst/>
                        </a:rPr>
                        <a:t>Vertical Reinf.</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a:effectLst/>
                        </a:rPr>
                        <a:t>#5 @ 12” o.c.</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a:effectLst/>
                        </a:rPr>
                        <a:t>#4 @ 12” o.c.</a:t>
                      </a:r>
                      <a:endParaRPr lang="en-US" sz="1800">
                        <a:effectLst/>
                        <a:latin typeface="Times New Roman" panose="02020603050405020304" pitchFamily="18" charset="0"/>
                        <a:ea typeface="Calibri" panose="020F0502020204030204" pitchFamily="34" charset="0"/>
                      </a:endParaRPr>
                    </a:p>
                  </a:txBody>
                  <a:tcPr marL="73025" marR="73025" marT="0" marB="0"/>
                </a:tc>
                <a:extLst>
                  <a:ext uri="{0D108BD9-81ED-4DB2-BD59-A6C34878D82A}">
                    <a16:rowId xmlns:a16="http://schemas.microsoft.com/office/drawing/2014/main" val="10003"/>
                  </a:ext>
                </a:extLst>
              </a:tr>
              <a:tr h="438150">
                <a:tc>
                  <a:txBody>
                    <a:bodyPr/>
                    <a:lstStyle/>
                    <a:p>
                      <a:pPr marL="0" marR="0">
                        <a:spcBef>
                          <a:spcPts val="0"/>
                        </a:spcBef>
                        <a:spcAft>
                          <a:spcPts val="0"/>
                        </a:spcAft>
                      </a:pPr>
                      <a:r>
                        <a:rPr lang="en-US" sz="1800">
                          <a:effectLst/>
                        </a:rPr>
                        <a:t>Boundary Region</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dirty="0">
                          <a:effectLst/>
                        </a:rPr>
                        <a:t>14 - #7</a:t>
                      </a:r>
                      <a:endParaRPr lang="en-US" sz="1800" dirty="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a:effectLst/>
                        </a:rPr>
                        <a:t>None</a:t>
                      </a:r>
                      <a:endParaRPr lang="en-US" sz="1800">
                        <a:effectLst/>
                        <a:latin typeface="Times New Roman" panose="02020603050405020304" pitchFamily="18" charset="0"/>
                        <a:ea typeface="Calibri" panose="020F0502020204030204" pitchFamily="34" charset="0"/>
                      </a:endParaRPr>
                    </a:p>
                  </a:txBody>
                  <a:tcPr marL="73025" marR="73025" marT="0" marB="0"/>
                </a:tc>
                <a:extLst>
                  <a:ext uri="{0D108BD9-81ED-4DB2-BD59-A6C34878D82A}">
                    <a16:rowId xmlns:a16="http://schemas.microsoft.com/office/drawing/2014/main" val="10004"/>
                  </a:ext>
                </a:extLst>
              </a:tr>
              <a:tr h="876300">
                <a:tc>
                  <a:txBody>
                    <a:bodyPr/>
                    <a:lstStyle/>
                    <a:p>
                      <a:pPr marL="0" marR="0">
                        <a:spcBef>
                          <a:spcPts val="0"/>
                        </a:spcBef>
                        <a:spcAft>
                          <a:spcPts val="0"/>
                        </a:spcAft>
                      </a:pPr>
                      <a:r>
                        <a:rPr lang="en-US" sz="1800">
                          <a:effectLst/>
                        </a:rPr>
                        <a:t>Footing Dimensions</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a:effectLst/>
                        </a:rPr>
                        <a:t>40-ft x 14-ft</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a:effectLst/>
                        </a:rPr>
                        <a:t>40-ft x 14-ft</a:t>
                      </a:r>
                      <a:endParaRPr lang="en-US" sz="1800">
                        <a:effectLst/>
                        <a:latin typeface="Times New Roman" panose="02020603050405020304" pitchFamily="18" charset="0"/>
                        <a:ea typeface="Calibri" panose="020F0502020204030204" pitchFamily="34" charset="0"/>
                      </a:endParaRPr>
                    </a:p>
                  </a:txBody>
                  <a:tcPr marL="73025" marR="73025" marT="0" marB="0"/>
                </a:tc>
                <a:extLst>
                  <a:ext uri="{0D108BD9-81ED-4DB2-BD59-A6C34878D82A}">
                    <a16:rowId xmlns:a16="http://schemas.microsoft.com/office/drawing/2014/main" val="10005"/>
                  </a:ext>
                </a:extLst>
              </a:tr>
              <a:tr h="876300">
                <a:tc>
                  <a:txBody>
                    <a:bodyPr/>
                    <a:lstStyle/>
                    <a:p>
                      <a:pPr marL="0" marR="0">
                        <a:spcBef>
                          <a:spcPts val="0"/>
                        </a:spcBef>
                        <a:spcAft>
                          <a:spcPts val="0"/>
                        </a:spcAft>
                      </a:pPr>
                      <a:r>
                        <a:rPr lang="en-US" sz="1800">
                          <a:effectLst/>
                        </a:rPr>
                        <a:t>Footing Long. Reinf.</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a:effectLst/>
                        </a:rPr>
                        <a:t>14 - #7 T&amp;B</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dirty="0">
                          <a:effectLst/>
                        </a:rPr>
                        <a:t>12 - #7 T&amp;B</a:t>
                      </a:r>
                      <a:endParaRPr lang="en-US" sz="1800" dirty="0">
                        <a:effectLst/>
                        <a:latin typeface="Times New Roman" panose="02020603050405020304" pitchFamily="18" charset="0"/>
                        <a:ea typeface="Calibri" panose="020F0502020204030204" pitchFamily="34" charset="0"/>
                      </a:endParaRPr>
                    </a:p>
                  </a:txBody>
                  <a:tcPr marL="73025" marR="73025" marT="0" marB="0"/>
                </a:tc>
                <a:extLst>
                  <a:ext uri="{0D108BD9-81ED-4DB2-BD59-A6C34878D82A}">
                    <a16:rowId xmlns:a16="http://schemas.microsoft.com/office/drawing/2014/main" val="10006"/>
                  </a:ext>
                </a:extLst>
              </a:tr>
              <a:tr h="876300">
                <a:tc>
                  <a:txBody>
                    <a:bodyPr/>
                    <a:lstStyle/>
                    <a:p>
                      <a:pPr marL="0" marR="0">
                        <a:spcBef>
                          <a:spcPts val="0"/>
                        </a:spcBef>
                        <a:spcAft>
                          <a:spcPts val="0"/>
                        </a:spcAft>
                      </a:pPr>
                      <a:r>
                        <a:rPr lang="en-US" sz="1800">
                          <a:effectLst/>
                        </a:rPr>
                        <a:t>Footing Trans Reinf.</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a:effectLst/>
                        </a:rPr>
                        <a:t>#7 @ 12” T&amp;B</a:t>
                      </a:r>
                      <a:endParaRPr lang="en-US" sz="1800">
                        <a:effectLst/>
                        <a:latin typeface="Times New Roman" panose="02020603050405020304" pitchFamily="18" charset="0"/>
                        <a:ea typeface="Calibri" panose="020F0502020204030204" pitchFamily="34" charset="0"/>
                      </a:endParaRPr>
                    </a:p>
                  </a:txBody>
                  <a:tcPr marL="73025" marR="73025" marT="0" marB="0"/>
                </a:tc>
                <a:tc>
                  <a:txBody>
                    <a:bodyPr/>
                    <a:lstStyle/>
                    <a:p>
                      <a:pPr marL="0" marR="0">
                        <a:spcBef>
                          <a:spcPts val="0"/>
                        </a:spcBef>
                        <a:spcAft>
                          <a:spcPts val="0"/>
                        </a:spcAft>
                      </a:pPr>
                      <a:r>
                        <a:rPr lang="en-US" sz="1800" dirty="0">
                          <a:effectLst/>
                        </a:rPr>
                        <a:t>#7 @ 14” T&amp;B</a:t>
                      </a:r>
                      <a:endParaRPr lang="en-US" sz="1800" dirty="0">
                        <a:effectLst/>
                        <a:latin typeface="Times New Roman" panose="02020603050405020304" pitchFamily="18" charset="0"/>
                        <a:ea typeface="Calibri" panose="020F0502020204030204" pitchFamily="34" charset="0"/>
                      </a:endParaRPr>
                    </a:p>
                  </a:txBody>
                  <a:tcPr marL="73025" marR="73025" marT="0" marB="0"/>
                </a:tc>
                <a:extLst>
                  <a:ext uri="{0D108BD9-81ED-4DB2-BD59-A6C34878D82A}">
                    <a16:rowId xmlns:a16="http://schemas.microsoft.com/office/drawing/2014/main" val="10007"/>
                  </a:ext>
                </a:extLst>
              </a:tr>
            </a:tbl>
          </a:graphicData>
        </a:graphic>
      </p:graphicFrame>
      <p:sp>
        <p:nvSpPr>
          <p:cNvPr id="2" name="Title 1"/>
          <p:cNvSpPr>
            <a:spLocks noGrp="1"/>
          </p:cNvSpPr>
          <p:nvPr>
            <p:ph type="title"/>
          </p:nvPr>
        </p:nvSpPr>
        <p:spPr>
          <a:xfrm>
            <a:off x="827088" y="84137"/>
            <a:ext cx="7489825" cy="830263"/>
          </a:xfrm>
        </p:spPr>
        <p:txBody>
          <a:bodyPr/>
          <a:lstStyle/>
          <a:p>
            <a:pPr algn="ctr"/>
            <a:r>
              <a:rPr lang="en-US" altLang="en-US" dirty="0"/>
              <a:t>Foundation Damping Example</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descr="A building model with horizontal and vertical springs and dashpots. The horizontal springs can be excited with a ground motion that varies over depth, and the vertical springs can experience multi-support excitation&#10;"/>
          <p:cNvGrpSpPr/>
          <p:nvPr/>
        </p:nvGrpSpPr>
        <p:grpSpPr>
          <a:xfrm>
            <a:off x="2819400" y="3273426"/>
            <a:ext cx="5867400" cy="3195637"/>
            <a:chOff x="2819400" y="3273426"/>
            <a:chExt cx="5867400" cy="3195637"/>
          </a:xfrm>
        </p:grpSpPr>
        <p:pic>
          <p:nvPicPr>
            <p:cNvPr id="57348" name="Picture 2" title="(ii) System with Flexible found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3880" y="3273426"/>
              <a:ext cx="3762920" cy="199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349" name="Picture 3" tit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5105400"/>
              <a:ext cx="4675416" cy="136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Content Placeholder 2"/>
          <p:cNvSpPr>
            <a:spLocks noGrp="1"/>
          </p:cNvSpPr>
          <p:nvPr>
            <p:ph idx="1"/>
          </p:nvPr>
        </p:nvSpPr>
        <p:spPr>
          <a:xfrm>
            <a:off x="304800" y="1114424"/>
            <a:ext cx="8382000" cy="3152775"/>
          </a:xfrm>
        </p:spPr>
        <p:txBody>
          <a:bodyPr/>
          <a:lstStyle/>
          <a:p>
            <a:pPr>
              <a:defRPr/>
            </a:pPr>
            <a:r>
              <a:rPr lang="en-US" sz="2400" dirty="0">
                <a:solidFill>
                  <a:srgbClr val="3F352B"/>
                </a:solidFill>
              </a:rPr>
              <a:t>Spatial variability of input ground motion along the foundation</a:t>
            </a:r>
          </a:p>
          <a:p>
            <a:pPr lvl="1">
              <a:defRPr/>
            </a:pPr>
            <a:r>
              <a:rPr lang="en-US" sz="1600" b="1" dirty="0">
                <a:solidFill>
                  <a:srgbClr val="3F352B"/>
                </a:solidFill>
              </a:rPr>
              <a:t>Embedment Effects </a:t>
            </a:r>
            <a:r>
              <a:rPr lang="en-US" sz="1600" dirty="0">
                <a:solidFill>
                  <a:srgbClr val="3F352B"/>
                </a:solidFill>
              </a:rPr>
              <a:t>– </a:t>
            </a:r>
            <a:r>
              <a:rPr lang="en-US" sz="1600" dirty="0" err="1">
                <a:solidFill>
                  <a:srgbClr val="3F352B"/>
                </a:solidFill>
              </a:rPr>
              <a:t>Deamplification</a:t>
            </a:r>
            <a:r>
              <a:rPr lang="en-US" sz="1600" dirty="0">
                <a:solidFill>
                  <a:srgbClr val="3F352B"/>
                </a:solidFill>
              </a:rPr>
              <a:t> of ground motion with depth (Vertical)</a:t>
            </a:r>
          </a:p>
          <a:p>
            <a:pPr lvl="1">
              <a:defRPr/>
            </a:pPr>
            <a:r>
              <a:rPr lang="en-US" sz="1600" b="1" dirty="0">
                <a:solidFill>
                  <a:srgbClr val="3F352B"/>
                </a:solidFill>
              </a:rPr>
              <a:t>Base-Slab Averaging </a:t>
            </a:r>
            <a:r>
              <a:rPr lang="en-US" sz="1600" dirty="0">
                <a:solidFill>
                  <a:srgbClr val="3F352B"/>
                </a:solidFill>
              </a:rPr>
              <a:t>– Wave incoherence across foundation (Horizontal)</a:t>
            </a:r>
          </a:p>
          <a:p>
            <a:pPr lvl="1">
              <a:defRPr/>
            </a:pPr>
            <a:endParaRPr lang="en-US" sz="1600" dirty="0">
              <a:solidFill>
                <a:srgbClr val="3F352B"/>
              </a:solidFill>
            </a:endParaRPr>
          </a:p>
          <a:p>
            <a:pPr>
              <a:defRPr/>
            </a:pPr>
            <a:r>
              <a:rPr lang="en-US" sz="2400" dirty="0">
                <a:solidFill>
                  <a:srgbClr val="3F352B"/>
                </a:solidFill>
              </a:rPr>
              <a:t>Affects high-frequency input</a:t>
            </a:r>
          </a:p>
          <a:p>
            <a:pPr>
              <a:defRPr/>
            </a:pPr>
            <a:r>
              <a:rPr lang="en-US" sz="2400" dirty="0">
                <a:solidFill>
                  <a:srgbClr val="3F352B"/>
                </a:solidFill>
              </a:rPr>
              <a:t>Multi-support excitation required</a:t>
            </a:r>
          </a:p>
          <a:p>
            <a:pPr marL="0" indent="0">
              <a:buFontTx/>
              <a:buNone/>
              <a:defRPr/>
            </a:pPr>
            <a:r>
              <a:rPr lang="en-US" sz="2400" dirty="0">
                <a:solidFill>
                  <a:srgbClr val="3F352B"/>
                </a:solidFill>
              </a:rPr>
              <a:t>       in modeling</a:t>
            </a:r>
          </a:p>
          <a:p>
            <a:pPr>
              <a:defRPr/>
            </a:pPr>
            <a:endParaRPr lang="en-US" sz="2400" dirty="0">
              <a:solidFill>
                <a:srgbClr val="3F352B"/>
              </a:solidFill>
            </a:endParaRPr>
          </a:p>
        </p:txBody>
      </p:sp>
      <p:sp>
        <p:nvSpPr>
          <p:cNvPr id="57346" name="Title 1"/>
          <p:cNvSpPr>
            <a:spLocks noGrp="1"/>
          </p:cNvSpPr>
          <p:nvPr>
            <p:ph type="title"/>
          </p:nvPr>
        </p:nvSpPr>
        <p:spPr>
          <a:xfrm>
            <a:off x="304800" y="228600"/>
            <a:ext cx="6515100" cy="830263"/>
          </a:xfrm>
        </p:spPr>
        <p:txBody>
          <a:bodyPr/>
          <a:lstStyle/>
          <a:p>
            <a:r>
              <a:rPr lang="en-US" altLang="en-US">
                <a:solidFill>
                  <a:srgbClr val="3F352B"/>
                </a:solidFill>
              </a:rPr>
              <a:t>Kinematic Interaction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401" name="Picture 2" descr="NIST Logo, NEHRP Logo&#10;&#10;ATC-83 Improved Procedures for Characterizing &amp; Modeling Soil Structure Interatction for Performance Board Engineering"/>
          <p:cNvPicPr>
            <a:picLocks noChangeAspect="1" noChangeArrowheads="1"/>
          </p:cNvPicPr>
          <p:nvPr/>
        </p:nvPicPr>
        <p:blipFill>
          <a:blip r:embed="rId3">
            <a:extLst>
              <a:ext uri="{28A0092B-C50C-407E-A947-70E740481C1C}">
                <a14:useLocalDpi xmlns:a14="http://schemas.microsoft.com/office/drawing/2010/main" val="0"/>
              </a:ext>
            </a:extLst>
          </a:blip>
          <a:srcRect t="10858"/>
          <a:stretch>
            <a:fillRect/>
          </a:stretch>
        </p:blipFill>
        <p:spPr bwMode="auto">
          <a:xfrm>
            <a:off x="4038600" y="6461125"/>
            <a:ext cx="5105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402" name="TextBox 13"/>
          <p:cNvSpPr txBox="1">
            <a:spLocks noChangeArrowheads="1"/>
          </p:cNvSpPr>
          <p:nvPr/>
        </p:nvSpPr>
        <p:spPr bwMode="auto">
          <a:xfrm>
            <a:off x="7343775" y="6275388"/>
            <a:ext cx="1563688" cy="1857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bg2"/>
              </a:buClr>
              <a:buChar char="&gt;"/>
              <a:defRPr sz="2100">
                <a:solidFill>
                  <a:schemeClr val="accent1"/>
                </a:solidFill>
                <a:latin typeface="Verdana" pitchFamily="34" charset="0"/>
              </a:defRPr>
            </a:lvl1pPr>
            <a:lvl2pPr marL="742950" indent="-285750">
              <a:spcBef>
                <a:spcPct val="20000"/>
              </a:spcBef>
              <a:buClr>
                <a:schemeClr val="bg2"/>
              </a:buClr>
              <a:buSzPct val="120000"/>
              <a:buChar char=" "/>
              <a:defRPr sz="1500">
                <a:solidFill>
                  <a:schemeClr val="tx2"/>
                </a:solidFill>
                <a:latin typeface="Arial" charset="0"/>
              </a:defRPr>
            </a:lvl2pPr>
            <a:lvl3pPr marL="1143000" indent="-228600">
              <a:spcBef>
                <a:spcPct val="20000"/>
              </a:spcBef>
              <a:buClr>
                <a:schemeClr val="bg2"/>
              </a:buClr>
              <a:buSzPct val="75000"/>
              <a:buChar char="•"/>
              <a:defRPr sz="1600" b="1">
                <a:solidFill>
                  <a:schemeClr val="tx2"/>
                </a:solidFill>
                <a:latin typeface="Verdana" pitchFamily="34" charset="0"/>
              </a:defRPr>
            </a:lvl3pPr>
            <a:lvl4pPr marL="1600200" indent="-228600">
              <a:spcBef>
                <a:spcPct val="20000"/>
              </a:spcBef>
              <a:buClr>
                <a:schemeClr val="bg2"/>
              </a:buClr>
              <a:buChar char="&g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a:lstStyle>
          <a:p>
            <a:pPr>
              <a:spcBef>
                <a:spcPct val="0"/>
              </a:spcBef>
              <a:buClrTx/>
              <a:buFontTx/>
              <a:buNone/>
            </a:pPr>
            <a:r>
              <a:rPr lang="en-US" altLang="en-US" sz="1200">
                <a:solidFill>
                  <a:schemeClr val="tx1"/>
                </a:solidFill>
                <a:latin typeface="Arial" charset="0"/>
                <a:cs typeface="Arial" charset="0"/>
              </a:rPr>
              <a:t>Prof. Jonathan Stewart</a:t>
            </a:r>
          </a:p>
        </p:txBody>
      </p:sp>
      <p:sp>
        <p:nvSpPr>
          <p:cNvPr id="7" name="TextBox 6"/>
          <p:cNvSpPr txBox="1"/>
          <p:nvPr/>
        </p:nvSpPr>
        <p:spPr>
          <a:xfrm>
            <a:off x="5951538" y="5145088"/>
            <a:ext cx="2508250" cy="522287"/>
          </a:xfrm>
          <a:prstGeom prst="rect">
            <a:avLst/>
          </a:prstGeom>
          <a:noFill/>
        </p:spPr>
        <p:txBody>
          <a:bodyPr wrap="none">
            <a:spAutoFit/>
          </a:bodyPr>
          <a:lstStyle/>
          <a:p>
            <a:pPr fontAlgn="auto">
              <a:spcBef>
                <a:spcPts val="0"/>
              </a:spcBef>
              <a:spcAft>
                <a:spcPts val="0"/>
              </a:spcAft>
              <a:defRPr/>
            </a:pPr>
            <a:r>
              <a:rPr lang="en-US" sz="2800" b="1" dirty="0" err="1">
                <a:solidFill>
                  <a:schemeClr val="tx1">
                    <a:lumMod val="95000"/>
                  </a:schemeClr>
                </a:solidFill>
                <a:latin typeface="Calibri"/>
              </a:rPr>
              <a:t>u</a:t>
            </a:r>
            <a:r>
              <a:rPr lang="en-US" sz="2800" b="1" baseline="-25000" dirty="0" err="1">
                <a:solidFill>
                  <a:schemeClr val="tx1">
                    <a:lumMod val="95000"/>
                  </a:schemeClr>
                </a:solidFill>
                <a:latin typeface="Calibri"/>
              </a:rPr>
              <a:t>FIM</a:t>
            </a:r>
            <a:r>
              <a:rPr lang="en-US" sz="2800" b="1" baseline="-25000" dirty="0">
                <a:solidFill>
                  <a:schemeClr val="tx1">
                    <a:lumMod val="95000"/>
                  </a:schemeClr>
                </a:solidFill>
                <a:latin typeface="Calibri"/>
              </a:rPr>
              <a:t> </a:t>
            </a:r>
            <a:r>
              <a:rPr lang="en-US" sz="2800" b="1" dirty="0">
                <a:solidFill>
                  <a:schemeClr val="tx1">
                    <a:lumMod val="95000"/>
                  </a:schemeClr>
                </a:solidFill>
                <a:latin typeface="Calibri"/>
              </a:rPr>
              <a:t>(</a:t>
            </a:r>
            <a:r>
              <a:rPr lang="en-US" sz="2800" b="1" dirty="0">
                <a:solidFill>
                  <a:schemeClr val="tx1">
                    <a:lumMod val="95000"/>
                  </a:schemeClr>
                </a:solidFill>
                <a:latin typeface="Symbol" pitchFamily="18" charset="2"/>
              </a:rPr>
              <a:t>w</a:t>
            </a:r>
            <a:r>
              <a:rPr lang="en-US" sz="2800" b="1" dirty="0">
                <a:solidFill>
                  <a:schemeClr val="tx1">
                    <a:lumMod val="95000"/>
                  </a:schemeClr>
                </a:solidFill>
                <a:latin typeface="Calibri"/>
              </a:rPr>
              <a:t>) </a:t>
            </a:r>
            <a:r>
              <a:rPr lang="en-US" sz="2800" b="1" dirty="0">
                <a:solidFill>
                  <a:schemeClr val="tx1">
                    <a:lumMod val="95000"/>
                  </a:schemeClr>
                </a:solidFill>
                <a:latin typeface="Calibri"/>
                <a:sym typeface="Symbol"/>
              </a:rPr>
              <a:t></a:t>
            </a:r>
            <a:r>
              <a:rPr lang="en-US" sz="2800" b="1" dirty="0">
                <a:solidFill>
                  <a:schemeClr val="tx1">
                    <a:lumMod val="95000"/>
                  </a:schemeClr>
                </a:solidFill>
                <a:latin typeface="Calibri"/>
              </a:rPr>
              <a:t> </a:t>
            </a:r>
            <a:r>
              <a:rPr lang="en-US" sz="2800" b="1" dirty="0" err="1">
                <a:solidFill>
                  <a:schemeClr val="tx1">
                    <a:lumMod val="95000"/>
                  </a:schemeClr>
                </a:solidFill>
                <a:latin typeface="Calibri"/>
              </a:rPr>
              <a:t>u</a:t>
            </a:r>
            <a:r>
              <a:rPr lang="en-US" sz="2800" b="1" baseline="-25000" dirty="0" err="1">
                <a:solidFill>
                  <a:schemeClr val="tx1">
                    <a:lumMod val="95000"/>
                  </a:schemeClr>
                </a:solidFill>
                <a:latin typeface="Calibri"/>
              </a:rPr>
              <a:t>g</a:t>
            </a:r>
            <a:r>
              <a:rPr lang="en-US" sz="2800" b="1" dirty="0">
                <a:solidFill>
                  <a:schemeClr val="tx1">
                    <a:lumMod val="95000"/>
                  </a:schemeClr>
                </a:solidFill>
                <a:latin typeface="Calibri"/>
              </a:rPr>
              <a:t> (</a:t>
            </a:r>
            <a:r>
              <a:rPr lang="en-US" sz="2800" b="1" dirty="0">
                <a:solidFill>
                  <a:schemeClr val="tx1">
                    <a:lumMod val="95000"/>
                  </a:schemeClr>
                </a:solidFill>
                <a:latin typeface="Symbol" pitchFamily="18" charset="2"/>
              </a:rPr>
              <a:t>w</a:t>
            </a:r>
            <a:r>
              <a:rPr lang="en-US" sz="2800" b="1" dirty="0">
                <a:solidFill>
                  <a:schemeClr val="tx1">
                    <a:lumMod val="95000"/>
                  </a:schemeClr>
                </a:solidFill>
                <a:latin typeface="Calibri"/>
              </a:rPr>
              <a:t>)</a:t>
            </a:r>
            <a:endParaRPr lang="en-US" sz="2800" b="1" baseline="-25000" dirty="0">
              <a:solidFill>
                <a:schemeClr val="tx1">
                  <a:lumMod val="95000"/>
                </a:schemeClr>
              </a:solidFill>
              <a:latin typeface="Calibri"/>
            </a:endParaRPr>
          </a:p>
        </p:txBody>
      </p:sp>
      <p:pic>
        <p:nvPicPr>
          <p:cNvPr id="59396" name="Picture 7" descr="Plan view of a foundation with vectors representing the ground motion felt at varying points on the slab. For low frequencies, these vectors are well correlated and point in the same direction. &#1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3588" y="1716088"/>
            <a:ext cx="4516437" cy="306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descr="black rectangle"/>
          <p:cNvSpPr/>
          <p:nvPr/>
        </p:nvSpPr>
        <p:spPr>
          <a:xfrm>
            <a:off x="5335588" y="2362200"/>
            <a:ext cx="3505200" cy="2362200"/>
          </a:xfrm>
          <a:prstGeom prst="rect">
            <a:avLst/>
          </a:prstGeom>
          <a:noFill/>
          <a:ln w="698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schemeClr val="tx1">
                  <a:lumMod val="95000"/>
                </a:schemeClr>
              </a:solidFill>
            </a:endParaRPr>
          </a:p>
        </p:txBody>
      </p:sp>
      <p:sp>
        <p:nvSpPr>
          <p:cNvPr id="10" name="TextBox 9"/>
          <p:cNvSpPr txBox="1"/>
          <p:nvPr/>
        </p:nvSpPr>
        <p:spPr>
          <a:xfrm>
            <a:off x="4878388" y="1182688"/>
            <a:ext cx="4265612" cy="473075"/>
          </a:xfrm>
          <a:prstGeom prst="rect">
            <a:avLst/>
          </a:prstGeom>
          <a:noFill/>
        </p:spPr>
        <p:txBody>
          <a:bodyPr wrap="square">
            <a:spAutoFit/>
          </a:bodyPr>
          <a:lstStyle/>
          <a:p>
            <a:pPr fontAlgn="auto">
              <a:spcBef>
                <a:spcPts val="0"/>
              </a:spcBef>
              <a:spcAft>
                <a:spcPts val="0"/>
              </a:spcAft>
              <a:defRPr/>
            </a:pPr>
            <a:r>
              <a:rPr lang="en-US" b="1" i="1" dirty="0">
                <a:solidFill>
                  <a:schemeClr val="tx1">
                    <a:lumMod val="95000"/>
                  </a:schemeClr>
                </a:solidFill>
                <a:latin typeface="Calibri"/>
              </a:rPr>
              <a:t>Low frequency components…</a:t>
            </a:r>
            <a:endParaRPr lang="en-US" sz="1800" b="1" i="1" dirty="0">
              <a:solidFill>
                <a:schemeClr val="tx1">
                  <a:lumMod val="95000"/>
                </a:schemeClr>
              </a:solidFill>
              <a:latin typeface="Calibri"/>
            </a:endParaRPr>
          </a:p>
        </p:txBody>
      </p:sp>
      <p:sp>
        <p:nvSpPr>
          <p:cNvPr id="11" name="TextBox 10"/>
          <p:cNvSpPr txBox="1"/>
          <p:nvPr/>
        </p:nvSpPr>
        <p:spPr>
          <a:xfrm>
            <a:off x="687388" y="5449888"/>
            <a:ext cx="2078037" cy="646112"/>
          </a:xfrm>
          <a:prstGeom prst="rect">
            <a:avLst/>
          </a:prstGeom>
          <a:noFill/>
        </p:spPr>
        <p:txBody>
          <a:bodyPr wrap="none">
            <a:spAutoFit/>
          </a:bodyPr>
          <a:lstStyle/>
          <a:p>
            <a:pPr fontAlgn="auto">
              <a:spcBef>
                <a:spcPts val="0"/>
              </a:spcBef>
              <a:spcAft>
                <a:spcPts val="0"/>
              </a:spcAft>
              <a:defRPr/>
            </a:pPr>
            <a:r>
              <a:rPr lang="en-US" sz="1800" dirty="0">
                <a:solidFill>
                  <a:schemeClr val="tx1">
                    <a:lumMod val="95000"/>
                  </a:schemeClr>
                </a:solidFill>
                <a:latin typeface="Calibri"/>
              </a:rPr>
              <a:t>2003 Off-Miyagi </a:t>
            </a:r>
            <a:r>
              <a:rPr lang="en-US" sz="1800" dirty="0" err="1">
                <a:solidFill>
                  <a:schemeClr val="tx1">
                    <a:lumMod val="95000"/>
                  </a:schemeClr>
                </a:solidFill>
                <a:latin typeface="Calibri"/>
              </a:rPr>
              <a:t>Eqk</a:t>
            </a:r>
            <a:endParaRPr lang="en-US" sz="1800" dirty="0">
              <a:solidFill>
                <a:schemeClr val="tx1">
                  <a:lumMod val="95000"/>
                </a:schemeClr>
              </a:solidFill>
              <a:latin typeface="Calibri"/>
            </a:endParaRPr>
          </a:p>
          <a:p>
            <a:pPr fontAlgn="auto">
              <a:spcBef>
                <a:spcPts val="0"/>
              </a:spcBef>
              <a:spcAft>
                <a:spcPts val="0"/>
              </a:spcAft>
              <a:defRPr/>
            </a:pPr>
            <a:r>
              <a:rPr lang="en-US" sz="1800" dirty="0">
                <a:solidFill>
                  <a:schemeClr val="tx1">
                    <a:lumMod val="95000"/>
                  </a:schemeClr>
                </a:solidFill>
                <a:latin typeface="Calibri"/>
              </a:rPr>
              <a:t>FF, s-wave window</a:t>
            </a:r>
          </a:p>
        </p:txBody>
      </p:sp>
      <p:pic>
        <p:nvPicPr>
          <p:cNvPr id="59399" name="Picture 11" descr="Particle motion of a point from earthquake shaking. For low frequencies, these vectors are well correlated and point in the same direction. "/>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4988" y="1716088"/>
            <a:ext cx="3078162" cy="310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4" name="Title 1"/>
          <p:cNvSpPr>
            <a:spLocks noGrp="1"/>
          </p:cNvSpPr>
          <p:nvPr>
            <p:ph type="title"/>
          </p:nvPr>
        </p:nvSpPr>
        <p:spPr>
          <a:xfrm>
            <a:off x="1314450" y="131763"/>
            <a:ext cx="6515100" cy="830262"/>
          </a:xfrm>
        </p:spPr>
        <p:txBody>
          <a:bodyPr/>
          <a:lstStyle/>
          <a:p>
            <a:pPr algn="ctr"/>
            <a:r>
              <a:rPr lang="en-US" altLang="en-US" sz="3600"/>
              <a:t>Base Slab Averaging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8" name="Picture 2" descr="NIST Logo, NEHRP Logo&#10;&#10;ATC-83 Improved Procedures for Characterizing &amp; Modeling Soil Structure Interatction for Performance Board Engineering"/>
          <p:cNvPicPr>
            <a:picLocks noChangeAspect="1" noChangeArrowheads="1"/>
          </p:cNvPicPr>
          <p:nvPr/>
        </p:nvPicPr>
        <p:blipFill>
          <a:blip r:embed="rId3">
            <a:extLst>
              <a:ext uri="{28A0092B-C50C-407E-A947-70E740481C1C}">
                <a14:useLocalDpi xmlns:a14="http://schemas.microsoft.com/office/drawing/2010/main" val="0"/>
              </a:ext>
            </a:extLst>
          </a:blip>
          <a:srcRect t="10858"/>
          <a:stretch>
            <a:fillRect/>
          </a:stretch>
        </p:blipFill>
        <p:spPr bwMode="auto">
          <a:xfrm>
            <a:off x="4038600" y="6461125"/>
            <a:ext cx="5105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49" name="TextBox 14"/>
          <p:cNvSpPr txBox="1">
            <a:spLocks noChangeArrowheads="1"/>
          </p:cNvSpPr>
          <p:nvPr/>
        </p:nvSpPr>
        <p:spPr bwMode="auto">
          <a:xfrm>
            <a:off x="7343775" y="6275388"/>
            <a:ext cx="1563688" cy="1857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bg2"/>
              </a:buClr>
              <a:buChar char="&gt;"/>
              <a:defRPr sz="2100">
                <a:solidFill>
                  <a:schemeClr val="accent1"/>
                </a:solidFill>
                <a:latin typeface="Verdana" pitchFamily="34" charset="0"/>
              </a:defRPr>
            </a:lvl1pPr>
            <a:lvl2pPr marL="742950" indent="-285750">
              <a:spcBef>
                <a:spcPct val="20000"/>
              </a:spcBef>
              <a:buClr>
                <a:schemeClr val="bg2"/>
              </a:buClr>
              <a:buSzPct val="120000"/>
              <a:buChar char=" "/>
              <a:defRPr sz="1500">
                <a:solidFill>
                  <a:schemeClr val="tx2"/>
                </a:solidFill>
                <a:latin typeface="Arial" charset="0"/>
              </a:defRPr>
            </a:lvl2pPr>
            <a:lvl3pPr marL="1143000" indent="-228600">
              <a:spcBef>
                <a:spcPct val="20000"/>
              </a:spcBef>
              <a:buClr>
                <a:schemeClr val="bg2"/>
              </a:buClr>
              <a:buSzPct val="75000"/>
              <a:buChar char="•"/>
              <a:defRPr sz="1600" b="1">
                <a:solidFill>
                  <a:schemeClr val="tx2"/>
                </a:solidFill>
                <a:latin typeface="Verdana" pitchFamily="34" charset="0"/>
              </a:defRPr>
            </a:lvl3pPr>
            <a:lvl4pPr marL="1600200" indent="-228600">
              <a:spcBef>
                <a:spcPct val="20000"/>
              </a:spcBef>
              <a:buClr>
                <a:schemeClr val="bg2"/>
              </a:buClr>
              <a:buChar char="&g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a:lstStyle>
          <a:p>
            <a:pPr>
              <a:spcBef>
                <a:spcPct val="0"/>
              </a:spcBef>
              <a:buClrTx/>
              <a:buFontTx/>
              <a:buNone/>
            </a:pPr>
            <a:r>
              <a:rPr lang="en-US" altLang="en-US" sz="1200">
                <a:solidFill>
                  <a:schemeClr val="tx1"/>
                </a:solidFill>
                <a:latin typeface="Arial" charset="0"/>
                <a:cs typeface="Arial" charset="0"/>
              </a:rPr>
              <a:t>Prof. Jonathan Stewart</a:t>
            </a:r>
          </a:p>
        </p:txBody>
      </p:sp>
      <p:sp>
        <p:nvSpPr>
          <p:cNvPr id="9" name="TextBox 8"/>
          <p:cNvSpPr txBox="1"/>
          <p:nvPr/>
        </p:nvSpPr>
        <p:spPr>
          <a:xfrm>
            <a:off x="5953125" y="5127625"/>
            <a:ext cx="2506663" cy="522288"/>
          </a:xfrm>
          <a:prstGeom prst="rect">
            <a:avLst/>
          </a:prstGeom>
          <a:noFill/>
        </p:spPr>
        <p:txBody>
          <a:bodyPr wrap="none">
            <a:spAutoFit/>
          </a:bodyPr>
          <a:lstStyle/>
          <a:p>
            <a:pPr fontAlgn="auto">
              <a:spcBef>
                <a:spcPts val="0"/>
              </a:spcBef>
              <a:spcAft>
                <a:spcPts val="0"/>
              </a:spcAft>
              <a:defRPr/>
            </a:pPr>
            <a:r>
              <a:rPr lang="en-US" sz="2800" b="1" dirty="0" err="1">
                <a:solidFill>
                  <a:schemeClr val="tx1">
                    <a:lumMod val="95000"/>
                  </a:schemeClr>
                </a:solidFill>
                <a:latin typeface="Calibri"/>
              </a:rPr>
              <a:t>u</a:t>
            </a:r>
            <a:r>
              <a:rPr lang="en-US" sz="2800" b="1" baseline="-25000" dirty="0" err="1">
                <a:solidFill>
                  <a:schemeClr val="tx1">
                    <a:lumMod val="95000"/>
                  </a:schemeClr>
                </a:solidFill>
                <a:latin typeface="Calibri"/>
              </a:rPr>
              <a:t>FIM</a:t>
            </a:r>
            <a:r>
              <a:rPr lang="en-US" sz="2800" b="1" baseline="-25000" dirty="0">
                <a:solidFill>
                  <a:schemeClr val="tx1">
                    <a:lumMod val="95000"/>
                  </a:schemeClr>
                </a:solidFill>
                <a:latin typeface="Calibri"/>
              </a:rPr>
              <a:t> </a:t>
            </a:r>
            <a:r>
              <a:rPr lang="en-US" sz="2800" b="1" dirty="0">
                <a:solidFill>
                  <a:schemeClr val="tx1">
                    <a:lumMod val="95000"/>
                  </a:schemeClr>
                </a:solidFill>
                <a:latin typeface="Calibri"/>
              </a:rPr>
              <a:t>(</a:t>
            </a:r>
            <a:r>
              <a:rPr lang="en-US" sz="2800" b="1" dirty="0">
                <a:solidFill>
                  <a:schemeClr val="tx1">
                    <a:lumMod val="95000"/>
                  </a:schemeClr>
                </a:solidFill>
                <a:latin typeface="Symbol" pitchFamily="18" charset="2"/>
              </a:rPr>
              <a:t>w</a:t>
            </a:r>
            <a:r>
              <a:rPr lang="en-US" sz="2800" b="1" dirty="0">
                <a:solidFill>
                  <a:schemeClr val="tx1">
                    <a:lumMod val="95000"/>
                  </a:schemeClr>
                </a:solidFill>
                <a:latin typeface="Calibri"/>
              </a:rPr>
              <a:t>) </a:t>
            </a:r>
            <a:r>
              <a:rPr lang="en-US" sz="2800" b="1" dirty="0">
                <a:solidFill>
                  <a:schemeClr val="tx1">
                    <a:lumMod val="95000"/>
                  </a:schemeClr>
                </a:solidFill>
                <a:latin typeface="Calibri"/>
                <a:sym typeface="Symbol"/>
              </a:rPr>
              <a:t>&lt;</a:t>
            </a:r>
            <a:r>
              <a:rPr lang="en-US" sz="2800" b="1" dirty="0">
                <a:solidFill>
                  <a:schemeClr val="tx1">
                    <a:lumMod val="95000"/>
                  </a:schemeClr>
                </a:solidFill>
                <a:latin typeface="Calibri"/>
              </a:rPr>
              <a:t> </a:t>
            </a:r>
            <a:r>
              <a:rPr lang="en-US" sz="2800" b="1" dirty="0" err="1">
                <a:solidFill>
                  <a:schemeClr val="tx1">
                    <a:lumMod val="95000"/>
                  </a:schemeClr>
                </a:solidFill>
                <a:latin typeface="Calibri"/>
              </a:rPr>
              <a:t>u</a:t>
            </a:r>
            <a:r>
              <a:rPr lang="en-US" sz="2800" b="1" baseline="-25000" dirty="0" err="1">
                <a:solidFill>
                  <a:schemeClr val="tx1">
                    <a:lumMod val="95000"/>
                  </a:schemeClr>
                </a:solidFill>
                <a:latin typeface="Calibri"/>
              </a:rPr>
              <a:t>g</a:t>
            </a:r>
            <a:r>
              <a:rPr lang="en-US" sz="2800" b="1" dirty="0">
                <a:solidFill>
                  <a:schemeClr val="tx1">
                    <a:lumMod val="95000"/>
                  </a:schemeClr>
                </a:solidFill>
                <a:latin typeface="Calibri"/>
              </a:rPr>
              <a:t> (</a:t>
            </a:r>
            <a:r>
              <a:rPr lang="en-US" sz="2800" b="1" dirty="0">
                <a:solidFill>
                  <a:schemeClr val="tx1">
                    <a:lumMod val="95000"/>
                  </a:schemeClr>
                </a:solidFill>
                <a:latin typeface="Symbol" pitchFamily="18" charset="2"/>
              </a:rPr>
              <a:t>w</a:t>
            </a:r>
            <a:r>
              <a:rPr lang="en-US" sz="2800" b="1" dirty="0">
                <a:solidFill>
                  <a:schemeClr val="tx1">
                    <a:lumMod val="95000"/>
                  </a:schemeClr>
                </a:solidFill>
                <a:latin typeface="Calibri"/>
              </a:rPr>
              <a:t>)</a:t>
            </a:r>
            <a:endParaRPr lang="en-US" sz="2800" b="1" baseline="-25000" dirty="0">
              <a:solidFill>
                <a:schemeClr val="tx1">
                  <a:lumMod val="95000"/>
                </a:schemeClr>
              </a:solidFill>
              <a:latin typeface="Calibri"/>
            </a:endParaRPr>
          </a:p>
        </p:txBody>
      </p:sp>
      <p:pic>
        <p:nvPicPr>
          <p:cNvPr id="61443" name="Picture 6" descr="Same plan view of a foundation slab with vectors representing the earthquake at different points on the slab. These vectors are all varying in direction and magnitude. &#1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1698625"/>
            <a:ext cx="4373563"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descr="red rectangle"/>
          <p:cNvSpPr/>
          <p:nvPr/>
        </p:nvSpPr>
        <p:spPr>
          <a:xfrm>
            <a:off x="5334000" y="2308225"/>
            <a:ext cx="3505200" cy="2362200"/>
          </a:xfrm>
          <a:prstGeom prst="rect">
            <a:avLst/>
          </a:prstGeom>
          <a:noFill/>
          <a:ln w="698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schemeClr val="tx1">
                  <a:lumMod val="95000"/>
                </a:schemeClr>
              </a:solidFill>
            </a:endParaRPr>
          </a:p>
        </p:txBody>
      </p:sp>
      <p:sp>
        <p:nvSpPr>
          <p:cNvPr id="10" name="TextBox 9"/>
          <p:cNvSpPr txBox="1"/>
          <p:nvPr/>
        </p:nvSpPr>
        <p:spPr>
          <a:xfrm>
            <a:off x="4876800" y="1165225"/>
            <a:ext cx="3022600" cy="368300"/>
          </a:xfrm>
          <a:prstGeom prst="rect">
            <a:avLst/>
          </a:prstGeom>
          <a:noFill/>
        </p:spPr>
        <p:txBody>
          <a:bodyPr wrap="none">
            <a:spAutoFit/>
          </a:bodyPr>
          <a:lstStyle/>
          <a:p>
            <a:pPr fontAlgn="auto">
              <a:spcBef>
                <a:spcPts val="0"/>
              </a:spcBef>
              <a:spcAft>
                <a:spcPts val="0"/>
              </a:spcAft>
              <a:defRPr/>
            </a:pPr>
            <a:r>
              <a:rPr lang="en-US" b="1" i="1" dirty="0">
                <a:solidFill>
                  <a:schemeClr val="tx1">
                    <a:lumMod val="95000"/>
                  </a:schemeClr>
                </a:solidFill>
                <a:latin typeface="Calibri"/>
              </a:rPr>
              <a:t>High frequency components…</a:t>
            </a:r>
            <a:endParaRPr lang="en-US" sz="1800" b="1" i="1" dirty="0">
              <a:solidFill>
                <a:schemeClr val="tx1">
                  <a:lumMod val="95000"/>
                </a:schemeClr>
              </a:solidFill>
              <a:latin typeface="Calibri"/>
            </a:endParaRPr>
          </a:p>
        </p:txBody>
      </p:sp>
      <p:sp>
        <p:nvSpPr>
          <p:cNvPr id="12" name="TextBox 11"/>
          <p:cNvSpPr txBox="1"/>
          <p:nvPr/>
        </p:nvSpPr>
        <p:spPr>
          <a:xfrm>
            <a:off x="685800" y="5432425"/>
            <a:ext cx="2078038" cy="646113"/>
          </a:xfrm>
          <a:prstGeom prst="rect">
            <a:avLst/>
          </a:prstGeom>
          <a:noFill/>
        </p:spPr>
        <p:txBody>
          <a:bodyPr wrap="none">
            <a:spAutoFit/>
          </a:bodyPr>
          <a:lstStyle/>
          <a:p>
            <a:pPr fontAlgn="auto">
              <a:spcBef>
                <a:spcPts val="0"/>
              </a:spcBef>
              <a:spcAft>
                <a:spcPts val="0"/>
              </a:spcAft>
              <a:defRPr/>
            </a:pPr>
            <a:r>
              <a:rPr lang="en-US" sz="1800" dirty="0">
                <a:solidFill>
                  <a:schemeClr val="tx1">
                    <a:lumMod val="95000"/>
                  </a:schemeClr>
                </a:solidFill>
                <a:latin typeface="Calibri"/>
              </a:rPr>
              <a:t>2003 Off-Miyagi </a:t>
            </a:r>
            <a:r>
              <a:rPr lang="en-US" sz="1800" dirty="0" err="1">
                <a:solidFill>
                  <a:schemeClr val="tx1">
                    <a:lumMod val="95000"/>
                  </a:schemeClr>
                </a:solidFill>
                <a:latin typeface="Calibri"/>
              </a:rPr>
              <a:t>Eqk</a:t>
            </a:r>
            <a:endParaRPr lang="en-US" sz="1800" dirty="0">
              <a:solidFill>
                <a:schemeClr val="tx1">
                  <a:lumMod val="95000"/>
                </a:schemeClr>
              </a:solidFill>
              <a:latin typeface="Calibri"/>
            </a:endParaRPr>
          </a:p>
          <a:p>
            <a:pPr fontAlgn="auto">
              <a:spcBef>
                <a:spcPts val="0"/>
              </a:spcBef>
              <a:spcAft>
                <a:spcPts val="0"/>
              </a:spcAft>
              <a:defRPr/>
            </a:pPr>
            <a:r>
              <a:rPr lang="en-US" sz="1800" dirty="0">
                <a:solidFill>
                  <a:schemeClr val="tx1">
                    <a:lumMod val="95000"/>
                  </a:schemeClr>
                </a:solidFill>
                <a:latin typeface="Calibri"/>
              </a:rPr>
              <a:t>FF, p-wave window</a:t>
            </a:r>
          </a:p>
        </p:txBody>
      </p:sp>
      <p:pic>
        <p:nvPicPr>
          <p:cNvPr id="61446" name="Picture 13" descr="Motion of a particle motion due to earthquake shaking.&#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0225" y="1698625"/>
            <a:ext cx="3078163" cy="310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314450" y="248666"/>
            <a:ext cx="6515100" cy="830263"/>
          </a:xfrm>
        </p:spPr>
        <p:txBody>
          <a:bodyPr/>
          <a:lstStyle/>
          <a:p>
            <a:pPr algn="ctr"/>
            <a:r>
              <a:rPr lang="en-US" altLang="en-US" sz="3200" dirty="0"/>
              <a:t>Base Slab Averaging</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Modelling configuration used to represent the structure, link elements representing the foundation, a mesh element representing the soil, and a transmitting boundary at the ends of the soil elemen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533400"/>
            <a:ext cx="702945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228600" y="228600"/>
            <a:ext cx="2209800" cy="1674779"/>
          </a:xfrm>
        </p:spPr>
        <p:txBody>
          <a:bodyPr/>
          <a:lstStyle/>
          <a:p>
            <a:pPr algn="ctr"/>
            <a:r>
              <a:rPr lang="en-US" altLang="en-US" dirty="0"/>
              <a:t>What We Should Do</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3" name="Picture 2" descr="NIST Logo, NEHRP Logo&#10;&#10;ATC-83 Improved Procedures for Characterizing &amp; Modeling Soil Structure Interatction for Performance Board Engineering"/>
          <p:cNvPicPr>
            <a:picLocks noChangeAspect="1" noChangeArrowheads="1"/>
          </p:cNvPicPr>
          <p:nvPr/>
        </p:nvPicPr>
        <p:blipFill>
          <a:blip r:embed="rId3">
            <a:extLst>
              <a:ext uri="{28A0092B-C50C-407E-A947-70E740481C1C}">
                <a14:useLocalDpi xmlns:a14="http://schemas.microsoft.com/office/drawing/2010/main" val="0"/>
              </a:ext>
            </a:extLst>
          </a:blip>
          <a:srcRect t="10858"/>
          <a:stretch>
            <a:fillRect/>
          </a:stretch>
        </p:blipFill>
        <p:spPr bwMode="auto">
          <a:xfrm>
            <a:off x="1965325" y="5878513"/>
            <a:ext cx="5105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494" name="TextBox 6"/>
          <p:cNvSpPr txBox="1">
            <a:spLocks noChangeArrowheads="1"/>
          </p:cNvSpPr>
          <p:nvPr/>
        </p:nvSpPr>
        <p:spPr bwMode="auto">
          <a:xfrm>
            <a:off x="7343775" y="6275388"/>
            <a:ext cx="1563688" cy="1857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bg2"/>
              </a:buClr>
              <a:buChar char="&gt;"/>
              <a:defRPr sz="2100">
                <a:solidFill>
                  <a:schemeClr val="accent1"/>
                </a:solidFill>
                <a:latin typeface="Verdana" pitchFamily="34" charset="0"/>
              </a:defRPr>
            </a:lvl1pPr>
            <a:lvl2pPr marL="742950" indent="-285750">
              <a:spcBef>
                <a:spcPct val="20000"/>
              </a:spcBef>
              <a:buClr>
                <a:schemeClr val="bg2"/>
              </a:buClr>
              <a:buSzPct val="120000"/>
              <a:buChar char=" "/>
              <a:defRPr sz="1500">
                <a:solidFill>
                  <a:schemeClr val="tx2"/>
                </a:solidFill>
                <a:latin typeface="Arial" charset="0"/>
              </a:defRPr>
            </a:lvl2pPr>
            <a:lvl3pPr marL="1143000" indent="-228600">
              <a:spcBef>
                <a:spcPct val="20000"/>
              </a:spcBef>
              <a:buClr>
                <a:schemeClr val="bg2"/>
              </a:buClr>
              <a:buSzPct val="75000"/>
              <a:buChar char="•"/>
              <a:defRPr sz="1600" b="1">
                <a:solidFill>
                  <a:schemeClr val="tx2"/>
                </a:solidFill>
                <a:latin typeface="Verdana" pitchFamily="34" charset="0"/>
              </a:defRPr>
            </a:lvl3pPr>
            <a:lvl4pPr marL="1600200" indent="-228600">
              <a:spcBef>
                <a:spcPct val="20000"/>
              </a:spcBef>
              <a:buClr>
                <a:schemeClr val="bg2"/>
              </a:buClr>
              <a:buChar char="&g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a:lstStyle>
          <a:p>
            <a:pPr>
              <a:spcBef>
                <a:spcPct val="0"/>
              </a:spcBef>
              <a:buClrTx/>
              <a:buFontTx/>
              <a:buNone/>
            </a:pPr>
            <a:r>
              <a:rPr lang="en-US" altLang="en-US" sz="1200">
                <a:solidFill>
                  <a:schemeClr val="tx1"/>
                </a:solidFill>
                <a:latin typeface="Arial" charset="0"/>
                <a:cs typeface="Arial" charset="0"/>
              </a:rPr>
              <a:t>Prof. Jonathan Stewart</a:t>
            </a:r>
          </a:p>
        </p:txBody>
      </p:sp>
      <p:sp>
        <p:nvSpPr>
          <p:cNvPr id="11" name="TextBox 10"/>
          <p:cNvSpPr txBox="1"/>
          <p:nvPr/>
        </p:nvSpPr>
        <p:spPr>
          <a:xfrm>
            <a:off x="6172200" y="2895600"/>
            <a:ext cx="1885950" cy="2032000"/>
          </a:xfrm>
          <a:prstGeom prst="rect">
            <a:avLst/>
          </a:prstGeom>
          <a:noFill/>
        </p:spPr>
        <p:txBody>
          <a:bodyPr wrap="none">
            <a:spAutoFit/>
          </a:bodyPr>
          <a:lstStyle/>
          <a:p>
            <a:pPr fontAlgn="auto">
              <a:spcBef>
                <a:spcPts val="0"/>
              </a:spcBef>
              <a:spcAft>
                <a:spcPts val="0"/>
              </a:spcAft>
              <a:defRPr/>
            </a:pPr>
            <a:r>
              <a:rPr lang="en-US" b="1" i="1" dirty="0">
                <a:solidFill>
                  <a:schemeClr val="tx1">
                    <a:lumMod val="95000"/>
                  </a:schemeClr>
                </a:solidFill>
                <a:latin typeface="Calibri"/>
              </a:rPr>
              <a:t>Low frequency</a:t>
            </a:r>
          </a:p>
          <a:p>
            <a:pPr fontAlgn="auto">
              <a:spcBef>
                <a:spcPts val="0"/>
              </a:spcBef>
              <a:spcAft>
                <a:spcPts val="0"/>
              </a:spcAft>
              <a:defRPr/>
            </a:pPr>
            <a:endParaRPr lang="en-US" b="1" i="1" dirty="0">
              <a:solidFill>
                <a:schemeClr val="tx1">
                  <a:lumMod val="95000"/>
                </a:schemeClr>
              </a:solidFill>
              <a:latin typeface="Calibri"/>
            </a:endParaRPr>
          </a:p>
          <a:p>
            <a:pPr fontAlgn="auto">
              <a:spcBef>
                <a:spcPts val="0"/>
              </a:spcBef>
              <a:spcAft>
                <a:spcPts val="0"/>
              </a:spcAft>
              <a:defRPr/>
            </a:pPr>
            <a:r>
              <a:rPr lang="en-US" b="1" i="1" dirty="0">
                <a:solidFill>
                  <a:schemeClr val="tx1">
                    <a:lumMod val="95000"/>
                  </a:schemeClr>
                </a:solidFill>
                <a:latin typeface="Calibri"/>
              </a:rPr>
              <a:t>Long wavelength </a:t>
            </a:r>
          </a:p>
          <a:p>
            <a:pPr fontAlgn="auto">
              <a:spcBef>
                <a:spcPts val="0"/>
              </a:spcBef>
              <a:spcAft>
                <a:spcPts val="0"/>
              </a:spcAft>
              <a:defRPr/>
            </a:pPr>
            <a:r>
              <a:rPr lang="en-US" b="1" i="1" dirty="0">
                <a:solidFill>
                  <a:schemeClr val="tx1">
                    <a:lumMod val="95000"/>
                  </a:schemeClr>
                </a:solidFill>
                <a:latin typeface="Symbol" pitchFamily="18" charset="2"/>
              </a:rPr>
              <a:t>l</a:t>
            </a:r>
            <a:r>
              <a:rPr lang="en-US" b="1" i="1" dirty="0">
                <a:solidFill>
                  <a:schemeClr val="tx1">
                    <a:lumMod val="95000"/>
                  </a:schemeClr>
                </a:solidFill>
                <a:latin typeface="Calibri"/>
              </a:rPr>
              <a:t> = V</a:t>
            </a:r>
            <a:r>
              <a:rPr lang="en-US" b="1" i="1" baseline="-25000" dirty="0">
                <a:solidFill>
                  <a:schemeClr val="tx1">
                    <a:lumMod val="95000"/>
                  </a:schemeClr>
                </a:solidFill>
                <a:latin typeface="Calibri"/>
              </a:rPr>
              <a:t>s</a:t>
            </a:r>
            <a:r>
              <a:rPr lang="en-US" b="1" i="1" dirty="0">
                <a:solidFill>
                  <a:schemeClr val="tx1">
                    <a:lumMod val="95000"/>
                  </a:schemeClr>
                </a:solidFill>
                <a:latin typeface="Calibri"/>
              </a:rPr>
              <a:t>/f</a:t>
            </a:r>
          </a:p>
          <a:p>
            <a:pPr fontAlgn="auto">
              <a:spcBef>
                <a:spcPts val="0"/>
              </a:spcBef>
              <a:spcAft>
                <a:spcPts val="0"/>
              </a:spcAft>
              <a:defRPr/>
            </a:pPr>
            <a:endParaRPr lang="en-US" b="1" i="1" dirty="0">
              <a:solidFill>
                <a:schemeClr val="tx1">
                  <a:lumMod val="95000"/>
                </a:schemeClr>
              </a:solidFill>
              <a:latin typeface="Calibri"/>
            </a:endParaRPr>
          </a:p>
          <a:p>
            <a:pPr fontAlgn="auto">
              <a:spcBef>
                <a:spcPts val="0"/>
              </a:spcBef>
              <a:spcAft>
                <a:spcPts val="0"/>
              </a:spcAft>
              <a:defRPr/>
            </a:pPr>
            <a:r>
              <a:rPr lang="en-US" b="1" i="1" dirty="0" err="1">
                <a:solidFill>
                  <a:schemeClr val="tx1">
                    <a:lumMod val="95000"/>
                  </a:schemeClr>
                </a:solidFill>
                <a:latin typeface="Calibri"/>
              </a:rPr>
              <a:t>u</a:t>
            </a:r>
            <a:r>
              <a:rPr lang="en-US" b="1" i="1" baseline="-25000" dirty="0" err="1">
                <a:solidFill>
                  <a:schemeClr val="tx1">
                    <a:lumMod val="95000"/>
                  </a:schemeClr>
                </a:solidFill>
                <a:latin typeface="Calibri"/>
              </a:rPr>
              <a:t>FIM</a:t>
            </a:r>
            <a:r>
              <a:rPr lang="en-US" b="1" i="1" dirty="0">
                <a:solidFill>
                  <a:schemeClr val="tx1">
                    <a:lumMod val="95000"/>
                  </a:schemeClr>
                </a:solidFill>
                <a:latin typeface="Calibri"/>
              </a:rPr>
              <a:t> </a:t>
            </a:r>
            <a:r>
              <a:rPr lang="en-US" b="1" i="1" dirty="0">
                <a:solidFill>
                  <a:schemeClr val="tx1">
                    <a:lumMod val="95000"/>
                  </a:schemeClr>
                </a:solidFill>
                <a:latin typeface="Calibri"/>
                <a:sym typeface="Symbol"/>
              </a:rPr>
              <a:t> </a:t>
            </a:r>
            <a:r>
              <a:rPr lang="en-US" b="1" i="1" dirty="0" err="1">
                <a:solidFill>
                  <a:schemeClr val="tx1">
                    <a:lumMod val="95000"/>
                  </a:schemeClr>
                </a:solidFill>
                <a:latin typeface="Calibri"/>
                <a:sym typeface="Symbol"/>
              </a:rPr>
              <a:t>u</a:t>
            </a:r>
            <a:r>
              <a:rPr lang="en-US" b="1" i="1" baseline="-25000" dirty="0" err="1">
                <a:solidFill>
                  <a:schemeClr val="tx1">
                    <a:lumMod val="95000"/>
                  </a:schemeClr>
                </a:solidFill>
                <a:latin typeface="Calibri"/>
                <a:sym typeface="Symbol"/>
              </a:rPr>
              <a:t>g</a:t>
            </a:r>
            <a:endParaRPr lang="en-US" b="1" i="1" baseline="-25000" dirty="0">
              <a:solidFill>
                <a:schemeClr val="tx1">
                  <a:lumMod val="95000"/>
                </a:schemeClr>
              </a:solidFill>
              <a:latin typeface="Calibri"/>
              <a:sym typeface="Symbol"/>
            </a:endParaRPr>
          </a:p>
          <a:p>
            <a:pPr fontAlgn="auto">
              <a:spcBef>
                <a:spcPts val="0"/>
              </a:spcBef>
              <a:spcAft>
                <a:spcPts val="0"/>
              </a:spcAft>
              <a:defRPr/>
            </a:pPr>
            <a:r>
              <a:rPr lang="en-US" b="1" i="1" dirty="0" err="1">
                <a:solidFill>
                  <a:schemeClr val="tx1">
                    <a:lumMod val="95000"/>
                  </a:schemeClr>
                </a:solidFill>
                <a:latin typeface="Symbol" pitchFamily="18" charset="2"/>
                <a:sym typeface="Symbol"/>
              </a:rPr>
              <a:t>q</a:t>
            </a:r>
            <a:r>
              <a:rPr lang="en-US" b="1" i="1" baseline="-25000" dirty="0" err="1">
                <a:solidFill>
                  <a:schemeClr val="tx1">
                    <a:lumMod val="95000"/>
                  </a:schemeClr>
                </a:solidFill>
                <a:latin typeface="Calibri"/>
                <a:sym typeface="Symbol"/>
              </a:rPr>
              <a:t>FIM</a:t>
            </a:r>
            <a:r>
              <a:rPr lang="en-US" b="1" i="1" baseline="-25000" dirty="0">
                <a:solidFill>
                  <a:schemeClr val="tx1">
                    <a:lumMod val="95000"/>
                  </a:schemeClr>
                </a:solidFill>
                <a:latin typeface="Calibri"/>
                <a:sym typeface="Symbol"/>
              </a:rPr>
              <a:t> </a:t>
            </a:r>
            <a:r>
              <a:rPr lang="en-US" b="1" i="1" dirty="0">
                <a:solidFill>
                  <a:schemeClr val="tx1">
                    <a:lumMod val="95000"/>
                  </a:schemeClr>
                </a:solidFill>
                <a:latin typeface="Calibri"/>
                <a:sym typeface="Symbol"/>
              </a:rPr>
              <a:t> 0</a:t>
            </a:r>
            <a:endParaRPr lang="en-US" b="1" i="1" dirty="0">
              <a:solidFill>
                <a:schemeClr val="tx1">
                  <a:lumMod val="95000"/>
                </a:schemeClr>
              </a:solidFill>
              <a:latin typeface="Calibri"/>
            </a:endParaRPr>
          </a:p>
        </p:txBody>
      </p:sp>
      <p:pic>
        <p:nvPicPr>
          <p:cNvPr id="63491" name="Picture 7" descr="Building basement surrounded by soil. At a distance away from the basement is where the ground motion is being recorded. Displacement varies with depth in a wave pattern with a low frequency."/>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28800" y="1828800"/>
            <a:ext cx="3752850" cy="363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0" name="Title 1"/>
          <p:cNvSpPr>
            <a:spLocks noGrp="1"/>
          </p:cNvSpPr>
          <p:nvPr>
            <p:ph type="title"/>
          </p:nvPr>
        </p:nvSpPr>
        <p:spPr/>
        <p:txBody>
          <a:bodyPr/>
          <a:lstStyle/>
          <a:p>
            <a:r>
              <a:rPr lang="en-US" altLang="en-US" sz="3600" i="1"/>
              <a:t>Embedment Effect</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2" name="TextBox 7"/>
          <p:cNvSpPr txBox="1">
            <a:spLocks noChangeArrowheads="1"/>
          </p:cNvSpPr>
          <p:nvPr/>
        </p:nvSpPr>
        <p:spPr bwMode="auto">
          <a:xfrm>
            <a:off x="7343775" y="6275388"/>
            <a:ext cx="1563688" cy="1857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bg2"/>
              </a:buClr>
              <a:buChar char="&gt;"/>
              <a:defRPr sz="2100">
                <a:solidFill>
                  <a:schemeClr val="accent1"/>
                </a:solidFill>
                <a:latin typeface="Verdana" pitchFamily="34" charset="0"/>
              </a:defRPr>
            </a:lvl1pPr>
            <a:lvl2pPr marL="742950" indent="-285750">
              <a:spcBef>
                <a:spcPct val="20000"/>
              </a:spcBef>
              <a:buClr>
                <a:schemeClr val="bg2"/>
              </a:buClr>
              <a:buSzPct val="120000"/>
              <a:buChar char=" "/>
              <a:defRPr sz="1500">
                <a:solidFill>
                  <a:schemeClr val="tx2"/>
                </a:solidFill>
                <a:latin typeface="Arial" charset="0"/>
              </a:defRPr>
            </a:lvl2pPr>
            <a:lvl3pPr marL="1143000" indent="-228600">
              <a:spcBef>
                <a:spcPct val="20000"/>
              </a:spcBef>
              <a:buClr>
                <a:schemeClr val="bg2"/>
              </a:buClr>
              <a:buSzPct val="75000"/>
              <a:buChar char="•"/>
              <a:defRPr sz="1600" b="1">
                <a:solidFill>
                  <a:schemeClr val="tx2"/>
                </a:solidFill>
                <a:latin typeface="Verdana" pitchFamily="34" charset="0"/>
              </a:defRPr>
            </a:lvl3pPr>
            <a:lvl4pPr marL="1600200" indent="-228600">
              <a:spcBef>
                <a:spcPct val="20000"/>
              </a:spcBef>
              <a:buClr>
                <a:schemeClr val="bg2"/>
              </a:buClr>
              <a:buChar char="&g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a:lstStyle>
          <a:p>
            <a:pPr>
              <a:spcBef>
                <a:spcPct val="0"/>
              </a:spcBef>
              <a:buClrTx/>
              <a:buFontTx/>
              <a:buNone/>
            </a:pPr>
            <a:r>
              <a:rPr lang="en-US" altLang="en-US" sz="1200">
                <a:solidFill>
                  <a:schemeClr val="tx1"/>
                </a:solidFill>
                <a:latin typeface="Arial" charset="0"/>
                <a:cs typeface="Arial" charset="0"/>
              </a:rPr>
              <a:t>Prof. Jonathan Stewart</a:t>
            </a:r>
          </a:p>
        </p:txBody>
      </p:sp>
      <p:pic>
        <p:nvPicPr>
          <p:cNvPr id="65541" name="Picture 2" descr="NIST Logo, NEHRP Logo&#10;&#10;ATC-83 Improved Procedures for Characterizing &amp; Modeling Soil Structure Interatction for Performance Board Engineering"/>
          <p:cNvPicPr>
            <a:picLocks noChangeAspect="1" noChangeArrowheads="1"/>
          </p:cNvPicPr>
          <p:nvPr/>
        </p:nvPicPr>
        <p:blipFill>
          <a:blip r:embed="rId3">
            <a:extLst>
              <a:ext uri="{28A0092B-C50C-407E-A947-70E740481C1C}">
                <a14:useLocalDpi xmlns:a14="http://schemas.microsoft.com/office/drawing/2010/main" val="0"/>
              </a:ext>
            </a:extLst>
          </a:blip>
          <a:srcRect t="10858"/>
          <a:stretch>
            <a:fillRect/>
          </a:stretch>
        </p:blipFill>
        <p:spPr bwMode="auto">
          <a:xfrm>
            <a:off x="4038600" y="6461125"/>
            <a:ext cx="5105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539" name="TextBox 10"/>
          <p:cNvSpPr txBox="1">
            <a:spLocks noChangeArrowheads="1"/>
          </p:cNvSpPr>
          <p:nvPr/>
        </p:nvSpPr>
        <p:spPr bwMode="auto">
          <a:xfrm>
            <a:off x="5638800" y="1978895"/>
            <a:ext cx="2509838"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bg2"/>
              </a:buClr>
              <a:buChar char="&gt;"/>
              <a:defRPr sz="2100">
                <a:solidFill>
                  <a:schemeClr val="accent1"/>
                </a:solidFill>
                <a:latin typeface="Verdana" pitchFamily="34" charset="0"/>
              </a:defRPr>
            </a:lvl1pPr>
            <a:lvl2pPr marL="742950" indent="-285750">
              <a:spcBef>
                <a:spcPct val="20000"/>
              </a:spcBef>
              <a:buClr>
                <a:schemeClr val="bg2"/>
              </a:buClr>
              <a:buSzPct val="120000"/>
              <a:buChar char=" "/>
              <a:defRPr sz="1500">
                <a:solidFill>
                  <a:schemeClr val="tx2"/>
                </a:solidFill>
                <a:latin typeface="Arial" charset="0"/>
              </a:defRPr>
            </a:lvl2pPr>
            <a:lvl3pPr marL="1143000" indent="-228600">
              <a:spcBef>
                <a:spcPct val="20000"/>
              </a:spcBef>
              <a:buClr>
                <a:schemeClr val="bg2"/>
              </a:buClr>
              <a:buSzPct val="75000"/>
              <a:buChar char="•"/>
              <a:defRPr sz="1600" b="1">
                <a:solidFill>
                  <a:schemeClr val="tx2"/>
                </a:solidFill>
                <a:latin typeface="Verdana" pitchFamily="34" charset="0"/>
              </a:defRPr>
            </a:lvl3pPr>
            <a:lvl4pPr marL="1600200" indent="-228600">
              <a:spcBef>
                <a:spcPct val="20000"/>
              </a:spcBef>
              <a:buClr>
                <a:schemeClr val="bg2"/>
              </a:buClr>
              <a:buChar char="&g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a:lstStyle>
          <a:p>
            <a:pPr>
              <a:spcBef>
                <a:spcPct val="0"/>
              </a:spcBef>
              <a:buClrTx/>
              <a:buFontTx/>
              <a:buNone/>
            </a:pPr>
            <a:r>
              <a:rPr lang="en-US" altLang="en-US" sz="2400" b="1" i="1" dirty="0">
                <a:solidFill>
                  <a:srgbClr val="FF0000"/>
                </a:solidFill>
                <a:latin typeface="Calibri" pitchFamily="34" charset="0"/>
              </a:rPr>
              <a:t>High frequency</a:t>
            </a:r>
          </a:p>
          <a:p>
            <a:pPr>
              <a:spcBef>
                <a:spcPct val="0"/>
              </a:spcBef>
              <a:buClrTx/>
              <a:buFontTx/>
              <a:buNone/>
            </a:pPr>
            <a:endParaRPr lang="en-US" altLang="en-US" sz="2400" b="1" i="1" dirty="0">
              <a:solidFill>
                <a:srgbClr val="FF0000"/>
              </a:solidFill>
              <a:latin typeface="Calibri" pitchFamily="34" charset="0"/>
            </a:endParaRPr>
          </a:p>
          <a:p>
            <a:pPr>
              <a:spcBef>
                <a:spcPct val="0"/>
              </a:spcBef>
              <a:buClrTx/>
              <a:buFontTx/>
              <a:buNone/>
            </a:pPr>
            <a:r>
              <a:rPr lang="en-US" altLang="en-US" sz="2400" b="1" i="1" dirty="0">
                <a:solidFill>
                  <a:srgbClr val="FF0000"/>
                </a:solidFill>
                <a:latin typeface="Calibri" pitchFamily="34" charset="0"/>
              </a:rPr>
              <a:t>Short wavelength </a:t>
            </a:r>
          </a:p>
          <a:p>
            <a:pPr>
              <a:spcBef>
                <a:spcPct val="0"/>
              </a:spcBef>
              <a:buClrTx/>
              <a:buFontTx/>
              <a:buNone/>
            </a:pPr>
            <a:r>
              <a:rPr lang="en-US" altLang="en-US" sz="2400" b="1" i="1" dirty="0">
                <a:solidFill>
                  <a:srgbClr val="FF0000"/>
                </a:solidFill>
                <a:latin typeface="Symbol" pitchFamily="18" charset="2"/>
              </a:rPr>
              <a:t>l</a:t>
            </a:r>
            <a:r>
              <a:rPr lang="en-US" altLang="en-US" sz="2400" b="1" i="1" dirty="0">
                <a:solidFill>
                  <a:srgbClr val="FF0000"/>
                </a:solidFill>
                <a:latin typeface="Calibri" pitchFamily="34" charset="0"/>
              </a:rPr>
              <a:t> = V</a:t>
            </a:r>
            <a:r>
              <a:rPr lang="en-US" altLang="en-US" sz="2400" b="1" i="1" baseline="-25000" dirty="0">
                <a:solidFill>
                  <a:srgbClr val="FF0000"/>
                </a:solidFill>
                <a:latin typeface="Calibri" pitchFamily="34" charset="0"/>
              </a:rPr>
              <a:t>s</a:t>
            </a:r>
            <a:r>
              <a:rPr lang="en-US" altLang="en-US" sz="2400" b="1" i="1" dirty="0">
                <a:solidFill>
                  <a:srgbClr val="FF0000"/>
                </a:solidFill>
                <a:latin typeface="Calibri" pitchFamily="34" charset="0"/>
              </a:rPr>
              <a:t>/f</a:t>
            </a:r>
          </a:p>
          <a:p>
            <a:pPr>
              <a:spcBef>
                <a:spcPct val="0"/>
              </a:spcBef>
              <a:buClrTx/>
              <a:buFontTx/>
              <a:buNone/>
            </a:pPr>
            <a:endParaRPr lang="en-US" altLang="en-US" sz="2400" b="1" i="1" dirty="0">
              <a:solidFill>
                <a:srgbClr val="FF0000"/>
              </a:solidFill>
              <a:latin typeface="Calibri" pitchFamily="34" charset="0"/>
            </a:endParaRPr>
          </a:p>
          <a:p>
            <a:pPr>
              <a:spcBef>
                <a:spcPct val="0"/>
              </a:spcBef>
              <a:buClrTx/>
              <a:buFontTx/>
              <a:buNone/>
            </a:pPr>
            <a:r>
              <a:rPr lang="en-US" altLang="en-US" sz="2400" b="1" i="1" dirty="0" err="1">
                <a:solidFill>
                  <a:srgbClr val="FF0000"/>
                </a:solidFill>
                <a:latin typeface="Calibri" pitchFamily="34" charset="0"/>
              </a:rPr>
              <a:t>u</a:t>
            </a:r>
            <a:r>
              <a:rPr lang="en-US" altLang="en-US" sz="2400" b="1" i="1" baseline="-25000" dirty="0" err="1">
                <a:solidFill>
                  <a:srgbClr val="FF0000"/>
                </a:solidFill>
                <a:latin typeface="Calibri" pitchFamily="34" charset="0"/>
              </a:rPr>
              <a:t>FIM</a:t>
            </a:r>
            <a:r>
              <a:rPr lang="en-US" altLang="en-US" sz="2400" b="1" i="1" dirty="0">
                <a:solidFill>
                  <a:srgbClr val="FF0000"/>
                </a:solidFill>
                <a:latin typeface="Calibri" pitchFamily="34" charset="0"/>
              </a:rPr>
              <a:t> </a:t>
            </a:r>
            <a:r>
              <a:rPr lang="en-US" altLang="en-US" sz="2400" b="1" i="1" dirty="0">
                <a:solidFill>
                  <a:srgbClr val="FF0000"/>
                </a:solidFill>
                <a:latin typeface="Calibri" pitchFamily="34" charset="0"/>
                <a:sym typeface="Symbol" pitchFamily="18" charset="2"/>
              </a:rPr>
              <a:t>&lt; </a:t>
            </a:r>
            <a:r>
              <a:rPr lang="en-US" altLang="en-US" sz="2400" b="1" i="1" dirty="0" err="1">
                <a:solidFill>
                  <a:srgbClr val="FF0000"/>
                </a:solidFill>
                <a:latin typeface="Calibri" pitchFamily="34" charset="0"/>
                <a:sym typeface="Symbol" pitchFamily="18" charset="2"/>
              </a:rPr>
              <a:t>u</a:t>
            </a:r>
            <a:r>
              <a:rPr lang="en-US" altLang="en-US" sz="2400" b="1" i="1" baseline="-25000" dirty="0" err="1">
                <a:solidFill>
                  <a:srgbClr val="FF0000"/>
                </a:solidFill>
                <a:latin typeface="Calibri" pitchFamily="34" charset="0"/>
                <a:sym typeface="Symbol" pitchFamily="18" charset="2"/>
              </a:rPr>
              <a:t>g</a:t>
            </a:r>
            <a:endParaRPr lang="en-US" altLang="en-US" sz="2400" b="1" i="1" baseline="-25000" dirty="0">
              <a:solidFill>
                <a:srgbClr val="FF0000"/>
              </a:solidFill>
              <a:latin typeface="Calibri" pitchFamily="34" charset="0"/>
              <a:sym typeface="Symbol" pitchFamily="18" charset="2"/>
            </a:endParaRPr>
          </a:p>
          <a:p>
            <a:pPr>
              <a:spcBef>
                <a:spcPct val="0"/>
              </a:spcBef>
              <a:buClrTx/>
              <a:buFontTx/>
              <a:buNone/>
            </a:pPr>
            <a:r>
              <a:rPr lang="en-US" altLang="en-US" sz="2400" b="1" i="1" dirty="0" err="1">
                <a:solidFill>
                  <a:srgbClr val="FF0000"/>
                </a:solidFill>
                <a:latin typeface="Symbol" pitchFamily="18" charset="2"/>
                <a:sym typeface="Symbol" pitchFamily="18" charset="2"/>
              </a:rPr>
              <a:t>q</a:t>
            </a:r>
            <a:r>
              <a:rPr lang="en-US" altLang="en-US" sz="2400" b="1" i="1" baseline="-25000" dirty="0" err="1">
                <a:solidFill>
                  <a:srgbClr val="FF0000"/>
                </a:solidFill>
                <a:latin typeface="Calibri" pitchFamily="34" charset="0"/>
                <a:sym typeface="Symbol" pitchFamily="18" charset="2"/>
              </a:rPr>
              <a:t>FIM</a:t>
            </a:r>
            <a:r>
              <a:rPr lang="en-US" altLang="en-US" sz="2400" b="1" i="1" baseline="-25000" dirty="0">
                <a:solidFill>
                  <a:srgbClr val="FF0000"/>
                </a:solidFill>
                <a:latin typeface="Calibri" pitchFamily="34" charset="0"/>
                <a:sym typeface="Symbol" pitchFamily="18" charset="2"/>
              </a:rPr>
              <a:t> </a:t>
            </a:r>
            <a:r>
              <a:rPr lang="en-US" altLang="en-US" sz="2400" b="1" i="1" dirty="0">
                <a:solidFill>
                  <a:srgbClr val="FF0000"/>
                </a:solidFill>
                <a:latin typeface="Calibri" pitchFamily="34" charset="0"/>
                <a:sym typeface="Symbol" pitchFamily="18" charset="2"/>
              </a:rPr>
              <a:t>&gt; 0</a:t>
            </a:r>
            <a:endParaRPr lang="en-US" altLang="en-US" sz="2400" b="1" i="1" dirty="0">
              <a:solidFill>
                <a:srgbClr val="FF0000"/>
              </a:solidFill>
              <a:latin typeface="Calibri" pitchFamily="34" charset="0"/>
            </a:endParaRPr>
          </a:p>
        </p:txBody>
      </p:sp>
      <p:pic>
        <p:nvPicPr>
          <p:cNvPr id="65540" name="Picture 4" descr="Building basement where the ground motion is being recorded, displacement varies with depth in a wave pattern with a higher frequency than the previous slide. "/>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9882" y="1950320"/>
            <a:ext cx="3752850" cy="270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38" name="Title 1"/>
          <p:cNvSpPr>
            <a:spLocks noGrp="1"/>
          </p:cNvSpPr>
          <p:nvPr>
            <p:ph type="title"/>
          </p:nvPr>
        </p:nvSpPr>
        <p:spPr>
          <a:xfrm>
            <a:off x="1314450" y="381000"/>
            <a:ext cx="6515100" cy="830263"/>
          </a:xfrm>
        </p:spPr>
        <p:txBody>
          <a:bodyPr/>
          <a:lstStyle/>
          <a:p>
            <a:pPr algn="ctr"/>
            <a:r>
              <a:rPr lang="en-US" altLang="en-US" sz="3600" i="1" dirty="0"/>
              <a:t>Embedment Effect</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7" name="Picture 2" descr="Three series are plotted, the unreduced MCE spectra, the base slab averaged reduced spectra, and the factor resulting from dividing the two spectra&#10;&#10;Considering base slab averaging can have a significant reduction in the design spectrum. The reduction factor is also plotted on the same chart where we see that base slab averaging has an affect in the short period range, however after a period of about 1.5 seconds considering base slab averaging has little effect.  For structures with large base areas, over say 40,000 sf, the effect can be significant.  Similar reductions are seen with structures embedded more than 10 feet below the surface.  " title="Spectral acceleration plot versus period."/>
          <p:cNvPicPr>
            <a:picLocks noChangeAspect="1" noChangeArrowheads="1"/>
          </p:cNvPicPr>
          <p:nvPr/>
        </p:nvPicPr>
        <p:blipFill>
          <a:blip r:embed="rId3">
            <a:extLst>
              <a:ext uri="{28A0092B-C50C-407E-A947-70E740481C1C}">
                <a14:useLocalDpi xmlns:a14="http://schemas.microsoft.com/office/drawing/2010/main" val="0"/>
              </a:ext>
            </a:extLst>
          </a:blip>
          <a:srcRect t="475"/>
          <a:stretch>
            <a:fillRect/>
          </a:stretch>
        </p:blipFill>
        <p:spPr bwMode="auto">
          <a:xfrm>
            <a:off x="228600" y="252984"/>
            <a:ext cx="6934200" cy="5769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86" name="Title 1"/>
          <p:cNvSpPr>
            <a:spLocks noGrp="1"/>
          </p:cNvSpPr>
          <p:nvPr>
            <p:ph type="title"/>
          </p:nvPr>
        </p:nvSpPr>
        <p:spPr>
          <a:xfrm>
            <a:off x="5715000" y="5322393"/>
            <a:ext cx="2667000" cy="700088"/>
          </a:xfrm>
        </p:spPr>
        <p:txBody>
          <a:bodyPr/>
          <a:lstStyle/>
          <a:p>
            <a:r>
              <a:rPr lang="en-US" altLang="en-US" dirty="0"/>
              <a:t>Kinematic Interaction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5" name="Picture 3" descr="Plot of spectral acceleration for a series of actual recorded (free field) motions and the SRSS average of the motions.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081088"/>
            <a:ext cx="7700963" cy="531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descr="white rectangle"/>
          <p:cNvSpPr/>
          <p:nvPr/>
        </p:nvSpPr>
        <p:spPr>
          <a:xfrm>
            <a:off x="1146175" y="1143000"/>
            <a:ext cx="207963" cy="4373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9634" name="Title 1"/>
          <p:cNvSpPr>
            <a:spLocks noGrp="1"/>
          </p:cNvSpPr>
          <p:nvPr>
            <p:ph type="title"/>
          </p:nvPr>
        </p:nvSpPr>
        <p:spPr>
          <a:xfrm>
            <a:off x="225425" y="274638"/>
            <a:ext cx="8786813" cy="661987"/>
          </a:xfrm>
        </p:spPr>
        <p:txBody>
          <a:bodyPr/>
          <a:lstStyle/>
          <a:p>
            <a:pPr algn="ctr"/>
            <a:r>
              <a:rPr lang="en-US" altLang="en-US" dirty="0"/>
              <a:t>Ground Motions – Free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4" name="Picture 2" descr="Plot of the same spectral acceleration for a series of recorded motions that are scaled to represent the motion felt at depth. The SRSS average is also shown along with the scale factor representing the difference from the free field motion.  &#10;&#10;Shows the ground motions that would be selected to meet the site spectra that is reduced due to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1108075"/>
            <a:ext cx="7489825" cy="532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88925" y="274638"/>
            <a:ext cx="8566150" cy="661987"/>
          </a:xfrm>
        </p:spPr>
        <p:txBody>
          <a:bodyPr>
            <a:normAutofit fontScale="90000"/>
          </a:bodyPr>
          <a:lstStyle/>
          <a:p>
            <a:pPr algn="ctr">
              <a:defRPr/>
            </a:pPr>
            <a:r>
              <a:rPr lang="en-US" dirty="0"/>
              <a:t>Ground Motions – At-Depth Amp-Scaled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457200" y="1143000"/>
            <a:ext cx="7010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spcAft>
                <a:spcPts val="600"/>
              </a:spcAft>
              <a:buClr>
                <a:schemeClr val="bg2"/>
              </a:buClr>
              <a:defRPr/>
            </a:pPr>
            <a:r>
              <a:rPr lang="en-US" sz="2100" u="sng" dirty="0">
                <a:solidFill>
                  <a:srgbClr val="3F352B"/>
                </a:solidFill>
                <a:latin typeface="Verdana" pitchFamily="34" charset="0"/>
              </a:rPr>
              <a:t>Concerns / Issues</a:t>
            </a:r>
          </a:p>
          <a:p>
            <a:pPr marL="342900" indent="-342900">
              <a:spcBef>
                <a:spcPct val="20000"/>
              </a:spcBef>
              <a:spcAft>
                <a:spcPts val="600"/>
              </a:spcAft>
              <a:buClr>
                <a:schemeClr val="bg2"/>
              </a:buClr>
              <a:buFont typeface="Arial" pitchFamily="34" charset="0"/>
              <a:buChar char="•"/>
              <a:defRPr/>
            </a:pPr>
            <a:r>
              <a:rPr lang="en-US" sz="2100" dirty="0">
                <a:solidFill>
                  <a:srgbClr val="3F352B"/>
                </a:solidFill>
                <a:latin typeface="Verdana" pitchFamily="34" charset="0"/>
              </a:rPr>
              <a:t>Base slab averaging reduction is unlimited at short periods</a:t>
            </a:r>
          </a:p>
          <a:p>
            <a:pPr marL="342900" indent="-342900">
              <a:spcBef>
                <a:spcPct val="20000"/>
              </a:spcBef>
              <a:spcAft>
                <a:spcPts val="600"/>
              </a:spcAft>
              <a:buClr>
                <a:schemeClr val="bg2"/>
              </a:buClr>
              <a:buFont typeface="Arial" pitchFamily="34" charset="0"/>
              <a:buChar char="•"/>
              <a:defRPr/>
            </a:pPr>
            <a:r>
              <a:rPr lang="en-US" sz="2100" dirty="0">
                <a:solidFill>
                  <a:srgbClr val="3F352B"/>
                </a:solidFill>
                <a:latin typeface="Verdana" pitchFamily="34" charset="0"/>
              </a:rPr>
              <a:t>Base slab averaging equation predicts negative values at large base dimensions</a:t>
            </a:r>
          </a:p>
          <a:p>
            <a:pPr marL="342900" indent="-342900">
              <a:spcBef>
                <a:spcPct val="20000"/>
              </a:spcBef>
              <a:spcAft>
                <a:spcPts val="600"/>
              </a:spcAft>
              <a:buClr>
                <a:schemeClr val="bg2"/>
              </a:buClr>
              <a:buFont typeface="Arial" pitchFamily="34" charset="0"/>
              <a:buChar char="•"/>
              <a:defRPr/>
            </a:pPr>
            <a:r>
              <a:rPr lang="en-US" sz="2100" dirty="0">
                <a:solidFill>
                  <a:srgbClr val="3F352B"/>
                </a:solidFill>
                <a:latin typeface="Verdana" pitchFamily="34" charset="0"/>
              </a:rPr>
              <a:t>Embedment &amp; base slab averaging can reduce PGA to 0.3 second values to 0.22*Free Field</a:t>
            </a:r>
          </a:p>
          <a:p>
            <a:pPr marL="342900" indent="-342900">
              <a:spcBef>
                <a:spcPct val="20000"/>
              </a:spcBef>
              <a:spcAft>
                <a:spcPts val="600"/>
              </a:spcAft>
              <a:buClr>
                <a:schemeClr val="bg2"/>
              </a:buClr>
              <a:buFont typeface="Arial" pitchFamily="34" charset="0"/>
              <a:buChar char="•"/>
              <a:defRPr/>
            </a:pPr>
            <a:r>
              <a:rPr lang="en-US" sz="2100" dirty="0">
                <a:solidFill>
                  <a:srgbClr val="3F352B"/>
                </a:solidFill>
                <a:latin typeface="Verdana" pitchFamily="34" charset="0"/>
              </a:rPr>
              <a:t>Kinematic effects greatest at short periods, but no requirement to include foundation flexibility</a:t>
            </a:r>
          </a:p>
        </p:txBody>
      </p:sp>
      <p:sp>
        <p:nvSpPr>
          <p:cNvPr id="2" name="Title 1"/>
          <p:cNvSpPr>
            <a:spLocks noGrp="1"/>
          </p:cNvSpPr>
          <p:nvPr>
            <p:ph type="title"/>
          </p:nvPr>
        </p:nvSpPr>
        <p:spPr>
          <a:xfrm>
            <a:off x="1314450" y="312737"/>
            <a:ext cx="6515100" cy="830263"/>
          </a:xfrm>
        </p:spPr>
        <p:txBody>
          <a:bodyPr/>
          <a:lstStyle/>
          <a:p>
            <a:pPr algn="ctr"/>
            <a:r>
              <a:rPr lang="en-US" altLang="en-US" dirty="0"/>
              <a:t>ASCE 41-06</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80" name="Picture 2" descr="A plot of the reduction factors from each of the same three factors&#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992981"/>
            <a:ext cx="4248112" cy="4495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5779" name="Picture 2" descr="Spectral acceleration versus period for the unreduced free-field spectrum, the base slab averaged (BSA) reduced spectrum, the embedment effects reduced spectrum, and the combined BSA-Embedment Effects reduced spectru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75" y="750888"/>
            <a:ext cx="4670425" cy="49799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5778" name="Title 1"/>
          <p:cNvSpPr>
            <a:spLocks noGrp="1"/>
          </p:cNvSpPr>
          <p:nvPr>
            <p:ph type="title"/>
          </p:nvPr>
        </p:nvSpPr>
        <p:spPr>
          <a:xfrm>
            <a:off x="457200" y="0"/>
            <a:ext cx="8229600" cy="661988"/>
          </a:xfrm>
        </p:spPr>
        <p:txBody>
          <a:bodyPr/>
          <a:lstStyle/>
          <a:p>
            <a:pPr algn="ctr"/>
            <a:r>
              <a:rPr lang="en-US" altLang="en-US" dirty="0"/>
              <a:t>Combined BSA &amp; Embedment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7" name="Picture 13" descr="Observed scatter for the spectral acceleration graphs shown on the previous slide&#10;&#10;There is also significant scatter in the data that has measured the actual phenomena of base slab averaging when comparing foundation instruments to free-field instruments of buildings that have experienced earthquake shak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4213" y="1752600"/>
            <a:ext cx="4572000" cy="3973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609600" y="381000"/>
            <a:ext cx="7870825" cy="830263"/>
          </a:xfrm>
        </p:spPr>
        <p:txBody>
          <a:bodyPr/>
          <a:lstStyle/>
          <a:p>
            <a:pPr algn="ctr"/>
            <a:r>
              <a:rPr lang="en-US" altLang="en-US" dirty="0"/>
              <a:t>Scatter on Observed Data </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5" name="Picture 2" descr="Plot of the response spectrum modification factor for the base slab averaging &amp; embedment effects reduction factor as defined by ASCE 41-06 and the ratio between measured free-field response for the Northridge earthquake and the measured response at the basement of the Wadsworth Veterans Affairs hospital in Los Angeles for the same ground mo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450" y="935038"/>
            <a:ext cx="755015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876" name="Picture 3" descr="Satellite image of the greater Los Angeles region and a street level view of the VA hospital. "/>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57713" y="2197100"/>
            <a:ext cx="4273550"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8" name="TextBox 4"/>
          <p:cNvSpPr txBox="1">
            <a:spLocks noChangeArrowheads="1"/>
          </p:cNvSpPr>
          <p:nvPr/>
        </p:nvSpPr>
        <p:spPr bwMode="auto">
          <a:xfrm>
            <a:off x="2449513" y="5037138"/>
            <a:ext cx="6381750" cy="784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Char char="&gt;"/>
              <a:defRPr sz="2100">
                <a:solidFill>
                  <a:schemeClr val="accent1"/>
                </a:solidFill>
                <a:latin typeface="Verdana" pitchFamily="34" charset="0"/>
              </a:defRPr>
            </a:lvl1pPr>
            <a:lvl2pPr marL="742950" indent="-285750">
              <a:spcBef>
                <a:spcPct val="20000"/>
              </a:spcBef>
              <a:buClr>
                <a:schemeClr val="bg2"/>
              </a:buClr>
              <a:buSzPct val="120000"/>
              <a:buChar char=" "/>
              <a:defRPr sz="1500">
                <a:solidFill>
                  <a:schemeClr val="tx2"/>
                </a:solidFill>
                <a:latin typeface="Arial" charset="0"/>
              </a:defRPr>
            </a:lvl2pPr>
            <a:lvl3pPr marL="1143000" indent="-228600">
              <a:spcBef>
                <a:spcPct val="20000"/>
              </a:spcBef>
              <a:buClr>
                <a:schemeClr val="bg2"/>
              </a:buClr>
              <a:buSzPct val="75000"/>
              <a:buChar char="•"/>
              <a:defRPr sz="1600" b="1">
                <a:solidFill>
                  <a:schemeClr val="tx2"/>
                </a:solidFill>
                <a:latin typeface="Verdana" pitchFamily="34" charset="0"/>
              </a:defRPr>
            </a:lvl3pPr>
            <a:lvl4pPr marL="1600200" indent="-228600">
              <a:spcBef>
                <a:spcPct val="20000"/>
              </a:spcBef>
              <a:buClr>
                <a:schemeClr val="bg2"/>
              </a:buClr>
              <a:buChar char="&g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a:lstStyle>
          <a:p>
            <a:pPr>
              <a:spcBef>
                <a:spcPct val="0"/>
              </a:spcBef>
              <a:buClrTx/>
              <a:buFontTx/>
              <a:buNone/>
            </a:pPr>
            <a:r>
              <a:rPr lang="en-US" altLang="en-US" sz="2000">
                <a:solidFill>
                  <a:schemeClr val="tx1"/>
                </a:solidFill>
                <a:latin typeface="Times" pitchFamily="18" charset="0"/>
              </a:rPr>
              <a:t>Ratio between basement and free-field record (average)</a:t>
            </a:r>
          </a:p>
          <a:p>
            <a:pPr>
              <a:spcBef>
                <a:spcPct val="0"/>
              </a:spcBef>
              <a:buClrTx/>
              <a:buFontTx/>
              <a:buNone/>
            </a:pPr>
            <a:endParaRPr lang="en-US" altLang="en-US" sz="500">
              <a:solidFill>
                <a:schemeClr val="tx1"/>
              </a:solidFill>
              <a:latin typeface="Times" pitchFamily="18" charset="0"/>
            </a:endParaRPr>
          </a:p>
          <a:p>
            <a:pPr>
              <a:spcBef>
                <a:spcPct val="0"/>
              </a:spcBef>
              <a:buClrTx/>
              <a:buFontTx/>
              <a:buNone/>
            </a:pPr>
            <a:r>
              <a:rPr lang="en-US" altLang="en-US" sz="2000">
                <a:solidFill>
                  <a:schemeClr val="tx1"/>
                </a:solidFill>
                <a:latin typeface="Times" pitchFamily="18" charset="0"/>
              </a:rPr>
              <a:t>ASCE 41-06 BSA + Embedment Effects</a:t>
            </a:r>
          </a:p>
        </p:txBody>
      </p:sp>
      <p:cxnSp>
        <p:nvCxnSpPr>
          <p:cNvPr id="7" name="Straight Connector 6" descr="Black Line"/>
          <p:cNvCxnSpPr/>
          <p:nvPr/>
        </p:nvCxnSpPr>
        <p:spPr>
          <a:xfrm flipH="1">
            <a:off x="1774825" y="5208588"/>
            <a:ext cx="67468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descr="Red Line"/>
          <p:cNvCxnSpPr/>
          <p:nvPr/>
        </p:nvCxnSpPr>
        <p:spPr>
          <a:xfrm flipH="1">
            <a:off x="1774825" y="5600700"/>
            <a:ext cx="67468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0" y="-15875"/>
            <a:ext cx="9144000" cy="830263"/>
          </a:xfrm>
        </p:spPr>
        <p:txBody>
          <a:bodyPr>
            <a:normAutofit fontScale="90000"/>
          </a:bodyPr>
          <a:lstStyle/>
          <a:p>
            <a:pPr algn="ctr">
              <a:defRPr/>
            </a:pPr>
            <a:r>
              <a:rPr lang="en-US" dirty="0"/>
              <a:t>Look at Existing Data – Wadsworth Hospital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7412" y="1625600"/>
            <a:ext cx="6934200" cy="3175000"/>
          </a:xfrm>
        </p:spPr>
        <p:txBody>
          <a:bodyPr/>
          <a:lstStyle/>
          <a:p>
            <a:pPr>
              <a:spcAft>
                <a:spcPts val="600"/>
              </a:spcAft>
              <a:defRPr/>
            </a:pPr>
            <a:r>
              <a:rPr lang="en-US" sz="2400" u="sng" dirty="0">
                <a:solidFill>
                  <a:srgbClr val="3F352B"/>
                </a:solidFill>
                <a:latin typeface="Verdana" pitchFamily="34" charset="0"/>
              </a:rPr>
              <a:t>Issues addressed</a:t>
            </a:r>
          </a:p>
          <a:p>
            <a:pPr>
              <a:spcAft>
                <a:spcPts val="600"/>
              </a:spcAft>
              <a:buFont typeface="Arial" pitchFamily="34" charset="0"/>
              <a:buChar char="•"/>
              <a:defRPr/>
            </a:pPr>
            <a:r>
              <a:rPr lang="en-US" sz="2400" dirty="0">
                <a:solidFill>
                  <a:srgbClr val="3F352B"/>
                </a:solidFill>
                <a:latin typeface="Verdana" pitchFamily="34" charset="0"/>
              </a:rPr>
              <a:t>Require soil flexibility modeled</a:t>
            </a:r>
          </a:p>
          <a:p>
            <a:pPr>
              <a:spcAft>
                <a:spcPts val="600"/>
              </a:spcAft>
              <a:buFont typeface="Arial" pitchFamily="34" charset="0"/>
              <a:buChar char="•"/>
              <a:defRPr/>
            </a:pPr>
            <a:r>
              <a:rPr lang="en-US" sz="2400" dirty="0">
                <a:solidFill>
                  <a:srgbClr val="3F352B"/>
                </a:solidFill>
                <a:latin typeface="Verdana" pitchFamily="34" charset="0"/>
              </a:rPr>
              <a:t>Provide overall kinematic limit of 50%</a:t>
            </a:r>
          </a:p>
          <a:p>
            <a:pPr>
              <a:spcAft>
                <a:spcPts val="600"/>
              </a:spcAft>
              <a:buFont typeface="Arial" pitchFamily="34" charset="0"/>
              <a:buChar char="•"/>
              <a:defRPr/>
            </a:pPr>
            <a:r>
              <a:rPr lang="en-US" sz="2400" dirty="0">
                <a:solidFill>
                  <a:srgbClr val="3F352B"/>
                </a:solidFill>
                <a:latin typeface="Verdana" pitchFamily="34" charset="0"/>
              </a:rPr>
              <a:t>Temper reductions for kinematic effects</a:t>
            </a:r>
          </a:p>
          <a:p>
            <a:pPr>
              <a:spcAft>
                <a:spcPts val="600"/>
              </a:spcAft>
              <a:buFont typeface="Arial" pitchFamily="34" charset="0"/>
              <a:buChar char="•"/>
              <a:defRPr/>
            </a:pPr>
            <a:r>
              <a:rPr lang="en-US" sz="2400" dirty="0">
                <a:solidFill>
                  <a:srgbClr val="3F352B"/>
                </a:solidFill>
                <a:latin typeface="Verdana" pitchFamily="34" charset="0"/>
              </a:rPr>
              <a:t>Limit base area for BSA</a:t>
            </a:r>
          </a:p>
          <a:p>
            <a:pPr>
              <a:spcAft>
                <a:spcPts val="600"/>
              </a:spcAft>
              <a:buFont typeface="Arial" pitchFamily="34" charset="0"/>
              <a:buChar char="•"/>
              <a:defRPr/>
            </a:pPr>
            <a:r>
              <a:rPr lang="en-US" sz="2400" dirty="0">
                <a:solidFill>
                  <a:srgbClr val="3F352B"/>
                </a:solidFill>
                <a:latin typeface="Verdana" pitchFamily="34" charset="0"/>
              </a:rPr>
              <a:t>Update equations for BSA</a:t>
            </a:r>
          </a:p>
          <a:p>
            <a:pPr>
              <a:spcAft>
                <a:spcPts val="600"/>
              </a:spcAft>
              <a:buFont typeface="Arial" pitchFamily="34" charset="0"/>
              <a:buChar char="•"/>
              <a:defRPr/>
            </a:pPr>
            <a:endParaRPr lang="en-US" sz="2400" dirty="0">
              <a:solidFill>
                <a:srgbClr val="3F352B"/>
              </a:solidFill>
              <a:latin typeface="Verdana" pitchFamily="34" charset="0"/>
            </a:endParaRPr>
          </a:p>
          <a:p>
            <a:endParaRPr lang="en-US" sz="2400" dirty="0"/>
          </a:p>
        </p:txBody>
      </p:sp>
      <p:sp>
        <p:nvSpPr>
          <p:cNvPr id="2" name="Title 1"/>
          <p:cNvSpPr>
            <a:spLocks noGrp="1"/>
          </p:cNvSpPr>
          <p:nvPr>
            <p:ph type="title"/>
          </p:nvPr>
        </p:nvSpPr>
        <p:spPr>
          <a:xfrm>
            <a:off x="1096962" y="381000"/>
            <a:ext cx="6515100" cy="830263"/>
          </a:xfrm>
        </p:spPr>
        <p:txBody>
          <a:bodyPr/>
          <a:lstStyle/>
          <a:p>
            <a:pPr algn="ctr"/>
            <a:r>
              <a:rPr lang="en-US" altLang="en-US" dirty="0"/>
              <a:t>ASCE 41-13</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descr="Nonlinear-inelastic soil spring dashpots at each soil lens (BLUE)&#10;&#10;Spattially-INCOHERENT ground motions from the rockmotion through the soil column (ORANGE)"/>
          <p:cNvGrpSpPr/>
          <p:nvPr/>
        </p:nvGrpSpPr>
        <p:grpSpPr>
          <a:xfrm>
            <a:off x="2163763" y="4084638"/>
            <a:ext cx="4616450" cy="2011362"/>
            <a:chOff x="2163763" y="4084638"/>
            <a:chExt cx="4616450" cy="2011362"/>
          </a:xfrm>
        </p:grpSpPr>
        <p:sp>
          <p:nvSpPr>
            <p:cNvPr id="24" name="TextBox 23"/>
            <p:cNvSpPr txBox="1"/>
            <p:nvPr/>
          </p:nvSpPr>
          <p:spPr bwMode="auto">
            <a:xfrm>
              <a:off x="2635249" y="5357814"/>
              <a:ext cx="3838575" cy="738186"/>
            </a:xfrm>
            <a:prstGeom prst="rect">
              <a:avLst/>
            </a:prstGeom>
            <a:solidFill>
              <a:srgbClr val="FE1A02">
                <a:alpha val="10000"/>
              </a:srgbClr>
            </a:solidFill>
            <a:ln>
              <a:solidFill>
                <a:schemeClr val="tx2">
                  <a:lumMod val="20000"/>
                  <a:lumOff val="80000"/>
                </a:schemeClr>
              </a:solidFill>
            </a:ln>
          </p:spPr>
          <p:txBody>
            <a:bodyPr tIns="0" bIns="0">
              <a:spAutoFit/>
            </a:bodyPr>
            <a:lstStyle/>
            <a:p>
              <a:pPr>
                <a:defRPr/>
              </a:pPr>
              <a:r>
                <a:rPr lang="en-US" sz="1600" dirty="0">
                  <a:latin typeface="Arial" pitchFamily="34" charset="0"/>
                  <a:cs typeface="Arial" pitchFamily="34" charset="0"/>
                </a:rPr>
                <a:t>Spatially-I</a:t>
              </a:r>
              <a:r>
                <a:rPr lang="en-US" sz="1600" b="1" dirty="0">
                  <a:latin typeface="Arial" pitchFamily="34" charset="0"/>
                  <a:cs typeface="Arial" pitchFamily="34" charset="0"/>
                </a:rPr>
                <a:t>NCOHERENT</a:t>
              </a:r>
              <a:r>
                <a:rPr lang="en-US" sz="1600" dirty="0">
                  <a:latin typeface="Arial" pitchFamily="34" charset="0"/>
                  <a:cs typeface="Arial" pitchFamily="34" charset="0"/>
                </a:rPr>
                <a:t> ground motions from the rock motion through the soil column</a:t>
              </a:r>
            </a:p>
          </p:txBody>
        </p:sp>
        <p:sp>
          <p:nvSpPr>
            <p:cNvPr id="25" name="TextBox 24"/>
            <p:cNvSpPr txBox="1"/>
            <p:nvPr/>
          </p:nvSpPr>
          <p:spPr bwMode="auto">
            <a:xfrm>
              <a:off x="3260725" y="4592638"/>
              <a:ext cx="2341563" cy="738186"/>
            </a:xfrm>
            <a:prstGeom prst="rect">
              <a:avLst/>
            </a:prstGeom>
            <a:solidFill>
              <a:srgbClr val="66CCFF">
                <a:alpha val="20000"/>
              </a:srgbClr>
            </a:solidFill>
            <a:ln>
              <a:solidFill>
                <a:schemeClr val="tx2">
                  <a:lumMod val="20000"/>
                  <a:lumOff val="80000"/>
                </a:schemeClr>
              </a:solidFill>
            </a:ln>
          </p:spPr>
          <p:txBody>
            <a:bodyPr tIns="0" bIns="0">
              <a:spAutoFit/>
            </a:bodyPr>
            <a:lstStyle/>
            <a:p>
              <a:pPr>
                <a:defRPr/>
              </a:pPr>
              <a:r>
                <a:rPr lang="en-US" sz="1600" dirty="0">
                  <a:latin typeface="Arial" pitchFamily="34" charset="0"/>
                  <a:cs typeface="Arial" pitchFamily="34" charset="0"/>
                </a:rPr>
                <a:t>nonlinear-inelastic soil spring-dashpots at each soil lens</a:t>
              </a:r>
            </a:p>
          </p:txBody>
        </p:sp>
        <p:cxnSp>
          <p:nvCxnSpPr>
            <p:cNvPr id="26" name="Shape 351"/>
            <p:cNvCxnSpPr>
              <a:stCxn id="25" idx="3"/>
            </p:cNvCxnSpPr>
            <p:nvPr/>
          </p:nvCxnSpPr>
          <p:spPr bwMode="auto">
            <a:xfrm flipV="1">
              <a:off x="5602288" y="4154488"/>
              <a:ext cx="117475" cy="806450"/>
            </a:xfrm>
            <a:prstGeom prst="bentConnector2">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7" name="Shape 353"/>
            <p:cNvCxnSpPr>
              <a:stCxn id="25" idx="1"/>
            </p:cNvCxnSpPr>
            <p:nvPr/>
          </p:nvCxnSpPr>
          <p:spPr bwMode="auto">
            <a:xfrm rot="10800000">
              <a:off x="3149601" y="4179888"/>
              <a:ext cx="111125" cy="781050"/>
            </a:xfrm>
            <a:prstGeom prst="bentConnector2">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24" idx="3"/>
            </p:cNvCxnSpPr>
            <p:nvPr/>
          </p:nvCxnSpPr>
          <p:spPr bwMode="auto">
            <a:xfrm flipV="1">
              <a:off x="6473826" y="4084638"/>
              <a:ext cx="306387" cy="1641475"/>
            </a:xfrm>
            <a:prstGeom prst="bentConnector2">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9" name="Shape 362"/>
            <p:cNvCxnSpPr>
              <a:stCxn id="24" idx="1"/>
            </p:cNvCxnSpPr>
            <p:nvPr/>
          </p:nvCxnSpPr>
          <p:spPr bwMode="auto">
            <a:xfrm rot="10800000">
              <a:off x="2163763" y="4110038"/>
              <a:ext cx="471486" cy="1616075"/>
            </a:xfrm>
            <a:prstGeom prst="bentConnector2">
              <a:avLst/>
            </a:prstGeom>
            <a:ln w="57150">
              <a:tailEnd type="arrow"/>
            </a:ln>
          </p:spPr>
          <p:style>
            <a:lnRef idx="1">
              <a:schemeClr val="accent1"/>
            </a:lnRef>
            <a:fillRef idx="0">
              <a:schemeClr val="accent1"/>
            </a:fillRef>
            <a:effectRef idx="0">
              <a:schemeClr val="accent1"/>
            </a:effectRef>
            <a:fontRef idx="minor">
              <a:schemeClr val="tx1"/>
            </a:fontRef>
          </p:style>
        </p:cxnSp>
      </p:grpSp>
      <p:pic>
        <p:nvPicPr>
          <p:cNvPr id="4" name="Picture 3" descr="Representing SSI effects. It is a complicated soil model including soil spring and dashpots, with varying ground motions applied at the ends of each soil element. On top of the soil model is a very simple single-degree of free building model&#10;&#10;Depicts a sophisticated model of the soil and basement of a structure, which would be used to generate the response spectrum that the structural engineer would use to design the structure.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0244" y="2065042"/>
            <a:ext cx="6068584" cy="2130720"/>
          </a:xfrm>
          <a:prstGeom prst="rect">
            <a:avLst/>
          </a:prstGeom>
        </p:spPr>
      </p:pic>
      <p:cxnSp>
        <p:nvCxnSpPr>
          <p:cNvPr id="15" name="Straight Connector 14" descr="Black Straight Connector"/>
          <p:cNvCxnSpPr/>
          <p:nvPr/>
        </p:nvCxnSpPr>
        <p:spPr bwMode="auto">
          <a:xfrm rot="5400000" flipH="1" flipV="1">
            <a:off x="3752056" y="1915319"/>
            <a:ext cx="1093788" cy="6351"/>
          </a:xfrm>
          <a:prstGeom prst="line">
            <a:avLst/>
          </a:prstGeom>
          <a:ln w="57150">
            <a:solidFill>
              <a:schemeClr val="tx1">
                <a:lumMod val="65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296986" y="119130"/>
            <a:ext cx="6515100" cy="830263"/>
          </a:xfrm>
        </p:spPr>
        <p:txBody>
          <a:bodyPr/>
          <a:lstStyle/>
          <a:p>
            <a:pPr algn="ctr"/>
            <a:r>
              <a:rPr lang="en-US" altLang="en-US" dirty="0"/>
              <a:t>What We Actually Do </a:t>
            </a:r>
            <a:br>
              <a:rPr lang="en-US" altLang="en-US" dirty="0"/>
            </a:br>
            <a:r>
              <a:rPr lang="en-US" altLang="en-US" dirty="0"/>
              <a:t>Geotechnical Engineer</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descr="Spectral acceleration plot comparing three spectra; the fixed base condition, and the condition considering SSI under the parameters for ASCE 41-06 (which is lower by ~0.1g for virtually the entire period range) and ASCE 41-13 (which is higher by about 0.2 – 0.5 g) for virtually all period ranges. &#10;"/>
          <p:cNvGraphicFramePr>
            <a:graphicFrameLocks noGrp="1"/>
          </p:cNvGraphicFramePr>
          <p:nvPr>
            <p:extLst>
              <p:ext uri="{D42A27DB-BD31-4B8C-83A1-F6EECF244321}">
                <p14:modId xmlns:p14="http://schemas.microsoft.com/office/powerpoint/2010/main" val="744104920"/>
              </p:ext>
            </p:extLst>
          </p:nvPr>
        </p:nvGraphicFramePr>
        <p:xfrm>
          <a:off x="537861" y="1417876"/>
          <a:ext cx="8068278" cy="5432867"/>
        </p:xfrm>
        <a:graphic>
          <a:graphicData uri="http://schemas.openxmlformats.org/drawingml/2006/chart">
            <c:chart xmlns:c="http://schemas.openxmlformats.org/drawingml/2006/chart" xmlns:r="http://schemas.openxmlformats.org/officeDocument/2006/relationships" r:id="rId3"/>
          </a:graphicData>
        </a:graphic>
      </p:graphicFrame>
      <p:sp>
        <p:nvSpPr>
          <p:cNvPr id="83976" name="TextBox 7"/>
          <p:cNvSpPr txBox="1">
            <a:spLocks noChangeArrowheads="1"/>
          </p:cNvSpPr>
          <p:nvPr/>
        </p:nvSpPr>
        <p:spPr bwMode="auto">
          <a:xfrm>
            <a:off x="1524000" y="4267200"/>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Char char="&gt;"/>
              <a:defRPr sz="2100">
                <a:solidFill>
                  <a:schemeClr val="accent1"/>
                </a:solidFill>
                <a:latin typeface="Verdana" pitchFamily="34" charset="0"/>
              </a:defRPr>
            </a:lvl1pPr>
            <a:lvl2pPr marL="742950" indent="-285750">
              <a:spcBef>
                <a:spcPct val="20000"/>
              </a:spcBef>
              <a:buClr>
                <a:schemeClr val="bg2"/>
              </a:buClr>
              <a:buSzPct val="120000"/>
              <a:buChar char=" "/>
              <a:defRPr sz="1500">
                <a:solidFill>
                  <a:schemeClr val="tx2"/>
                </a:solidFill>
                <a:latin typeface="Arial" charset="0"/>
              </a:defRPr>
            </a:lvl2pPr>
            <a:lvl3pPr marL="1143000" indent="-228600">
              <a:spcBef>
                <a:spcPct val="20000"/>
              </a:spcBef>
              <a:buClr>
                <a:schemeClr val="bg2"/>
              </a:buClr>
              <a:buSzPct val="75000"/>
              <a:buChar char="•"/>
              <a:defRPr sz="1600" b="1">
                <a:solidFill>
                  <a:schemeClr val="tx2"/>
                </a:solidFill>
                <a:latin typeface="Verdana" pitchFamily="34" charset="0"/>
              </a:defRPr>
            </a:lvl3pPr>
            <a:lvl4pPr marL="1600200" indent="-228600">
              <a:spcBef>
                <a:spcPct val="20000"/>
              </a:spcBef>
              <a:buClr>
                <a:schemeClr val="bg2"/>
              </a:buClr>
              <a:buChar char="&g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a:lstStyle>
          <a:p>
            <a:pPr>
              <a:spcBef>
                <a:spcPct val="0"/>
              </a:spcBef>
              <a:buClrTx/>
              <a:buFontTx/>
              <a:buNone/>
            </a:pPr>
            <a:r>
              <a:rPr lang="en-US" altLang="en-US" sz="1800">
                <a:solidFill>
                  <a:schemeClr val="tx1"/>
                </a:solidFill>
                <a:latin typeface="Times" pitchFamily="18" charset="0"/>
              </a:rPr>
              <a:t>41-06</a:t>
            </a:r>
          </a:p>
        </p:txBody>
      </p:sp>
      <p:sp>
        <p:nvSpPr>
          <p:cNvPr id="83977" name="TextBox 13"/>
          <p:cNvSpPr txBox="1">
            <a:spLocks noChangeArrowheads="1"/>
          </p:cNvSpPr>
          <p:nvPr/>
        </p:nvSpPr>
        <p:spPr bwMode="auto">
          <a:xfrm>
            <a:off x="1219200" y="2743200"/>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Char char="&gt;"/>
              <a:defRPr sz="2100">
                <a:solidFill>
                  <a:schemeClr val="accent1"/>
                </a:solidFill>
                <a:latin typeface="Verdana" pitchFamily="34" charset="0"/>
              </a:defRPr>
            </a:lvl1pPr>
            <a:lvl2pPr marL="742950" indent="-285750">
              <a:spcBef>
                <a:spcPct val="20000"/>
              </a:spcBef>
              <a:buClr>
                <a:schemeClr val="bg2"/>
              </a:buClr>
              <a:buSzPct val="120000"/>
              <a:buChar char=" "/>
              <a:defRPr sz="1500">
                <a:solidFill>
                  <a:schemeClr val="tx2"/>
                </a:solidFill>
                <a:latin typeface="Arial" charset="0"/>
              </a:defRPr>
            </a:lvl2pPr>
            <a:lvl3pPr marL="1143000" indent="-228600">
              <a:spcBef>
                <a:spcPct val="20000"/>
              </a:spcBef>
              <a:buClr>
                <a:schemeClr val="bg2"/>
              </a:buClr>
              <a:buSzPct val="75000"/>
              <a:buChar char="•"/>
              <a:defRPr sz="1600" b="1">
                <a:solidFill>
                  <a:schemeClr val="tx2"/>
                </a:solidFill>
                <a:latin typeface="Verdana" pitchFamily="34" charset="0"/>
              </a:defRPr>
            </a:lvl3pPr>
            <a:lvl4pPr marL="1600200" indent="-228600">
              <a:spcBef>
                <a:spcPct val="20000"/>
              </a:spcBef>
              <a:buClr>
                <a:schemeClr val="bg2"/>
              </a:buClr>
              <a:buChar char="&g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a:lstStyle>
          <a:p>
            <a:pPr>
              <a:spcBef>
                <a:spcPct val="0"/>
              </a:spcBef>
              <a:buClrTx/>
              <a:buFontTx/>
              <a:buNone/>
            </a:pPr>
            <a:r>
              <a:rPr lang="en-US" altLang="en-US" sz="1800">
                <a:solidFill>
                  <a:schemeClr val="tx1"/>
                </a:solidFill>
                <a:latin typeface="Times" pitchFamily="18" charset="0"/>
              </a:rPr>
              <a:t>41-13</a:t>
            </a:r>
          </a:p>
        </p:txBody>
      </p:sp>
      <p:sp>
        <p:nvSpPr>
          <p:cNvPr id="2" name="Title 1"/>
          <p:cNvSpPr>
            <a:spLocks noGrp="1"/>
          </p:cNvSpPr>
          <p:nvPr>
            <p:ph type="title"/>
          </p:nvPr>
        </p:nvSpPr>
        <p:spPr>
          <a:xfrm>
            <a:off x="537861" y="381000"/>
            <a:ext cx="7942564" cy="830263"/>
          </a:xfrm>
        </p:spPr>
        <p:txBody>
          <a:bodyPr/>
          <a:lstStyle/>
          <a:p>
            <a:pPr algn="ctr"/>
            <a:r>
              <a:rPr lang="en-US" altLang="en-US" dirty="0"/>
              <a:t>Kinematic Soil-Structure Interaction</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6024" name="Object 9" descr="Equations for reductions due to base slab averaging and embedment effects. The maximum reduction is 50%. &#10;"/>
          <p:cNvGraphicFramePr>
            <a:graphicFrameLocks noChangeAspect="1"/>
          </p:cNvGraphicFramePr>
          <p:nvPr>
            <p:extLst>
              <p:ext uri="{D42A27DB-BD31-4B8C-83A1-F6EECF244321}">
                <p14:modId xmlns:p14="http://schemas.microsoft.com/office/powerpoint/2010/main" val="1017343882"/>
              </p:ext>
            </p:extLst>
          </p:nvPr>
        </p:nvGraphicFramePr>
        <p:xfrm>
          <a:off x="1676400" y="4343400"/>
          <a:ext cx="4191000" cy="838200"/>
        </p:xfrm>
        <a:graphic>
          <a:graphicData uri="http://schemas.openxmlformats.org/presentationml/2006/ole">
            <mc:AlternateContent xmlns:mc="http://schemas.openxmlformats.org/markup-compatibility/2006">
              <mc:Choice xmlns:v="urn:schemas-microsoft-com:vml" Requires="v">
                <p:oleObj spid="_x0000_s86074" name="Equation" r:id="rId4" imgW="2425700" imgH="482600" progId="Equation.3">
                  <p:embed/>
                </p:oleObj>
              </mc:Choice>
              <mc:Fallback>
                <p:oleObj name="Equation" r:id="rId4" imgW="2425700" imgH="482600" progId="Equation.3">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4343400"/>
                        <a:ext cx="41910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6021" name="Object 4" descr="Base Slab Averaging &amp; Embedment Equations Updated &#10;"/>
          <p:cNvGraphicFramePr>
            <a:graphicFrameLocks noChangeAspect="1"/>
          </p:cNvGraphicFramePr>
          <p:nvPr>
            <p:extLst>
              <p:ext uri="{D42A27DB-BD31-4B8C-83A1-F6EECF244321}">
                <p14:modId xmlns:p14="http://schemas.microsoft.com/office/powerpoint/2010/main" val="3764549486"/>
              </p:ext>
            </p:extLst>
          </p:nvPr>
        </p:nvGraphicFramePr>
        <p:xfrm>
          <a:off x="5218113" y="2286000"/>
          <a:ext cx="3894137" cy="1258888"/>
        </p:xfrm>
        <a:graphic>
          <a:graphicData uri="http://schemas.openxmlformats.org/presentationml/2006/ole">
            <mc:AlternateContent xmlns:mc="http://schemas.openxmlformats.org/markup-compatibility/2006">
              <mc:Choice xmlns:v="urn:schemas-microsoft-com:vml" Requires="v">
                <p:oleObj spid="_x0000_s86075" name="Equation" r:id="rId6" imgW="2832100" imgH="914400" progId="Equation.3">
                  <p:embed/>
                </p:oleObj>
              </mc:Choice>
              <mc:Fallback>
                <p:oleObj name="Equation" r:id="rId6" imgW="2832100" imgH="914400"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18113" y="2286000"/>
                        <a:ext cx="3894137" cy="1258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6020" name="Object 3" descr="Base Slab Averaging &amp; Embedment Equations Updated &#10;"/>
          <p:cNvGraphicFramePr>
            <a:graphicFrameLocks noChangeAspect="1"/>
          </p:cNvGraphicFramePr>
          <p:nvPr>
            <p:extLst>
              <p:ext uri="{D42A27DB-BD31-4B8C-83A1-F6EECF244321}">
                <p14:modId xmlns:p14="http://schemas.microsoft.com/office/powerpoint/2010/main" val="2268408677"/>
              </p:ext>
            </p:extLst>
          </p:nvPr>
        </p:nvGraphicFramePr>
        <p:xfrm>
          <a:off x="152400" y="2514600"/>
          <a:ext cx="4679950" cy="798513"/>
        </p:xfrm>
        <a:graphic>
          <a:graphicData uri="http://schemas.openxmlformats.org/presentationml/2006/ole">
            <mc:AlternateContent xmlns:mc="http://schemas.openxmlformats.org/markup-compatibility/2006">
              <mc:Choice xmlns:v="urn:schemas-microsoft-com:vml" Requires="v">
                <p:oleObj spid="_x0000_s86076" name="Equation" r:id="rId8" imgW="3124200" imgH="533400" progId="Equation.3">
                  <p:embed/>
                </p:oleObj>
              </mc:Choice>
              <mc:Fallback>
                <p:oleObj name="Equation" r:id="rId8" imgW="3124200" imgH="533400" progId="Equation.3">
                  <p:embed/>
                  <p:pic>
                    <p:nvPicPr>
                      <p:cNvPr id="0" name="Object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2400" y="2514600"/>
                        <a:ext cx="4679950" cy="7985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35" name="Content Placeholder 2"/>
          <p:cNvSpPr>
            <a:spLocks noGrp="1"/>
          </p:cNvSpPr>
          <p:nvPr>
            <p:ph idx="1"/>
          </p:nvPr>
        </p:nvSpPr>
        <p:spPr>
          <a:xfrm>
            <a:off x="231775" y="1625600"/>
            <a:ext cx="6511925" cy="2159000"/>
          </a:xfrm>
        </p:spPr>
        <p:txBody>
          <a:bodyPr/>
          <a:lstStyle/>
          <a:p>
            <a:pPr marL="0" indent="0">
              <a:buFontTx/>
              <a:buNone/>
              <a:defRPr/>
            </a:pPr>
            <a:r>
              <a:rPr lang="en-US" altLang="en-US" dirty="0">
                <a:solidFill>
                  <a:srgbClr val="3F352B"/>
                </a:solidFill>
              </a:rPr>
              <a:t>Base Slab Averaging &amp; Embedment Equations Updated </a:t>
            </a:r>
          </a:p>
          <a:p>
            <a:pPr>
              <a:defRPr/>
            </a:pPr>
            <a:endParaRPr lang="en-US" altLang="en-US" dirty="0">
              <a:solidFill>
                <a:srgbClr val="3F352B"/>
              </a:solidFill>
            </a:endParaRPr>
          </a:p>
          <a:p>
            <a:pPr>
              <a:defRPr/>
            </a:pPr>
            <a:endParaRPr lang="en-US" altLang="en-US" dirty="0">
              <a:solidFill>
                <a:srgbClr val="3F352B"/>
              </a:solidFill>
            </a:endParaRPr>
          </a:p>
          <a:p>
            <a:pPr>
              <a:defRPr/>
            </a:pPr>
            <a:endParaRPr lang="en-US" altLang="en-US" dirty="0">
              <a:solidFill>
                <a:srgbClr val="3F352B"/>
              </a:solidFill>
            </a:endParaRPr>
          </a:p>
          <a:p>
            <a:pPr marL="0" indent="0">
              <a:buFontTx/>
              <a:buNone/>
              <a:defRPr/>
            </a:pPr>
            <a:r>
              <a:rPr lang="en-US" altLang="en-US" dirty="0">
                <a:solidFill>
                  <a:srgbClr val="3F352B"/>
                </a:solidFill>
              </a:rPr>
              <a:t>Base area limited based on testing limits, 260 feet.</a:t>
            </a:r>
          </a:p>
          <a:p>
            <a:pPr>
              <a:defRPr/>
            </a:pPr>
            <a:endParaRPr lang="en-US" altLang="en-US" dirty="0">
              <a:solidFill>
                <a:srgbClr val="3F352B"/>
              </a:solidFill>
            </a:endParaRPr>
          </a:p>
          <a:p>
            <a:pPr>
              <a:defRPr/>
            </a:pPr>
            <a:endParaRPr lang="en-US" altLang="en-US" dirty="0">
              <a:solidFill>
                <a:srgbClr val="3F352B"/>
              </a:solidFill>
            </a:endParaRPr>
          </a:p>
          <a:p>
            <a:pPr>
              <a:defRPr/>
            </a:pPr>
            <a:endParaRPr lang="en-US" altLang="en-US" dirty="0">
              <a:solidFill>
                <a:srgbClr val="3F352B"/>
              </a:solidFill>
            </a:endParaRPr>
          </a:p>
          <a:p>
            <a:pPr marL="0" indent="0">
              <a:buFontTx/>
              <a:buNone/>
              <a:defRPr/>
            </a:pPr>
            <a:r>
              <a:rPr lang="en-US" altLang="en-US" dirty="0">
                <a:solidFill>
                  <a:srgbClr val="3F352B"/>
                </a:solidFill>
              </a:rPr>
              <a:t>		0.75 factor reduces the reduction </a:t>
            </a:r>
          </a:p>
          <a:p>
            <a:pPr>
              <a:defRPr/>
            </a:pPr>
            <a:endParaRPr lang="en-US" altLang="en-US" dirty="0">
              <a:solidFill>
                <a:srgbClr val="3F352B"/>
              </a:solidFill>
            </a:endParaRPr>
          </a:p>
          <a:p>
            <a:pPr marL="0" indent="0">
              <a:buFontTx/>
              <a:buNone/>
              <a:defRPr/>
            </a:pPr>
            <a:r>
              <a:rPr lang="en-US" altLang="en-US" dirty="0">
                <a:solidFill>
                  <a:srgbClr val="3F352B"/>
                </a:solidFill>
              </a:rPr>
              <a:t>		Max reduction can only be 50%</a:t>
            </a:r>
          </a:p>
        </p:txBody>
      </p:sp>
      <p:sp>
        <p:nvSpPr>
          <p:cNvPr id="86018" name="Title 1"/>
          <p:cNvSpPr>
            <a:spLocks noGrp="1"/>
          </p:cNvSpPr>
          <p:nvPr>
            <p:ph type="title"/>
          </p:nvPr>
        </p:nvSpPr>
        <p:spPr>
          <a:xfrm>
            <a:off x="1219200" y="350837"/>
            <a:ext cx="6515100" cy="830263"/>
          </a:xfrm>
        </p:spPr>
        <p:txBody>
          <a:bodyPr/>
          <a:lstStyle/>
          <a:p>
            <a:pPr algn="ctr"/>
            <a:r>
              <a:rPr lang="en-US" altLang="en-US" dirty="0">
                <a:solidFill>
                  <a:srgbClr val="3F352B"/>
                </a:solidFill>
              </a:rPr>
              <a:t>Kinematic Interaction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723900" y="1219200"/>
            <a:ext cx="76962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spcAft>
                <a:spcPts val="600"/>
              </a:spcAft>
              <a:buClr>
                <a:schemeClr val="bg2"/>
              </a:buClr>
              <a:defRPr/>
            </a:pPr>
            <a:r>
              <a:rPr lang="en-US" sz="2100" b="1" u="sng" dirty="0">
                <a:solidFill>
                  <a:srgbClr val="3F352B"/>
                </a:solidFill>
                <a:latin typeface="Verdana" pitchFamily="34" charset="0"/>
              </a:rPr>
              <a:t>Only can be used with nonlinear response history</a:t>
            </a:r>
          </a:p>
          <a:p>
            <a:pPr>
              <a:spcBef>
                <a:spcPct val="20000"/>
              </a:spcBef>
              <a:spcAft>
                <a:spcPts val="600"/>
              </a:spcAft>
              <a:buClr>
                <a:schemeClr val="bg2"/>
              </a:buClr>
              <a:defRPr/>
            </a:pPr>
            <a:endParaRPr lang="en-US" sz="2100" dirty="0">
              <a:solidFill>
                <a:srgbClr val="3F352B"/>
              </a:solidFill>
              <a:latin typeface="Verdana" pitchFamily="34" charset="0"/>
            </a:endParaRPr>
          </a:p>
          <a:p>
            <a:pPr>
              <a:spcBef>
                <a:spcPct val="20000"/>
              </a:spcBef>
              <a:spcAft>
                <a:spcPts val="600"/>
              </a:spcAft>
              <a:buClr>
                <a:schemeClr val="bg2"/>
              </a:buClr>
              <a:defRPr/>
            </a:pPr>
            <a:r>
              <a:rPr lang="en-US" sz="2100" dirty="0">
                <a:solidFill>
                  <a:srgbClr val="3F352B"/>
                </a:solidFill>
                <a:latin typeface="Verdana" pitchFamily="34" charset="0"/>
              </a:rPr>
              <a:t>Limited to 20% reduction from site specific</a:t>
            </a:r>
          </a:p>
          <a:p>
            <a:pPr>
              <a:spcBef>
                <a:spcPct val="20000"/>
              </a:spcBef>
              <a:spcAft>
                <a:spcPts val="600"/>
              </a:spcAft>
              <a:buClr>
                <a:schemeClr val="bg2"/>
              </a:buClr>
              <a:defRPr/>
            </a:pPr>
            <a:r>
              <a:rPr lang="en-US" sz="2100" dirty="0">
                <a:solidFill>
                  <a:srgbClr val="3F352B"/>
                </a:solidFill>
                <a:latin typeface="Verdana" pitchFamily="34" charset="0"/>
              </a:rPr>
              <a:t> </a:t>
            </a:r>
          </a:p>
          <a:p>
            <a:pPr>
              <a:spcBef>
                <a:spcPct val="20000"/>
              </a:spcBef>
              <a:spcAft>
                <a:spcPts val="600"/>
              </a:spcAft>
              <a:buClr>
                <a:schemeClr val="bg2"/>
              </a:buClr>
              <a:defRPr/>
            </a:pPr>
            <a:r>
              <a:rPr lang="en-US" sz="2100" dirty="0">
                <a:solidFill>
                  <a:srgbClr val="3F352B"/>
                </a:solidFill>
                <a:latin typeface="Verdana" pitchFamily="34" charset="0"/>
              </a:rPr>
              <a:t>Limited to 30% reduction from USGS spectra</a:t>
            </a:r>
          </a:p>
          <a:p>
            <a:pPr marL="342900" indent="-342900">
              <a:spcBef>
                <a:spcPct val="20000"/>
              </a:spcBef>
              <a:spcAft>
                <a:spcPts val="600"/>
              </a:spcAft>
              <a:buClr>
                <a:schemeClr val="bg2"/>
              </a:buClr>
              <a:buFont typeface="Arial" pitchFamily="34" charset="0"/>
              <a:buChar char="•"/>
              <a:defRPr/>
            </a:pPr>
            <a:endParaRPr lang="en-US" sz="2100" dirty="0">
              <a:solidFill>
                <a:srgbClr val="3F352B"/>
              </a:solidFill>
              <a:latin typeface="Verdana" pitchFamily="34" charset="0"/>
            </a:endParaRPr>
          </a:p>
          <a:p>
            <a:pPr>
              <a:spcBef>
                <a:spcPct val="20000"/>
              </a:spcBef>
              <a:spcAft>
                <a:spcPts val="600"/>
              </a:spcAft>
              <a:buClr>
                <a:schemeClr val="bg2"/>
              </a:buClr>
              <a:defRPr/>
            </a:pPr>
            <a:r>
              <a:rPr lang="en-US" sz="2100" dirty="0">
                <a:solidFill>
                  <a:srgbClr val="3F352B"/>
                </a:solidFill>
                <a:latin typeface="Verdana" pitchFamily="34" charset="0"/>
              </a:rPr>
              <a:t>2015 NEHRP allowed to 40% with peer review</a:t>
            </a:r>
          </a:p>
          <a:p>
            <a:pPr marL="800100" lvl="1" indent="-342900">
              <a:spcBef>
                <a:spcPct val="20000"/>
              </a:spcBef>
              <a:spcAft>
                <a:spcPts val="600"/>
              </a:spcAft>
              <a:buClr>
                <a:schemeClr val="bg2"/>
              </a:buClr>
              <a:buFont typeface="Arial" pitchFamily="34" charset="0"/>
              <a:buChar char="•"/>
              <a:defRPr/>
            </a:pPr>
            <a:r>
              <a:rPr lang="en-US" sz="2100" dirty="0">
                <a:solidFill>
                  <a:srgbClr val="3F352B"/>
                </a:solidFill>
                <a:latin typeface="Verdana" pitchFamily="34" charset="0"/>
              </a:rPr>
              <a:t>40% eliminated in ASCE 7-16</a:t>
            </a:r>
          </a:p>
          <a:p>
            <a:pPr marL="342900" indent="-342900">
              <a:spcBef>
                <a:spcPct val="20000"/>
              </a:spcBef>
              <a:spcAft>
                <a:spcPts val="600"/>
              </a:spcAft>
              <a:buClr>
                <a:schemeClr val="bg2"/>
              </a:buClr>
              <a:buFont typeface="Arial" pitchFamily="34" charset="0"/>
              <a:buChar char="•"/>
              <a:defRPr/>
            </a:pPr>
            <a:endParaRPr lang="en-US" sz="2100" dirty="0">
              <a:solidFill>
                <a:srgbClr val="3F352B"/>
              </a:solidFill>
              <a:latin typeface="Verdana" pitchFamily="34" charset="0"/>
            </a:endParaRPr>
          </a:p>
          <a:p>
            <a:pPr>
              <a:spcBef>
                <a:spcPct val="20000"/>
              </a:spcBef>
              <a:spcAft>
                <a:spcPts val="600"/>
              </a:spcAft>
              <a:buClr>
                <a:schemeClr val="bg2"/>
              </a:buClr>
              <a:defRPr/>
            </a:pPr>
            <a:r>
              <a:rPr lang="en-US" sz="2100" dirty="0">
                <a:solidFill>
                  <a:srgbClr val="3F352B"/>
                </a:solidFill>
                <a:latin typeface="Verdana" pitchFamily="34" charset="0"/>
              </a:rPr>
              <a:t>Must model soil flexibility</a:t>
            </a:r>
          </a:p>
          <a:p>
            <a:pPr>
              <a:spcBef>
                <a:spcPct val="20000"/>
              </a:spcBef>
              <a:spcAft>
                <a:spcPts val="600"/>
              </a:spcAft>
              <a:buClr>
                <a:schemeClr val="bg2"/>
              </a:buClr>
              <a:defRPr/>
            </a:pPr>
            <a:endParaRPr lang="en-US" sz="2100" dirty="0">
              <a:solidFill>
                <a:srgbClr val="3F352B"/>
              </a:solidFill>
              <a:latin typeface="Verdana" pitchFamily="34" charset="0"/>
            </a:endParaRPr>
          </a:p>
          <a:p>
            <a:pPr marL="342900" indent="-342900">
              <a:spcBef>
                <a:spcPct val="20000"/>
              </a:spcBef>
              <a:spcAft>
                <a:spcPts val="600"/>
              </a:spcAft>
              <a:buClr>
                <a:schemeClr val="bg2"/>
              </a:buClr>
              <a:buFont typeface="Arial" pitchFamily="34" charset="0"/>
              <a:buChar char="•"/>
              <a:defRPr/>
            </a:pPr>
            <a:endParaRPr lang="en-US" sz="2100" dirty="0">
              <a:solidFill>
                <a:srgbClr val="3F352B"/>
              </a:solidFill>
              <a:latin typeface="Verdana" pitchFamily="34" charset="0"/>
            </a:endParaRPr>
          </a:p>
          <a:p>
            <a:pPr marL="342900" indent="-342900">
              <a:spcBef>
                <a:spcPct val="20000"/>
              </a:spcBef>
              <a:spcAft>
                <a:spcPts val="600"/>
              </a:spcAft>
              <a:buClr>
                <a:schemeClr val="bg2"/>
              </a:buClr>
              <a:buFont typeface="Arial" pitchFamily="34" charset="0"/>
              <a:buChar char="•"/>
              <a:defRPr/>
            </a:pPr>
            <a:endParaRPr lang="en-US" sz="2100" dirty="0">
              <a:solidFill>
                <a:srgbClr val="3F352B"/>
              </a:solidFill>
              <a:latin typeface="Verdana" pitchFamily="34" charset="0"/>
            </a:endParaRPr>
          </a:p>
        </p:txBody>
      </p:sp>
      <p:sp>
        <p:nvSpPr>
          <p:cNvPr id="2" name="Title 1"/>
          <p:cNvSpPr>
            <a:spLocks noGrp="1"/>
          </p:cNvSpPr>
          <p:nvPr>
            <p:ph type="title"/>
          </p:nvPr>
        </p:nvSpPr>
        <p:spPr>
          <a:xfrm>
            <a:off x="762000" y="381000"/>
            <a:ext cx="7718425" cy="830263"/>
          </a:xfrm>
        </p:spPr>
        <p:txBody>
          <a:bodyPr/>
          <a:lstStyle/>
          <a:p>
            <a:pPr algn="ctr"/>
            <a:r>
              <a:rPr lang="en-US" altLang="en-US" dirty="0"/>
              <a:t>ASCE 7-16 Kinematic Interaction</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descr="Site specific response spectrum compared to the kinematic interaction modified spectrum per the Standard and the NEHRP Provisions assuming there is Peer Review.&#10;"/>
          <p:cNvGraphicFramePr/>
          <p:nvPr>
            <p:extLst>
              <p:ext uri="{D42A27DB-BD31-4B8C-83A1-F6EECF244321}">
                <p14:modId xmlns:p14="http://schemas.microsoft.com/office/powerpoint/2010/main" val="3776272345"/>
              </p:ext>
            </p:extLst>
          </p:nvPr>
        </p:nvGraphicFramePr>
        <p:xfrm>
          <a:off x="609600" y="1058864"/>
          <a:ext cx="8077199" cy="541813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865186" y="252985"/>
            <a:ext cx="7566025" cy="830263"/>
          </a:xfrm>
        </p:spPr>
        <p:txBody>
          <a:bodyPr/>
          <a:lstStyle/>
          <a:p>
            <a:pPr algn="ctr"/>
            <a:r>
              <a:rPr lang="en-US" dirty="0">
                <a:solidFill>
                  <a:schemeClr val="accent5"/>
                </a:solidFill>
              </a:rPr>
              <a:t>Kinematic Interaction  - Example </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descr="Building displacements calculated using response history analysis and compares those computed with the site specific response spectrum and the kinematic interaction modified spectrum per the Standard and per the NEHRP Provisions with Peer Review.&#10;"/>
          <p:cNvGraphicFramePr/>
          <p:nvPr>
            <p:extLst>
              <p:ext uri="{D42A27DB-BD31-4B8C-83A1-F6EECF244321}">
                <p14:modId xmlns:p14="http://schemas.microsoft.com/office/powerpoint/2010/main" val="3355811997"/>
              </p:ext>
            </p:extLst>
          </p:nvPr>
        </p:nvGraphicFramePr>
        <p:xfrm>
          <a:off x="685800" y="1002030"/>
          <a:ext cx="7924800" cy="524637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685800" y="381000"/>
            <a:ext cx="7794625" cy="830263"/>
          </a:xfrm>
        </p:spPr>
        <p:txBody>
          <a:bodyPr/>
          <a:lstStyle/>
          <a:p>
            <a:pPr algn="ctr"/>
            <a:r>
              <a:rPr lang="en-US" altLang="en-US" dirty="0"/>
              <a:t>Kinematic Interaction - Example</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descr="Building displacements calculated using response history analysis and compares those computed with the site specific response spectrum and the kinematic interaction modified spectrum per the Standard and per the NEHRP Provisions with Peer Review.&#10;&#10;Accounting for the kinematic interactions in the non linear analysis results in a considerable reduction in story displacement. It should also be noted that the story displacements calculated per the NEHRP Provisions with Peer Review are slightly larger than those calculated per the Standard with the cap on the maximum reduction at the lower periods of the modified spectra. This is because the larger reduction in the 2nd mode modified spectrum ordinate lessens the contribution of that modes effect on the structure. Since the second mode acts to reduce some of the fundamental modes response, this modal interaction is lessened, and the global structure response is increased." title="Story Drift Ratio"/>
          <p:cNvGraphicFramePr/>
          <p:nvPr>
            <p:extLst>
              <p:ext uri="{D42A27DB-BD31-4B8C-83A1-F6EECF244321}">
                <p14:modId xmlns:p14="http://schemas.microsoft.com/office/powerpoint/2010/main" val="415119049"/>
              </p:ext>
            </p:extLst>
          </p:nvPr>
        </p:nvGraphicFramePr>
        <p:xfrm>
          <a:off x="609600" y="1228724"/>
          <a:ext cx="8001000" cy="501967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609600" y="381000"/>
            <a:ext cx="7870825" cy="830263"/>
          </a:xfrm>
        </p:spPr>
        <p:txBody>
          <a:bodyPr/>
          <a:lstStyle/>
          <a:p>
            <a:pPr algn="ctr"/>
            <a:r>
              <a:rPr lang="en-US" altLang="en-US" dirty="0"/>
              <a:t>Kinematic Interaction - Example</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ctrTitle"/>
          </p:nvPr>
        </p:nvSpPr>
        <p:spPr>
          <a:xfrm>
            <a:off x="914400" y="2057400"/>
            <a:ext cx="7543800" cy="1143000"/>
          </a:xfrm>
          <a:effectLst>
            <a:outerShdw dist="17961" dir="2700000" algn="ctr" rotWithShape="0">
              <a:schemeClr val="bg1"/>
            </a:outerShdw>
          </a:effectLst>
        </p:spPr>
        <p:txBody>
          <a:bodyPr/>
          <a:lstStyle/>
          <a:p>
            <a:r>
              <a:rPr lang="en-US" altLang="en-US" sz="2600" u="sng"/>
              <a:t>ASCE 7-16 / 2015 NEHRP Provisions</a:t>
            </a:r>
            <a:br>
              <a:rPr lang="en-US" altLang="en-US" sz="2600" u="sng"/>
            </a:br>
            <a:r>
              <a:rPr lang="en-US" altLang="en-US" sz="2600" u="sng"/>
              <a:t>Chapter 19: Soil-Structure Interaction </a:t>
            </a:r>
            <a:br>
              <a:rPr lang="en-US" altLang="en-US" sz="2600" u="sng"/>
            </a:br>
            <a:endParaRPr lang="en-US" altLang="en-US" sz="3200" i="1"/>
          </a:p>
        </p:txBody>
      </p:sp>
      <p:sp>
        <p:nvSpPr>
          <p:cNvPr id="96259" name="Subtitle 3"/>
          <p:cNvSpPr>
            <a:spLocks noGrp="1"/>
          </p:cNvSpPr>
          <p:nvPr>
            <p:ph type="subTitle" idx="1"/>
          </p:nvPr>
        </p:nvSpPr>
        <p:spPr/>
        <p:txBody>
          <a:bodyPr/>
          <a:lstStyle/>
          <a:p>
            <a:r>
              <a:rPr lang="en-US" altLang="en-US">
                <a:solidFill>
                  <a:srgbClr val="3F352B"/>
                </a:solidFill>
              </a:rPr>
              <a:t>Robert Pekelnicky, PE, SE</a:t>
            </a:r>
          </a:p>
          <a:p>
            <a:r>
              <a:rPr lang="en-US" altLang="en-US">
                <a:solidFill>
                  <a:srgbClr val="3F352B"/>
                </a:solidFill>
              </a:rPr>
              <a:t>Principal, Degenkolb Engineers</a:t>
            </a:r>
          </a:p>
          <a:p>
            <a:r>
              <a:rPr lang="en-US" altLang="en-US">
                <a:solidFill>
                  <a:srgbClr val="3F352B"/>
                </a:solidFill>
              </a:rPr>
              <a:t>March 16, 2015</a:t>
            </a:r>
          </a:p>
          <a:p>
            <a:endParaRPr lang="en-US" altLang="en-US">
              <a:solidFill>
                <a:srgbClr val="3F352B"/>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2171" y="1276972"/>
            <a:ext cx="7772400" cy="4297362"/>
          </a:xfrm>
        </p:spPr>
        <p:txBody>
          <a:bodyPr/>
          <a:lstStyle/>
          <a:p>
            <a:pPr marL="0" indent="0">
              <a:buNone/>
            </a:pPr>
            <a:r>
              <a:rPr lang="en-US" sz="1600" dirty="0">
                <a:solidFill>
                  <a:schemeClr val="tx1"/>
                </a:solidFill>
              </a:rPr>
              <a:t> </a:t>
            </a:r>
          </a:p>
          <a:p>
            <a:r>
              <a:rPr lang="en-US" sz="1600" dirty="0">
                <a:solidFill>
                  <a:schemeClr val="tx1"/>
                </a:solidFill>
              </a:rPr>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600" dirty="0">
                <a:solidFill>
                  <a:schemeClr val="tx1"/>
                </a:solidFill>
              </a:rPr>
              <a:t>The opinions expressed herein regarding the requirements of the </a:t>
            </a:r>
            <a:r>
              <a:rPr lang="en-US" sz="1600" i="1" dirty="0">
                <a:solidFill>
                  <a:schemeClr val="tx1"/>
                </a:solidFill>
              </a:rPr>
              <a:t>NEHRP Recommended Seismic Provisions</a:t>
            </a:r>
            <a:r>
              <a:rPr lang="en-US" sz="1600" dirty="0">
                <a:solidFill>
                  <a:schemeClr val="tx1"/>
                </a:solidFill>
              </a:rPr>
              <a:t>, the referenced standards, and the building codes are not to be used for design purposes. Rather the user should consult the jurisdiction’s building official who has the authority to render interpretation of the code.</a:t>
            </a:r>
          </a:p>
          <a:p>
            <a:r>
              <a:rPr lang="en-US" sz="1600" dirty="0">
                <a:solidFill>
                  <a:schemeClr val="tx1"/>
                </a:solidFill>
              </a:rPr>
              <a:t>Any modifications made to the file represent the presenters' opinion only. </a:t>
            </a:r>
          </a:p>
        </p:txBody>
      </p:sp>
      <p:sp>
        <p:nvSpPr>
          <p:cNvPr id="2" name="Title 1"/>
          <p:cNvSpPr>
            <a:spLocks noGrp="1"/>
          </p:cNvSpPr>
          <p:nvPr>
            <p:ph type="title"/>
          </p:nvPr>
        </p:nvSpPr>
        <p:spPr/>
        <p:txBody>
          <a:bodyPr/>
          <a:lstStyle/>
          <a:p>
            <a:r>
              <a:rPr lang="en-US" dirty="0">
                <a:solidFill>
                  <a:srgbClr val="0000CC"/>
                </a:solidFill>
              </a:rPr>
              <a:t>DISCLAIMER</a:t>
            </a:r>
          </a:p>
        </p:txBody>
      </p:sp>
    </p:spTree>
    <p:extLst>
      <p:ext uri="{BB962C8B-B14F-4D97-AF65-F5344CB8AC3E}">
        <p14:creationId xmlns:p14="http://schemas.microsoft.com/office/powerpoint/2010/main" val="950886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2" descr="single degree of freedom oscillator which has deflected after some force, F, has been applied&#10;&#10;Structural engineers typically design buildings using a response spectrum, which is the response of a single degree of freedom oscillator, shown above, to ground shaking.  This is what the spectral response values found on the USGS website are based on.&#10;"/>
          <p:cNvPicPr>
            <a:picLocks noChangeAspect="1" noChangeArrowheads="1"/>
          </p:cNvPicPr>
          <p:nvPr/>
        </p:nvPicPr>
        <p:blipFill>
          <a:blip r:embed="rId3">
            <a:extLst>
              <a:ext uri="{28A0092B-C50C-407E-A947-70E740481C1C}">
                <a14:useLocalDpi xmlns:a14="http://schemas.microsoft.com/office/drawing/2010/main" val="0"/>
              </a:ext>
            </a:extLst>
          </a:blip>
          <a:srcRect r="48500" b="13158"/>
          <a:stretch>
            <a:fillRect/>
          </a:stretch>
        </p:blipFill>
        <p:spPr bwMode="auto">
          <a:xfrm>
            <a:off x="1966117" y="1828800"/>
            <a:ext cx="5189538" cy="389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290" name="Title 26"/>
          <p:cNvSpPr>
            <a:spLocks noGrp="1"/>
          </p:cNvSpPr>
          <p:nvPr>
            <p:ph type="title"/>
          </p:nvPr>
        </p:nvSpPr>
        <p:spPr>
          <a:xfrm>
            <a:off x="-22225" y="304800"/>
            <a:ext cx="9166225" cy="1392237"/>
          </a:xfrm>
        </p:spPr>
        <p:txBody>
          <a:bodyPr/>
          <a:lstStyle/>
          <a:p>
            <a:pPr algn="ctr"/>
            <a:r>
              <a:rPr lang="en-US" altLang="en-US" dirty="0"/>
              <a:t>What We Actually Do</a:t>
            </a:r>
            <a:br>
              <a:rPr lang="en-US" altLang="en-US" dirty="0"/>
            </a:br>
            <a:r>
              <a:rPr lang="en-US" altLang="en-US" dirty="0"/>
              <a:t>USGS Maps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2" descr="simple 6-story building model with one basement level, a rigid foundation, and an earthquake ground motion applied to the ground level&#10;&#10;Structural engineers model the entire building earthquake response using principles of dynamics, but consider the base of the building to be rigid.  That does not consider the varying effects of different soils or foundations.  Often the basement is not even modeled and is designed separately. &#10;"/>
          <p:cNvPicPr>
            <a:picLocks noChangeAspect="1" noChangeArrowheads="1"/>
          </p:cNvPicPr>
          <p:nvPr/>
        </p:nvPicPr>
        <p:blipFill>
          <a:blip r:embed="rId3">
            <a:extLst>
              <a:ext uri="{28A0092B-C50C-407E-A947-70E740481C1C}">
                <a14:useLocalDpi xmlns:a14="http://schemas.microsoft.com/office/drawing/2010/main" val="0"/>
              </a:ext>
            </a:extLst>
          </a:blip>
          <a:srcRect r="51666" b="59789"/>
          <a:stretch>
            <a:fillRect/>
          </a:stretch>
        </p:blipFill>
        <p:spPr bwMode="auto">
          <a:xfrm>
            <a:off x="2057400" y="1676400"/>
            <a:ext cx="479425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8" name="Title 26"/>
          <p:cNvSpPr>
            <a:spLocks noGrp="1"/>
          </p:cNvSpPr>
          <p:nvPr>
            <p:ph type="title"/>
          </p:nvPr>
        </p:nvSpPr>
        <p:spPr>
          <a:xfrm>
            <a:off x="24384" y="152400"/>
            <a:ext cx="9166225" cy="1392238"/>
          </a:xfrm>
        </p:spPr>
        <p:txBody>
          <a:bodyPr/>
          <a:lstStyle/>
          <a:p>
            <a:pPr algn="ctr"/>
            <a:r>
              <a:rPr lang="en-US" altLang="en-US" dirty="0"/>
              <a:t>What We Actually Do </a:t>
            </a:r>
            <a:br>
              <a:rPr lang="en-US" altLang="en-US" dirty="0"/>
            </a:br>
            <a:r>
              <a:rPr lang="en-US" altLang="en-US" dirty="0"/>
              <a:t>Structural Engineer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ChangeArrowheads="1"/>
          </p:cNvSpPr>
          <p:nvPr/>
        </p:nvSpPr>
        <p:spPr bwMode="auto">
          <a:xfrm>
            <a:off x="533400" y="1371600"/>
            <a:ext cx="8077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Char char="&gt;"/>
              <a:defRPr sz="2100">
                <a:solidFill>
                  <a:schemeClr val="accent1"/>
                </a:solidFill>
                <a:latin typeface="Verdana" pitchFamily="34" charset="0"/>
              </a:defRPr>
            </a:lvl1pPr>
            <a:lvl2pPr marL="742950" indent="-285750">
              <a:spcBef>
                <a:spcPct val="20000"/>
              </a:spcBef>
              <a:buClr>
                <a:schemeClr val="bg2"/>
              </a:buClr>
              <a:buSzPct val="120000"/>
              <a:buChar char=" "/>
              <a:defRPr sz="1500">
                <a:solidFill>
                  <a:schemeClr val="tx2"/>
                </a:solidFill>
                <a:latin typeface="Arial" charset="0"/>
              </a:defRPr>
            </a:lvl2pPr>
            <a:lvl3pPr marL="1143000" indent="-228600">
              <a:spcBef>
                <a:spcPct val="20000"/>
              </a:spcBef>
              <a:buClr>
                <a:schemeClr val="bg2"/>
              </a:buClr>
              <a:buSzPct val="75000"/>
              <a:buChar char="•"/>
              <a:defRPr sz="1600" b="1">
                <a:solidFill>
                  <a:schemeClr val="tx2"/>
                </a:solidFill>
                <a:latin typeface="Verdana" pitchFamily="34" charset="0"/>
              </a:defRPr>
            </a:lvl3pPr>
            <a:lvl4pPr marL="1600200" indent="-228600">
              <a:spcBef>
                <a:spcPct val="20000"/>
              </a:spcBef>
              <a:buClr>
                <a:schemeClr val="bg2"/>
              </a:buClr>
              <a:buChar char="&g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a:lstStyle>
          <a:p>
            <a:pPr>
              <a:spcAft>
                <a:spcPts val="600"/>
              </a:spcAft>
              <a:buFontTx/>
              <a:buNone/>
            </a:pPr>
            <a:r>
              <a:rPr lang="en-US" altLang="en-US" dirty="0">
                <a:solidFill>
                  <a:srgbClr val="3F352B"/>
                </a:solidFill>
              </a:rPr>
              <a:t>Based on ATC-83 Report (NIST </a:t>
            </a:r>
            <a:r>
              <a:rPr lang="en-US" altLang="en-US" dirty="0" err="1">
                <a:solidFill>
                  <a:srgbClr val="3F352B"/>
                </a:solidFill>
              </a:rPr>
              <a:t>NIST</a:t>
            </a:r>
            <a:r>
              <a:rPr lang="en-US" altLang="en-US" dirty="0">
                <a:solidFill>
                  <a:srgbClr val="3F352B"/>
                </a:solidFill>
              </a:rPr>
              <a:t> GCR 12-917-21)</a:t>
            </a:r>
          </a:p>
          <a:p>
            <a:pPr>
              <a:spcAft>
                <a:spcPts val="600"/>
              </a:spcAft>
              <a:buFontTx/>
              <a:buNone/>
            </a:pPr>
            <a:endParaRPr lang="en-US" altLang="en-US" dirty="0">
              <a:solidFill>
                <a:srgbClr val="3F352B"/>
              </a:solidFill>
            </a:endParaRPr>
          </a:p>
          <a:p>
            <a:pPr>
              <a:spcAft>
                <a:spcPts val="600"/>
              </a:spcAft>
              <a:buFontTx/>
              <a:buNone/>
            </a:pPr>
            <a:r>
              <a:rPr lang="en-US" altLang="en-US" dirty="0">
                <a:solidFill>
                  <a:srgbClr val="3F352B"/>
                </a:solidFill>
              </a:rPr>
              <a:t>Direct inclusion of soil flexibility</a:t>
            </a:r>
          </a:p>
          <a:p>
            <a:pPr>
              <a:spcAft>
                <a:spcPts val="600"/>
              </a:spcAft>
              <a:buFontTx/>
              <a:buNone/>
            </a:pPr>
            <a:endParaRPr lang="en-US" altLang="en-US" dirty="0">
              <a:solidFill>
                <a:srgbClr val="3F352B"/>
              </a:solidFill>
            </a:endParaRPr>
          </a:p>
          <a:p>
            <a:pPr>
              <a:spcAft>
                <a:spcPts val="600"/>
              </a:spcAft>
              <a:buFontTx/>
              <a:buNone/>
            </a:pPr>
            <a:r>
              <a:rPr lang="en-US" altLang="en-US" dirty="0">
                <a:solidFill>
                  <a:srgbClr val="3F352B"/>
                </a:solidFill>
              </a:rPr>
              <a:t>Merger ASCE 41-13 Provisions with ASCE 7-10</a:t>
            </a:r>
          </a:p>
          <a:p>
            <a:pPr>
              <a:spcAft>
                <a:spcPts val="600"/>
              </a:spcAft>
              <a:buFontTx/>
              <a:buNone/>
            </a:pPr>
            <a:endParaRPr lang="en-US" altLang="en-US" dirty="0">
              <a:solidFill>
                <a:srgbClr val="3F352B"/>
              </a:solidFill>
            </a:endParaRPr>
          </a:p>
          <a:p>
            <a:pPr>
              <a:spcAft>
                <a:spcPts val="600"/>
              </a:spcAft>
              <a:buFontTx/>
              <a:buNone/>
            </a:pPr>
            <a:r>
              <a:rPr lang="en-US" altLang="en-US" dirty="0">
                <a:solidFill>
                  <a:srgbClr val="3F352B"/>
                </a:solidFill>
              </a:rPr>
              <a:t>Updated foundation damping equations</a:t>
            </a:r>
          </a:p>
          <a:p>
            <a:pPr>
              <a:spcAft>
                <a:spcPts val="600"/>
              </a:spcAft>
              <a:buFontTx/>
              <a:buNone/>
            </a:pPr>
            <a:endParaRPr lang="en-US" altLang="en-US" dirty="0">
              <a:solidFill>
                <a:srgbClr val="3F352B"/>
              </a:solidFill>
            </a:endParaRPr>
          </a:p>
          <a:p>
            <a:pPr>
              <a:spcAft>
                <a:spcPts val="600"/>
              </a:spcAft>
              <a:buFontTx/>
              <a:buNone/>
            </a:pPr>
            <a:r>
              <a:rPr lang="en-US" altLang="en-US" dirty="0">
                <a:solidFill>
                  <a:srgbClr val="3F352B"/>
                </a:solidFill>
              </a:rPr>
              <a:t>Update &amp; clarify limitations on use</a:t>
            </a:r>
          </a:p>
        </p:txBody>
      </p:sp>
      <p:sp>
        <p:nvSpPr>
          <p:cNvPr id="2" name="Title 1"/>
          <p:cNvSpPr>
            <a:spLocks noGrp="1"/>
          </p:cNvSpPr>
          <p:nvPr>
            <p:ph type="title"/>
          </p:nvPr>
        </p:nvSpPr>
        <p:spPr>
          <a:xfrm>
            <a:off x="457200" y="381000"/>
            <a:ext cx="8023225" cy="830263"/>
          </a:xfrm>
        </p:spPr>
        <p:txBody>
          <a:bodyPr/>
          <a:lstStyle/>
          <a:p>
            <a:pPr algn="ctr"/>
            <a:r>
              <a:rPr lang="en-US" altLang="en-US" dirty="0"/>
              <a:t>ASCE 7-16/ 2015 NEHRP Provisions</a:t>
            </a:r>
            <a:br>
              <a:rPr lang="en-US" altLang="en-US" dirty="0"/>
            </a:b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2" descr="Modelling scheme for a foundation, shown as a rigid U-shape with vertical and horizontal springs and dashpots connected to a surface fixed in translation&#10;"/>
          <p:cNvPicPr>
            <a:picLocks noChangeAspect="1" noChangeArrowheads="1"/>
          </p:cNvPicPr>
          <p:nvPr/>
        </p:nvPicPr>
        <p:blipFill>
          <a:blip r:embed="rId3">
            <a:extLst>
              <a:ext uri="{28A0092B-C50C-407E-A947-70E740481C1C}">
                <a14:useLocalDpi xmlns:a14="http://schemas.microsoft.com/office/drawing/2010/main" val="0"/>
              </a:ext>
            </a:extLst>
          </a:blip>
          <a:srcRect t="69653" r="56808" b="7758"/>
          <a:stretch>
            <a:fillRect/>
          </a:stretch>
        </p:blipFill>
        <p:spPr bwMode="auto">
          <a:xfrm>
            <a:off x="1371600" y="1600200"/>
            <a:ext cx="64008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314450" y="457200"/>
            <a:ext cx="6515100" cy="830263"/>
          </a:xfrm>
        </p:spPr>
        <p:txBody>
          <a:bodyPr/>
          <a:lstStyle/>
          <a:p>
            <a:pPr algn="ctr"/>
            <a:r>
              <a:rPr lang="en-US" altLang="en-US" dirty="0"/>
              <a:t>Foundation Flexibility</a:t>
            </a:r>
            <a:br>
              <a:rPr lang="en-US" altLang="en-US" dirty="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itle 2"/>
          <p:cNvSpPr txBox="1">
            <a:spLocks/>
          </p:cNvSpPr>
          <p:nvPr/>
        </p:nvSpPr>
        <p:spPr bwMode="auto">
          <a:xfrm>
            <a:off x="735012" y="4329746"/>
            <a:ext cx="7543800" cy="176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bg2"/>
              </a:buClr>
              <a:buChar char="&gt;"/>
              <a:defRPr sz="2100">
                <a:solidFill>
                  <a:schemeClr val="accent1"/>
                </a:solidFill>
                <a:latin typeface="Verdana" pitchFamily="34" charset="0"/>
              </a:defRPr>
            </a:lvl1pPr>
            <a:lvl2pPr marL="742950" indent="-285750">
              <a:spcBef>
                <a:spcPct val="20000"/>
              </a:spcBef>
              <a:buClr>
                <a:schemeClr val="bg2"/>
              </a:buClr>
              <a:buSzPct val="120000"/>
              <a:buChar char=" "/>
              <a:defRPr sz="1500">
                <a:solidFill>
                  <a:schemeClr val="tx2"/>
                </a:solidFill>
                <a:latin typeface="Arial" charset="0"/>
              </a:defRPr>
            </a:lvl2pPr>
            <a:lvl3pPr marL="1143000" indent="-228600">
              <a:spcBef>
                <a:spcPct val="20000"/>
              </a:spcBef>
              <a:buClr>
                <a:schemeClr val="bg2"/>
              </a:buClr>
              <a:buSzPct val="75000"/>
              <a:buChar char="•"/>
              <a:defRPr sz="1600" b="1">
                <a:solidFill>
                  <a:schemeClr val="tx2"/>
                </a:solidFill>
                <a:latin typeface="Verdana" pitchFamily="34" charset="0"/>
              </a:defRPr>
            </a:lvl3pPr>
            <a:lvl4pPr marL="1600200" indent="-228600">
              <a:spcBef>
                <a:spcPct val="20000"/>
              </a:spcBef>
              <a:buClr>
                <a:schemeClr val="bg2"/>
              </a:buClr>
              <a:buChar char="&gt;"/>
              <a:defRPr sz="1600">
                <a:solidFill>
                  <a:schemeClr val="tx2"/>
                </a:solidFill>
                <a:latin typeface="Verdana" pitchFamily="34" charset="0"/>
              </a:defRPr>
            </a:lvl4pPr>
            <a:lvl5pPr marL="2057400" indent="-228600">
              <a:spcBef>
                <a:spcPct val="20000"/>
              </a:spcBef>
              <a:buClr>
                <a:schemeClr val="bg2"/>
              </a:buClr>
              <a:buSzPct val="85000"/>
              <a:buFont typeface="Times" pitchFamily="18" charset="0"/>
              <a:buChar char="•"/>
              <a:defRPr sz="1500">
                <a:solidFill>
                  <a:schemeClr val="tx2"/>
                </a:solidFill>
                <a:latin typeface="Arial" charset="0"/>
              </a:defRPr>
            </a:lvl5pPr>
            <a:lvl6pPr marL="25146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6pPr>
            <a:lvl7pPr marL="29718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7pPr>
            <a:lvl8pPr marL="34290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8pPr>
            <a:lvl9pPr marL="3886200" indent="-228600" eaLnBrk="0" fontAlgn="base" hangingPunct="0">
              <a:spcBef>
                <a:spcPct val="20000"/>
              </a:spcBef>
              <a:spcAft>
                <a:spcPct val="0"/>
              </a:spcAft>
              <a:buClr>
                <a:schemeClr val="bg2"/>
              </a:buClr>
              <a:buSzPct val="85000"/>
              <a:buFont typeface="Times" pitchFamily="18" charset="0"/>
              <a:buChar char="•"/>
              <a:defRPr sz="1500">
                <a:solidFill>
                  <a:schemeClr val="tx2"/>
                </a:solidFill>
                <a:latin typeface="Arial" charset="0"/>
              </a:defRPr>
            </a:lvl9pPr>
          </a:lstStyle>
          <a:p>
            <a:pPr>
              <a:spcBef>
                <a:spcPct val="0"/>
              </a:spcBef>
              <a:buClrTx/>
              <a:buFontTx/>
              <a:buNone/>
            </a:pPr>
            <a:r>
              <a:rPr lang="en-US" altLang="en-US" sz="2400" dirty="0">
                <a:solidFill>
                  <a:schemeClr val="tx2"/>
                </a:solidFill>
              </a:rPr>
              <a:t>Reinforced concrete shear wall building</a:t>
            </a:r>
          </a:p>
          <a:p>
            <a:pPr>
              <a:spcBef>
                <a:spcPct val="0"/>
              </a:spcBef>
              <a:buClrTx/>
              <a:buFontTx/>
              <a:buNone/>
            </a:pPr>
            <a:r>
              <a:rPr lang="en-US" altLang="en-US" sz="2400" dirty="0">
                <a:solidFill>
                  <a:schemeClr val="tx2"/>
                </a:solidFill>
              </a:rPr>
              <a:t>4 Story + 1 Basement</a:t>
            </a:r>
          </a:p>
          <a:p>
            <a:pPr>
              <a:spcBef>
                <a:spcPct val="0"/>
              </a:spcBef>
              <a:buClrTx/>
              <a:buFontTx/>
              <a:buNone/>
            </a:pPr>
            <a:r>
              <a:rPr lang="en-US" altLang="en-US" sz="2400" dirty="0">
                <a:solidFill>
                  <a:schemeClr val="tx2"/>
                </a:solidFill>
              </a:rPr>
              <a:t>Site class D soil</a:t>
            </a:r>
          </a:p>
          <a:p>
            <a:pPr>
              <a:spcBef>
                <a:spcPct val="0"/>
              </a:spcBef>
              <a:buClrTx/>
              <a:buFontTx/>
              <a:buNone/>
            </a:pPr>
            <a:r>
              <a:rPr lang="en-US" altLang="en-US" sz="2400" dirty="0">
                <a:solidFill>
                  <a:schemeClr val="tx2"/>
                </a:solidFill>
              </a:rPr>
              <a:t>Oakland, California</a:t>
            </a:r>
          </a:p>
        </p:txBody>
      </p:sp>
      <p:pic>
        <p:nvPicPr>
          <p:cNvPr id="20483" name="Picture 5" descr="Building elevation with 5 bays and four stories. Gridlines and story heights are shown. &#10;&#10;Consider the four story reinforced concrete wall building located on a site that would be classified as Sit Class D. The building used for the example is approximately 53 feet tall and the basement is 15 feet below grade.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5112" y="1066800"/>
            <a:ext cx="59436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33400" y="97791"/>
            <a:ext cx="7947025" cy="830263"/>
          </a:xfrm>
        </p:spPr>
        <p:txBody>
          <a:bodyPr/>
          <a:lstStyle/>
          <a:p>
            <a:pPr algn="ctr"/>
            <a:r>
              <a:rPr lang="en-US" altLang="en-US" dirty="0"/>
              <a:t>Foundation Flexibility - Example</a:t>
            </a:r>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quot;/&gt;&lt;property id=&quot;20307&quot; value=&quot;262&quot;/&gt;&lt;/object&gt;&lt;object type=&quot;3&quot; unique_id=&quot;10004&quot;&gt;&lt;property id=&quot;20148&quot; value=&quot;5&quot;/&gt;&lt;property id=&quot;20300&quot; value=&quot;Slide 2 - &amp;quot;Soil-Structure Interaction&amp;quot;&quot;/&gt;&lt;property id=&quot;20307&quot; value=&quot;532&quot;/&gt;&lt;/object&gt;&lt;object type=&quot;3&quot; unique_id=&quot;10005&quot;&gt;&lt;property id=&quot;20148&quot; value=&quot;5&quot;/&gt;&lt;property id=&quot;20300&quot; value=&quot;Slide 3 - &amp;quot;What We Should Do&amp;quot;&quot;/&gt;&lt;property id=&quot;20307&quot; value=&quot;533&quot;/&gt;&lt;/object&gt;&lt;object type=&quot;3&quot; unique_id=&quot;10006&quot;&gt;&lt;property id=&quot;20148&quot; value=&quot;5&quot;/&gt;&lt;property id=&quot;20300&quot; value=&quot;Slide 4 - &amp;quot;What We Actually Do  Geotechnical Engineer&amp;quot;&quot;/&gt;&lt;property id=&quot;20307&quot; value=&quot;570&quot;/&gt;&lt;/object&gt;&lt;object type=&quot;3&quot; unique_id=&quot;10007&quot;&gt;&lt;property id=&quot;20148&quot; value=&quot;5&quot;/&gt;&lt;property id=&quot;20300&quot; value=&quot;Slide 5 - &amp;quot;What We Actually Do USGS Maps&amp;quot;&quot;/&gt;&lt;property id=&quot;20307&quot; value=&quot;568&quot;/&gt;&lt;/object&gt;&lt;object type=&quot;3&quot; unique_id=&quot;10008&quot;&gt;&lt;property id=&quot;20148&quot; value=&quot;5&quot;/&gt;&lt;property id=&quot;20300&quot; value=&quot;Slide 6 - &amp;quot;What We Actually Do  Structural Engineer&amp;quot;&quot;/&gt;&lt;property id=&quot;20307&quot; value=&quot;571&quot;/&gt;&lt;/object&gt;&lt;object type=&quot;3&quot; unique_id=&quot;10009&quot;&gt;&lt;property id=&quot;20148&quot; value=&quot;5&quot;/&gt;&lt;property id=&quot;20300&quot; value=&quot;Slide 7&quot;/&gt;&lt;property id=&quot;20307&quot; value=&quot;553&quot;/&gt;&lt;/object&gt;&lt;object type=&quot;3&quot; unique_id=&quot;10010&quot;&gt;&lt;property id=&quot;20148&quot; value=&quot;5&quot;/&gt;&lt;property id=&quot;20300&quot; value=&quot;Slide 8&quot;/&gt;&lt;property id=&quot;20307&quot; value=&quot;507&quot;/&gt;&lt;/object&gt;&lt;object type=&quot;3&quot; unique_id=&quot;10011&quot;&gt;&lt;property id=&quot;20148&quot; value=&quot;5&quot;/&gt;&lt;property id=&quot;20300&quot; value=&quot;Slide 9&quot;/&gt;&lt;property id=&quot;20307&quot; value=&quot;572&quot;/&gt;&lt;/object&gt;&lt;object type=&quot;3&quot; unique_id=&quot;10012&quot;&gt;&lt;property id=&quot;20148&quot; value=&quot;5&quot;/&gt;&lt;property id=&quot;20300&quot; value=&quot;Slide 10&quot;/&gt;&lt;property id=&quot;20307&quot; value=&quot;508&quot;/&gt;&lt;/object&gt;&lt;object type=&quot;3&quot; unique_id=&quot;10013&quot;&gt;&lt;property id=&quot;20148&quot; value=&quot;5&quot;/&gt;&lt;property id=&quot;20300&quot; value=&quot;Slide 11&quot;/&gt;&lt;property id=&quot;20307&quot; value=&quot;573&quot;/&gt;&lt;/object&gt;&lt;object type=&quot;3&quot; unique_id=&quot;10014&quot;&gt;&lt;property id=&quot;20148&quot; value=&quot;5&quot;/&gt;&lt;property id=&quot;20300&quot; value=&quot;Slide 12&quot;/&gt;&lt;property id=&quot;20307&quot; value=&quot;574&quot;/&gt;&lt;/object&gt;&lt;object type=&quot;3&quot; unique_id=&quot;10015&quot;&gt;&lt;property id=&quot;20148&quot; value=&quot;5&quot;/&gt;&lt;property id=&quot;20300&quot; value=&quot;Slide 13&quot;/&gt;&lt;property id=&quot;20307&quot; value=&quot;575&quot;/&gt;&lt;/object&gt;&lt;object type=&quot;3&quot; unique_id=&quot;10016&quot;&gt;&lt;property id=&quot;20148&quot; value=&quot;5&quot;/&gt;&lt;property id=&quot;20300&quot; value=&quot;Slide 14&quot;/&gt;&lt;property id=&quot;20307&quot; value=&quot;576&quot;/&gt;&lt;/object&gt;&lt;object type=&quot;3&quot; unique_id=&quot;10017&quot;&gt;&lt;property id=&quot;20148&quot; value=&quot;5&quot;/&gt;&lt;property id=&quot;20300&quot; value=&quot;Slide 15&quot;/&gt;&lt;property id=&quot;20307&quot; value=&quot;578&quot;/&gt;&lt;/object&gt;&lt;object type=&quot;3&quot; unique_id=&quot;10018&quot;&gt;&lt;property id=&quot;20148&quot; value=&quot;5&quot;/&gt;&lt;property id=&quot;20300&quot; value=&quot;Slide 16&quot;/&gt;&lt;property id=&quot;20307&quot; value=&quot;580&quot;/&gt;&lt;/object&gt;&lt;object type=&quot;3&quot; unique_id=&quot;10019&quot;&gt;&lt;property id=&quot;20148&quot; value=&quot;5&quot;/&gt;&lt;property id=&quot;20300&quot; value=&quot;Slide 17&quot;/&gt;&lt;property id=&quot;20307&quot; value=&quot;579&quot;/&gt;&lt;/object&gt;&lt;object type=&quot;3&quot; unique_id=&quot;10020&quot;&gt;&lt;property id=&quot;20148&quot; value=&quot;5&quot;/&gt;&lt;property id=&quot;20300&quot; value=&quot;Slide 18&quot;/&gt;&lt;property id=&quot;20307&quot; value=&quot;585&quot;/&gt;&lt;/object&gt;&lt;object type=&quot;3&quot; unique_id=&quot;10021&quot;&gt;&lt;property id=&quot;20148&quot; value=&quot;5&quot;/&gt;&lt;property id=&quot;20300&quot; value=&quot;Slide 19&quot;/&gt;&lt;property id=&quot;20307&quot; value=&quot;583&quot;/&gt;&lt;/object&gt;&lt;object type=&quot;3&quot; unique_id=&quot;10022&quot;&gt;&lt;property id=&quot;20148&quot; value=&quot;5&quot;/&gt;&lt;property id=&quot;20300&quot; value=&quot;Slide 20&quot;/&gt;&lt;property id=&quot;20307&quot; value=&quot;584&quot;/&gt;&lt;/object&gt;&lt;object type=&quot;3&quot; unique_id=&quot;10023&quot;&gt;&lt;property id=&quot;20148&quot; value=&quot;5&quot;/&gt;&lt;property id=&quot;20300&quot; value=&quot;Slide 21&quot;/&gt;&lt;property id=&quot;20307&quot; value=&quot;581&quot;/&gt;&lt;/object&gt;&lt;object type=&quot;3&quot; unique_id=&quot;10024&quot;&gt;&lt;property id=&quot;20148&quot; value=&quot;5&quot;/&gt;&lt;property id=&quot;20300&quot; value=&quot;Slide 22&quot;/&gt;&lt;property id=&quot;20307&quot; value=&quot;586&quot;/&gt;&lt;/object&gt;&lt;object type=&quot;3&quot; unique_id=&quot;10025&quot;&gt;&lt;property id=&quot;20148&quot; value=&quot;5&quot;/&gt;&lt;property id=&quot;20300&quot; value=&quot;Slide 23&quot;/&gt;&lt;property id=&quot;20307&quot; value=&quot;582&quot;/&gt;&lt;/object&gt;&lt;object type=&quot;3&quot; unique_id=&quot;10026&quot;&gt;&lt;property id=&quot;20148&quot; value=&quot;5&quot;/&gt;&lt;property id=&quot;20300&quot; value=&quot;Slide 24&quot;/&gt;&lt;property id=&quot;20307&quot; value=&quot;587&quot;/&gt;&lt;/object&gt;&lt;object type=&quot;3&quot; unique_id=&quot;10027&quot;&gt;&lt;property id=&quot;20148&quot; value=&quot;5&quot;/&gt;&lt;property id=&quot;20300&quot; value=&quot;Slide 25&quot;/&gt;&lt;property id=&quot;20307&quot; value=&quot;588&quot;/&gt;&lt;/object&gt;&lt;object type=&quot;3&quot; unique_id=&quot;10028&quot;&gt;&lt;property id=&quot;20148&quot; value=&quot;5&quot;/&gt;&lt;property id=&quot;20300&quot; value=&quot;Slide 26&quot;/&gt;&lt;property id=&quot;20307&quot; value=&quot;589&quot;/&gt;&lt;/object&gt;&lt;object type=&quot;3&quot; unique_id=&quot;10029&quot;&gt;&lt;property id=&quot;20148&quot; value=&quot;5&quot;/&gt;&lt;property id=&quot;20300&quot; value=&quot;Slide 27 - &amp;quot;Kinematic Interaction&amp;quot;&quot;/&gt;&lt;property id=&quot;20307&quot; value=&quot;557&quot;/&gt;&lt;/object&gt;&lt;object type=&quot;3&quot; unique_id=&quot;10030&quot;&gt;&lt;property id=&quot;20148&quot; value=&quot;5&quot;/&gt;&lt;property id=&quot;20300&quot; value=&quot;Slide 28 - &amp;quot;Base Slab Averaging&amp;quot;&quot;/&gt;&lt;property id=&quot;20307&quot; value=&quot;559&quot;/&gt;&lt;/object&gt;&lt;object type=&quot;3&quot; unique_id=&quot;10031&quot;&gt;&lt;property id=&quot;20148&quot; value=&quot;5&quot;/&gt;&lt;property id=&quot;20300&quot; value=&quot;Slide 29&quot;/&gt;&lt;property id=&quot;20307&quot; value=&quot;560&quot;/&gt;&lt;/object&gt;&lt;object type=&quot;3&quot; unique_id=&quot;10032&quot;&gt;&lt;property id=&quot;20148&quot; value=&quot;5&quot;/&gt;&lt;property id=&quot;20300&quot; value=&quot;Slide 30 - &amp;quot;Embedment Effect&amp;quot;&quot;/&gt;&lt;property id=&quot;20307&quot; value=&quot;561&quot;/&gt;&lt;/object&gt;&lt;object type=&quot;3&quot; unique_id=&quot;10033&quot;&gt;&lt;property id=&quot;20148&quot; value=&quot;5&quot;/&gt;&lt;property id=&quot;20300&quot; value=&quot;Slide 31 - &amp;quot;Embedment Effect&amp;quot;&quot;/&gt;&lt;property id=&quot;20307&quot; value=&quot;562&quot;/&gt;&lt;/object&gt;&lt;object type=&quot;3&quot; unique_id=&quot;10034&quot;&gt;&lt;property id=&quot;20148&quot; value=&quot;5&quot;/&gt;&lt;property id=&quot;20300&quot; value=&quot;Slide 32 - &amp;quot;Kinematic Interaction&amp;quot;&quot;/&gt;&lt;property id=&quot;20307&quot; value=&quot;565&quot;/&gt;&lt;/object&gt;&lt;object type=&quot;3&quot; unique_id=&quot;10035&quot;&gt;&lt;property id=&quot;20148&quot; value=&quot;5&quot;/&gt;&lt;property id=&quot;20300&quot; value=&quot;Slide 33 - &amp;quot;Ground Motions – Free Field&amp;quot;&quot;/&gt;&lt;property id=&quot;20307&quot; value=&quot;566&quot;/&gt;&lt;/object&gt;&lt;object type=&quot;3&quot; unique_id=&quot;10036&quot;&gt;&lt;property id=&quot;20148&quot; value=&quot;5&quot;/&gt;&lt;property id=&quot;20300&quot; value=&quot;Slide 34 - &amp;quot;Ground Motions – At-Depth Amp-Scaled&amp;quot;&quot;/&gt;&lt;property id=&quot;20307&quot; value=&quot;567&quot;/&gt;&lt;/object&gt;&lt;object type=&quot;3&quot; unique_id=&quot;10037&quot;&gt;&lt;property id=&quot;20148&quot; value=&quot;5&quot;/&gt;&lt;property id=&quot;20300&quot; value=&quot;Slide 35&quot;/&gt;&lt;property id=&quot;20307&quot; value=&quot;514&quot;/&gt;&lt;/object&gt;&lt;object type=&quot;3&quot; unique_id=&quot;10038&quot;&gt;&lt;property id=&quot;20148&quot; value=&quot;5&quot;/&gt;&lt;property id=&quot;20300&quot; value=&quot;Slide 36 - &amp;quot;Combined BSA &amp;amp; Embedment&amp;quot;&quot;/&gt;&lt;property id=&quot;20307&quot; value=&quot;536&quot;/&gt;&lt;/object&gt;&lt;object type=&quot;3&quot; unique_id=&quot;10039&quot;&gt;&lt;property id=&quot;20148&quot; value=&quot;5&quot;/&gt;&lt;property id=&quot;20300&quot; value=&quot;Slide 37&quot;/&gt;&lt;property id=&quot;20307&quot; value=&quot;548&quot;/&gt;&lt;/object&gt;&lt;object type=&quot;3&quot; unique_id=&quot;10040&quot;&gt;&lt;property id=&quot;20148&quot; value=&quot;5&quot;/&gt;&lt;property id=&quot;20300&quot; value=&quot;Slide 38 - &amp;quot;Look at Existing Data – Wadsworth Hospital&amp;quot;&quot;/&gt;&lt;property id=&quot;20307&quot; value=&quot;527&quot;/&gt;&lt;/object&gt;&lt;object type=&quot;3&quot; unique_id=&quot;10041&quot;&gt;&lt;property id=&quot;20148&quot; value=&quot;5&quot;/&gt;&lt;property id=&quot;20300&quot; value=&quot;Slide 39&quot;/&gt;&lt;property id=&quot;20307&quot; value=&quot;517&quot;/&gt;&lt;/object&gt;&lt;object type=&quot;3&quot; unique_id=&quot;10042&quot;&gt;&lt;property id=&quot;20148&quot; value=&quot;5&quot;/&gt;&lt;property id=&quot;20300&quot; value=&quot;Slide 40 - &amp;quot;Kinematic Soil-Structure Interaction&amp;quot;&quot;/&gt;&lt;property id=&quot;20307&quot; value=&quot;510&quot;/&gt;&lt;/object&gt;&lt;object type=&quot;3&quot; unique_id=&quot;10043&quot;&gt;&lt;property id=&quot;20148&quot; value=&quot;5&quot;/&gt;&lt;property id=&quot;20300&quot; value=&quot;Slide 41 - &amp;quot;Kinematic Interaction&amp;quot;&quot;/&gt;&lt;property id=&quot;20307&quot; value=&quot;518&quot;/&gt;&lt;/object&gt;&lt;object type=&quot;3&quot; unique_id=&quot;10044&quot;&gt;&lt;property id=&quot;20148&quot; value=&quot;5&quot;/&gt;&lt;property id=&quot;20300&quot; value=&quot;Slide 42&quot;/&gt;&lt;property id=&quot;20307&quot; value=&quot;550&quot;/&gt;&lt;/object&gt;&lt;object type=&quot;3&quot; unique_id=&quot;10046&quot;&gt;&lt;property id=&quot;20148&quot; value=&quot;5&quot;/&gt;&lt;property id=&quot;20300&quot; value=&quot;Slide 44&quot;/&gt;&lt;property id=&quot;20307&quot; value=&quot;591&quot;/&gt;&lt;/object&gt;&lt;object type=&quot;3&quot; unique_id=&quot;10047&quot;&gt;&lt;property id=&quot;20148&quot; value=&quot;5&quot;/&gt;&lt;property id=&quot;20300&quot; value=&quot;Slide 45&quot;/&gt;&lt;property id=&quot;20307&quot; value=&quot;592&quot;/&gt;&lt;/object&gt;&lt;object type=&quot;3&quot; unique_id=&quot;10048&quot;&gt;&lt;property id=&quot;20148&quot; value=&quot;5&quot;/&gt;&lt;property id=&quot;20300&quot; value=&quot;Slide 46 - &amp;quot;ASCE 7-16 / 2015 NEHRP Provisions Chapter 19: Soil-Structure Interaction  &amp;quot;&quot;/&gt;&lt;property id=&quot;20307&quot; value=&quot;502&quot;/&gt;&lt;/object&gt;&lt;object type=&quot;3&quot; unique_id=&quot;10674&quot;&gt;&lt;property id=&quot;20148&quot; value=&quot;5&quot;/&gt;&lt;property id=&quot;20300&quot; value=&quot;Slide 43 - &amp;quot;Kinematic Interaction  - Example &amp;quot;&quot;/&gt;&lt;property id=&quot;20307&quot; value=&quot;593&quot;/&gt;&lt;/object&gt;&lt;/object&gt;&lt;object type=&quot;8&quot; unique_id=&quot;10096&quot;&gt;&lt;/object&gt;&lt;/object&gt;&lt;/database&gt;"/>
  <p:tag name="SECTOMILLISECCONVERTED" val="1"/>
</p:tagLst>
</file>

<file path=ppt/theme/theme1.xml><?xml version="1.0" encoding="utf-8"?>
<a:theme xmlns:a="http://schemas.openxmlformats.org/drawingml/2006/main" name="V3_20_sanddune">
  <a:themeElements>
    <a:clrScheme name="">
      <a:dk1>
        <a:srgbClr val="000000"/>
      </a:dk1>
      <a:lt1>
        <a:srgbClr val="FFFFFF"/>
      </a:lt1>
      <a:dk2>
        <a:srgbClr val="4F4336"/>
      </a:dk2>
      <a:lt2>
        <a:srgbClr val="B3A792"/>
      </a:lt2>
      <a:accent1>
        <a:srgbClr val="DC792E"/>
      </a:accent1>
      <a:accent2>
        <a:srgbClr val="FFC328"/>
      </a:accent2>
      <a:accent3>
        <a:srgbClr val="FFFFFF"/>
      </a:accent3>
      <a:accent4>
        <a:srgbClr val="000000"/>
      </a:accent4>
      <a:accent5>
        <a:srgbClr val="EBBEAD"/>
      </a:accent5>
      <a:accent6>
        <a:srgbClr val="E7B023"/>
      </a:accent6>
      <a:hlink>
        <a:srgbClr val="C5C1BF"/>
      </a:hlink>
      <a:folHlink>
        <a:srgbClr val="A19C9E"/>
      </a:folHlink>
    </a:clrScheme>
    <a:fontScheme name="V3_20_sanddun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V3_20_sanddun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V3_20_sanddun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V3_20_sanddun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V3_20_sanddun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V3_20_sanddun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V3_20_sanddun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V3_20_sanddun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F4336"/>
    </a:dk2>
    <a:lt2>
      <a:srgbClr val="B3A792"/>
    </a:lt2>
    <a:accent1>
      <a:srgbClr val="DC792E"/>
    </a:accent1>
    <a:accent2>
      <a:srgbClr val="FFC328"/>
    </a:accent2>
    <a:accent3>
      <a:srgbClr val="FFFFFF"/>
    </a:accent3>
    <a:accent4>
      <a:srgbClr val="000000"/>
    </a:accent4>
    <a:accent5>
      <a:srgbClr val="EBBEAD"/>
    </a:accent5>
    <a:accent6>
      <a:srgbClr val="E7B023"/>
    </a:accent6>
    <a:hlink>
      <a:srgbClr val="C5C1BF"/>
    </a:hlink>
    <a:folHlink>
      <a:srgbClr val="A19C9E"/>
    </a:folHlink>
  </a:clrScheme>
  <a:fontScheme name="V3_20_sanddun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000000"/>
    </a:dk1>
    <a:lt1>
      <a:srgbClr val="FFFFFF"/>
    </a:lt1>
    <a:dk2>
      <a:srgbClr val="4F4336"/>
    </a:dk2>
    <a:lt2>
      <a:srgbClr val="B3A792"/>
    </a:lt2>
    <a:accent1>
      <a:srgbClr val="DC792E"/>
    </a:accent1>
    <a:accent2>
      <a:srgbClr val="FFC328"/>
    </a:accent2>
    <a:accent3>
      <a:srgbClr val="FFFFFF"/>
    </a:accent3>
    <a:accent4>
      <a:srgbClr val="000000"/>
    </a:accent4>
    <a:accent5>
      <a:srgbClr val="EBBEAD"/>
    </a:accent5>
    <a:accent6>
      <a:srgbClr val="E7B023"/>
    </a:accent6>
    <a:hlink>
      <a:srgbClr val="C5C1BF"/>
    </a:hlink>
    <a:folHlink>
      <a:srgbClr val="A19C9E"/>
    </a:folHlink>
  </a:clrScheme>
  <a:fontScheme name="V3_20_sanddun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000000"/>
    </a:dk1>
    <a:lt1>
      <a:srgbClr val="FFFFFF"/>
    </a:lt1>
    <a:dk2>
      <a:srgbClr val="4F4336"/>
    </a:dk2>
    <a:lt2>
      <a:srgbClr val="B3A792"/>
    </a:lt2>
    <a:accent1>
      <a:srgbClr val="DC792E"/>
    </a:accent1>
    <a:accent2>
      <a:srgbClr val="FFC328"/>
    </a:accent2>
    <a:accent3>
      <a:srgbClr val="FFFFFF"/>
    </a:accent3>
    <a:accent4>
      <a:srgbClr val="000000"/>
    </a:accent4>
    <a:accent5>
      <a:srgbClr val="EBBEAD"/>
    </a:accent5>
    <a:accent6>
      <a:srgbClr val="E7B023"/>
    </a:accent6>
    <a:hlink>
      <a:srgbClr val="C5C1BF"/>
    </a:hlink>
    <a:folHlink>
      <a:srgbClr val="A19C9E"/>
    </a:folHlink>
  </a:clrScheme>
  <a:fontScheme name="V3_20_sanddun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
    <a:dk1>
      <a:srgbClr val="000000"/>
    </a:dk1>
    <a:lt1>
      <a:srgbClr val="FFFFFF"/>
    </a:lt1>
    <a:dk2>
      <a:srgbClr val="4F4336"/>
    </a:dk2>
    <a:lt2>
      <a:srgbClr val="B3A792"/>
    </a:lt2>
    <a:accent1>
      <a:srgbClr val="DC792E"/>
    </a:accent1>
    <a:accent2>
      <a:srgbClr val="FFC328"/>
    </a:accent2>
    <a:accent3>
      <a:srgbClr val="FFFFFF"/>
    </a:accent3>
    <a:accent4>
      <a:srgbClr val="000000"/>
    </a:accent4>
    <a:accent5>
      <a:srgbClr val="EBBEAD"/>
    </a:accent5>
    <a:accent6>
      <a:srgbClr val="E7B023"/>
    </a:accent6>
    <a:hlink>
      <a:srgbClr val="C5C1BF"/>
    </a:hlink>
    <a:folHlink>
      <a:srgbClr val="A19C9E"/>
    </a:folHlink>
  </a:clrScheme>
  <a:fontScheme name="V3_20_sanddun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
    <a:dk1>
      <a:srgbClr val="000000"/>
    </a:dk1>
    <a:lt1>
      <a:srgbClr val="FFFFFF"/>
    </a:lt1>
    <a:dk2>
      <a:srgbClr val="4F4336"/>
    </a:dk2>
    <a:lt2>
      <a:srgbClr val="B3A792"/>
    </a:lt2>
    <a:accent1>
      <a:srgbClr val="DC792E"/>
    </a:accent1>
    <a:accent2>
      <a:srgbClr val="FFC328"/>
    </a:accent2>
    <a:accent3>
      <a:srgbClr val="FFFFFF"/>
    </a:accent3>
    <a:accent4>
      <a:srgbClr val="000000"/>
    </a:accent4>
    <a:accent5>
      <a:srgbClr val="EBBEAD"/>
    </a:accent5>
    <a:accent6>
      <a:srgbClr val="E7B023"/>
    </a:accent6>
    <a:hlink>
      <a:srgbClr val="C5C1BF"/>
    </a:hlink>
    <a:folHlink>
      <a:srgbClr val="A19C9E"/>
    </a:folHlink>
  </a:clrScheme>
  <a:fontScheme name="V3_20_sanddun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54809</TotalTime>
  <Words>5865</Words>
  <Application>Microsoft Office PowerPoint</Application>
  <PresentationFormat>On-screen Show (4:3)</PresentationFormat>
  <Paragraphs>479</Paragraphs>
  <Slides>47</Slides>
  <Notes>47</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2</vt:i4>
      </vt:variant>
      <vt:variant>
        <vt:lpstr>Slide Titles</vt:lpstr>
      </vt:variant>
      <vt:variant>
        <vt:i4>47</vt:i4>
      </vt:variant>
    </vt:vector>
  </HeadingPairs>
  <TitlesOfParts>
    <vt:vector size="61" baseType="lpstr">
      <vt:lpstr>Arial</vt:lpstr>
      <vt:lpstr>Arial Narrow</vt:lpstr>
      <vt:lpstr>Calibri</vt:lpstr>
      <vt:lpstr>Cambria Math</vt:lpstr>
      <vt:lpstr>Courier New</vt:lpstr>
      <vt:lpstr>GillSans</vt:lpstr>
      <vt:lpstr>Symbol</vt:lpstr>
      <vt:lpstr>Times</vt:lpstr>
      <vt:lpstr>Times New Roman</vt:lpstr>
      <vt:lpstr>Verdana</vt:lpstr>
      <vt:lpstr>ヒラギノ角ゴ ProN W3</vt:lpstr>
      <vt:lpstr>V3_20_sanddune</vt:lpstr>
      <vt:lpstr>Equation</vt:lpstr>
      <vt:lpstr>Equation.DSMT4</vt:lpstr>
      <vt:lpstr>Soil-Structure Interaction Robert Pekelnicky, P.E., S.E.,   Insung Kim, P.E., S.E. </vt:lpstr>
      <vt:lpstr>Soil-Structure Interaction</vt:lpstr>
      <vt:lpstr>What We Should Do</vt:lpstr>
      <vt:lpstr>What We Actually Do  Geotechnical Engineer</vt:lpstr>
      <vt:lpstr>What We Actually Do USGS Maps</vt:lpstr>
      <vt:lpstr>What We Actually Do  Structural Engineer</vt:lpstr>
      <vt:lpstr>ASCE 7-16/ 2015 NEHRP Provisions </vt:lpstr>
      <vt:lpstr>Foundation Flexibility </vt:lpstr>
      <vt:lpstr>Foundation Flexibility - Example</vt:lpstr>
      <vt:lpstr>Foundation Flexibility - Example</vt:lpstr>
      <vt:lpstr>Foundation Flexibility - Example</vt:lpstr>
      <vt:lpstr>Foundation Flexibility - Example</vt:lpstr>
      <vt:lpstr>Foundation Flexibility - Example</vt:lpstr>
      <vt:lpstr>Foundation Yielding</vt:lpstr>
      <vt:lpstr>ASCE 7-16 =&gt; LRFD Soil Design</vt:lpstr>
      <vt:lpstr>Foundation Yielding – Example</vt:lpstr>
      <vt:lpstr>Foundation Damping</vt:lpstr>
      <vt:lpstr>Foundation Damping</vt:lpstr>
      <vt:lpstr>Foundation Damping</vt:lpstr>
      <vt:lpstr>Foundation Damping &amp; the R-Factor</vt:lpstr>
      <vt:lpstr>ASCE 7-16 Foundation Damping</vt:lpstr>
      <vt:lpstr>Soil Damping</vt:lpstr>
      <vt:lpstr>Radiation Damping</vt:lpstr>
      <vt:lpstr>Foundation Damping Example </vt:lpstr>
      <vt:lpstr>Foundation Damping Example</vt:lpstr>
      <vt:lpstr>Foundation Damping Example</vt:lpstr>
      <vt:lpstr>Kinematic Interaction</vt:lpstr>
      <vt:lpstr>Base Slab Averaging</vt:lpstr>
      <vt:lpstr>Base Slab Averaging</vt:lpstr>
      <vt:lpstr>Embedment Effect</vt:lpstr>
      <vt:lpstr>Embedment Effect</vt:lpstr>
      <vt:lpstr>Kinematic Interaction</vt:lpstr>
      <vt:lpstr>Ground Motions – Free Field</vt:lpstr>
      <vt:lpstr>Ground Motions – At-Depth Amp-Scaled</vt:lpstr>
      <vt:lpstr>ASCE 41-06</vt:lpstr>
      <vt:lpstr>Combined BSA &amp; Embedment</vt:lpstr>
      <vt:lpstr>Scatter on Observed Data </vt:lpstr>
      <vt:lpstr>Look at Existing Data – Wadsworth Hospital</vt:lpstr>
      <vt:lpstr>ASCE 41-13</vt:lpstr>
      <vt:lpstr>Kinematic Soil-Structure Interaction</vt:lpstr>
      <vt:lpstr>Kinematic Interaction</vt:lpstr>
      <vt:lpstr>ASCE 7-16 Kinematic Interaction</vt:lpstr>
      <vt:lpstr>Kinematic Interaction  - Example </vt:lpstr>
      <vt:lpstr>Kinematic Interaction - Example</vt:lpstr>
      <vt:lpstr>Kinematic Interaction - Example</vt:lpstr>
      <vt:lpstr>ASCE 7-16 / 2015 NEHRP Provisions Chapter 19: Soil-Structure Interaction  </vt:lpstr>
      <vt:lpstr>DISCLAIMER</vt:lpstr>
    </vt:vector>
  </TitlesOfParts>
  <Company>Degenkolb Engineers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Analysis</dc:title>
  <dc:creator>alethea o'dell</dc:creator>
  <cp:lastModifiedBy>Maria Mulé</cp:lastModifiedBy>
  <cp:revision>349</cp:revision>
  <dcterms:created xsi:type="dcterms:W3CDTF">2003-10-03T17:10:19Z</dcterms:created>
  <dcterms:modified xsi:type="dcterms:W3CDTF">2016-10-19T14:14:13Z</dcterms:modified>
</cp:coreProperties>
</file>